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6C2C-A175-4B96-A95E-7E3D2F812A7F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B3F0-8C52-4C0F-A200-8AFC7F089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C110-3D02-4F5F-9BBC-B38CE0C7E745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44DD-E8A2-48A0-9BA7-480442F294B9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0236-4337-41F4-A2CB-2AD34BDC2801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80A-4010-4369-90A5-1475A746A614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E61E-E364-4E73-BD93-B3D422163C44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F114-3F24-4690-8ED3-E1CA54224731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CA7-8BCF-4081-A8A2-3FD42402C0C5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6F30-EF1C-4E59-B208-3DB742AE114B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ACE8-14D1-4A1D-9D87-D1B269821543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9F9-9981-4846-9840-B6B569CA6147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07F-0545-4663-A9F9-9043EEE33969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3893-F5B5-41C5-B16A-852A05B84E07}" type="datetime1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F95B-B584-430D-AD81-07106E5D6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log.com/products/cplex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Femtocell</a:t>
            </a:r>
            <a:r>
              <a:rPr lang="en-US" sz="3600" dirty="0"/>
              <a:t> Cluster-based Resource Allocation</a:t>
            </a:r>
            <a:br>
              <a:rPr lang="en-US" sz="3600" dirty="0"/>
            </a:br>
            <a:r>
              <a:rPr lang="en-US" sz="3600" dirty="0"/>
              <a:t>Scheme for OFDMA Networks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Abdullah Al Mamun – </a:t>
            </a:r>
            <a:r>
              <a:rPr lang="en-US" dirty="0" smtClean="0"/>
              <a:t>201403680</a:t>
            </a:r>
          </a:p>
          <a:p>
            <a:r>
              <a:rPr lang="en-US" dirty="0" err="1" smtClean="0"/>
              <a:t>Feras</a:t>
            </a:r>
            <a:r>
              <a:rPr lang="en-US" dirty="0" smtClean="0"/>
              <a:t> </a:t>
            </a:r>
            <a:r>
              <a:rPr lang="en-US" dirty="0" smtClean="0"/>
              <a:t>M. </a:t>
            </a:r>
            <a:r>
              <a:rPr lang="en-US" dirty="0" err="1" smtClean="0"/>
              <a:t>Areef</a:t>
            </a:r>
            <a:r>
              <a:rPr lang="en-US" dirty="0" smtClean="0"/>
              <a:t> – 201406520</a:t>
            </a:r>
          </a:p>
          <a:p>
            <a:r>
              <a:rPr lang="en-US" dirty="0" err="1" smtClean="0"/>
              <a:t>Lawani</a:t>
            </a:r>
            <a:r>
              <a:rPr lang="en-US" dirty="0" smtClean="0"/>
              <a:t> </a:t>
            </a:r>
            <a:r>
              <a:rPr lang="en-US" dirty="0" err="1" smtClean="0"/>
              <a:t>Abdolaye</a:t>
            </a:r>
            <a:r>
              <a:rPr lang="en-US" dirty="0" smtClean="0"/>
              <a:t> – 201403220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Exp. Setup - Cluster Formation(2)</a:t>
            </a:r>
            <a:endParaRPr lang="en-US" dirty="0"/>
          </a:p>
        </p:txBody>
      </p:sp>
      <p:pic>
        <p:nvPicPr>
          <p:cNvPr id="10" name="Content Placeholder 9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295400"/>
            <a:ext cx="4915586" cy="3267531"/>
          </a:xfrm>
        </p:spPr>
      </p:pic>
      <p:sp>
        <p:nvSpPr>
          <p:cNvPr id="11" name="TextBox 10"/>
          <p:cNvSpPr txBox="1"/>
          <p:nvPr/>
        </p:nvSpPr>
        <p:spPr>
          <a:xfrm>
            <a:off x="1371600" y="5029200"/>
            <a:ext cx="61002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Condition for calculating list of one hop neighbor –</a:t>
            </a:r>
          </a:p>
          <a:p>
            <a:r>
              <a:rPr lang="en-US" dirty="0" err="1" smtClean="0"/>
              <a:t>xLower</a:t>
            </a:r>
            <a:r>
              <a:rPr lang="en-US" dirty="0" smtClean="0"/>
              <a:t> = {floor(x/10) × 10} – 10</a:t>
            </a:r>
          </a:p>
          <a:p>
            <a:r>
              <a:rPr lang="en-US" dirty="0" err="1" smtClean="0"/>
              <a:t>xUpper</a:t>
            </a:r>
            <a:r>
              <a:rPr lang="en-US" dirty="0" smtClean="0"/>
              <a:t> = {Ceil(x/10) × 10} + 10</a:t>
            </a:r>
          </a:p>
          <a:p>
            <a:r>
              <a:rPr lang="en-US" dirty="0" smtClean="0"/>
              <a:t>Similarly </a:t>
            </a:r>
            <a:r>
              <a:rPr lang="en-US" dirty="0" err="1" smtClean="0"/>
              <a:t>yLower</a:t>
            </a:r>
            <a:r>
              <a:rPr lang="en-US" dirty="0" smtClean="0"/>
              <a:t> and </a:t>
            </a:r>
            <a:r>
              <a:rPr lang="en-US" dirty="0" err="1" smtClean="0"/>
              <a:t>yUpper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FAPs is one hop neighbor, those satisfy following condition</a:t>
            </a:r>
          </a:p>
          <a:p>
            <a:r>
              <a:rPr lang="en-US" dirty="0" smtClean="0"/>
              <a:t>(x&gt;=</a:t>
            </a:r>
            <a:r>
              <a:rPr lang="en-US" dirty="0" err="1"/>
              <a:t>xLower</a:t>
            </a:r>
            <a:r>
              <a:rPr lang="en-US" dirty="0"/>
              <a:t> </a:t>
            </a:r>
            <a:r>
              <a:rPr lang="en-US" dirty="0" smtClean="0"/>
              <a:t>&amp;&amp; x&lt;=</a:t>
            </a:r>
            <a:r>
              <a:rPr lang="en-US" dirty="0" err="1"/>
              <a:t>xUpper</a:t>
            </a:r>
            <a:r>
              <a:rPr lang="en-US" dirty="0"/>
              <a:t> &amp;&amp; y</a:t>
            </a:r>
            <a:r>
              <a:rPr lang="en-US" dirty="0" smtClean="0"/>
              <a:t>&gt;=</a:t>
            </a:r>
            <a:r>
              <a:rPr lang="en-US" dirty="0" err="1"/>
              <a:t>yLower</a:t>
            </a:r>
            <a:r>
              <a:rPr lang="en-US" dirty="0"/>
              <a:t> &amp;&amp; y</a:t>
            </a:r>
            <a:r>
              <a:rPr lang="en-US" dirty="0" smtClean="0"/>
              <a:t>&lt;= </a:t>
            </a:r>
            <a:r>
              <a:rPr lang="en-US" dirty="0" err="1" smtClean="0"/>
              <a:t>yUpper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Exp. Setup - Cluster Formation(3)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200"/>
          <a:ext cx="403859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30"/>
                <a:gridCol w="1420876"/>
                <a:gridCol w="15865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FAPSs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Interfering </a:t>
                      </a:r>
                      <a:r>
                        <a:rPr lang="en-US" baseline="0" dirty="0" err="1" smtClean="0"/>
                        <a:t>Femtocell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257800"/>
            <a:ext cx="344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(2) : List of one hop neighbor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057400"/>
            <a:ext cx="426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/>
            <a:r>
              <a:rPr lang="en-US" sz="2800" i="1" dirty="0" smtClean="0"/>
              <a:t>Path loss = 20 log</a:t>
            </a:r>
            <a:r>
              <a:rPr lang="en-US" sz="2800" i="1" baseline="-25000" dirty="0" smtClean="0"/>
              <a:t>10</a:t>
            </a:r>
            <a:r>
              <a:rPr lang="en-US" sz="2800" i="1" dirty="0" smtClean="0"/>
              <a:t> (d) </a:t>
            </a:r>
          </a:p>
          <a:p>
            <a:pPr marL="0" lvl="8"/>
            <a:r>
              <a:rPr lang="en-US" sz="2800" i="1" dirty="0"/>
              <a:t>+</a:t>
            </a:r>
            <a:r>
              <a:rPr lang="en-US" sz="2800" i="1" dirty="0" smtClean="0"/>
              <a:t> 46.4 + 20 log</a:t>
            </a:r>
            <a:r>
              <a:rPr lang="en-US" sz="2800" i="1" baseline="-25000" dirty="0" smtClean="0"/>
              <a:t>10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c</a:t>
            </a:r>
            <a:r>
              <a:rPr lang="en-US" sz="2800" i="1" dirty="0" smtClean="0"/>
              <a:t>/5.0)</a:t>
            </a:r>
          </a:p>
          <a:p>
            <a:pPr marL="0" lvl="8"/>
            <a:endParaRPr lang="en-US" sz="2800" i="1" dirty="0"/>
          </a:p>
          <a:p>
            <a:pPr marL="0" lvl="8"/>
            <a:r>
              <a:rPr lang="en-US" sz="2800" i="1" dirty="0" smtClean="0"/>
              <a:t>d – </a:t>
            </a:r>
            <a:r>
              <a:rPr lang="en-US" sz="2800" dirty="0" smtClean="0"/>
              <a:t>distance</a:t>
            </a:r>
          </a:p>
          <a:p>
            <a:pPr marL="0" lvl="8"/>
            <a:r>
              <a:rPr lang="en-US" sz="2800" i="1" dirty="0" err="1"/>
              <a:t>f</a:t>
            </a:r>
            <a:r>
              <a:rPr lang="en-US" sz="2800" i="1" dirty="0" err="1" smtClean="0"/>
              <a:t>c</a:t>
            </a:r>
            <a:r>
              <a:rPr lang="en-US" sz="2800" i="1" dirty="0" smtClean="0"/>
              <a:t> – </a:t>
            </a:r>
            <a:r>
              <a:rPr lang="en-US" sz="2800" dirty="0" smtClean="0"/>
              <a:t>frequency</a:t>
            </a:r>
          </a:p>
          <a:p>
            <a:pPr marL="0" lvl="8"/>
            <a:endParaRPr lang="en-US" sz="2800" dirty="0"/>
          </a:p>
          <a:p>
            <a:pPr marL="0" lvl="8"/>
            <a:r>
              <a:rPr lang="en-US" sz="2800" dirty="0" smtClean="0"/>
              <a:t>Threshold SINR = 10dB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Exp. Setup – Resource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PC Configuration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Core i3 2.4GHz, 4GB RAM, 64bit OS(Win7)</a:t>
            </a:r>
          </a:p>
          <a:p>
            <a:r>
              <a:rPr lang="en-US" dirty="0" smtClean="0"/>
              <a:t>Max. number of user per FAP = 4</a:t>
            </a:r>
          </a:p>
          <a:p>
            <a:r>
              <a:rPr lang="en-US" dirty="0"/>
              <a:t>Resource </a:t>
            </a:r>
            <a:r>
              <a:rPr lang="en-US" dirty="0" smtClean="0"/>
              <a:t>demand </a:t>
            </a:r>
            <a:r>
              <a:rPr lang="en-US" dirty="0"/>
              <a:t>per </a:t>
            </a:r>
            <a:r>
              <a:rPr lang="en-US" dirty="0" err="1" smtClean="0"/>
              <a:t>femto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baseline="-25000" dirty="0" err="1"/>
              <a:t>a</a:t>
            </a:r>
            <a:r>
              <a:rPr lang="en-US" i="1" dirty="0"/>
              <a:t>, </a:t>
            </a:r>
            <a:r>
              <a:rPr lang="en-US" i="1" dirty="0" smtClean="0"/>
              <a:t>(0</a:t>
            </a:r>
            <a:r>
              <a:rPr lang="en-US" i="1" dirty="0"/>
              <a:t>&lt;=</a:t>
            </a:r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r>
              <a:rPr lang="en-US" i="1" dirty="0"/>
              <a:t> &lt;= </a:t>
            </a:r>
            <a:r>
              <a:rPr lang="en-US" i="1" dirty="0" smtClean="0"/>
              <a:t>25)</a:t>
            </a:r>
            <a:endParaRPr lang="en-US" dirty="0"/>
          </a:p>
          <a:p>
            <a:r>
              <a:rPr lang="en-US" dirty="0" smtClean="0"/>
              <a:t>Input –</a:t>
            </a:r>
          </a:p>
          <a:p>
            <a:pPr>
              <a:buNone/>
            </a:pPr>
            <a:r>
              <a:rPr lang="en-US" dirty="0" smtClean="0"/>
              <a:t>	Number </a:t>
            </a:r>
            <a:r>
              <a:rPr lang="en-US" dirty="0"/>
              <a:t>of </a:t>
            </a:r>
            <a:r>
              <a:rPr lang="en-US" dirty="0" err="1" smtClean="0"/>
              <a:t>femtocells</a:t>
            </a:r>
            <a:r>
              <a:rPr lang="en-US" dirty="0" smtClean="0"/>
              <a:t> </a:t>
            </a:r>
            <a:r>
              <a:rPr lang="en-US" dirty="0"/>
              <a:t>= 25;</a:t>
            </a:r>
          </a:p>
          <a:p>
            <a:pPr>
              <a:buNone/>
            </a:pPr>
            <a:r>
              <a:rPr lang="en-US" dirty="0" smtClean="0"/>
              <a:t>	Number </a:t>
            </a:r>
            <a:r>
              <a:rPr lang="en-US" dirty="0"/>
              <a:t>of </a:t>
            </a:r>
            <a:r>
              <a:rPr lang="en-US" dirty="0" smtClean="0"/>
              <a:t>Resources </a:t>
            </a:r>
            <a:r>
              <a:rPr lang="en-US" dirty="0"/>
              <a:t>= 36; (</a:t>
            </a:r>
            <a:r>
              <a:rPr lang="en-US" dirty="0" smtClean="0"/>
              <a:t>6x6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Demand[</a:t>
            </a:r>
            <a:r>
              <a:rPr lang="en-US" dirty="0" err="1" smtClean="0"/>
              <a:t>femtocell</a:t>
            </a:r>
            <a:r>
              <a:rPr lang="en-US" dirty="0" smtClean="0"/>
              <a:t>] </a:t>
            </a:r>
            <a:r>
              <a:rPr lang="en-US" dirty="0"/>
              <a:t>= [10 9 3 2 16 4 5 6 7 8 9 11 13 4 5 2 3 12 14 10 9 8 7 6 5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Exp. Setup – Resource Allocation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Out put</a:t>
            </a:r>
          </a:p>
          <a:p>
            <a:r>
              <a:rPr lang="en-US" dirty="0" smtClean="0"/>
              <a:t>Allocation[</a:t>
            </a:r>
            <a:r>
              <a:rPr lang="en-US" dirty="0" err="1" smtClean="0"/>
              <a:t>femtocell</a:t>
            </a:r>
            <a:r>
              <a:rPr lang="en-US" dirty="0" smtClean="0"/>
              <a:t>][</a:t>
            </a:r>
            <a:r>
              <a:rPr lang="en-US" dirty="0"/>
              <a:t>tiles] =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[[</a:t>
            </a:r>
            <a:r>
              <a:rPr lang="en-US" dirty="0"/>
              <a:t>0 0 0 0 0 0 0 0 0 0 0 0 0 1 0 0 0 0 0 0 0 0 0 0 0 1 0 0 0 0 0 0 0 0 0 0]</a:t>
            </a:r>
          </a:p>
          <a:p>
            <a:pPr>
              <a:buNone/>
            </a:pPr>
            <a:r>
              <a:rPr lang="en-US" dirty="0"/>
              <a:t>            [0 0 0 0 1 0 0 0 0 0 0 0 0 0 0 0 0 0 0 0 1 0 0 0 0 0 0 0 0 0 0 0 0 0 0 0]</a:t>
            </a:r>
          </a:p>
          <a:p>
            <a:pPr>
              <a:buNone/>
            </a:pPr>
            <a:r>
              <a:rPr lang="en-US" dirty="0"/>
              <a:t>            [0 0 0 0 0 0 0 0 0 0 0 0 0 0 0 0 0 0 0 0 0 0 0 1 0 0 0 0 0 0 0 0 0 0 0 0]</a:t>
            </a:r>
          </a:p>
          <a:p>
            <a:pPr>
              <a:buNone/>
            </a:pPr>
            <a:r>
              <a:rPr lang="en-US" dirty="0"/>
              <a:t>            [0 0 0 0 0 0 0 0 0 0 0 0 0 0 0 0 0 0 0 0 0 0 0 0 0 0 0 1 0 0 0 0 0 0 0 0]</a:t>
            </a:r>
          </a:p>
          <a:p>
            <a:pPr>
              <a:buNone/>
            </a:pPr>
            <a:r>
              <a:rPr lang="en-US" dirty="0"/>
              <a:t>            [1 0 0 0 0 0 0 0 0 0 0 0 0 0 0 0 0 0 0 0 0 0 0 0 0 0 0 0 0 0 0 0 0 0 1 0]</a:t>
            </a:r>
          </a:p>
          <a:p>
            <a:pPr>
              <a:buNone/>
            </a:pPr>
            <a:r>
              <a:rPr lang="en-US" dirty="0"/>
              <a:t>            [0 0 0 0 0 0 0 0 0 0 0 0 1 0 0 0 0 0 0 0 0 0 0 0 0 0 0 0 0 0 0 0 0 0 0 0]</a:t>
            </a:r>
          </a:p>
          <a:p>
            <a:pPr>
              <a:buNone/>
            </a:pPr>
            <a:r>
              <a:rPr lang="en-US" dirty="0"/>
              <a:t>            [0 0 0 0 0 0 0 0 0 1 0 0 0 0 0 0 0 0 0 0 0 0 0 0 0 0 0 0 0 0 0 0 0 0 0 0]</a:t>
            </a:r>
          </a:p>
          <a:p>
            <a:pPr>
              <a:buNone/>
            </a:pPr>
            <a:r>
              <a:rPr lang="en-US" dirty="0"/>
              <a:t>            [0 0 0 0 0 0 0 0 0 0 0 0 0 0 0 0 0 0 0 0 0 0 0 0 0 0 0 0 0 0 0 1 0 0 0 0]</a:t>
            </a:r>
          </a:p>
          <a:p>
            <a:pPr>
              <a:buNone/>
            </a:pPr>
            <a:r>
              <a:rPr lang="en-US" dirty="0"/>
              <a:t>            [0 0 0 0 0 0 0 0 0 0 1 0 0 0 0 0 0 0 0 0 0 0 0 0 0 0 0 0 0 0 0 0 0 0 0 0]</a:t>
            </a:r>
          </a:p>
          <a:p>
            <a:pPr>
              <a:buNone/>
            </a:pPr>
            <a:r>
              <a:rPr lang="en-US" dirty="0"/>
              <a:t>            [0 0 0 0 0 0 0 1 0 0 0 0 0 0 0 0 0 0 0 0 0 1 0 0 0 0 0 0 0 0 0 0 0 0 0 0]</a:t>
            </a:r>
          </a:p>
          <a:p>
            <a:pPr>
              <a:buNone/>
            </a:pPr>
            <a:r>
              <a:rPr lang="en-US" dirty="0"/>
              <a:t>            [0 0 0 1 0 0 0 0 0 0 0 0 0 0 0 0 0 0 0 0 0 0 0 0 0 0 0 0 0 1 0 0 0 0 0 0]</a:t>
            </a:r>
          </a:p>
          <a:p>
            <a:pPr>
              <a:buNone/>
            </a:pPr>
            <a:r>
              <a:rPr lang="en-US" dirty="0"/>
              <a:t>            [0 0 0 0 0 1 0 0 0 0 0 0 0 0 0 0 0 0 0 0 0 0 0 0 0 0 0 0 0 0 0 0 0 0 0 1]</a:t>
            </a:r>
          </a:p>
          <a:p>
            <a:pPr>
              <a:buNone/>
            </a:pPr>
            <a:r>
              <a:rPr lang="en-US" dirty="0"/>
              <a:t>            [0 0 0 0 0 0 0 0 0 0 0 0 0 0 1 0 1 0 0 0 0 0 0 0 0 0 0 0 0 0 0 0 0 0 0 0]</a:t>
            </a:r>
          </a:p>
          <a:p>
            <a:pPr>
              <a:buNone/>
            </a:pPr>
            <a:r>
              <a:rPr lang="en-US" dirty="0"/>
              <a:t>            [0 0 0 0 0 0 0 0 0 0 0 0 0 0 0 0 0 0 0 0 0 0 0 0 0 0 1 0 0 0 0 0 0 0 0 0]</a:t>
            </a:r>
          </a:p>
          <a:p>
            <a:pPr>
              <a:buNone/>
            </a:pPr>
            <a:r>
              <a:rPr lang="en-US" dirty="0"/>
              <a:t>            [0 0 0 0 0 0 0 0 0 0 0 0 0 0 0 0 0 1 0 0 0 0 0 0 0 0 0 0 0 0 0 0 0 0 0 0]</a:t>
            </a:r>
          </a:p>
          <a:p>
            <a:pPr>
              <a:buNone/>
            </a:pPr>
            <a:r>
              <a:rPr lang="en-US" dirty="0"/>
              <a:t>            [0 0 0 0 0 0 0 0 0 0 0 0 0 0 0 0 0 0 0 0 0 0 0 0 0 0 0 0 1 0 0 0 0 0 0 0]</a:t>
            </a:r>
          </a:p>
          <a:p>
            <a:pPr>
              <a:buNone/>
            </a:pPr>
            <a:r>
              <a:rPr lang="en-US" dirty="0"/>
              <a:t>            [0 0 0 0 0 0 0 0 0 0 0 0 0 0 0 0 0 0 0 0 0 0 1 0 0 0 0 0 0 0 0 0 0 0 0 0]</a:t>
            </a:r>
          </a:p>
          <a:p>
            <a:pPr>
              <a:buNone/>
            </a:pPr>
            <a:r>
              <a:rPr lang="en-US" dirty="0"/>
              <a:t>            [0 0 1 0 0 0 1 0 0 0 0 0 0 0 0 0 0 0 0 0 0 0 0 0 0 0 0 0 0 0 0 0 0 0 0 0]</a:t>
            </a:r>
          </a:p>
          <a:p>
            <a:pPr>
              <a:buNone/>
            </a:pPr>
            <a:r>
              <a:rPr lang="en-US" dirty="0"/>
              <a:t>            [0 0 0 0 0 0 0 0 1 0 0 0 0 0 0 0 0 0 0 1 0 0 0 0 0 0 0 0 0 0 0 0 0 0 0 0]</a:t>
            </a:r>
          </a:p>
          <a:p>
            <a:pPr>
              <a:buNone/>
            </a:pPr>
            <a:r>
              <a:rPr lang="en-US" dirty="0"/>
              <a:t>            [0 0 0 0 0 0 0 0 0 0 0 0 0 0 0 0 0 0 0 0 0 0 0 0 0 0 0 0 0 0 1 0 0 1 0 0]</a:t>
            </a:r>
          </a:p>
          <a:p>
            <a:pPr>
              <a:buNone/>
            </a:pPr>
            <a:r>
              <a:rPr lang="en-US" dirty="0"/>
              <a:t>            [0 1 0 0 0 0 0 0 0 0 0 1 0 0 0 0 0 0 0 0 0 0 0 0 0 0 0 0 0 0 0 0 0 0 0 0]</a:t>
            </a:r>
          </a:p>
          <a:p>
            <a:pPr>
              <a:buNone/>
            </a:pPr>
            <a:r>
              <a:rPr lang="en-US" dirty="0"/>
              <a:t>            [0 0 0 0 0 0 0 0 0 0 0 0 0 0 0 0 0 0 0 0 0 0 0 0 0 0 0 0 0 0 0 0 1 0 0 0]</a:t>
            </a:r>
          </a:p>
          <a:p>
            <a:pPr>
              <a:buNone/>
            </a:pPr>
            <a:r>
              <a:rPr lang="en-US" dirty="0"/>
              <a:t>            [0 0 0 0 0 0 0 0 0 0 0 0 0 0 0 0 0 0 1 0 0 0 0 0 0 0 0 0 0 0 0 0 0 0 0 0]</a:t>
            </a:r>
          </a:p>
          <a:p>
            <a:pPr>
              <a:buNone/>
            </a:pPr>
            <a:r>
              <a:rPr lang="en-US" dirty="0"/>
              <a:t>            [0 0 0 0 0 0 0 0 0 0 0 0 0 0 0 1 0 0 0 0 0 0 0 0 0 0 0 0 0 0 0 0 0 0 0 0]</a:t>
            </a:r>
          </a:p>
          <a:p>
            <a:pPr>
              <a:buNone/>
            </a:pPr>
            <a:r>
              <a:rPr lang="en-US" dirty="0"/>
              <a:t>            [0 0 0 0 0 0 0 0 0 0 0 0 0 0 0 0 0 0 0 0 0 0 0 0 1 0 0 0 0 0 0 0 0 0 0 0]</a:t>
            </a:r>
          </a:p>
          <a:p>
            <a:pPr>
              <a:buNone/>
            </a:pP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Analysis -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Throughput Satisfaction Rate (TSR</a:t>
            </a:r>
            <a:r>
              <a:rPr lang="en-US" i="1" dirty="0" smtClean="0"/>
              <a:t>)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/>
              <a:t>Spectrum Spatial Reuse ( SSR</a:t>
            </a:r>
            <a:r>
              <a:rPr lang="en-US" i="1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ts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86000"/>
            <a:ext cx="5269830" cy="685800"/>
          </a:xfrm>
          <a:prstGeom prst="rect">
            <a:avLst/>
          </a:prstGeom>
        </p:spPr>
      </p:pic>
      <p:pic>
        <p:nvPicPr>
          <p:cNvPr id="7" name="Picture 6" descr="ts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3124200"/>
            <a:ext cx="2889494" cy="657264"/>
          </a:xfrm>
          <a:prstGeom prst="rect">
            <a:avLst/>
          </a:prstGeom>
        </p:spPr>
      </p:pic>
      <p:pic>
        <p:nvPicPr>
          <p:cNvPr id="8" name="Picture 7" descr="ss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4953000"/>
            <a:ext cx="341828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Analysis – Cluster </a:t>
            </a:r>
            <a:endParaRPr lang="en-US" dirty="0"/>
          </a:p>
        </p:txBody>
      </p:sp>
      <p:pic>
        <p:nvPicPr>
          <p:cNvPr id="5" name="Content Placeholder 4" descr="Faps DistributionClus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523999"/>
            <a:ext cx="5503767" cy="47244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6172200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(3): FAPs 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&amp; Analysis – Resource Allocation</a:t>
            </a:r>
            <a:endParaRPr lang="en-US" sz="3600" dirty="0"/>
          </a:p>
        </p:txBody>
      </p:sp>
      <p:pic>
        <p:nvPicPr>
          <p:cNvPr id="9" name="Content Placeholder 8" descr="demand VsAllot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229600" cy="3928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71800" y="5105400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Fig(4): Demand Vs Allocation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&amp; Analysis – Resource Allocation (2)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4876800"/>
            <a:ext cx="480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(3) : Result of optimized resource allocation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0574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Allocation 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Computational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Best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0.8623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29257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Result &amp; Analysis – Resource Allocation (2)</a:t>
            </a:r>
            <a:endParaRPr lang="en-US" dirty="0"/>
          </a:p>
        </p:txBody>
      </p:sp>
      <p:pic>
        <p:nvPicPr>
          <p:cNvPr id="5" name="Content Placeholder 4" descr="ts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295400"/>
            <a:ext cx="527259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5867400"/>
            <a:ext cx="293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Fig(4): TSR when SINR = 10dB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In this paper, we studied the resource allocation problem in</a:t>
            </a:r>
            <a:br>
              <a:rPr lang="en-US" dirty="0"/>
            </a:br>
            <a:r>
              <a:rPr lang="en-US" dirty="0"/>
              <a:t>OFDMA-based </a:t>
            </a:r>
            <a:r>
              <a:rPr lang="en-US" dirty="0" err="1"/>
              <a:t>femtocell</a:t>
            </a:r>
            <a:r>
              <a:rPr lang="en-US" dirty="0"/>
              <a:t> networks and proposed a new allocation scheme called </a:t>
            </a:r>
            <a:r>
              <a:rPr lang="en-US" dirty="0" err="1"/>
              <a:t>Femtocell</a:t>
            </a:r>
            <a:r>
              <a:rPr lang="en-US" dirty="0"/>
              <a:t> Cluster-based Resource Allocation (FCRA). FCRA is based on a hybrid </a:t>
            </a:r>
            <a:r>
              <a:rPr lang="en-US" dirty="0" smtClean="0"/>
              <a:t>centralized/distributed approach </a:t>
            </a:r>
            <a:r>
              <a:rPr lang="en-US" dirty="0"/>
              <a:t>and involves three main phases: (</a:t>
            </a:r>
            <a:r>
              <a:rPr lang="en-US" dirty="0" err="1"/>
              <a:t>i</a:t>
            </a:r>
            <a:r>
              <a:rPr lang="en-US" dirty="0"/>
              <a:t>) Construction </a:t>
            </a:r>
            <a:r>
              <a:rPr lang="en-US" dirty="0" smtClean="0"/>
              <a:t>of disjoint </a:t>
            </a:r>
            <a:r>
              <a:rPr lang="en-US" dirty="0"/>
              <a:t>clusters; (ii) Optimal cluster-head resource </a:t>
            </a:r>
            <a:r>
              <a:rPr lang="en-US" dirty="0" smtClean="0"/>
              <a:t>allocation by </a:t>
            </a:r>
            <a:r>
              <a:rPr lang="en-US" dirty="0"/>
              <a:t>resolving a Min-Max optimization problem</a:t>
            </a:r>
            <a:r>
              <a:rPr lang="en-US" dirty="0" smtClean="0"/>
              <a:t>; The </a:t>
            </a:r>
            <a:r>
              <a:rPr lang="en-US" dirty="0"/>
              <a:t>results concern the throughput satisfaction rate, </a:t>
            </a:r>
            <a:r>
              <a:rPr lang="en-US" dirty="0" smtClean="0"/>
              <a:t>the spectrum </a:t>
            </a:r>
            <a:r>
              <a:rPr lang="en-US" dirty="0"/>
              <a:t>spatial </a:t>
            </a:r>
            <a:r>
              <a:rPr lang="en-US" dirty="0" smtClean="0"/>
              <a:t>reuse.</a:t>
            </a:r>
          </a:p>
          <a:p>
            <a:r>
              <a:rPr lang="en-US" dirty="0"/>
              <a:t>In the future, we plan </a:t>
            </a:r>
            <a:r>
              <a:rPr lang="en-US" dirty="0" smtClean="0"/>
              <a:t>to compare results with Centralized Optimal (C-DFA) and Distributed resource allocation (DRA) methods.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Recently, operators have resorted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femtocell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networks in order to enhance indoor coverage and quality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 since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macro-antennas fail to reach these objectives. Nevertheless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confronted to many challenges to make a success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femtocells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this paper, we address the issue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resources allocation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femtocell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networks using OFDMA technology (e.g.,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WiMAX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LTE)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 &amp;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[1] A. </a:t>
            </a:r>
            <a:r>
              <a:rPr lang="en-US" sz="1100" dirty="0" err="1"/>
              <a:t>Brydon</a:t>
            </a:r>
            <a:r>
              <a:rPr lang="en-US" sz="1100" dirty="0"/>
              <a:t> and M. Heath, “Wireless network traffic 20082015: </a:t>
            </a:r>
            <a:r>
              <a:rPr lang="en-US" sz="1100" dirty="0" smtClean="0"/>
              <a:t>forecasts and </a:t>
            </a:r>
            <a:r>
              <a:rPr lang="en-US" sz="1100" dirty="0"/>
              <a:t>analysis,” </a:t>
            </a:r>
            <a:r>
              <a:rPr lang="en-US" sz="1100" i="1" dirty="0" err="1"/>
              <a:t>Analysys</a:t>
            </a:r>
            <a:r>
              <a:rPr lang="en-US" sz="1100" i="1" dirty="0"/>
              <a:t> Mason - [Online]</a:t>
            </a:r>
            <a:r>
              <a:rPr lang="en-US" sz="1100" dirty="0"/>
              <a:t>, 2009</a:t>
            </a:r>
            <a:r>
              <a:rPr lang="en-US" sz="1100" dirty="0" smtClean="0"/>
              <a:t>. 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/>
              <a:t>2] </a:t>
            </a:r>
            <a:r>
              <a:rPr lang="en-US" sz="1100" dirty="0" err="1"/>
              <a:t>Northstream</a:t>
            </a:r>
            <a:r>
              <a:rPr lang="en-US" sz="1100" dirty="0"/>
              <a:t>, “</a:t>
            </a:r>
            <a:r>
              <a:rPr lang="en-US" sz="1100" dirty="0" err="1"/>
              <a:t>Uma</a:t>
            </a:r>
            <a:r>
              <a:rPr lang="en-US" sz="1100" dirty="0"/>
              <a:t> paves the way for convergence,” 2005.</a:t>
            </a:r>
            <a:br>
              <a:rPr lang="en-US" sz="1100" dirty="0"/>
            </a:br>
            <a:r>
              <a:rPr lang="en-US" sz="1100" dirty="0"/>
              <a:t>[3] V. Chandrasekhar, J. Andrews, and A. Gatherer, “</a:t>
            </a:r>
            <a:r>
              <a:rPr lang="en-US" sz="1100" dirty="0" err="1"/>
              <a:t>Femtocell</a:t>
            </a:r>
            <a:r>
              <a:rPr lang="en-US" sz="1100" dirty="0"/>
              <a:t> networks: </a:t>
            </a:r>
            <a:r>
              <a:rPr lang="en-US" sz="1100" dirty="0" smtClean="0"/>
              <a:t>a survey</a:t>
            </a:r>
            <a:r>
              <a:rPr lang="en-US" sz="1100" dirty="0"/>
              <a:t>,” </a:t>
            </a:r>
            <a:r>
              <a:rPr lang="en-US" sz="1100" i="1" dirty="0"/>
              <a:t>IEEE Comm. Magazine</a:t>
            </a:r>
            <a:r>
              <a:rPr lang="en-US" sz="1100" dirty="0"/>
              <a:t>, vol. 46, 2008.</a:t>
            </a:r>
            <a:br>
              <a:rPr lang="en-US" sz="1100" dirty="0"/>
            </a:br>
            <a:r>
              <a:rPr lang="en-US" sz="1100" dirty="0"/>
              <a:t>[4] L. G. U. Garcia, K. l. Pedersen, and P. E. </a:t>
            </a:r>
            <a:r>
              <a:rPr lang="en-US" sz="1100" dirty="0" err="1"/>
              <a:t>Mogensen</a:t>
            </a:r>
            <a:r>
              <a:rPr lang="en-US" sz="1100" dirty="0"/>
              <a:t>, “Autonomous component carrier selection: Interference management in local area </a:t>
            </a:r>
            <a:r>
              <a:rPr lang="en-US" sz="1100" dirty="0" smtClean="0"/>
              <a:t>environments for </a:t>
            </a:r>
            <a:r>
              <a:rPr lang="en-US" sz="1100" dirty="0" err="1"/>
              <a:t>lte</a:t>
            </a:r>
            <a:r>
              <a:rPr lang="en-US" sz="1100" dirty="0"/>
              <a:t>-advanced,” </a:t>
            </a:r>
            <a:r>
              <a:rPr lang="en-US" sz="1100" i="1" dirty="0"/>
              <a:t>IEEE Comm. Magazine</a:t>
            </a:r>
            <a:r>
              <a:rPr lang="en-US" sz="1100" dirty="0"/>
              <a:t>, vol. 47, 2009.</a:t>
            </a:r>
            <a:br>
              <a:rPr lang="en-US" sz="1100" dirty="0"/>
            </a:br>
            <a:r>
              <a:rPr lang="en-US" sz="1100" dirty="0"/>
              <a:t>[5] D. Lopez-Perez, A. </a:t>
            </a:r>
            <a:r>
              <a:rPr lang="en-US" sz="1100" dirty="0" err="1"/>
              <a:t>Valcarce</a:t>
            </a:r>
            <a:r>
              <a:rPr lang="en-US" sz="1100" dirty="0"/>
              <a:t>, G. de la Roche, and J. Zhang, “</a:t>
            </a:r>
            <a:r>
              <a:rPr lang="en-US" sz="1100" dirty="0" err="1"/>
              <a:t>Ofdma</a:t>
            </a:r>
            <a:r>
              <a:rPr lang="en-US" sz="1100" dirty="0"/>
              <a:t> </a:t>
            </a:r>
            <a:r>
              <a:rPr lang="en-US" sz="1100" dirty="0" err="1"/>
              <a:t>femtocells</a:t>
            </a:r>
            <a:r>
              <a:rPr lang="en-US" sz="1100" dirty="0"/>
              <a:t>: A roadmap on interference avoidance,” </a:t>
            </a:r>
            <a:r>
              <a:rPr lang="en-US" sz="1100" i="1" dirty="0"/>
              <a:t>IEEE Comm. Magazine</a:t>
            </a:r>
            <a:r>
              <a:rPr lang="en-US" sz="1100" dirty="0"/>
              <a:t>,</a:t>
            </a:r>
            <a:br>
              <a:rPr lang="en-US" sz="1100" dirty="0"/>
            </a:br>
            <a:r>
              <a:rPr lang="en-US" sz="1100" dirty="0"/>
              <a:t>2009.</a:t>
            </a:r>
            <a:br>
              <a:rPr lang="en-US" sz="1100" dirty="0"/>
            </a:br>
            <a:r>
              <a:rPr lang="en-US" sz="1100" dirty="0"/>
              <a:t>[6] K. </a:t>
            </a:r>
            <a:r>
              <a:rPr lang="en-US" sz="1100" dirty="0" err="1"/>
              <a:t>Sundaresan</a:t>
            </a:r>
            <a:r>
              <a:rPr lang="en-US" sz="1100" dirty="0"/>
              <a:t> and S. </a:t>
            </a:r>
            <a:r>
              <a:rPr lang="en-US" sz="1100" dirty="0" err="1"/>
              <a:t>Rangarajan</a:t>
            </a:r>
            <a:r>
              <a:rPr lang="en-US" sz="1100" dirty="0"/>
              <a:t>, “Efficient resource management </a:t>
            </a:r>
            <a:r>
              <a:rPr lang="en-US" sz="1100" dirty="0" smtClean="0"/>
              <a:t>in </a:t>
            </a:r>
            <a:r>
              <a:rPr lang="en-US" sz="1100" dirty="0" err="1" smtClean="0"/>
              <a:t>ofdma</a:t>
            </a:r>
            <a:r>
              <a:rPr lang="en-US" sz="1100" dirty="0" smtClean="0"/>
              <a:t> </a:t>
            </a:r>
            <a:r>
              <a:rPr lang="en-US" sz="1100" dirty="0" err="1"/>
              <a:t>femto</a:t>
            </a:r>
            <a:r>
              <a:rPr lang="en-US" sz="1100" dirty="0"/>
              <a:t> cells,” </a:t>
            </a:r>
            <a:r>
              <a:rPr lang="en-US" sz="1100" i="1" dirty="0"/>
              <a:t>International Symposium on Mobile Ad Hoc </a:t>
            </a:r>
            <a:r>
              <a:rPr lang="en-US" sz="1100" i="1" dirty="0" err="1"/>
              <a:t>Netw</a:t>
            </a:r>
            <a:r>
              <a:rPr lang="en-US" sz="1100" i="1" dirty="0"/>
              <a:t> o r k </a:t>
            </a:r>
            <a:r>
              <a:rPr lang="en-US" sz="1100" i="1" dirty="0" err="1"/>
              <a:t>i</a:t>
            </a:r>
            <a:r>
              <a:rPr lang="en-US" sz="1100" i="1" dirty="0"/>
              <a:t> n g &amp; C o m p u t </a:t>
            </a:r>
            <a:r>
              <a:rPr lang="en-US" sz="1100" i="1" dirty="0" err="1"/>
              <a:t>i</a:t>
            </a:r>
            <a:r>
              <a:rPr lang="en-US" sz="1100" i="1" dirty="0"/>
              <a:t> n g ( M o b </a:t>
            </a:r>
            <a:r>
              <a:rPr lang="en-US" sz="1100" i="1" dirty="0" err="1"/>
              <a:t>i</a:t>
            </a:r>
            <a:r>
              <a:rPr lang="en-US" sz="1100" i="1" dirty="0"/>
              <a:t> h o c )</a:t>
            </a:r>
            <a:r>
              <a:rPr lang="en-US" sz="1100" dirty="0"/>
              <a:t>, 2009.</a:t>
            </a:r>
            <a:br>
              <a:rPr lang="en-US" sz="1100" dirty="0"/>
            </a:br>
            <a:r>
              <a:rPr lang="en-US" sz="1100" dirty="0"/>
              <a:t>[7] V. Chandrasekhar and J. Andrews, “Spectrum allocation in tiered </a:t>
            </a:r>
            <a:r>
              <a:rPr lang="en-US" sz="1100" dirty="0" smtClean="0"/>
              <a:t>cellular networks</a:t>
            </a:r>
            <a:r>
              <a:rPr lang="en-US" sz="1100" dirty="0"/>
              <a:t>,” </a:t>
            </a:r>
            <a:r>
              <a:rPr lang="en-US" sz="1100" i="1" dirty="0"/>
              <a:t>IEEE Trans. on Communications</a:t>
            </a:r>
            <a:r>
              <a:rPr lang="en-US" sz="1100" dirty="0"/>
              <a:t>, 2009.</a:t>
            </a:r>
            <a:br>
              <a:rPr lang="en-US" sz="1100" dirty="0"/>
            </a:br>
            <a:r>
              <a:rPr lang="en-US" sz="1100" dirty="0"/>
              <a:t>[8] A. B. McDonald and T. F. </a:t>
            </a:r>
            <a:r>
              <a:rPr lang="en-US" sz="1100" dirty="0" err="1"/>
              <a:t>Znati</a:t>
            </a:r>
            <a:r>
              <a:rPr lang="en-US" sz="1100" dirty="0"/>
              <a:t>, “A mobility-based framework </a:t>
            </a:r>
            <a:r>
              <a:rPr lang="en-US" sz="1100" dirty="0" smtClean="0"/>
              <a:t>for adaptive </a:t>
            </a:r>
            <a:r>
              <a:rPr lang="en-US" sz="1100" dirty="0"/>
              <a:t>clustering in wireless ad hoc networks,” </a:t>
            </a:r>
            <a:r>
              <a:rPr lang="en-US" sz="1100" i="1" dirty="0"/>
              <a:t>IEEE J. Select. Areas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i="1" dirty="0"/>
              <a:t>C o m </a:t>
            </a:r>
            <a:r>
              <a:rPr lang="en-US" sz="1100" i="1" dirty="0" err="1"/>
              <a:t>m</a:t>
            </a:r>
            <a:r>
              <a:rPr lang="en-US" sz="1100" i="1" dirty="0"/>
              <a:t> u n .</a:t>
            </a:r>
            <a:r>
              <a:rPr lang="en-US" sz="1100" dirty="0"/>
              <a:t>, vol. 17, no. 8, August 1999.</a:t>
            </a:r>
            <a:br>
              <a:rPr lang="en-US" sz="1100" dirty="0"/>
            </a:br>
            <a:r>
              <a:rPr lang="en-US" sz="1100" dirty="0"/>
              <a:t>[9] S. B. et al., “Localized protocols for ad hoc clustering and </a:t>
            </a:r>
            <a:r>
              <a:rPr lang="en-US" sz="1100" dirty="0" smtClean="0"/>
              <a:t>backbone formation</a:t>
            </a:r>
            <a:r>
              <a:rPr lang="en-US" sz="1100" dirty="0"/>
              <a:t>: a performance comparison,” </a:t>
            </a:r>
            <a:r>
              <a:rPr lang="en-US" sz="1100" i="1" dirty="0"/>
              <a:t>I E </a:t>
            </a:r>
            <a:r>
              <a:rPr lang="en-US" sz="1100" i="1" dirty="0" err="1"/>
              <a:t>E</a:t>
            </a:r>
            <a:r>
              <a:rPr lang="en-US" sz="1100" i="1" dirty="0"/>
              <a:t> </a:t>
            </a:r>
            <a:r>
              <a:rPr lang="en-US" sz="1100" i="1" dirty="0" err="1"/>
              <a:t>E</a:t>
            </a:r>
            <a:r>
              <a:rPr lang="en-US" sz="1100" i="1" dirty="0"/>
              <a:t> </a:t>
            </a:r>
            <a:r>
              <a:rPr lang="en-US" sz="1100" i="1" dirty="0" err="1"/>
              <a:t>Tra</a:t>
            </a:r>
            <a:r>
              <a:rPr lang="en-US" sz="1100" i="1" dirty="0"/>
              <a:t> n s . o n Pa </a:t>
            </a:r>
            <a:r>
              <a:rPr lang="en-US" sz="1100" i="1" dirty="0" err="1"/>
              <a:t>ra</a:t>
            </a:r>
            <a:r>
              <a:rPr lang="en-US" sz="1100" i="1" dirty="0"/>
              <a:t> l </a:t>
            </a:r>
            <a:r>
              <a:rPr lang="en-US" sz="1100" i="1" dirty="0" err="1"/>
              <a:t>l</a:t>
            </a:r>
            <a:r>
              <a:rPr lang="en-US" sz="1100" i="1" dirty="0"/>
              <a:t> e l a n d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i="1" dirty="0" err="1"/>
              <a:t>Distribu</a:t>
            </a:r>
            <a:r>
              <a:rPr lang="en-US" sz="1100" i="1" dirty="0"/>
              <a:t> ted Systems</a:t>
            </a:r>
            <a:r>
              <a:rPr lang="en-US" sz="1100" dirty="0"/>
              <a:t>, vol. 17, no. 4, April 2006.</a:t>
            </a:r>
            <a:br>
              <a:rPr lang="en-US" sz="1100" dirty="0"/>
            </a:br>
            <a:r>
              <a:rPr lang="en-US" sz="1100" dirty="0"/>
              <a:t>[10] A. Antis, R. </a:t>
            </a:r>
            <a:r>
              <a:rPr lang="en-US" sz="1100" dirty="0" err="1"/>
              <a:t>Prakash</a:t>
            </a:r>
            <a:r>
              <a:rPr lang="en-US" sz="1100" dirty="0"/>
              <a:t>, T. </a:t>
            </a:r>
            <a:r>
              <a:rPr lang="en-US" sz="1100" dirty="0" err="1"/>
              <a:t>Vuong</a:t>
            </a:r>
            <a:r>
              <a:rPr lang="en-US" sz="1100" dirty="0"/>
              <a:t>, and D. Huynh, “Max-min </a:t>
            </a:r>
            <a:r>
              <a:rPr lang="en-US" sz="1100" dirty="0" smtClean="0"/>
              <a:t>d-cluster formation </a:t>
            </a:r>
            <a:r>
              <a:rPr lang="en-US" sz="1100" dirty="0"/>
              <a:t>in wireless ad-hoc networks,” </a:t>
            </a:r>
            <a:r>
              <a:rPr lang="en-US" sz="1100" i="1" dirty="0"/>
              <a:t>IEEE INFOCOM</a:t>
            </a:r>
            <a:r>
              <a:rPr lang="en-US" sz="1100" dirty="0"/>
              <a:t>, 2000.</a:t>
            </a:r>
            <a:br>
              <a:rPr lang="en-US" sz="1100" dirty="0"/>
            </a:br>
            <a:r>
              <a:rPr lang="en-US" sz="1100" dirty="0"/>
              <a:t>[11] S. </a:t>
            </a:r>
            <a:r>
              <a:rPr lang="en-US" sz="1100" dirty="0" err="1"/>
              <a:t>Banerjee</a:t>
            </a:r>
            <a:r>
              <a:rPr lang="en-US" sz="1100" dirty="0"/>
              <a:t> and S. </a:t>
            </a:r>
            <a:r>
              <a:rPr lang="en-US" sz="1100" dirty="0" err="1"/>
              <a:t>Khuller</a:t>
            </a:r>
            <a:r>
              <a:rPr lang="en-US" sz="1100" dirty="0"/>
              <a:t>, “A clustering scheme for hierarchical </a:t>
            </a:r>
            <a:r>
              <a:rPr lang="en-US" sz="1100" dirty="0" smtClean="0"/>
              <a:t>control in </a:t>
            </a:r>
            <a:r>
              <a:rPr lang="en-US" sz="1100" dirty="0"/>
              <a:t>multi-hop wireless networks,” </a:t>
            </a:r>
            <a:r>
              <a:rPr lang="en-US" sz="1100" i="1" dirty="0"/>
              <a:t>IEEE INFOCOM</a:t>
            </a:r>
            <a:r>
              <a:rPr lang="en-US" sz="1100" dirty="0"/>
              <a:t>, 2001.</a:t>
            </a:r>
            <a:br>
              <a:rPr lang="en-US" sz="1100" dirty="0"/>
            </a:br>
            <a:r>
              <a:rPr lang="en-US" sz="1100" dirty="0"/>
              <a:t>[12] N. </a:t>
            </a:r>
            <a:r>
              <a:rPr lang="en-US" sz="1100" dirty="0" err="1"/>
              <a:t>Bouabdallah</a:t>
            </a:r>
            <a:r>
              <a:rPr lang="en-US" sz="1100" dirty="0"/>
              <a:t>, R. </a:t>
            </a:r>
            <a:r>
              <a:rPr lang="en-US" sz="1100" dirty="0" err="1"/>
              <a:t>Langar</a:t>
            </a:r>
            <a:r>
              <a:rPr lang="en-US" sz="1100" dirty="0"/>
              <a:t>, and R. </a:t>
            </a:r>
            <a:r>
              <a:rPr lang="en-US" sz="1100" dirty="0" err="1"/>
              <a:t>Boutaba</a:t>
            </a:r>
            <a:r>
              <a:rPr lang="en-US" sz="1100" dirty="0"/>
              <a:t>, “Design and </a:t>
            </a:r>
            <a:r>
              <a:rPr lang="en-US" sz="1100" dirty="0" smtClean="0"/>
              <a:t>analysis of </a:t>
            </a:r>
            <a:r>
              <a:rPr lang="en-US" sz="1100" dirty="0"/>
              <a:t>mobility-aware clustering algorithms for wireless mesh networks,”</a:t>
            </a:r>
            <a:br>
              <a:rPr lang="en-US" sz="1100" dirty="0"/>
            </a:br>
            <a:r>
              <a:rPr lang="en-US" sz="1100" i="1" dirty="0"/>
              <a:t>IEEE/ACM Transactions on Networking</a:t>
            </a:r>
            <a:r>
              <a:rPr lang="en-US" sz="1100" dirty="0"/>
              <a:t>, vol. 18, no. 6, pp. 1677–1690</a:t>
            </a:r>
            <a:r>
              <a:rPr lang="en-US" sz="1100" dirty="0" smtClean="0"/>
              <a:t>, December </a:t>
            </a:r>
            <a:r>
              <a:rPr lang="en-US" sz="1100" dirty="0"/>
              <a:t>2010.</a:t>
            </a:r>
            <a:br>
              <a:rPr lang="en-US" sz="1100" dirty="0"/>
            </a:br>
            <a:r>
              <a:rPr lang="en-US" sz="1100" dirty="0"/>
              <a:t>[13] B. </a:t>
            </a:r>
            <a:r>
              <a:rPr lang="en-US" sz="1100" dirty="0" err="1"/>
              <a:t>Aoun</a:t>
            </a:r>
            <a:r>
              <a:rPr lang="en-US" sz="1100" dirty="0"/>
              <a:t>, R. </a:t>
            </a:r>
            <a:r>
              <a:rPr lang="en-US" sz="1100" dirty="0" err="1"/>
              <a:t>Boutaba</a:t>
            </a:r>
            <a:r>
              <a:rPr lang="en-US" sz="1100" dirty="0"/>
              <a:t>, and Y. Iraqi, “Gateway placement </a:t>
            </a:r>
            <a:r>
              <a:rPr lang="en-US" sz="1100" dirty="0" smtClean="0"/>
              <a:t>optimization </a:t>
            </a:r>
            <a:r>
              <a:rPr lang="en-US" sz="1100" dirty="0" err="1" smtClean="0"/>
              <a:t>inwmnwith</a:t>
            </a:r>
            <a:r>
              <a:rPr lang="en-US" sz="1100" dirty="0" smtClean="0"/>
              <a:t> </a:t>
            </a:r>
            <a:r>
              <a:rPr lang="en-US" sz="1100" dirty="0" err="1"/>
              <a:t>qos</a:t>
            </a:r>
            <a:r>
              <a:rPr lang="en-US" sz="1100" dirty="0"/>
              <a:t> constraints,” </a:t>
            </a:r>
            <a:r>
              <a:rPr lang="en-US" sz="1100" i="1" dirty="0"/>
              <a:t>IEEE Journal on Selected Areas in Communications (JSAC), Special Issue on Multi-hop Wireless Mesh Networks</a:t>
            </a:r>
            <a:r>
              <a:rPr lang="en-US" sz="1100" dirty="0" smtClean="0"/>
              <a:t>, vol</a:t>
            </a:r>
            <a:r>
              <a:rPr lang="en-US" sz="1100" dirty="0"/>
              <a:t>. 24, pp. 2127–2136, 2006.</a:t>
            </a:r>
            <a:br>
              <a:rPr lang="en-US" sz="1100" dirty="0"/>
            </a:br>
            <a:r>
              <a:rPr lang="en-US" sz="1100" dirty="0"/>
              <a:t>[14] D. WINNER II, “Winner II channel models part I- channel models,” </a:t>
            </a:r>
            <a:r>
              <a:rPr lang="en-US" sz="1100" i="1" dirty="0"/>
              <a:t>Te </a:t>
            </a:r>
            <a:r>
              <a:rPr lang="en-US" sz="1100" i="1" dirty="0" err="1"/>
              <a:t>ch</a:t>
            </a:r>
            <a:r>
              <a:rPr lang="en-US" sz="1100" i="1" dirty="0"/>
              <a:t> </a:t>
            </a:r>
            <a:r>
              <a:rPr lang="en-US" sz="1100" i="1" dirty="0" smtClean="0"/>
              <a:t>. R </a:t>
            </a:r>
            <a:r>
              <a:rPr lang="en-US" sz="1100" i="1" dirty="0"/>
              <a:t>e p .</a:t>
            </a:r>
            <a:r>
              <a:rPr lang="en-US" sz="1100" dirty="0"/>
              <a:t>, Sept. 2007.</a:t>
            </a:r>
            <a:br>
              <a:rPr lang="en-US" sz="1100" dirty="0"/>
            </a:br>
            <a:r>
              <a:rPr lang="en-US" sz="1100" dirty="0"/>
              <a:t>[15] H. </a:t>
            </a:r>
            <a:r>
              <a:rPr lang="en-US" sz="1100" dirty="0" err="1"/>
              <a:t>Aissi</a:t>
            </a:r>
            <a:r>
              <a:rPr lang="en-US" sz="1100" dirty="0"/>
              <a:t>, C. </a:t>
            </a:r>
            <a:r>
              <a:rPr lang="en-US" sz="1100" dirty="0" err="1"/>
              <a:t>Bazgan</a:t>
            </a:r>
            <a:r>
              <a:rPr lang="en-US" sz="1100" dirty="0"/>
              <a:t>, and D. </a:t>
            </a:r>
            <a:r>
              <a:rPr lang="en-US" sz="1100" dirty="0" err="1"/>
              <a:t>Vanderpooten</a:t>
            </a:r>
            <a:r>
              <a:rPr lang="en-US" sz="1100" dirty="0"/>
              <a:t>, “Complexity of the </a:t>
            </a:r>
            <a:r>
              <a:rPr lang="en-US" sz="1100" dirty="0" smtClean="0"/>
              <a:t>min-max and </a:t>
            </a:r>
            <a:r>
              <a:rPr lang="en-US" sz="1100" dirty="0"/>
              <a:t>min-max regret assignment problems,” </a:t>
            </a:r>
            <a:r>
              <a:rPr lang="en-US" sz="1100" i="1" dirty="0"/>
              <a:t>Operations research letters</a:t>
            </a:r>
            <a:r>
              <a:rPr lang="en-US" sz="1100" dirty="0"/>
              <a:t>,</a:t>
            </a:r>
            <a:br>
              <a:rPr lang="en-US" sz="1100" dirty="0"/>
            </a:br>
            <a:r>
              <a:rPr lang="en-US" sz="1100" dirty="0"/>
              <a:t>2005.</a:t>
            </a:r>
            <a:br>
              <a:rPr lang="en-US" sz="1100" dirty="0"/>
            </a:br>
            <a:r>
              <a:rPr lang="en-US" sz="1100" dirty="0"/>
              <a:t>[16] </a:t>
            </a: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://www.ilog.com/products/cplex</a:t>
            </a:r>
            <a:r>
              <a:rPr lang="en-US" sz="1100" dirty="0" smtClean="0">
                <a:hlinkClick r:id="rId2"/>
              </a:rPr>
              <a:t>/.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3900" dirty="0" smtClean="0">
                <a:sym typeface="Wingdings" pitchFamily="2" charset="2"/>
              </a:rPr>
              <a:t>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Our objective is to associate the best spectrum set of </a:t>
            </a:r>
            <a:r>
              <a:rPr lang="en-US" dirty="0" smtClean="0"/>
              <a:t>frequency/time resources </a:t>
            </a:r>
            <a:r>
              <a:rPr lang="en-US" dirty="0"/>
              <a:t>with each FAP in order to deliver the users data</a:t>
            </a:r>
            <a:r>
              <a:rPr lang="en-US" dirty="0" smtClean="0"/>
              <a:t>, while </a:t>
            </a:r>
            <a:r>
              <a:rPr lang="en-US" dirty="0"/>
              <a:t>minimizing the gap between the required and </a:t>
            </a:r>
            <a:r>
              <a:rPr lang="en-US" dirty="0" smtClean="0"/>
              <a:t>allocated tiles </a:t>
            </a:r>
            <a:r>
              <a:rPr lang="en-US" dirty="0"/>
              <a:t>and at the same time </a:t>
            </a:r>
            <a:r>
              <a:rPr lang="en-US" dirty="0" smtClean="0"/>
              <a:t>minimizing </a:t>
            </a:r>
            <a:r>
              <a:rPr lang="en-US" dirty="0"/>
              <a:t>interference </a:t>
            </a:r>
            <a:r>
              <a:rPr lang="en-US" dirty="0" smtClean="0"/>
              <a:t>between FAPs.</a:t>
            </a:r>
          </a:p>
          <a:p>
            <a:pPr algn="just"/>
            <a:r>
              <a:rPr lang="en-US" dirty="0"/>
              <a:t>To achieve this, we formulate the resource </a:t>
            </a:r>
            <a:r>
              <a:rPr lang="en-US" dirty="0" smtClean="0"/>
              <a:t>allocation as </a:t>
            </a:r>
            <a:r>
              <a:rPr lang="en-US" dirty="0"/>
              <a:t>a Min-Max optimization problem and propose a </a:t>
            </a:r>
            <a:r>
              <a:rPr lang="en-US" dirty="0" smtClean="0"/>
              <a:t>hybrid centralized/distributed </a:t>
            </a:r>
            <a:r>
              <a:rPr lang="en-US" dirty="0"/>
              <a:t>scheme, namely FCRA, involving </a:t>
            </a:r>
            <a:r>
              <a:rPr lang="en-US" dirty="0" smtClean="0"/>
              <a:t>three main </a:t>
            </a:r>
            <a:r>
              <a:rPr lang="en-US" dirty="0"/>
              <a:t>phases: </a:t>
            </a:r>
            <a:endParaRPr lang="en-US" dirty="0" smtClean="0"/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(</a:t>
            </a:r>
            <a:r>
              <a:rPr lang="en-US" i="1" dirty="0" err="1"/>
              <a:t>i</a:t>
            </a:r>
            <a:r>
              <a:rPr lang="en-US" i="1" dirty="0"/>
              <a:t>) Cluster </a:t>
            </a:r>
            <a:r>
              <a:rPr lang="en-US" i="1" dirty="0" smtClean="0"/>
              <a:t>formation</a:t>
            </a:r>
            <a:endParaRPr lang="en-US" dirty="0" smtClean="0"/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(ii</a:t>
            </a:r>
            <a:r>
              <a:rPr lang="en-US" i="1" dirty="0"/>
              <a:t>) Cluster-head </a:t>
            </a:r>
            <a:r>
              <a:rPr lang="en-US" i="1" dirty="0" smtClean="0"/>
              <a:t>resource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In [5], the authors proposed three resource allocation algorithms in OFDMA </a:t>
            </a:r>
            <a:r>
              <a:rPr lang="en-US" dirty="0" err="1"/>
              <a:t>femtocells</a:t>
            </a:r>
            <a:r>
              <a:rPr lang="en-US" dirty="0"/>
              <a:t>. The objective was to </a:t>
            </a:r>
            <a:r>
              <a:rPr lang="en-US" dirty="0" smtClean="0"/>
              <a:t>avoid interference </a:t>
            </a:r>
            <a:r>
              <a:rPr lang="en-US" dirty="0"/>
              <a:t>between </a:t>
            </a:r>
            <a:r>
              <a:rPr lang="en-US" dirty="0" err="1"/>
              <a:t>femtocells</a:t>
            </a:r>
            <a:r>
              <a:rPr lang="en-US" dirty="0"/>
              <a:t> and </a:t>
            </a:r>
            <a:r>
              <a:rPr lang="en-US" dirty="0" err="1"/>
              <a:t>macrocells</a:t>
            </a:r>
            <a:r>
              <a:rPr lang="en-US" dirty="0"/>
              <a:t> in order </a:t>
            </a:r>
            <a:r>
              <a:rPr lang="en-US" dirty="0" smtClean="0"/>
              <a:t>to maximize </a:t>
            </a:r>
            <a:r>
              <a:rPr lang="en-US" dirty="0"/>
              <a:t>the global network throughput. </a:t>
            </a:r>
            <a:endParaRPr lang="en-US" dirty="0" smtClean="0"/>
          </a:p>
          <a:p>
            <a:pPr algn="just"/>
            <a:r>
              <a:rPr lang="en-US" dirty="0"/>
              <a:t>The authors in [6] proposed a distributed resource </a:t>
            </a:r>
            <a:r>
              <a:rPr lang="en-US" dirty="0" smtClean="0"/>
              <a:t>allocation algorithm </a:t>
            </a:r>
            <a:r>
              <a:rPr lang="en-US" dirty="0"/>
              <a:t>namely Distributed Random Access </a:t>
            </a:r>
            <a:r>
              <a:rPr lang="en-US" dirty="0" smtClean="0"/>
              <a:t>( </a:t>
            </a:r>
            <a:r>
              <a:rPr lang="en-US" dirty="0"/>
              <a:t>DRA), which </a:t>
            </a:r>
            <a:r>
              <a:rPr lang="en-US" dirty="0" smtClean="0"/>
              <a:t>is more </a:t>
            </a:r>
            <a:r>
              <a:rPr lang="en-US" dirty="0"/>
              <a:t>appropriate for medium-wide networks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[4], the authors proposed a fully distributed and scalable </a:t>
            </a:r>
            <a:r>
              <a:rPr lang="en-US" dirty="0" smtClean="0"/>
              <a:t> algorithm </a:t>
            </a:r>
            <a:r>
              <a:rPr lang="en-US" dirty="0"/>
              <a:t>for interference management in </a:t>
            </a:r>
            <a:r>
              <a:rPr lang="en-US" dirty="0" smtClean="0"/>
              <a:t>LTE-Advanced </a:t>
            </a:r>
            <a:br>
              <a:rPr lang="en-US" dirty="0" smtClean="0"/>
            </a:br>
            <a:r>
              <a:rPr lang="en-US" dirty="0" smtClean="0"/>
              <a:t>environments.</a:t>
            </a:r>
          </a:p>
          <a:p>
            <a:pPr algn="just"/>
            <a:r>
              <a:rPr lang="en-US" dirty="0"/>
              <a:t>In [7], the authors propose a decentralized F-ALOHA </a:t>
            </a:r>
            <a:r>
              <a:rPr lang="en-US" dirty="0" smtClean="0"/>
              <a:t>spectrum </a:t>
            </a:r>
            <a:r>
              <a:rPr lang="en-US" dirty="0"/>
              <a:t>allocation strategy for two-tier cellular networks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5715000" cy="4099891"/>
          </a:xfrm>
        </p:spPr>
      </p:pic>
      <p:sp>
        <p:nvSpPr>
          <p:cNvPr id="6" name="TextBox 5"/>
          <p:cNvSpPr txBox="1"/>
          <p:nvPr/>
        </p:nvSpPr>
        <p:spPr>
          <a:xfrm>
            <a:off x="5562600" y="4267200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</a:t>
            </a:r>
          </a:p>
          <a:p>
            <a:r>
              <a:rPr lang="en-US" sz="2000" dirty="0" smtClean="0"/>
              <a:t>1. Downlink Communication</a:t>
            </a:r>
          </a:p>
          <a:p>
            <a:r>
              <a:rPr lang="en-US" sz="2000" dirty="0" smtClean="0"/>
              <a:t>2. Interference between </a:t>
            </a:r>
            <a:r>
              <a:rPr lang="en-US" sz="2000" dirty="0" err="1" smtClean="0"/>
              <a:t>mac</a:t>
            </a:r>
            <a:r>
              <a:rPr lang="en-US" sz="2000" dirty="0" smtClean="0"/>
              <a:t>/</a:t>
            </a:r>
            <a:r>
              <a:rPr lang="en-US" sz="2000" dirty="0" err="1" smtClean="0"/>
              <a:t>femto</a:t>
            </a:r>
            <a:r>
              <a:rPr lang="en-US" sz="2000" dirty="0" smtClean="0"/>
              <a:t> users. </a:t>
            </a:r>
          </a:p>
          <a:p>
            <a:r>
              <a:rPr lang="en-US" sz="2000" dirty="0" smtClean="0"/>
              <a:t>3. Max. </a:t>
            </a:r>
            <a:r>
              <a:rPr lang="en-US" sz="2000" dirty="0" err="1" smtClean="0"/>
              <a:t>Th</a:t>
            </a:r>
            <a:r>
              <a:rPr lang="en-US" sz="2000" dirty="0" smtClean="0"/>
              <a:t> within </a:t>
            </a:r>
            <a:r>
              <a:rPr lang="en-US" sz="2000" dirty="0" err="1" smtClean="0"/>
              <a:t>mac</a:t>
            </a:r>
            <a:r>
              <a:rPr lang="en-US" sz="2000" dirty="0" smtClean="0"/>
              <a:t>/fem</a:t>
            </a:r>
          </a:p>
          <a:p>
            <a:r>
              <a:rPr lang="en-US" sz="2000" dirty="0" smtClean="0"/>
              <a:t>4. Optimal Resource </a:t>
            </a:r>
            <a:r>
              <a:rPr lang="en-US" sz="2000" dirty="0" err="1" smtClean="0"/>
              <a:t>alloc</a:t>
            </a:r>
            <a:r>
              <a:rPr lang="en-US" sz="2000" dirty="0" smtClean="0"/>
              <a:t> for </a:t>
            </a:r>
            <a:r>
              <a:rPr lang="en-US" sz="2000" dirty="0" err="1" smtClean="0"/>
              <a:t>Femto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Formation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799"/>
            <a:ext cx="6858000" cy="50894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Femtocell</a:t>
            </a:r>
            <a:r>
              <a:rPr lang="en-US" dirty="0" smtClean="0"/>
              <a:t> Resource Allocation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1" y="1219200"/>
            <a:ext cx="5280213" cy="2895600"/>
          </a:xfrm>
        </p:spPr>
      </p:pic>
      <p:sp>
        <p:nvSpPr>
          <p:cNvPr id="6" name="TextBox 5"/>
          <p:cNvSpPr txBox="1"/>
          <p:nvPr/>
        </p:nvSpPr>
        <p:spPr>
          <a:xfrm>
            <a:off x="914400" y="4343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i="1" dirty="0" err="1" smtClean="0"/>
              <a:t>F</a:t>
            </a:r>
            <a:r>
              <a:rPr lang="en-US" i="1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Femtocell</a:t>
            </a:r>
            <a:endParaRPr lang="en-US" dirty="0"/>
          </a:p>
          <a:p>
            <a:r>
              <a:rPr lang="en-US" i="1" dirty="0"/>
              <a:t>R</a:t>
            </a:r>
            <a:r>
              <a:rPr lang="en-US" i="1" baseline="-25000" dirty="0"/>
              <a:t>a</a:t>
            </a:r>
            <a:r>
              <a:rPr lang="en-US" dirty="0"/>
              <a:t> – Number of required resource</a:t>
            </a:r>
          </a:p>
          <a:p>
            <a:r>
              <a:rPr lang="en-US" i="1" dirty="0"/>
              <a:t>∆</a:t>
            </a:r>
            <a:r>
              <a:rPr lang="en-US" i="1" baseline="-25000" dirty="0" smtClean="0"/>
              <a:t>a</a:t>
            </a:r>
            <a:r>
              <a:rPr lang="en-US" i="1" dirty="0" smtClean="0"/>
              <a:t>(</a:t>
            </a:r>
            <a:r>
              <a:rPr lang="en-US" i="1" dirty="0" err="1" smtClean="0"/>
              <a:t>i,j</a:t>
            </a:r>
            <a:r>
              <a:rPr lang="en-US" i="1" dirty="0"/>
              <a:t>)</a:t>
            </a:r>
            <a:r>
              <a:rPr lang="en-US" dirty="0"/>
              <a:t> – Location of allocated resource in allocation matrix.</a:t>
            </a:r>
          </a:p>
          <a:p>
            <a:r>
              <a:rPr lang="en-US" i="1" dirty="0"/>
              <a:t>F</a:t>
            </a:r>
            <a:r>
              <a:rPr lang="en-US" dirty="0"/>
              <a:t> – Total number of </a:t>
            </a:r>
            <a:r>
              <a:rPr lang="en-US" dirty="0" err="1"/>
              <a:t>femtocell</a:t>
            </a:r>
            <a:r>
              <a:rPr lang="en-US" dirty="0"/>
              <a:t> </a:t>
            </a:r>
          </a:p>
          <a:p>
            <a:r>
              <a:rPr lang="en-US" i="1" dirty="0" err="1"/>
              <a:t>I</a:t>
            </a:r>
            <a:r>
              <a:rPr lang="en-US" i="1" baseline="-25000" dirty="0" err="1"/>
              <a:t>a</a:t>
            </a:r>
            <a:r>
              <a:rPr lang="en-US" dirty="0"/>
              <a:t> – </a:t>
            </a:r>
            <a:r>
              <a:rPr lang="en-US" dirty="0" err="1"/>
              <a:t>Interfarence</a:t>
            </a:r>
            <a:r>
              <a:rPr lang="en-US" dirty="0"/>
              <a:t> matrix for each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a</a:t>
            </a:r>
            <a:r>
              <a:rPr lang="en-US" dirty="0" smtClean="0"/>
              <a:t>  </a:t>
            </a:r>
          </a:p>
          <a:p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r>
              <a:rPr lang="en-US" dirty="0"/>
              <a:t> = demand of e ach users belongs to a </a:t>
            </a:r>
            <a:r>
              <a:rPr lang="en-US" dirty="0" err="1"/>
              <a:t>femtocell</a:t>
            </a:r>
            <a:endParaRPr lang="en-US" dirty="0"/>
          </a:p>
          <a:p>
            <a:r>
              <a:rPr lang="en-US" i="1" dirty="0" err="1"/>
              <a:t>n</a:t>
            </a:r>
            <a:r>
              <a:rPr lang="en-US" i="1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= Total number of user belongs to a </a:t>
            </a:r>
            <a:r>
              <a:rPr lang="en-US" dirty="0" err="1" smtClean="0"/>
              <a:t>femtocell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9525" y="3286125"/>
            <a:ext cx="1504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895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MatLab</a:t>
                      </a:r>
                      <a:r>
                        <a:rPr lang="en-US" dirty="0" smtClean="0"/>
                        <a:t> R2013b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 FAPs,</a:t>
                      </a:r>
                      <a:r>
                        <a:rPr lang="en-US" baseline="0" dirty="0" smtClean="0"/>
                        <a:t> Cluster formation, Result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MatLab</a:t>
                      </a:r>
                      <a:r>
                        <a:rPr lang="en-US" dirty="0" smtClean="0"/>
                        <a:t> Winner Library 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loss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ILOG </a:t>
                      </a:r>
                      <a:r>
                        <a:rPr lang="en-US" dirty="0" err="1" smtClean="0"/>
                        <a:t>Cplex</a:t>
                      </a:r>
                      <a:r>
                        <a:rPr lang="en-US" dirty="0" smtClean="0"/>
                        <a:t> 12.6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r>
                        <a:rPr lang="en-US" baseline="0" dirty="0" smtClean="0"/>
                        <a:t> Allocation Optimization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4191000"/>
            <a:ext cx="315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Used tools and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Exp. Setup - Cluster Formation</a:t>
            </a:r>
            <a:endParaRPr lang="en-US" dirty="0"/>
          </a:p>
        </p:txBody>
      </p:sp>
      <p:pic>
        <p:nvPicPr>
          <p:cNvPr id="10" name="Content Placeholder 9" descr="fap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066799"/>
            <a:ext cx="3779416" cy="3244229"/>
          </a:xfrm>
        </p:spPr>
      </p:pic>
      <p:pic>
        <p:nvPicPr>
          <p:cNvPr id="11" name="Picture 10" descr="Faps Distrib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143000"/>
            <a:ext cx="3733800" cy="3205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4800600"/>
            <a:ext cx="3731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</a:t>
            </a:r>
          </a:p>
          <a:p>
            <a:r>
              <a:rPr lang="en-US" sz="2400" dirty="0" smtClean="0"/>
              <a:t>Total Area – 400m × 400m</a:t>
            </a:r>
          </a:p>
          <a:p>
            <a:r>
              <a:rPr lang="en-US" sz="2400" dirty="0" smtClean="0"/>
              <a:t>Each FAPs area – 10m × 10m</a:t>
            </a:r>
          </a:p>
          <a:p>
            <a:r>
              <a:rPr lang="en-US" sz="2400" dirty="0" smtClean="0"/>
              <a:t>Number of FAPs – 25 and 50</a:t>
            </a:r>
          </a:p>
          <a:p>
            <a:r>
              <a:rPr lang="en-US" sz="2400" dirty="0" err="1" smtClean="0"/>
              <a:t>Funtions</a:t>
            </a:r>
            <a:r>
              <a:rPr lang="en-US" sz="2400" dirty="0" smtClean="0"/>
              <a:t> - </a:t>
            </a:r>
            <a:r>
              <a:rPr lang="en-US" sz="2400" dirty="0" err="1" smtClean="0"/>
              <a:t>randperm</a:t>
            </a:r>
            <a:r>
              <a:rPr lang="en-US" sz="2400" dirty="0" smtClean="0"/>
              <a:t>();</a:t>
            </a:r>
          </a:p>
          <a:p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4419600"/>
            <a:ext cx="21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FAPs Distribution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95B-B584-430D-AD81-07106E5D6B6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745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Femtocell Cluster-based Resource Allocation Scheme for OFDMA Networks  </vt:lpstr>
      <vt:lpstr>Introduction</vt:lpstr>
      <vt:lpstr>Objective and Solution</vt:lpstr>
      <vt:lpstr>Literature Review</vt:lpstr>
      <vt:lpstr>Network Model</vt:lpstr>
      <vt:lpstr>Cluster Formation</vt:lpstr>
      <vt:lpstr>Femtocell Resource Allocation</vt:lpstr>
      <vt:lpstr>Experimental Setup</vt:lpstr>
      <vt:lpstr>Exp. Setup - Cluster Formation</vt:lpstr>
      <vt:lpstr>Exp. Setup - Cluster Formation(2)</vt:lpstr>
      <vt:lpstr>Exp. Setup - Cluster Formation(3)</vt:lpstr>
      <vt:lpstr>Exp. Setup – Resource Allocation</vt:lpstr>
      <vt:lpstr>Exp. Setup – Resource Allocation (2)</vt:lpstr>
      <vt:lpstr>Result &amp; Analysis - Formula</vt:lpstr>
      <vt:lpstr>Result &amp; Analysis – Cluster </vt:lpstr>
      <vt:lpstr>Result &amp; Analysis – Resource Allocation</vt:lpstr>
      <vt:lpstr>Result &amp; Analysis – Resource Allocation (2)</vt:lpstr>
      <vt:lpstr>Result &amp; Analysis – Resource Allocation (2)</vt:lpstr>
      <vt:lpstr>Conclusion and Future work</vt:lpstr>
      <vt:lpstr>Acknowledgement &amp; References</vt:lpstr>
      <vt:lpstr>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Femtocell Cluster-based Resource Allocation Scheme for OFDMA Networks  </dc:title>
  <dc:creator>Cobra</dc:creator>
  <cp:lastModifiedBy>Cobra</cp:lastModifiedBy>
  <cp:revision>65</cp:revision>
  <dcterms:created xsi:type="dcterms:W3CDTF">2014-12-27T07:53:56Z</dcterms:created>
  <dcterms:modified xsi:type="dcterms:W3CDTF">2015-01-03T21:20:12Z</dcterms:modified>
</cp:coreProperties>
</file>