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8" r:id="rId4"/>
    <p:sldId id="274" r:id="rId5"/>
    <p:sldId id="275" r:id="rId6"/>
    <p:sldId id="267" r:id="rId7"/>
    <p:sldId id="276" r:id="rId8"/>
    <p:sldId id="277" r:id="rId9"/>
    <p:sldId id="279" r:id="rId10"/>
    <p:sldId id="278" r:id="rId11"/>
    <p:sldId id="281" r:id="rId12"/>
    <p:sldId id="260" r:id="rId13"/>
    <p:sldId id="273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15A19AD-A9C9-4F67-B04F-CD9E17152B5F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F02AF7F-5BC2-4D12-9510-A972A1E973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1"/>
            <a:ext cx="7467600" cy="152399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Real-Time </a:t>
            </a:r>
            <a:r>
              <a:rPr lang="en-US" sz="3200" dirty="0" err="1" smtClean="0"/>
              <a:t>QoS</a:t>
            </a:r>
            <a:r>
              <a:rPr lang="en-US" sz="3200" dirty="0" smtClean="0"/>
              <a:t>-Aware Vehicle Tracking: An Experimental and Comparative Study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914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</a:t>
            </a:r>
            <a:r>
              <a:rPr lang="en-US" sz="2400" dirty="0" err="1" smtClean="0"/>
              <a:t>Basem</a:t>
            </a:r>
            <a:r>
              <a:rPr lang="en-US" sz="2400" dirty="0" smtClean="0"/>
              <a:t> </a:t>
            </a:r>
            <a:r>
              <a:rPr lang="en-US" sz="2400" dirty="0" err="1" smtClean="0"/>
              <a:t>Almadani</a:t>
            </a:r>
            <a:r>
              <a:rPr lang="en-US" sz="2400" dirty="0" smtClean="0"/>
              <a:t>, Abdullah Al </a:t>
            </a:r>
            <a:r>
              <a:rPr lang="en-US" sz="2400" dirty="0" err="1" smtClean="0"/>
              <a:t>Mamun</a:t>
            </a:r>
            <a:r>
              <a:rPr lang="en-US" sz="2400" dirty="0" smtClean="0"/>
              <a:t>, Ahmad </a:t>
            </a:r>
            <a:r>
              <a:rPr lang="en-US" sz="2400" dirty="0" err="1" smtClean="0"/>
              <a:t>Khayyat</a:t>
            </a:r>
            <a:endParaRPr lang="en-US" sz="2400" dirty="0" smtClean="0"/>
          </a:p>
          <a:p>
            <a:r>
              <a:rPr lang="en-US" sz="2400" dirty="0" smtClean="0"/>
              <a:t>Department of Computer Engineering </a:t>
            </a:r>
          </a:p>
          <a:p>
            <a:r>
              <a:rPr lang="en-US" sz="2400" dirty="0" smtClean="0"/>
              <a:t>King Fahd University of Petroleum and Minerals</a:t>
            </a:r>
          </a:p>
          <a:p>
            <a:r>
              <a:rPr lang="en-US" sz="2400" dirty="0" err="1" smtClean="0"/>
              <a:t>Dammam</a:t>
            </a:r>
            <a:r>
              <a:rPr lang="en-US" sz="2400" dirty="0" smtClean="0"/>
              <a:t>, Saudi Arabia.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- RTT Comparison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Online Drives\OneDrive\Documents\Heterogeneous\project\My Paper\FNC_13_475\latex\resource\compari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6629400" cy="4807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DDS TBF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Online Drives\OneDrive\Documents\Heterogeneous\project\My Paper\FNC_13_475\latex\resource\tb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6503987" cy="351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Output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3733800"/>
            <a:ext cx="27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 IO with </a:t>
            </a:r>
            <a:r>
              <a:rPr lang="en-US" dirty="0" err="1" smtClean="0"/>
              <a:t>google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6248400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DDS map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8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D:\Online Drives\OneDrive\Documents\Heterogeneous\project\My Paper\FNC_13_475\latex\resource\soket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295400"/>
            <a:ext cx="4979047" cy="2438400"/>
          </a:xfrm>
          <a:prstGeom prst="rect">
            <a:avLst/>
          </a:prstGeom>
          <a:noFill/>
        </p:spPr>
      </p:pic>
      <p:pic>
        <p:nvPicPr>
          <p:cNvPr id="4099" name="Picture 3" descr="D:\Online Drives\OneDrive\Documents\Heterogeneous\project\My Paper\FNC_13_475\latex\resource\ddsm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3810000"/>
            <a:ext cx="392430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dirty="0" smtClean="0"/>
              <a:t>A DDS based middleware called Scalable Data Distribution Layer (SDDL) </a:t>
            </a:r>
            <a:r>
              <a:rPr lang="en-US" dirty="0" smtClean="0"/>
              <a:t>[19] </a:t>
            </a:r>
            <a:r>
              <a:rPr lang="en-US" dirty="0" smtClean="0"/>
              <a:t>presents the OMG DDS </a:t>
            </a:r>
            <a:r>
              <a:rPr lang="en-US" dirty="0" smtClean="0"/>
              <a:t>standard based </a:t>
            </a:r>
            <a:r>
              <a:rPr lang="en-US" dirty="0" smtClean="0"/>
              <a:t>communication service middleware that supports </a:t>
            </a:r>
            <a:r>
              <a:rPr lang="en-US" dirty="0" err="1" smtClean="0"/>
              <a:t>unicast</a:t>
            </a:r>
            <a:r>
              <a:rPr lang="en-US" dirty="0" smtClean="0"/>
              <a:t>, </a:t>
            </a:r>
            <a:r>
              <a:rPr lang="en-US" dirty="0" err="1" smtClean="0"/>
              <a:t>groupcast</a:t>
            </a:r>
            <a:r>
              <a:rPr lang="en-US" dirty="0" smtClean="0"/>
              <a:t> and broadcast and live tracks with </a:t>
            </a:r>
            <a:r>
              <a:rPr lang="en-US" dirty="0" smtClean="0"/>
              <a:t>more than </a:t>
            </a:r>
            <a:r>
              <a:rPr lang="en-US" dirty="0" smtClean="0"/>
              <a:t>thousand cellular </a:t>
            </a:r>
            <a:r>
              <a:rPr lang="en-US" dirty="0" smtClean="0"/>
              <a:t>nodes.</a:t>
            </a:r>
          </a:p>
          <a:p>
            <a:pPr algn="just"/>
            <a:r>
              <a:rPr lang="en-US" dirty="0" smtClean="0"/>
              <a:t>David, L. et al. </a:t>
            </a:r>
            <a:r>
              <a:rPr lang="en-US" dirty="0" smtClean="0"/>
              <a:t>[20] </a:t>
            </a:r>
            <a:r>
              <a:rPr lang="en-US" dirty="0" smtClean="0"/>
              <a:t>presented same things in large scale integration for thousand of nodes. They also used SDDL for developing an application for mobile device to support </a:t>
            </a:r>
            <a:r>
              <a:rPr lang="en-US" dirty="0" smtClean="0"/>
              <a:t>vehicle inspection </a:t>
            </a:r>
            <a:r>
              <a:rPr lang="en-US" dirty="0" smtClean="0"/>
              <a:t>by traffic police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Traffic surveillance </a:t>
            </a:r>
            <a:r>
              <a:rPr lang="en-US" dirty="0" smtClean="0"/>
              <a:t>[21] </a:t>
            </a:r>
            <a:r>
              <a:rPr lang="en-US" dirty="0" smtClean="0"/>
              <a:t>describes the problems related to tracking based on feature </a:t>
            </a:r>
            <a:r>
              <a:rPr lang="en-US" dirty="0" smtClean="0"/>
              <a:t>which is </a:t>
            </a:r>
            <a:r>
              <a:rPr lang="en-US" dirty="0" smtClean="0"/>
              <a:t>basically a real time system that is nothing but a prototype, and shown system performance using large data. </a:t>
            </a:r>
            <a:endParaRPr lang="en-US" dirty="0" smtClean="0"/>
          </a:p>
          <a:p>
            <a:pPr algn="just"/>
            <a:r>
              <a:rPr lang="en-US" dirty="0" smtClean="0"/>
              <a:t>For large-scale mobile system, a middleware called Scalable context-Aware Middleware for mobile environments (SALES) </a:t>
            </a:r>
            <a:r>
              <a:rPr lang="en-US" dirty="0" smtClean="0"/>
              <a:t>[22] </a:t>
            </a:r>
            <a:r>
              <a:rPr lang="en-US" dirty="0" smtClean="0"/>
              <a:t>is developed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Two main terminologies used are: Quality of Context (</a:t>
            </a:r>
            <a:r>
              <a:rPr lang="en-US" dirty="0" err="1" smtClean="0"/>
              <a:t>QoC</a:t>
            </a:r>
            <a:r>
              <a:rPr lang="en-US" dirty="0" smtClean="0"/>
              <a:t>) and </a:t>
            </a:r>
            <a:r>
              <a:rPr lang="en-US" dirty="0" smtClean="0"/>
              <a:t>Context Data  Distribution </a:t>
            </a:r>
            <a:r>
              <a:rPr lang="en-US" dirty="0" smtClean="0"/>
              <a:t>Level Agreement (CDDLA) in this paper. </a:t>
            </a:r>
            <a:r>
              <a:rPr lang="en-US" dirty="0" err="1" smtClean="0"/>
              <a:t>QoC</a:t>
            </a:r>
            <a:r>
              <a:rPr lang="en-US" dirty="0" smtClean="0"/>
              <a:t> is associated with context information </a:t>
            </a:r>
            <a:r>
              <a:rPr lang="en-US" dirty="0" smtClean="0"/>
              <a:t>distributive service </a:t>
            </a:r>
            <a:r>
              <a:rPr lang="en-US" dirty="0" smtClean="0"/>
              <a:t>whereas CDDLA is a quality agreement between </a:t>
            </a:r>
            <a:r>
              <a:rPr lang="en-US" dirty="0" smtClean="0"/>
              <a:t> consumer </a:t>
            </a:r>
            <a:r>
              <a:rPr lang="en-US" dirty="0" smtClean="0"/>
              <a:t>and producer imposed by the </a:t>
            </a:r>
            <a:r>
              <a:rPr lang="en-US" dirty="0" smtClean="0"/>
              <a:t>middleware. The architecture </a:t>
            </a:r>
            <a:r>
              <a:rPr lang="en-US" dirty="0" smtClean="0"/>
              <a:t>23 middleware supports mobile nodes and provides reliable data delivery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mobile nodes in this middleware execute light version of the DDS whereas</a:t>
            </a:r>
            <a:br>
              <a:rPr lang="en-US" dirty="0" smtClean="0"/>
            </a:br>
            <a:r>
              <a:rPr lang="en-US" dirty="0" smtClean="0"/>
              <a:t>the fixed nodes execute the full version of the DDS. In case of Industrial scenarios </a:t>
            </a:r>
            <a:r>
              <a:rPr lang="en-US" dirty="0" smtClean="0"/>
              <a:t>[24] </a:t>
            </a:r>
            <a:r>
              <a:rPr lang="en-US" dirty="0" smtClean="0"/>
              <a:t>proposes a real time Automatic</a:t>
            </a:r>
            <a:br>
              <a:rPr lang="en-US" dirty="0" smtClean="0"/>
            </a:br>
            <a:r>
              <a:rPr lang="en-US" dirty="0" smtClean="0"/>
              <a:t>Vehicle Location (AVL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(MIT), S.I.O.S., CONTRIBUTORS, R.B.. Socket-</a:t>
            </a:r>
            <a:r>
              <a:rPr lang="en-US" dirty="0" err="1" smtClean="0"/>
              <a:t>io</a:t>
            </a:r>
            <a:r>
              <a:rPr lang="en-US" dirty="0" smtClean="0"/>
              <a:t> documentation. http://socket.io/docs/; 2014, .</a:t>
            </a:r>
            <a:br>
              <a:rPr lang="en-US" dirty="0" smtClean="0"/>
            </a:br>
            <a:r>
              <a:rPr lang="en-US" dirty="0" smtClean="0"/>
              <a:t>2. http://www.rti.com/company/, . </a:t>
            </a:r>
            <a:r>
              <a:rPr lang="en-US" dirty="0" err="1" smtClean="0"/>
              <a:t>Rti</a:t>
            </a:r>
            <a:r>
              <a:rPr lang="en-US" dirty="0" smtClean="0"/>
              <a:t> </a:t>
            </a:r>
            <a:r>
              <a:rPr lang="en-US" dirty="0" err="1" smtClean="0"/>
              <a:t>connext</a:t>
            </a:r>
            <a:r>
              <a:rPr lang="en-US" dirty="0" smtClean="0"/>
              <a:t>. https://community.rti.com/documentation/rti-connext-dds-510/; 2014, .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Kotte</a:t>
            </a:r>
            <a:r>
              <a:rPr lang="en-US" dirty="0" smtClean="0"/>
              <a:t>, S., </a:t>
            </a:r>
            <a:r>
              <a:rPr lang="en-US" dirty="0" err="1" smtClean="0"/>
              <a:t>Yanamadala</a:t>
            </a:r>
            <a:r>
              <a:rPr lang="en-US" dirty="0" smtClean="0"/>
              <a:t>, H.B.. Advanced vehicle tracking system on </a:t>
            </a:r>
            <a:r>
              <a:rPr lang="en-US" dirty="0" err="1" smtClean="0"/>
              <a:t>google</a:t>
            </a:r>
            <a:r>
              <a:rPr lang="en-US" dirty="0" smtClean="0"/>
              <a:t> earth using </a:t>
            </a:r>
            <a:r>
              <a:rPr lang="en-US" dirty="0" err="1" smtClean="0"/>
              <a:t>gps</a:t>
            </a:r>
            <a:r>
              <a:rPr lang="en-US" dirty="0" smtClean="0"/>
              <a:t> and </a:t>
            </a:r>
            <a:r>
              <a:rPr lang="en-US" dirty="0" err="1" smtClean="0"/>
              <a:t>gsm</a:t>
            </a:r>
            <a:r>
              <a:rPr lang="en-US" dirty="0" smtClean="0"/>
              <a:t> ????;.</a:t>
            </a:r>
            <a:br>
              <a:rPr lang="en-US" dirty="0" smtClean="0"/>
            </a:br>
            <a:r>
              <a:rPr lang="en-US" dirty="0" smtClean="0"/>
              <a:t>4. </a:t>
            </a:r>
            <a:r>
              <a:rPr lang="en-US" dirty="0" err="1" smtClean="0"/>
              <a:t>Verma</a:t>
            </a:r>
            <a:r>
              <a:rPr lang="en-US" dirty="0" smtClean="0"/>
              <a:t>, P., Bhatia, J.. Design and development of </a:t>
            </a:r>
            <a:r>
              <a:rPr lang="en-US" dirty="0" err="1" smtClean="0"/>
              <a:t>gps-gsm</a:t>
            </a:r>
            <a:r>
              <a:rPr lang="en-US" dirty="0" smtClean="0"/>
              <a:t> based tracking system with </a:t>
            </a:r>
            <a:r>
              <a:rPr lang="en-US" dirty="0" err="1" smtClean="0"/>
              <a:t>google</a:t>
            </a:r>
            <a:r>
              <a:rPr lang="en-US" dirty="0" smtClean="0"/>
              <a:t> map based monitoring. </a:t>
            </a:r>
            <a:r>
              <a:rPr lang="en-US" i="1" dirty="0" smtClean="0"/>
              <a:t>International Journal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of Computer Science, Engineering and Applications (IJCSEA) </a:t>
            </a:r>
            <a:r>
              <a:rPr lang="en-US" dirty="0" smtClean="0"/>
              <a:t>2013;</a:t>
            </a:r>
            <a:r>
              <a:rPr lang="en-US" b="1" dirty="0" smtClean="0"/>
              <a:t>3</a:t>
            </a:r>
            <a:r>
              <a:rPr lang="en-US" dirty="0" smtClean="0"/>
              <a:t>(3):33–40.</a:t>
            </a:r>
            <a:br>
              <a:rPr lang="en-US" dirty="0" smtClean="0"/>
            </a:br>
            <a:r>
              <a:rPr lang="en-US" dirty="0" smtClean="0"/>
              <a:t>5. </a:t>
            </a:r>
            <a:r>
              <a:rPr lang="en-US" dirty="0" err="1" smtClean="0"/>
              <a:t>Santoso</a:t>
            </a:r>
            <a:r>
              <a:rPr lang="en-US" dirty="0" smtClean="0"/>
              <a:t>, F., </a:t>
            </a:r>
            <a:r>
              <a:rPr lang="en-US" dirty="0" err="1" smtClean="0"/>
              <a:t>Malaney</a:t>
            </a:r>
            <a:r>
              <a:rPr lang="en-US" dirty="0" smtClean="0"/>
              <a:t>, R.. Tracking-based wireless intrusion detection for vehicular networks. In: </a:t>
            </a:r>
            <a:r>
              <a:rPr lang="en-US" i="1" dirty="0" smtClean="0"/>
              <a:t>Vehicular Technology Conference (VTC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Fall), 2011 IEEE</a:t>
            </a:r>
            <a:r>
              <a:rPr lang="en-US" dirty="0" smtClean="0"/>
              <a:t>. IEEE; 2011, p. 1–5.</a:t>
            </a:r>
            <a:br>
              <a:rPr lang="en-US" dirty="0" smtClean="0"/>
            </a:br>
            <a:r>
              <a:rPr lang="en-US" dirty="0" smtClean="0"/>
              <a:t>6. Al-</a:t>
            </a:r>
            <a:r>
              <a:rPr lang="en-US" dirty="0" err="1" smtClean="0"/>
              <a:t>Madani</a:t>
            </a:r>
            <a:r>
              <a:rPr lang="en-US" dirty="0" smtClean="0"/>
              <a:t>, B., Al-</a:t>
            </a:r>
            <a:r>
              <a:rPr lang="en-US" dirty="0" err="1" smtClean="0"/>
              <a:t>Roubaiey</a:t>
            </a:r>
            <a:r>
              <a:rPr lang="en-US" dirty="0" smtClean="0"/>
              <a:t>, A., </a:t>
            </a:r>
            <a:r>
              <a:rPr lang="en-US" dirty="0" err="1" smtClean="0"/>
              <a:t>Baig</a:t>
            </a:r>
            <a:r>
              <a:rPr lang="en-US" dirty="0" smtClean="0"/>
              <a:t>, Z.A.. Real-time </a:t>
            </a:r>
            <a:r>
              <a:rPr lang="en-US" dirty="0" err="1" smtClean="0"/>
              <a:t>qos</a:t>
            </a:r>
            <a:r>
              <a:rPr lang="en-US" dirty="0" smtClean="0"/>
              <a:t>-aware video streaming: A comparative and experimental study. </a:t>
            </a:r>
            <a:r>
              <a:rPr lang="en-US" i="1" dirty="0" smtClean="0"/>
              <a:t>Advances 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Multimedia </a:t>
            </a:r>
            <a:r>
              <a:rPr lang="en-US" dirty="0" smtClean="0"/>
              <a:t>2014;</a:t>
            </a:r>
            <a:r>
              <a:rPr lang="en-US" b="1" dirty="0" smtClean="0"/>
              <a:t>2014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7. </a:t>
            </a:r>
            <a:r>
              <a:rPr lang="en-US" dirty="0" err="1" smtClean="0"/>
              <a:t>Detti</a:t>
            </a:r>
            <a:r>
              <a:rPr lang="en-US" dirty="0" smtClean="0"/>
              <a:t>, A., </a:t>
            </a:r>
            <a:r>
              <a:rPr lang="en-US" dirty="0" err="1" smtClean="0"/>
              <a:t>Loreti</a:t>
            </a:r>
            <a:r>
              <a:rPr lang="en-US" dirty="0" smtClean="0"/>
              <a:t>, P., </a:t>
            </a:r>
            <a:r>
              <a:rPr lang="en-US" dirty="0" err="1" smtClean="0"/>
              <a:t>Blefari-Melazzi</a:t>
            </a:r>
            <a:r>
              <a:rPr lang="en-US" dirty="0" smtClean="0"/>
              <a:t>, N., </a:t>
            </a:r>
            <a:r>
              <a:rPr lang="en-US" dirty="0" err="1" smtClean="0"/>
              <a:t>Fedi</a:t>
            </a:r>
            <a:r>
              <a:rPr lang="en-US" dirty="0" smtClean="0"/>
              <a:t>, F.. Streaming h. 264 scalable video over data distribution service in a wireless environment.</a:t>
            </a:r>
            <a:br>
              <a:rPr lang="en-US" dirty="0" smtClean="0"/>
            </a:br>
            <a:r>
              <a:rPr lang="en-US" dirty="0" smtClean="0"/>
              <a:t>In: </a:t>
            </a:r>
            <a:r>
              <a:rPr lang="en-US" i="1" dirty="0" smtClean="0"/>
              <a:t>World of Wireless Mobile and Multimedia Networks (</a:t>
            </a:r>
            <a:r>
              <a:rPr lang="en-US" i="1" dirty="0" err="1" smtClean="0"/>
              <a:t>WoWMoM</a:t>
            </a:r>
            <a:r>
              <a:rPr lang="en-US" i="1" dirty="0" smtClean="0"/>
              <a:t>), 2010 IEEE International Symposium on a</a:t>
            </a:r>
            <a:r>
              <a:rPr lang="en-US" dirty="0" smtClean="0"/>
              <a:t>. IEEE; 2010, p. 1–3.</a:t>
            </a:r>
            <a:br>
              <a:rPr lang="en-US" dirty="0" smtClean="0"/>
            </a:br>
            <a:r>
              <a:rPr lang="en-US" dirty="0" smtClean="0"/>
              <a:t>8. Wang, N., Schmidt, D.C., </a:t>
            </a:r>
            <a:r>
              <a:rPr lang="en-US" dirty="0" err="1" smtClean="0"/>
              <a:t>van’t</a:t>
            </a:r>
            <a:r>
              <a:rPr lang="en-US" dirty="0" smtClean="0"/>
              <a:t> Hag, H., </a:t>
            </a:r>
            <a:r>
              <a:rPr lang="en-US" dirty="0" err="1" smtClean="0"/>
              <a:t>Corsaro</a:t>
            </a:r>
            <a:r>
              <a:rPr lang="en-US" dirty="0" smtClean="0"/>
              <a:t>, A.. Toward an adaptive data distribution service for dynamic large-scale network-centric</a:t>
            </a:r>
            <a:br>
              <a:rPr lang="en-US" dirty="0" smtClean="0"/>
            </a:br>
            <a:r>
              <a:rPr lang="en-US" dirty="0" smtClean="0"/>
              <a:t>operation and warfare (</a:t>
            </a:r>
            <a:r>
              <a:rPr lang="en-US" dirty="0" err="1" smtClean="0"/>
              <a:t>ncow</a:t>
            </a:r>
            <a:r>
              <a:rPr lang="en-US" dirty="0" smtClean="0"/>
              <a:t>) systems. In: </a:t>
            </a:r>
            <a:r>
              <a:rPr lang="en-US" i="1" dirty="0" smtClean="0"/>
              <a:t>Military Communications Conference, 2008. MILCOM 2008. IEEE</a:t>
            </a:r>
            <a:r>
              <a:rPr lang="en-US" dirty="0" smtClean="0"/>
              <a:t>. IEEE; 2008, p. 1–7.</a:t>
            </a:r>
            <a:br>
              <a:rPr lang="en-US" dirty="0" smtClean="0"/>
            </a:br>
            <a:r>
              <a:rPr lang="en-US" dirty="0" smtClean="0"/>
              <a:t>9. OMG, . Web-enabled </a:t>
            </a:r>
            <a:r>
              <a:rPr lang="en-US" dirty="0" err="1" smtClean="0"/>
              <a:t>dds</a:t>
            </a:r>
            <a:r>
              <a:rPr lang="en-US" dirty="0" smtClean="0"/>
              <a:t>. http://www.omg.org/spec/DDS-WEB; 2013, .</a:t>
            </a:r>
            <a:br>
              <a:rPr lang="en-US" dirty="0" smtClean="0"/>
            </a:br>
            <a:r>
              <a:rPr lang="en-US" dirty="0" smtClean="0"/>
              <a:t>10. </a:t>
            </a:r>
            <a:r>
              <a:rPr lang="en-US" dirty="0" err="1" smtClean="0"/>
              <a:t>Tanenbaum</a:t>
            </a:r>
            <a:r>
              <a:rPr lang="en-US" dirty="0" smtClean="0"/>
              <a:t>, A.. </a:t>
            </a:r>
            <a:r>
              <a:rPr lang="en-US" i="1" dirty="0" smtClean="0"/>
              <a:t>Computer Networks chapter six</a:t>
            </a:r>
            <a:r>
              <a:rPr lang="en-US" dirty="0" smtClean="0"/>
              <a:t>. Prentice Hall Professional Technical Reference; 4th ed.; 2002. ISBN 0130661023.</a:t>
            </a:r>
            <a:br>
              <a:rPr lang="en-US" dirty="0" smtClean="0"/>
            </a:br>
            <a:r>
              <a:rPr lang="en-US" dirty="0" smtClean="0"/>
              <a:t>11. Huang, Y., Garcia-Molina, H.. Publish/subscribe in a mobile environment. </a:t>
            </a:r>
            <a:r>
              <a:rPr lang="en-US" i="1" dirty="0" smtClean="0"/>
              <a:t>Wireless Networks </a:t>
            </a:r>
            <a:r>
              <a:rPr lang="en-US" dirty="0" smtClean="0"/>
              <a:t>2004;</a:t>
            </a:r>
            <a:r>
              <a:rPr lang="en-US" b="1" dirty="0" smtClean="0"/>
              <a:t>10</a:t>
            </a:r>
            <a:r>
              <a:rPr lang="en-US" dirty="0" smtClean="0"/>
              <a:t>(6):643–652.</a:t>
            </a:r>
            <a:br>
              <a:rPr lang="en-US" dirty="0" smtClean="0"/>
            </a:br>
            <a:r>
              <a:rPr lang="en-US" dirty="0" smtClean="0"/>
              <a:t>12. </a:t>
            </a:r>
            <a:r>
              <a:rPr lang="en-US" dirty="0" err="1" smtClean="0"/>
              <a:t>Nogueira</a:t>
            </a:r>
            <a:r>
              <a:rPr lang="en-US" dirty="0" smtClean="0"/>
              <a:t>, J., de Middleware, T.. A large-scale and </a:t>
            </a:r>
            <a:r>
              <a:rPr lang="en-US" dirty="0" err="1" smtClean="0"/>
              <a:t>decentralised</a:t>
            </a:r>
            <a:r>
              <a:rPr lang="en-US" dirty="0" smtClean="0"/>
              <a:t> application-level multicast infrastructure ????;.</a:t>
            </a:r>
            <a:br>
              <a:rPr lang="en-US" dirty="0" smtClean="0"/>
            </a:br>
            <a:r>
              <a:rPr lang="en-US" dirty="0" smtClean="0"/>
              <a:t>13. </a:t>
            </a:r>
            <a:r>
              <a:rPr lang="en-US" dirty="0" err="1" smtClean="0"/>
              <a:t>Carzaniga</a:t>
            </a:r>
            <a:r>
              <a:rPr lang="en-US" dirty="0" smtClean="0"/>
              <a:t>, A., </a:t>
            </a:r>
            <a:r>
              <a:rPr lang="en-US" dirty="0" err="1" smtClean="0"/>
              <a:t>Rosenblum</a:t>
            </a:r>
            <a:r>
              <a:rPr lang="en-US" dirty="0" smtClean="0"/>
              <a:t>, D.S., Wolf, A.L.. Design and evaluation of a wide-area event notification service. </a:t>
            </a:r>
            <a:r>
              <a:rPr lang="en-US" i="1" dirty="0" smtClean="0"/>
              <a:t>ACM Transactions 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Computer Systems (TOCS) </a:t>
            </a:r>
            <a:r>
              <a:rPr lang="en-US" dirty="0" smtClean="0"/>
              <a:t>2001;</a:t>
            </a:r>
            <a:r>
              <a:rPr lang="en-US" b="1" dirty="0" smtClean="0"/>
              <a:t>19</a:t>
            </a:r>
            <a:r>
              <a:rPr lang="en-US" dirty="0" smtClean="0"/>
              <a:t>(3):332–383.</a:t>
            </a:r>
            <a:br>
              <a:rPr lang="en-US" dirty="0" smtClean="0"/>
            </a:br>
            <a:r>
              <a:rPr lang="en-US" dirty="0" smtClean="0"/>
              <a:t>14. </a:t>
            </a:r>
            <a:r>
              <a:rPr lang="en-US" dirty="0" err="1" smtClean="0"/>
              <a:t>Terpstra</a:t>
            </a:r>
            <a:r>
              <a:rPr lang="en-US" dirty="0" smtClean="0"/>
              <a:t>, W.W., </a:t>
            </a:r>
            <a:r>
              <a:rPr lang="en-US" dirty="0" err="1" smtClean="0"/>
              <a:t>Behnel</a:t>
            </a:r>
            <a:r>
              <a:rPr lang="en-US" dirty="0" smtClean="0"/>
              <a:t>, S., </a:t>
            </a:r>
            <a:r>
              <a:rPr lang="en-US" dirty="0" err="1" smtClean="0"/>
              <a:t>Fiege</a:t>
            </a:r>
            <a:r>
              <a:rPr lang="en-US" dirty="0" smtClean="0"/>
              <a:t>, L., </a:t>
            </a:r>
            <a:r>
              <a:rPr lang="en-US" dirty="0" err="1" smtClean="0"/>
              <a:t>Zeidler</a:t>
            </a:r>
            <a:r>
              <a:rPr lang="en-US" dirty="0" smtClean="0"/>
              <a:t>, A., </a:t>
            </a:r>
            <a:r>
              <a:rPr lang="en-US" dirty="0" err="1" smtClean="0"/>
              <a:t>Buchmann</a:t>
            </a:r>
            <a:r>
              <a:rPr lang="en-US" dirty="0" smtClean="0"/>
              <a:t>, A.P.. A peer-to-peer approach to content-based publish/subscribe. In:</a:t>
            </a:r>
            <a:br>
              <a:rPr lang="en-US" dirty="0" smtClean="0"/>
            </a:br>
            <a:r>
              <a:rPr lang="en-US" i="1" dirty="0" smtClean="0"/>
              <a:t>Proceedings of the 2nd international workshop on Distributed event-based systems</a:t>
            </a:r>
            <a:r>
              <a:rPr lang="en-US" dirty="0" smtClean="0"/>
              <a:t>. ACM; 2003, p. 1–8.</a:t>
            </a:r>
            <a:br>
              <a:rPr lang="en-US" dirty="0" smtClean="0"/>
            </a:br>
            <a:r>
              <a:rPr lang="en-US" dirty="0" smtClean="0"/>
              <a:t>15. </a:t>
            </a:r>
            <a:r>
              <a:rPr lang="en-US" dirty="0" err="1" smtClean="0"/>
              <a:t>Pietzuch</a:t>
            </a:r>
            <a:r>
              <a:rPr lang="en-US" dirty="0" smtClean="0"/>
              <a:t>, P.R., Bacon, J.M.. Hermes: A distributed event-based middleware architecture. In: </a:t>
            </a:r>
            <a:r>
              <a:rPr lang="en-US" i="1" dirty="0" smtClean="0"/>
              <a:t>Distributed Computing Systems Workshops,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2002. Proceedings. 22nd International Conference on</a:t>
            </a:r>
            <a:r>
              <a:rPr lang="en-US" dirty="0" smtClean="0"/>
              <a:t>. IEEE; 2002, p. 611–618.</a:t>
            </a:r>
            <a:br>
              <a:rPr lang="en-US" dirty="0" smtClean="0"/>
            </a:br>
            <a:r>
              <a:rPr lang="en-US" dirty="0" smtClean="0"/>
              <a:t>16. </a:t>
            </a:r>
            <a:r>
              <a:rPr lang="en-US" dirty="0" err="1" smtClean="0"/>
              <a:t>Mahambre</a:t>
            </a:r>
            <a:r>
              <a:rPr lang="en-US" dirty="0" smtClean="0"/>
              <a:t>, S.P., Kumar, M., </a:t>
            </a:r>
            <a:r>
              <a:rPr lang="en-US" dirty="0" err="1" smtClean="0"/>
              <a:t>Bellur</a:t>
            </a:r>
            <a:r>
              <a:rPr lang="en-US" dirty="0" smtClean="0"/>
              <a:t>, U.. A taxonomy of </a:t>
            </a:r>
            <a:r>
              <a:rPr lang="en-US" dirty="0" err="1" smtClean="0"/>
              <a:t>qos</a:t>
            </a:r>
            <a:r>
              <a:rPr lang="en-US" dirty="0" smtClean="0"/>
              <a:t>-aware, adaptive event-dissemination middleware. </a:t>
            </a:r>
            <a:r>
              <a:rPr lang="en-US" i="1" dirty="0" smtClean="0"/>
              <a:t>Internet Computing, IEEE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2007;</a:t>
            </a:r>
            <a:r>
              <a:rPr lang="en-US" b="1" dirty="0" smtClean="0"/>
              <a:t>11</a:t>
            </a:r>
            <a:r>
              <a:rPr lang="en-US" dirty="0" smtClean="0"/>
              <a:t>(4):35–44.</a:t>
            </a:r>
            <a:br>
              <a:rPr lang="en-US" dirty="0" smtClean="0"/>
            </a:br>
            <a:r>
              <a:rPr lang="en-US" dirty="0" smtClean="0"/>
              <a:t>17. </a:t>
            </a:r>
            <a:r>
              <a:rPr lang="en-US" dirty="0" err="1" smtClean="0"/>
              <a:t>Corsaro</a:t>
            </a:r>
            <a:r>
              <a:rPr lang="en-US" dirty="0" smtClean="0"/>
              <a:t>, A., </a:t>
            </a:r>
            <a:r>
              <a:rPr lang="en-US" dirty="0" err="1" smtClean="0"/>
              <a:t>Querzoni</a:t>
            </a:r>
            <a:r>
              <a:rPr lang="en-US" dirty="0" smtClean="0"/>
              <a:t>, L., </a:t>
            </a:r>
            <a:r>
              <a:rPr lang="en-US" dirty="0" err="1" smtClean="0"/>
              <a:t>Scipioni</a:t>
            </a:r>
            <a:r>
              <a:rPr lang="en-US" dirty="0" smtClean="0"/>
              <a:t>, S., </a:t>
            </a:r>
            <a:r>
              <a:rPr lang="en-US" dirty="0" err="1" smtClean="0"/>
              <a:t>Piergiovanni</a:t>
            </a:r>
            <a:r>
              <a:rPr lang="en-US" dirty="0" smtClean="0"/>
              <a:t>, S.T., </a:t>
            </a:r>
            <a:r>
              <a:rPr lang="en-US" dirty="0" err="1" smtClean="0"/>
              <a:t>Virgillito</a:t>
            </a:r>
            <a:r>
              <a:rPr lang="en-US" dirty="0" smtClean="0"/>
              <a:t>, A.. Quality of service in publish/subscribe middleware. </a:t>
            </a:r>
            <a:r>
              <a:rPr lang="en-US" i="1" dirty="0" smtClean="0"/>
              <a:t>Global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Management </a:t>
            </a:r>
            <a:r>
              <a:rPr lang="en-US" dirty="0" smtClean="0"/>
              <a:t>2006;</a:t>
            </a:r>
            <a:r>
              <a:rPr lang="en-US" b="1" dirty="0" smtClean="0"/>
              <a:t>19</a:t>
            </a:r>
            <a:r>
              <a:rPr lang="en-US" dirty="0" smtClean="0"/>
              <a:t>:20.</a:t>
            </a:r>
            <a:br>
              <a:rPr lang="en-US" dirty="0" smtClean="0"/>
            </a:br>
            <a:r>
              <a:rPr lang="en-US" dirty="0" smtClean="0"/>
              <a:t>18. Esposito, C., </a:t>
            </a:r>
            <a:r>
              <a:rPr lang="en-US" dirty="0" err="1" smtClean="0"/>
              <a:t>Cotroneo</a:t>
            </a:r>
            <a:r>
              <a:rPr lang="en-US" dirty="0" smtClean="0"/>
              <a:t>, D., </a:t>
            </a:r>
            <a:r>
              <a:rPr lang="en-US" dirty="0" err="1" smtClean="0"/>
              <a:t>Gokhale</a:t>
            </a:r>
            <a:r>
              <a:rPr lang="en-US" dirty="0" smtClean="0"/>
              <a:t>, A.. Reliable publish/subscribe middleware for time-sensitive internet-scale applications. In: </a:t>
            </a:r>
            <a:r>
              <a:rPr lang="en-US" i="1" dirty="0" smtClean="0"/>
              <a:t>Proceedings of the Third ACM International Conference on Distributed Event-Based Systems</a:t>
            </a:r>
            <a:r>
              <a:rPr lang="en-US" dirty="0" smtClean="0"/>
              <a:t>. ACM; 2009, p. 16.</a:t>
            </a:r>
            <a:br>
              <a:rPr lang="en-US" dirty="0" smtClean="0"/>
            </a:br>
            <a:r>
              <a:rPr lang="en-US" dirty="0" smtClean="0"/>
              <a:t>19. David, L., </a:t>
            </a:r>
            <a:r>
              <a:rPr lang="en-US" dirty="0" err="1" smtClean="0"/>
              <a:t>Vasconcelos</a:t>
            </a:r>
            <a:r>
              <a:rPr lang="en-US" dirty="0" smtClean="0"/>
              <a:t>, R., </a:t>
            </a:r>
            <a:r>
              <a:rPr lang="en-US" dirty="0" err="1" smtClean="0"/>
              <a:t>Alves</a:t>
            </a:r>
            <a:r>
              <a:rPr lang="en-US" dirty="0" smtClean="0"/>
              <a:t>, L., Andre, R., </a:t>
            </a:r>
            <a:r>
              <a:rPr lang="en-US" dirty="0" err="1" smtClean="0"/>
              <a:t>Baptista</a:t>
            </a:r>
            <a:r>
              <a:rPr lang="en-US" dirty="0" smtClean="0"/>
              <a:t>, G., </a:t>
            </a:r>
            <a:r>
              <a:rPr lang="en-US" dirty="0" err="1" smtClean="0"/>
              <a:t>Endler</a:t>
            </a:r>
            <a:r>
              <a:rPr lang="en-US" dirty="0" smtClean="0"/>
              <a:t>, M.. A large-scale communication middleware for fleet tracking´</a:t>
            </a:r>
            <a:br>
              <a:rPr lang="en-US" dirty="0" smtClean="0"/>
            </a:br>
            <a:r>
              <a:rPr lang="en-US" dirty="0" smtClean="0"/>
              <a:t>and management. In: </a:t>
            </a:r>
            <a:r>
              <a:rPr lang="en-US" i="1" dirty="0" err="1" smtClean="0"/>
              <a:t>Simposio</a:t>
            </a:r>
            <a:r>
              <a:rPr lang="en-US" i="1" dirty="0" smtClean="0"/>
              <a:t> </a:t>
            </a:r>
            <a:r>
              <a:rPr lang="en-US" i="1" dirty="0" err="1" smtClean="0"/>
              <a:t>Brasileiro</a:t>
            </a:r>
            <a:r>
              <a:rPr lang="en-US" i="1" dirty="0" smtClean="0"/>
              <a:t> de </a:t>
            </a:r>
            <a:r>
              <a:rPr lang="en-US" i="1" dirty="0" err="1" smtClean="0"/>
              <a:t>Redes</a:t>
            </a:r>
            <a:r>
              <a:rPr lang="en-US" i="1" dirty="0" smtClean="0"/>
              <a:t> de </a:t>
            </a:r>
            <a:r>
              <a:rPr lang="en-US" i="1" dirty="0" err="1" smtClean="0"/>
              <a:t>Computadores</a:t>
            </a:r>
            <a:r>
              <a:rPr lang="en-US" i="1" dirty="0" smtClean="0"/>
              <a:t> e </a:t>
            </a:r>
            <a:r>
              <a:rPr lang="en-US" i="1" dirty="0" err="1" smtClean="0"/>
              <a:t>Sistemas</a:t>
            </a:r>
            <a:r>
              <a:rPr lang="en-US" i="1" dirty="0" smtClean="0"/>
              <a:t> </a:t>
            </a:r>
            <a:r>
              <a:rPr lang="en-US" i="1" dirty="0" err="1" smtClean="0"/>
              <a:t>Distribuidos</a:t>
            </a:r>
            <a:r>
              <a:rPr lang="en-US" i="1" dirty="0" smtClean="0"/>
              <a:t> (SBRC 2012), </a:t>
            </a:r>
            <a:r>
              <a:rPr lang="en-US" i="1" dirty="0" err="1" smtClean="0"/>
              <a:t>Salao</a:t>
            </a:r>
            <a:r>
              <a:rPr lang="en-US" i="1" dirty="0" smtClean="0"/>
              <a:t> de </a:t>
            </a:r>
            <a:r>
              <a:rPr lang="en-US" i="1" dirty="0" err="1" smtClean="0"/>
              <a:t>Ferramentas</a:t>
            </a:r>
            <a:r>
              <a:rPr lang="en-US" dirty="0" smtClean="0"/>
              <a:t>. 2012, p.</a:t>
            </a:r>
            <a:br>
              <a:rPr lang="en-US" dirty="0" smtClean="0"/>
            </a:br>
            <a:r>
              <a:rPr lang="en-US" dirty="0" smtClean="0"/>
              <a:t>964–971.</a:t>
            </a:r>
            <a:br>
              <a:rPr lang="en-US" dirty="0" smtClean="0"/>
            </a:br>
            <a:r>
              <a:rPr lang="en-US" dirty="0" smtClean="0"/>
              <a:t>20. David, L., </a:t>
            </a:r>
            <a:r>
              <a:rPr lang="en-US" dirty="0" err="1" smtClean="0"/>
              <a:t>Vasconcelos</a:t>
            </a:r>
            <a:r>
              <a:rPr lang="en-US" dirty="0" smtClean="0"/>
              <a:t>, R., </a:t>
            </a:r>
            <a:r>
              <a:rPr lang="en-US" dirty="0" err="1" smtClean="0"/>
              <a:t>Alves</a:t>
            </a:r>
            <a:r>
              <a:rPr lang="en-US" dirty="0" smtClean="0"/>
              <a:t>, L., Andre, R., </a:t>
            </a:r>
            <a:r>
              <a:rPr lang="en-US" dirty="0" err="1" smtClean="0"/>
              <a:t>Endler</a:t>
            </a:r>
            <a:r>
              <a:rPr lang="en-US" dirty="0" smtClean="0"/>
              <a:t>, M.. A </a:t>
            </a:r>
            <a:r>
              <a:rPr lang="en-US" dirty="0" err="1" smtClean="0"/>
              <a:t>dds</a:t>
            </a:r>
            <a:r>
              <a:rPr lang="en-US" dirty="0" smtClean="0"/>
              <a:t>-based middleware for scalable tracking, communication and´</a:t>
            </a:r>
            <a:br>
              <a:rPr lang="en-US" dirty="0" smtClean="0"/>
            </a:br>
            <a:r>
              <a:rPr lang="en-US" dirty="0" smtClean="0"/>
              <a:t>collaboration of mobile nodes. </a:t>
            </a:r>
            <a:r>
              <a:rPr lang="en-US" i="1" dirty="0" smtClean="0"/>
              <a:t>Journal of Internet Services and Applications </a:t>
            </a:r>
            <a:r>
              <a:rPr lang="en-US" dirty="0" smtClean="0"/>
              <a:t>2013;</a:t>
            </a:r>
            <a:r>
              <a:rPr lang="en-US" b="1" dirty="0" smtClean="0"/>
              <a:t>4</a:t>
            </a:r>
            <a:r>
              <a:rPr lang="en-US" dirty="0" smtClean="0"/>
              <a:t>(1):1–15.</a:t>
            </a:r>
            <a:br>
              <a:rPr lang="en-US" dirty="0" smtClean="0"/>
            </a:br>
            <a:r>
              <a:rPr lang="en-US" dirty="0" smtClean="0"/>
              <a:t>21. </a:t>
            </a:r>
            <a:r>
              <a:rPr lang="en-US" dirty="0" err="1" smtClean="0"/>
              <a:t>Coifman</a:t>
            </a:r>
            <a:r>
              <a:rPr lang="en-US" dirty="0" smtClean="0"/>
              <a:t>, B., </a:t>
            </a:r>
            <a:r>
              <a:rPr lang="en-US" dirty="0" err="1" smtClean="0"/>
              <a:t>Beymer</a:t>
            </a:r>
            <a:r>
              <a:rPr lang="en-US" dirty="0" smtClean="0"/>
              <a:t>, D., </a:t>
            </a:r>
            <a:r>
              <a:rPr lang="en-US" dirty="0" err="1" smtClean="0"/>
              <a:t>McLauchlan</a:t>
            </a:r>
            <a:r>
              <a:rPr lang="en-US" dirty="0" smtClean="0"/>
              <a:t>, P., </a:t>
            </a:r>
            <a:r>
              <a:rPr lang="en-US" dirty="0" err="1" smtClean="0"/>
              <a:t>Malik</a:t>
            </a:r>
            <a:r>
              <a:rPr lang="en-US" dirty="0" smtClean="0"/>
              <a:t>, J.. A real-time computer vision system for vehicle tracking and traffic surveillance.</a:t>
            </a:r>
            <a:br>
              <a:rPr lang="en-US" dirty="0" smtClean="0"/>
            </a:br>
            <a:r>
              <a:rPr lang="en-US" i="1" dirty="0" smtClean="0"/>
              <a:t>Transportation Research Part C: Emerging Technologies </a:t>
            </a:r>
            <a:r>
              <a:rPr lang="en-US" dirty="0" smtClean="0"/>
              <a:t>1998;</a:t>
            </a:r>
            <a:r>
              <a:rPr lang="en-US" b="1" dirty="0" smtClean="0"/>
              <a:t>6</a:t>
            </a:r>
            <a:r>
              <a:rPr lang="en-US" dirty="0" smtClean="0"/>
              <a:t>(4):271–288.</a:t>
            </a:r>
            <a:br>
              <a:rPr lang="en-US" dirty="0" smtClean="0"/>
            </a:br>
            <a:r>
              <a:rPr lang="en-US" dirty="0" smtClean="0"/>
              <a:t>22. </a:t>
            </a:r>
            <a:r>
              <a:rPr lang="en-US" dirty="0" err="1" smtClean="0"/>
              <a:t>Corradi</a:t>
            </a:r>
            <a:r>
              <a:rPr lang="en-US" dirty="0" smtClean="0"/>
              <a:t>, A., </a:t>
            </a:r>
            <a:r>
              <a:rPr lang="en-US" dirty="0" err="1" smtClean="0"/>
              <a:t>Fanelli</a:t>
            </a:r>
            <a:r>
              <a:rPr lang="en-US" dirty="0" smtClean="0"/>
              <a:t>, M., Foschini, L.. Adaptive context data distribution with guaranteed quality for mobile environments. In: </a:t>
            </a:r>
            <a:r>
              <a:rPr lang="en-US" i="1" dirty="0" smtClean="0"/>
              <a:t>Wireless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Pervasive Computing (ISWPC), 2010 5th IEEE International Symposium on</a:t>
            </a:r>
            <a:r>
              <a:rPr lang="en-US" dirty="0" smtClean="0"/>
              <a:t>. IEEE; 2010, p. 373–380.</a:t>
            </a:r>
            <a:br>
              <a:rPr lang="en-US" dirty="0" smtClean="0"/>
            </a:br>
            <a:r>
              <a:rPr lang="en-US" dirty="0" smtClean="0"/>
              <a:t>23. Herms, A., Schulze, M., Kaiser, J., Nett, E.. Exploiting publish/subscribe communication in wireless mesh networks for industrial scenarios.</a:t>
            </a:r>
            <a:br>
              <a:rPr lang="en-US" dirty="0" smtClean="0"/>
            </a:br>
            <a:r>
              <a:rPr lang="en-US" dirty="0" smtClean="0"/>
              <a:t>In: </a:t>
            </a:r>
            <a:r>
              <a:rPr lang="en-US" i="1" dirty="0" smtClean="0"/>
              <a:t>Emerging Technologies and Factory Automation, 2008. ETFA 2008. IEEE International Conference on</a:t>
            </a:r>
            <a:r>
              <a:rPr lang="en-US" dirty="0" smtClean="0"/>
              <a:t>. IEEE; 2008, p. 648–655.</a:t>
            </a:r>
            <a:br>
              <a:rPr lang="en-US" dirty="0" smtClean="0"/>
            </a:br>
            <a:r>
              <a:rPr lang="en-US" dirty="0" smtClean="0"/>
              <a:t>24. </a:t>
            </a:r>
            <a:r>
              <a:rPr lang="en-US" dirty="0" err="1" smtClean="0"/>
              <a:t>Almadani</a:t>
            </a:r>
            <a:r>
              <a:rPr lang="en-US" dirty="0" smtClean="0"/>
              <a:t>, B., Khan, S., </a:t>
            </a:r>
            <a:r>
              <a:rPr lang="en-US" dirty="0" err="1" smtClean="0"/>
              <a:t>Sheltami</a:t>
            </a:r>
            <a:r>
              <a:rPr lang="en-US" dirty="0" smtClean="0"/>
              <a:t>, T.R., </a:t>
            </a:r>
            <a:r>
              <a:rPr lang="en-US" dirty="0" err="1" smtClean="0"/>
              <a:t>Shakshuki</a:t>
            </a:r>
            <a:r>
              <a:rPr lang="en-US" dirty="0" smtClean="0"/>
              <a:t>, E.M., </a:t>
            </a:r>
            <a:r>
              <a:rPr lang="en-US" dirty="0" err="1" smtClean="0"/>
              <a:t>Musaddiq</a:t>
            </a:r>
            <a:r>
              <a:rPr lang="en-US" dirty="0" smtClean="0"/>
              <a:t>, M., </a:t>
            </a:r>
            <a:r>
              <a:rPr lang="en-US" dirty="0" err="1" smtClean="0"/>
              <a:t>Saeed</a:t>
            </a:r>
            <a:r>
              <a:rPr lang="en-US" dirty="0" smtClean="0"/>
              <a:t>, B.. Automatic vehicle location and monitoring system</a:t>
            </a:r>
            <a:br>
              <a:rPr lang="en-US" dirty="0" smtClean="0"/>
            </a:br>
            <a:r>
              <a:rPr lang="en-US" dirty="0" smtClean="0"/>
              <a:t>based on data distribution service. </a:t>
            </a:r>
            <a:r>
              <a:rPr lang="en-US" i="1" dirty="0" err="1" smtClean="0"/>
              <a:t>Procedia</a:t>
            </a:r>
            <a:r>
              <a:rPr lang="en-US" i="1" dirty="0" smtClean="0"/>
              <a:t> Computer Science </a:t>
            </a:r>
            <a:r>
              <a:rPr lang="en-US" dirty="0" smtClean="0"/>
              <a:t>2014;</a:t>
            </a:r>
            <a:r>
              <a:rPr lang="en-US" b="1" dirty="0" smtClean="0"/>
              <a:t>37</a:t>
            </a:r>
            <a:r>
              <a:rPr lang="en-US" dirty="0" smtClean="0"/>
              <a:t>:127–134.</a:t>
            </a:r>
            <a:br>
              <a:rPr lang="en-US" dirty="0" smtClean="0"/>
            </a:br>
            <a:r>
              <a:rPr lang="en-US" dirty="0" smtClean="0"/>
              <a:t>25. </a:t>
            </a:r>
            <a:r>
              <a:rPr lang="en-US" dirty="0" err="1" smtClean="0"/>
              <a:t>Rekik</a:t>
            </a:r>
            <a:r>
              <a:rPr lang="en-US" dirty="0" smtClean="0"/>
              <a:t>, R., </a:t>
            </a:r>
            <a:r>
              <a:rPr lang="en-US" dirty="0" err="1" smtClean="0"/>
              <a:t>Hasnaoui</a:t>
            </a:r>
            <a:r>
              <a:rPr lang="en-US" dirty="0" smtClean="0"/>
              <a:t>, S.. Application of a can bus transport for </a:t>
            </a:r>
            <a:r>
              <a:rPr lang="en-US" dirty="0" err="1" smtClean="0"/>
              <a:t>dds</a:t>
            </a:r>
            <a:r>
              <a:rPr lang="en-US" dirty="0" smtClean="0"/>
              <a:t> middleware. In: </a:t>
            </a:r>
            <a:r>
              <a:rPr lang="en-US" i="1" dirty="0" smtClean="0"/>
              <a:t>Applications of Digital Information and Web Technologies, 2009. ICADIWT’09. Second International Conference on the</a:t>
            </a:r>
            <a:r>
              <a:rPr lang="en-US" dirty="0" smtClean="0"/>
              <a:t>. IEEE; 2009, p. </a:t>
            </a:r>
            <a:r>
              <a:rPr lang="en-US" dirty="0" smtClean="0"/>
              <a:t>766–771/.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Thank You</a:t>
            </a:r>
          </a:p>
          <a:p>
            <a:pPr algn="ctr">
              <a:buNone/>
            </a:pPr>
            <a:r>
              <a:rPr lang="en-US" sz="19900" dirty="0" smtClean="0">
                <a:sym typeface="Wingdings" pitchFamily="2" charset="2"/>
              </a:rPr>
              <a:t>?</a:t>
            </a:r>
            <a:endParaRPr lang="en-US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100" dirty="0" smtClean="0"/>
              <a:t>Socket IO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200" dirty="0" smtClean="0"/>
              <a:t>Socket IO is nothing but a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 library that runs on a node </a:t>
            </a:r>
            <a:r>
              <a:rPr lang="en-US" sz="2200" dirty="0" err="1" smtClean="0"/>
              <a:t>js</a:t>
            </a:r>
            <a:r>
              <a:rPr lang="en-US" sz="2200" dirty="0" smtClean="0"/>
              <a:t> server, it has two parts: a client-side library that runs in a browser, others library runs on server. Both components have a nearly identical API. Usually node.js is an event-driven server scripting. Socket IO primarily uses the Web Socket protocol and it will automatically select the best suited real-time communication protocol at run-time per client.</a:t>
            </a:r>
          </a:p>
          <a:p>
            <a:pPr algn="just"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Data Distribution Service (DDS)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2200" dirty="0" smtClean="0"/>
              <a:t>It is a set of stipulations standardized by the OMG. The DDS middleware is a known standard with fixed data-structures and attributes quantified by meta-information called topics [6].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1000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Picture 3" descr="D:\Online Drives\OneDrive\Documents\Heterogeneous\project\My Paper\FNC_13_475\latex\resource\clientVsD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6456947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Supporting DDS </a:t>
            </a:r>
            <a:r>
              <a:rPr lang="en-US" sz="3600" dirty="0" err="1" smtClean="0"/>
              <a:t>QoS</a:t>
            </a:r>
            <a:r>
              <a:rPr lang="en-US" sz="3600" dirty="0" smtClean="0"/>
              <a:t> Polices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b="1" dirty="0" smtClean="0"/>
              <a:t>Deadline</a:t>
            </a:r>
          </a:p>
          <a:p>
            <a:pPr algn="just">
              <a:buNone/>
            </a:pPr>
            <a:r>
              <a:rPr lang="en-US" dirty="0" smtClean="0"/>
              <a:t>	Network congestion occurs when a link or node is overloaded and as a consequence, it results in packet loss, increased delays and blocking of connections at a time. A lot of research has been done for mitigating network congestion. In the middleware layer, a deadline </a:t>
            </a:r>
            <a:r>
              <a:rPr lang="en-US" dirty="0" err="1" smtClean="0"/>
              <a:t>QoS</a:t>
            </a:r>
            <a:r>
              <a:rPr lang="en-US" dirty="0" smtClean="0"/>
              <a:t> policy can be used for congestion detection and control, as illustrated in fig1(c) where red arrows shows the amount of time taken by sender to send a packet which is reached at destination after deadline.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4400" b="1" dirty="0" smtClean="0"/>
              <a:t>Time-based Filter</a:t>
            </a:r>
          </a:p>
          <a:p>
            <a:pPr algn="just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The minimum separation time is the time gap between two successive packets that are going to be receive by the subscriber. This </a:t>
            </a:r>
            <a:r>
              <a:rPr lang="en-US" dirty="0" err="1" smtClean="0"/>
              <a:t>QoS</a:t>
            </a:r>
            <a:r>
              <a:rPr lang="en-US" dirty="0" smtClean="0"/>
              <a:t> policy used in tracking applications is to reduce application load (receiving rate) at the subscriber.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Time-based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/>
              <a:t>T is indicating the </a:t>
            </a:r>
          </a:p>
          <a:p>
            <a:pPr>
              <a:buNone/>
            </a:pPr>
            <a:r>
              <a:rPr lang="en-US" sz="3000" dirty="0" smtClean="0"/>
              <a:t>minimum separation</a:t>
            </a:r>
          </a:p>
          <a:p>
            <a:pPr>
              <a:buNone/>
            </a:pPr>
            <a:r>
              <a:rPr lang="en-US" sz="3000" dirty="0" smtClean="0"/>
              <a:t>time. Note that the</a:t>
            </a:r>
          </a:p>
          <a:p>
            <a:pPr>
              <a:buNone/>
            </a:pPr>
            <a:r>
              <a:rPr lang="en-US" sz="3000" dirty="0" smtClean="0"/>
              <a:t>time-based filter </a:t>
            </a:r>
          </a:p>
          <a:p>
            <a:pPr>
              <a:buNone/>
            </a:pPr>
            <a:r>
              <a:rPr lang="en-US" sz="3000" dirty="0" smtClean="0"/>
              <a:t>value must be less </a:t>
            </a:r>
          </a:p>
          <a:p>
            <a:pPr>
              <a:buNone/>
            </a:pPr>
            <a:r>
              <a:rPr lang="en-US" sz="3000" dirty="0" smtClean="0"/>
              <a:t>than the value of </a:t>
            </a:r>
          </a:p>
          <a:p>
            <a:pPr>
              <a:buNone/>
            </a:pPr>
            <a:r>
              <a:rPr lang="en-US" sz="3000" dirty="0" smtClean="0"/>
              <a:t>deadline because the </a:t>
            </a:r>
          </a:p>
          <a:p>
            <a:pPr>
              <a:buNone/>
            </a:pPr>
            <a:r>
              <a:rPr lang="en-US" sz="3000" dirty="0" smtClean="0"/>
              <a:t>deadline is the maximum </a:t>
            </a:r>
          </a:p>
          <a:p>
            <a:pPr>
              <a:buNone/>
            </a:pPr>
            <a:r>
              <a:rPr lang="en-US" sz="3000" dirty="0" smtClean="0"/>
              <a:t>wait time for data update on the subscriber.</a:t>
            </a:r>
            <a:br>
              <a:rPr lang="en-US" sz="3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D:\Online Drives\OneDrive\Documents\Heterogeneous\project\My Paper\FNC_13_475\latex\resource\Q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447800"/>
            <a:ext cx="3352799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Experimental </a:t>
            </a:r>
            <a:r>
              <a:rPr lang="en-US" b="1" dirty="0" smtClean="0"/>
              <a:t>Work</a:t>
            </a:r>
            <a:r>
              <a:rPr lang="en-US" b="1" dirty="0" smtClean="0"/>
              <a:t> -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Soket</a:t>
            </a:r>
            <a:r>
              <a:rPr lang="en-US" dirty="0" smtClean="0"/>
              <a:t> IO (MIT licensed)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Google Map</a:t>
            </a:r>
          </a:p>
          <a:p>
            <a:r>
              <a:rPr lang="en-US" dirty="0" smtClean="0"/>
              <a:t>Android SDK</a:t>
            </a:r>
          </a:p>
          <a:p>
            <a:r>
              <a:rPr lang="en-US" dirty="0" smtClean="0"/>
              <a:t>Smart Phone</a:t>
            </a:r>
          </a:p>
          <a:p>
            <a:r>
              <a:rPr lang="en-US" dirty="0" smtClean="0"/>
              <a:t>RTI </a:t>
            </a:r>
            <a:r>
              <a:rPr lang="en-US" dirty="0" err="1" smtClean="0"/>
              <a:t>connext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Wire Shark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Work </a:t>
            </a:r>
            <a:r>
              <a:rPr lang="en-US" b="1" dirty="0" smtClean="0"/>
              <a:t>-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0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D:\Online Drives\OneDrive\Documents\Heterogeneous\project\My Paper\FNC_13_475\latex\resource\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1" y="1752600"/>
            <a:ext cx="7848600" cy="2859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 - </a:t>
            </a:r>
            <a:r>
              <a:rPr lang="en-US" dirty="0" smtClean="0"/>
              <a:t>RTT </a:t>
            </a:r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32790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317"/>
                <a:gridCol w="1221317"/>
                <a:gridCol w="1221317"/>
                <a:gridCol w="1221317"/>
                <a:gridCol w="1221317"/>
                <a:gridCol w="1221317"/>
              </a:tblGrid>
              <a:tr h="4556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</a:t>
                      </a:r>
                      <a:r>
                        <a:rPr lang="en-US" sz="1400" baseline="0" dirty="0" smtClean="0"/>
                        <a:t> of sample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 RTT (ms)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STD. </a:t>
                      </a:r>
                    </a:p>
                    <a:p>
                      <a:r>
                        <a:rPr lang="en-US" sz="1400" dirty="0" smtClean="0"/>
                        <a:t>(ms)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 RTT</a:t>
                      </a:r>
                    </a:p>
                    <a:p>
                      <a:r>
                        <a:rPr lang="en-US" sz="1400" dirty="0" smtClean="0"/>
                        <a:t>(ms)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RTT</a:t>
                      </a:r>
                    </a:p>
                    <a:p>
                      <a:r>
                        <a:rPr lang="en-US" sz="1400" dirty="0" smtClean="0"/>
                        <a:t>(ms)</a:t>
                      </a:r>
                      <a:endParaRPr lang="en-US" sz="1400" dirty="0"/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124.12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2458</a:t>
                      </a:r>
                      <a:endParaRPr lang="en-US" sz="1400" dirty="0"/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r>
                        <a:rPr lang="en-US" sz="1400" smtClean="0"/>
                        <a:t>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105.61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234.91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2458</a:t>
                      </a:r>
                      <a:endParaRPr lang="en-US" sz="1400" dirty="0"/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Socket-IO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r>
                        <a:rPr lang="en-US" sz="1400" smtClean="0"/>
                        <a:t>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255.31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2590</a:t>
                      </a:r>
                      <a:endParaRPr lang="en-US" sz="1400" dirty="0"/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r>
                        <a:rPr lang="en-US" sz="1400" smtClean="0"/>
                        <a:t>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95.36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255.82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2590</a:t>
                      </a:r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r>
                        <a:rPr lang="en-US" sz="1400" smtClean="0"/>
                        <a:t>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89.89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258.25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2590</a:t>
                      </a:r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r>
                        <a:rPr lang="en-US" sz="1400" smtClean="0"/>
                        <a:t>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88.28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262.22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2590</a:t>
                      </a:r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49.35</a:t>
                      </a:r>
                      <a:endParaRPr lang="en-US" sz="1400" dirty="0"/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32.64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49.35</a:t>
                      </a:r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33.33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49.35</a:t>
                      </a:r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49.35</a:t>
                      </a:r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49.35</a:t>
                      </a:r>
                    </a:p>
                  </a:txBody>
                  <a:tcPr/>
                </a:tc>
              </a:tr>
              <a:tr h="29319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49.35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:\Online Drives\OneDrive\Documents\Heterogeneous\project\My Paper\FNC_13_475\latex\resource\socketIOTre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3810000" cy="2514600"/>
          </a:xfrm>
          <a:prstGeom prst="rect">
            <a:avLst/>
          </a:prstGeom>
          <a:noFill/>
        </p:spPr>
      </p:pic>
      <p:pic>
        <p:nvPicPr>
          <p:cNvPr id="2051" name="Picture 3" descr="D:\Online Drives\OneDrive\Documents\Heterogeneous\project\My Paper\FNC_13_475\latex\resource\DDSTre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524000"/>
            <a:ext cx="43434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480</TotalTime>
  <Words>468</Words>
  <Application>Microsoft Office PowerPoint</Application>
  <PresentationFormat>On-screen Show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Real-Time QoS-Aware Vehicle Tracking: An Experimental and Comparative Study</vt:lpstr>
      <vt:lpstr>Introduction</vt:lpstr>
      <vt:lpstr>Architectural View</vt:lpstr>
      <vt:lpstr>Supporting DDS QoS Polices</vt:lpstr>
      <vt:lpstr>Time-based Filter</vt:lpstr>
      <vt:lpstr>Experimental Work - Tools</vt:lpstr>
      <vt:lpstr>Experimental Work - Setup</vt:lpstr>
      <vt:lpstr>Result - RTT Comparison</vt:lpstr>
      <vt:lpstr>Result – RTT.</vt:lpstr>
      <vt:lpstr>Result - RTT Comparison graph</vt:lpstr>
      <vt:lpstr>Result – DDS TBF QoS</vt:lpstr>
      <vt:lpstr>Visual Output</vt:lpstr>
      <vt:lpstr>Related Works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Cobra</dc:creator>
  <cp:lastModifiedBy>Abdullah</cp:lastModifiedBy>
  <cp:revision>64</cp:revision>
  <dcterms:created xsi:type="dcterms:W3CDTF">2014-11-26T07:12:30Z</dcterms:created>
  <dcterms:modified xsi:type="dcterms:W3CDTF">2015-08-06T04:54:49Z</dcterms:modified>
</cp:coreProperties>
</file>