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5" r:id="rId4"/>
    <p:sldId id="269" r:id="rId5"/>
    <p:sldId id="258" r:id="rId6"/>
    <p:sldId id="259" r:id="rId7"/>
    <p:sldId id="260" r:id="rId8"/>
    <p:sldId id="261" r:id="rId9"/>
    <p:sldId id="262" r:id="rId10"/>
    <p:sldId id="263" r:id="rId11"/>
    <p:sldId id="264" r:id="rId12"/>
    <p:sldId id="265" r:id="rId13"/>
    <p:sldId id="266" r:id="rId14"/>
    <p:sldId id="268" r:id="rId15"/>
    <p:sldId id="276" r:id="rId16"/>
    <p:sldId id="267" r:id="rId17"/>
    <p:sldId id="278" r:id="rId18"/>
    <p:sldId id="279" r:id="rId19"/>
    <p:sldId id="270" r:id="rId20"/>
    <p:sldId id="274" r:id="rId21"/>
    <p:sldId id="277" r:id="rId22"/>
    <p:sldId id="280" r:id="rId23"/>
    <p:sldId id="281" r:id="rId24"/>
    <p:sldId id="282" r:id="rId25"/>
    <p:sldId id="283" r:id="rId26"/>
    <p:sldId id="284" r:id="rId27"/>
    <p:sldId id="285" r:id="rId28"/>
    <p:sldId id="286" r:id="rId29"/>
    <p:sldId id="287" r:id="rId30"/>
    <p:sldId id="291" r:id="rId31"/>
    <p:sldId id="288" r:id="rId32"/>
    <p:sldId id="289" r:id="rId33"/>
    <p:sldId id="292" r:id="rId34"/>
    <p:sldId id="290" r:id="rId35"/>
    <p:sldId id="271" r:id="rId36"/>
    <p:sldId id="293" r:id="rId37"/>
    <p:sldId id="294" r:id="rId38"/>
    <p:sldId id="272" r:id="rId39"/>
    <p:sldId id="27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5/13/2015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5/13/2015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5/13/2015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5/13/2015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5/13/2015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7.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Performance Evaluation of Routing Protocols for Video Conference over MPLS VPN Network</a:t>
            </a:r>
          </a:p>
        </p:txBody>
      </p:sp>
      <p:sp>
        <p:nvSpPr>
          <p:cNvPr id="3" name="Subtitle 2"/>
          <p:cNvSpPr>
            <a:spLocks noGrp="1"/>
          </p:cNvSpPr>
          <p:nvPr>
            <p:ph type="subTitle" idx="1"/>
          </p:nvPr>
        </p:nvSpPr>
        <p:spPr/>
        <p:txBody>
          <a:bodyPr/>
          <a:lstStyle/>
          <a:p>
            <a:r>
              <a:rPr lang="en-US" dirty="0" smtClean="0"/>
              <a:t>Abdullah al </a:t>
            </a:r>
            <a:r>
              <a:rPr lang="en-US" dirty="0" err="1" smtClean="0"/>
              <a:t>mamun</a:t>
            </a:r>
            <a:r>
              <a:rPr lang="en-US" dirty="0"/>
              <a:t> </a:t>
            </a:r>
            <a:r>
              <a:rPr lang="en-US" dirty="0" smtClean="0"/>
              <a:t>- 201403680</a:t>
            </a:r>
            <a:endParaRPr lang="en-US" dirty="0"/>
          </a:p>
        </p:txBody>
      </p:sp>
    </p:spTree>
    <p:extLst>
      <p:ext uri="{BB962C8B-B14F-4D97-AF65-F5344CB8AC3E}">
        <p14:creationId xmlns:p14="http://schemas.microsoft.com/office/powerpoint/2010/main" val="221506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to MPLS Domain</a:t>
            </a:r>
            <a:endParaRPr lang="en-US" dirty="0"/>
          </a:p>
        </p:txBody>
      </p:sp>
      <p:sp>
        <p:nvSpPr>
          <p:cNvPr id="3" name="Content Placeholder 2"/>
          <p:cNvSpPr>
            <a:spLocks noGrp="1"/>
          </p:cNvSpPr>
          <p:nvPr>
            <p:ph idx="1"/>
          </p:nvPr>
        </p:nvSpPr>
        <p:spPr/>
        <p:txBody>
          <a:bodyPr/>
          <a:lstStyle/>
          <a:p>
            <a:endParaRPr lang="en-US" dirty="0"/>
          </a:p>
        </p:txBody>
      </p:sp>
      <p:sp>
        <p:nvSpPr>
          <p:cNvPr id="4" name="Title 1"/>
          <p:cNvSpPr txBox="1">
            <a:spLocks/>
          </p:cNvSpPr>
          <p:nvPr/>
        </p:nvSpPr>
        <p:spPr>
          <a:xfrm>
            <a:off x="1097279" y="267107"/>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dirty="0"/>
          </a:p>
        </p:txBody>
      </p:sp>
      <p:sp>
        <p:nvSpPr>
          <p:cNvPr id="6" name="Rectangle 5"/>
          <p:cNvSpPr/>
          <p:nvPr/>
        </p:nvSpPr>
        <p:spPr>
          <a:xfrm>
            <a:off x="3330270" y="1843378"/>
            <a:ext cx="5592418" cy="4438153"/>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7" name="TextBox 6"/>
          <p:cNvSpPr txBox="1"/>
          <p:nvPr/>
        </p:nvSpPr>
        <p:spPr>
          <a:xfrm>
            <a:off x="1216549" y="1843378"/>
            <a:ext cx="2109873" cy="646331"/>
          </a:xfrm>
          <a:prstGeom prst="rect">
            <a:avLst/>
          </a:prstGeom>
          <a:noFill/>
        </p:spPr>
        <p:txBody>
          <a:bodyPr wrap="none" rtlCol="0">
            <a:spAutoFit/>
          </a:bodyPr>
          <a:lstStyle/>
          <a:p>
            <a:r>
              <a:rPr lang="en-US" sz="3600" dirty="0" smtClean="0"/>
              <a:t>IP Domain</a:t>
            </a:r>
            <a:endParaRPr lang="en-US" sz="3600" dirty="0"/>
          </a:p>
        </p:txBody>
      </p:sp>
      <p:sp>
        <p:nvSpPr>
          <p:cNvPr id="8" name="TextBox 7"/>
          <p:cNvSpPr txBox="1"/>
          <p:nvPr/>
        </p:nvSpPr>
        <p:spPr>
          <a:xfrm>
            <a:off x="9253993" y="1843378"/>
            <a:ext cx="2792752" cy="646331"/>
          </a:xfrm>
          <a:prstGeom prst="rect">
            <a:avLst/>
          </a:prstGeom>
          <a:noFill/>
        </p:spPr>
        <p:txBody>
          <a:bodyPr wrap="none" rtlCol="0">
            <a:spAutoFit/>
          </a:bodyPr>
          <a:lstStyle/>
          <a:p>
            <a:r>
              <a:rPr lang="en-US" sz="3600" dirty="0" smtClean="0"/>
              <a:t>MPLS Domain</a:t>
            </a:r>
            <a:endParaRPr lang="en-US" sz="3600" dirty="0"/>
          </a:p>
        </p:txBody>
      </p:sp>
      <p:sp>
        <p:nvSpPr>
          <p:cNvPr id="9" name="TextBox 8"/>
          <p:cNvSpPr txBox="1"/>
          <p:nvPr/>
        </p:nvSpPr>
        <p:spPr>
          <a:xfrm>
            <a:off x="6852698" y="1966489"/>
            <a:ext cx="1814984" cy="523220"/>
          </a:xfrm>
          <a:prstGeom prst="rect">
            <a:avLst/>
          </a:prstGeom>
          <a:noFill/>
        </p:spPr>
        <p:txBody>
          <a:bodyPr wrap="none" rtlCol="0">
            <a:spAutoFit/>
          </a:bodyPr>
          <a:lstStyle/>
          <a:p>
            <a:r>
              <a:rPr lang="en-US" sz="2800" dirty="0" smtClean="0">
                <a:solidFill>
                  <a:srgbClr val="FF0000"/>
                </a:solidFill>
              </a:rPr>
              <a:t>Ingress LER</a:t>
            </a:r>
            <a:endParaRPr lang="en-US" sz="2800" dirty="0">
              <a:solidFill>
                <a:srgbClr val="FF0000"/>
              </a:solidFill>
            </a:endParaRPr>
          </a:p>
        </p:txBody>
      </p:sp>
      <p:pic>
        <p:nvPicPr>
          <p:cNvPr id="11" name="Picture 10"/>
          <p:cNvPicPr>
            <a:picLocks noChangeAspect="1"/>
          </p:cNvPicPr>
          <p:nvPr/>
        </p:nvPicPr>
        <p:blipFill>
          <a:blip r:embed="rId2"/>
          <a:stretch>
            <a:fillRect/>
          </a:stretch>
        </p:blipFill>
        <p:spPr>
          <a:xfrm>
            <a:off x="5310557" y="3344092"/>
            <a:ext cx="1631844" cy="1250203"/>
          </a:xfrm>
          <a:prstGeom prst="rect">
            <a:avLst/>
          </a:prstGeom>
        </p:spPr>
      </p:pic>
      <p:pic>
        <p:nvPicPr>
          <p:cNvPr id="12" name="Picture 11"/>
          <p:cNvPicPr>
            <a:picLocks noChangeAspect="1"/>
          </p:cNvPicPr>
          <p:nvPr/>
        </p:nvPicPr>
        <p:blipFill>
          <a:blip r:embed="rId3"/>
          <a:stretch>
            <a:fillRect/>
          </a:stretch>
        </p:blipFill>
        <p:spPr>
          <a:xfrm>
            <a:off x="6921708" y="5057495"/>
            <a:ext cx="1905382" cy="1112391"/>
          </a:xfrm>
          <a:prstGeom prst="rect">
            <a:avLst/>
          </a:prstGeom>
        </p:spPr>
      </p:pic>
      <p:sp>
        <p:nvSpPr>
          <p:cNvPr id="13" name="Rectangle 12"/>
          <p:cNvSpPr/>
          <p:nvPr/>
        </p:nvSpPr>
        <p:spPr>
          <a:xfrm>
            <a:off x="6852698" y="5290457"/>
            <a:ext cx="2069990" cy="3788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4" name="Content Placeholder 3"/>
          <p:cNvPicPr>
            <a:picLocks/>
          </p:cNvPicPr>
          <p:nvPr/>
        </p:nvPicPr>
        <p:blipFill>
          <a:blip r:embed="rId4"/>
          <a:stretch>
            <a:fillRect/>
          </a:stretch>
        </p:blipFill>
        <p:spPr>
          <a:xfrm>
            <a:off x="9013369" y="141593"/>
            <a:ext cx="2142310" cy="1448114"/>
          </a:xfrm>
          <a:prstGeom prst="rect">
            <a:avLst/>
          </a:prstGeom>
        </p:spPr>
      </p:pic>
    </p:spTree>
    <p:extLst>
      <p:ext uri="{BB962C8B-B14F-4D97-AF65-F5344CB8AC3E}">
        <p14:creationId xmlns:p14="http://schemas.microsoft.com/office/powerpoint/2010/main" val="345014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95833E-6 -3.7037E-6 L 0.31823 0.00139 " pathEditMode="relative" rAng="0" ptsTypes="AA">
                                      <p:cBhvr>
                                        <p:cTn id="6" dur="2000" fill="hold"/>
                                        <p:tgtEl>
                                          <p:spTgt spid="11"/>
                                        </p:tgtEl>
                                        <p:attrNameLst>
                                          <p:attrName>ppt_x</p:attrName>
                                          <p:attrName>ppt_y</p:attrName>
                                        </p:attrNameLst>
                                      </p:cBhvr>
                                      <p:rCtr x="15911"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LER to LSR</a:t>
            </a:r>
            <a:endParaRPr lang="en-US" dirty="0"/>
          </a:p>
        </p:txBody>
      </p:sp>
      <p:sp>
        <p:nvSpPr>
          <p:cNvPr id="4" name="Title 1"/>
          <p:cNvSpPr txBox="1">
            <a:spLocks/>
          </p:cNvSpPr>
          <p:nvPr/>
        </p:nvSpPr>
        <p:spPr>
          <a:xfrm>
            <a:off x="1097279" y="267107"/>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dirty="0"/>
          </a:p>
        </p:txBody>
      </p:sp>
      <p:sp>
        <p:nvSpPr>
          <p:cNvPr id="6" name="Rectangle 5"/>
          <p:cNvSpPr/>
          <p:nvPr/>
        </p:nvSpPr>
        <p:spPr>
          <a:xfrm>
            <a:off x="3330270" y="1843378"/>
            <a:ext cx="5592418" cy="4438153"/>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7" name="TextBox 6"/>
          <p:cNvSpPr txBox="1"/>
          <p:nvPr/>
        </p:nvSpPr>
        <p:spPr>
          <a:xfrm>
            <a:off x="587829" y="1843378"/>
            <a:ext cx="3421472" cy="646331"/>
          </a:xfrm>
          <a:prstGeom prst="rect">
            <a:avLst/>
          </a:prstGeom>
          <a:noFill/>
        </p:spPr>
        <p:txBody>
          <a:bodyPr wrap="square" rtlCol="0">
            <a:spAutoFit/>
          </a:bodyPr>
          <a:lstStyle/>
          <a:p>
            <a:r>
              <a:rPr lang="en-US" sz="3600" dirty="0" smtClean="0"/>
              <a:t>MPLS Domain</a:t>
            </a:r>
            <a:endParaRPr lang="en-US" sz="3600" dirty="0"/>
          </a:p>
        </p:txBody>
      </p:sp>
      <p:sp>
        <p:nvSpPr>
          <p:cNvPr id="8" name="TextBox 7"/>
          <p:cNvSpPr txBox="1"/>
          <p:nvPr/>
        </p:nvSpPr>
        <p:spPr>
          <a:xfrm>
            <a:off x="9253993" y="1843378"/>
            <a:ext cx="2792752" cy="646331"/>
          </a:xfrm>
          <a:prstGeom prst="rect">
            <a:avLst/>
          </a:prstGeom>
          <a:noFill/>
        </p:spPr>
        <p:txBody>
          <a:bodyPr wrap="none" rtlCol="0">
            <a:spAutoFit/>
          </a:bodyPr>
          <a:lstStyle/>
          <a:p>
            <a:r>
              <a:rPr lang="en-US" sz="3600" dirty="0" smtClean="0"/>
              <a:t>MPLS Domain</a:t>
            </a:r>
            <a:endParaRPr lang="en-US" sz="3600" dirty="0"/>
          </a:p>
        </p:txBody>
      </p:sp>
      <p:sp>
        <p:nvSpPr>
          <p:cNvPr id="9" name="TextBox 8"/>
          <p:cNvSpPr txBox="1"/>
          <p:nvPr/>
        </p:nvSpPr>
        <p:spPr>
          <a:xfrm>
            <a:off x="7897726" y="1966489"/>
            <a:ext cx="696024" cy="523220"/>
          </a:xfrm>
          <a:prstGeom prst="rect">
            <a:avLst/>
          </a:prstGeom>
          <a:noFill/>
        </p:spPr>
        <p:txBody>
          <a:bodyPr wrap="none" rtlCol="0">
            <a:spAutoFit/>
          </a:bodyPr>
          <a:lstStyle/>
          <a:p>
            <a:r>
              <a:rPr lang="en-US" sz="2800" dirty="0" smtClean="0">
                <a:solidFill>
                  <a:srgbClr val="FF0000"/>
                </a:solidFill>
              </a:rPr>
              <a:t>LSR</a:t>
            </a:r>
            <a:endParaRPr lang="en-US" sz="2800" dirty="0">
              <a:solidFill>
                <a:srgbClr val="FF0000"/>
              </a:solidFill>
            </a:endParaRPr>
          </a:p>
        </p:txBody>
      </p:sp>
      <p:pic>
        <p:nvPicPr>
          <p:cNvPr id="11" name="Content Placeholder 10"/>
          <p:cNvPicPr>
            <a:picLocks noGrp="1" noChangeAspect="1"/>
          </p:cNvPicPr>
          <p:nvPr>
            <p:ph idx="1"/>
          </p:nvPr>
        </p:nvPicPr>
        <p:blipFill>
          <a:blip r:embed="rId2"/>
          <a:stretch>
            <a:fillRect/>
          </a:stretch>
        </p:blipFill>
        <p:spPr>
          <a:xfrm>
            <a:off x="1216549" y="3315256"/>
            <a:ext cx="1565840" cy="1199635"/>
          </a:xfrm>
          <a:prstGeom prst="rect">
            <a:avLst/>
          </a:prstGeom>
        </p:spPr>
      </p:pic>
      <p:pic>
        <p:nvPicPr>
          <p:cNvPr id="14" name="Picture 13"/>
          <p:cNvPicPr>
            <a:picLocks noChangeAspect="1"/>
          </p:cNvPicPr>
          <p:nvPr/>
        </p:nvPicPr>
        <p:blipFill>
          <a:blip r:embed="rId3"/>
          <a:stretch>
            <a:fillRect/>
          </a:stretch>
        </p:blipFill>
        <p:spPr>
          <a:xfrm>
            <a:off x="7367452" y="4871984"/>
            <a:ext cx="1416966" cy="1253952"/>
          </a:xfrm>
          <a:prstGeom prst="rect">
            <a:avLst/>
          </a:prstGeom>
        </p:spPr>
      </p:pic>
      <p:pic>
        <p:nvPicPr>
          <p:cNvPr id="15" name="Content Placeholder 3"/>
          <p:cNvPicPr>
            <a:picLocks/>
          </p:cNvPicPr>
          <p:nvPr/>
        </p:nvPicPr>
        <p:blipFill>
          <a:blip r:embed="rId4"/>
          <a:stretch>
            <a:fillRect/>
          </a:stretch>
        </p:blipFill>
        <p:spPr>
          <a:xfrm>
            <a:off x="9013369" y="141593"/>
            <a:ext cx="2142310" cy="1448114"/>
          </a:xfrm>
          <a:prstGeom prst="rect">
            <a:avLst/>
          </a:prstGeom>
        </p:spPr>
      </p:pic>
    </p:spTree>
    <p:extLst>
      <p:ext uri="{BB962C8B-B14F-4D97-AF65-F5344CB8AC3E}">
        <p14:creationId xmlns:p14="http://schemas.microsoft.com/office/powerpoint/2010/main" val="788153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29167E-6 -3.33333E-6 L 0.31823 0.00139 " pathEditMode="relative" rAng="0" ptsTypes="AA">
                                      <p:cBhvr>
                                        <p:cTn id="6" dur="2000" fill="hold"/>
                                        <p:tgtEl>
                                          <p:spTgt spid="11"/>
                                        </p:tgtEl>
                                        <p:attrNameLst>
                                          <p:attrName>ppt_x</p:attrName>
                                          <p:attrName>ppt_y</p:attrName>
                                        </p:attrNameLst>
                                      </p:cBhvr>
                                      <p:rCtr x="15911"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SWAP - 1</a:t>
            </a:r>
            <a:endParaRPr lang="en-US" dirty="0"/>
          </a:p>
        </p:txBody>
      </p:sp>
      <p:sp>
        <p:nvSpPr>
          <p:cNvPr id="3" name="Content Placeholder 2"/>
          <p:cNvSpPr>
            <a:spLocks noGrp="1"/>
          </p:cNvSpPr>
          <p:nvPr>
            <p:ph idx="1"/>
          </p:nvPr>
        </p:nvSpPr>
        <p:spPr/>
        <p:txBody>
          <a:bodyPr/>
          <a:lstStyle/>
          <a:p>
            <a:endParaRPr lang="en-US" dirty="0"/>
          </a:p>
        </p:txBody>
      </p:sp>
      <p:sp>
        <p:nvSpPr>
          <p:cNvPr id="5" name="Title 1"/>
          <p:cNvSpPr txBox="1">
            <a:spLocks/>
          </p:cNvSpPr>
          <p:nvPr/>
        </p:nvSpPr>
        <p:spPr>
          <a:xfrm>
            <a:off x="1097279" y="267107"/>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dirty="0"/>
          </a:p>
        </p:txBody>
      </p:sp>
      <p:pic>
        <p:nvPicPr>
          <p:cNvPr id="6"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13295" t="14061" r="13440" b="14781"/>
          <a:stretch/>
        </p:blipFill>
        <p:spPr>
          <a:xfrm>
            <a:off x="5460274" y="3233437"/>
            <a:ext cx="1606163" cy="1247954"/>
          </a:xfrm>
          <a:prstGeom prst="rect">
            <a:avLst/>
          </a:prstGeom>
        </p:spPr>
      </p:pic>
      <p:sp>
        <p:nvSpPr>
          <p:cNvPr id="7" name="Rectangle 6"/>
          <p:cNvSpPr/>
          <p:nvPr/>
        </p:nvSpPr>
        <p:spPr>
          <a:xfrm>
            <a:off x="3330270" y="1843378"/>
            <a:ext cx="5592418" cy="4438153"/>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 name="TextBox 7"/>
          <p:cNvSpPr txBox="1"/>
          <p:nvPr/>
        </p:nvSpPr>
        <p:spPr>
          <a:xfrm>
            <a:off x="9058358" y="1901485"/>
            <a:ext cx="2792752" cy="646331"/>
          </a:xfrm>
          <a:prstGeom prst="rect">
            <a:avLst/>
          </a:prstGeom>
          <a:noFill/>
        </p:spPr>
        <p:txBody>
          <a:bodyPr wrap="none" rtlCol="0">
            <a:spAutoFit/>
          </a:bodyPr>
          <a:lstStyle/>
          <a:p>
            <a:r>
              <a:rPr lang="en-US" sz="3600" dirty="0" smtClean="0"/>
              <a:t>MPLS Domain</a:t>
            </a:r>
            <a:endParaRPr lang="en-US" sz="3600" dirty="0"/>
          </a:p>
        </p:txBody>
      </p:sp>
      <p:sp>
        <p:nvSpPr>
          <p:cNvPr id="9" name="TextBox 8"/>
          <p:cNvSpPr txBox="1"/>
          <p:nvPr/>
        </p:nvSpPr>
        <p:spPr>
          <a:xfrm>
            <a:off x="654921" y="1966489"/>
            <a:ext cx="2792752" cy="646331"/>
          </a:xfrm>
          <a:prstGeom prst="rect">
            <a:avLst/>
          </a:prstGeom>
          <a:noFill/>
        </p:spPr>
        <p:txBody>
          <a:bodyPr wrap="none" rtlCol="0">
            <a:spAutoFit/>
          </a:bodyPr>
          <a:lstStyle/>
          <a:p>
            <a:r>
              <a:rPr lang="en-US" sz="3600" dirty="0" smtClean="0"/>
              <a:t>MPLS Domain</a:t>
            </a:r>
            <a:endParaRPr lang="en-US" sz="3600" dirty="0"/>
          </a:p>
        </p:txBody>
      </p:sp>
      <p:sp>
        <p:nvSpPr>
          <p:cNvPr id="10" name="TextBox 9"/>
          <p:cNvSpPr txBox="1"/>
          <p:nvPr/>
        </p:nvSpPr>
        <p:spPr>
          <a:xfrm>
            <a:off x="7932060" y="1966489"/>
            <a:ext cx="696024" cy="523220"/>
          </a:xfrm>
          <a:prstGeom prst="rect">
            <a:avLst/>
          </a:prstGeom>
          <a:noFill/>
        </p:spPr>
        <p:txBody>
          <a:bodyPr wrap="none" rtlCol="0">
            <a:spAutoFit/>
          </a:bodyPr>
          <a:lstStyle/>
          <a:p>
            <a:r>
              <a:rPr lang="en-US" sz="2800" dirty="0" smtClean="0">
                <a:solidFill>
                  <a:srgbClr val="FF0000"/>
                </a:solidFill>
              </a:rPr>
              <a:t>LSR</a:t>
            </a:r>
            <a:endParaRPr lang="en-US" sz="2800" dirty="0">
              <a:solidFill>
                <a:srgbClr val="FF00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8452" y="3569059"/>
            <a:ext cx="563880" cy="493395"/>
          </a:xfrm>
          <a:prstGeom prst="rect">
            <a:avLst/>
          </a:prstGeom>
        </p:spPr>
      </p:pic>
      <p:pic>
        <p:nvPicPr>
          <p:cNvPr id="14" name="Picture 13"/>
          <p:cNvPicPr>
            <a:picLocks noChangeAspect="1"/>
          </p:cNvPicPr>
          <p:nvPr/>
        </p:nvPicPr>
        <p:blipFill>
          <a:blip r:embed="rId4"/>
          <a:stretch>
            <a:fillRect/>
          </a:stretch>
        </p:blipFill>
        <p:spPr>
          <a:xfrm>
            <a:off x="7367452" y="4871984"/>
            <a:ext cx="1416966" cy="1253952"/>
          </a:xfrm>
          <a:prstGeom prst="rect">
            <a:avLst/>
          </a:prstGeom>
        </p:spPr>
      </p:pic>
      <p:pic>
        <p:nvPicPr>
          <p:cNvPr id="15" name="Content Placeholder 3"/>
          <p:cNvPicPr>
            <a:picLocks/>
          </p:cNvPicPr>
          <p:nvPr/>
        </p:nvPicPr>
        <p:blipFill>
          <a:blip r:embed="rId5"/>
          <a:stretch>
            <a:fillRect/>
          </a:stretch>
        </p:blipFill>
        <p:spPr>
          <a:xfrm>
            <a:off x="9013369" y="141593"/>
            <a:ext cx="2142310" cy="1448114"/>
          </a:xfrm>
          <a:prstGeom prst="rect">
            <a:avLst/>
          </a:prstGeom>
        </p:spPr>
      </p:pic>
    </p:spTree>
    <p:extLst>
      <p:ext uri="{BB962C8B-B14F-4D97-AF65-F5344CB8AC3E}">
        <p14:creationId xmlns:p14="http://schemas.microsoft.com/office/powerpoint/2010/main" val="117423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 0 L 0 -0.25 E" pathEditMode="relative" ptsTypes="">
                                      <p:cBhvr>
                                        <p:cTn id="6" dur="2000" fill="hold"/>
                                        <p:tgtEl>
                                          <p:spTgt spid="1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13295" t="14061" r="13440" b="14781"/>
          <a:stretch/>
        </p:blipFill>
        <p:spPr>
          <a:xfrm>
            <a:off x="5394013" y="3365543"/>
            <a:ext cx="1606163" cy="1247954"/>
          </a:xfrm>
          <a:prstGeom prst="rect">
            <a:avLst/>
          </a:prstGeom>
        </p:spPr>
      </p:pic>
      <p:sp>
        <p:nvSpPr>
          <p:cNvPr id="2" name="Title 1"/>
          <p:cNvSpPr>
            <a:spLocks noGrp="1"/>
          </p:cNvSpPr>
          <p:nvPr>
            <p:ph type="title"/>
          </p:nvPr>
        </p:nvSpPr>
        <p:spPr/>
        <p:txBody>
          <a:bodyPr/>
          <a:lstStyle/>
          <a:p>
            <a:r>
              <a:rPr lang="en-US" dirty="0" smtClean="0"/>
              <a:t>SWAP - 2</a:t>
            </a:r>
            <a:endParaRPr lang="en-US" dirty="0"/>
          </a:p>
        </p:txBody>
      </p:sp>
      <p:sp>
        <p:nvSpPr>
          <p:cNvPr id="21" name="Title 1"/>
          <p:cNvSpPr txBox="1">
            <a:spLocks/>
          </p:cNvSpPr>
          <p:nvPr/>
        </p:nvSpPr>
        <p:spPr>
          <a:xfrm>
            <a:off x="1097279" y="267107"/>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dirty="0"/>
          </a:p>
        </p:txBody>
      </p:sp>
      <p:pic>
        <p:nvPicPr>
          <p:cNvPr id="30" name="Content Placeholder 29"/>
          <p:cNvPicPr>
            <a:picLocks noGrp="1" noChangeAspect="1"/>
          </p:cNvPicPr>
          <p:nvPr>
            <p:ph idx="1"/>
          </p:nvPr>
        </p:nvPicPr>
        <p:blipFill rotWithShape="1">
          <a:blip r:embed="rId3">
            <a:extLst>
              <a:ext uri="{28A0092B-C50C-407E-A947-70E740481C1C}">
                <a14:useLocalDpi xmlns:a14="http://schemas.microsoft.com/office/drawing/2010/main" val="0"/>
              </a:ext>
            </a:extLst>
          </a:blip>
          <a:srcRect t="10496" b="26198"/>
          <a:stretch/>
        </p:blipFill>
        <p:spPr>
          <a:xfrm>
            <a:off x="6264930" y="1960507"/>
            <a:ext cx="519933" cy="329147"/>
          </a:xfrm>
        </p:spPr>
      </p:pic>
      <p:sp>
        <p:nvSpPr>
          <p:cNvPr id="23" name="Rectangle 22"/>
          <p:cNvSpPr/>
          <p:nvPr/>
        </p:nvSpPr>
        <p:spPr>
          <a:xfrm>
            <a:off x="3330270" y="1843378"/>
            <a:ext cx="5592418" cy="4438153"/>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4" name="TextBox 23"/>
          <p:cNvSpPr txBox="1"/>
          <p:nvPr/>
        </p:nvSpPr>
        <p:spPr>
          <a:xfrm>
            <a:off x="9058358" y="1901485"/>
            <a:ext cx="2792752" cy="646331"/>
          </a:xfrm>
          <a:prstGeom prst="rect">
            <a:avLst/>
          </a:prstGeom>
          <a:noFill/>
        </p:spPr>
        <p:txBody>
          <a:bodyPr wrap="none" rtlCol="0">
            <a:spAutoFit/>
          </a:bodyPr>
          <a:lstStyle/>
          <a:p>
            <a:r>
              <a:rPr lang="en-US" sz="3600" dirty="0" smtClean="0"/>
              <a:t>MPLS Domain</a:t>
            </a:r>
            <a:endParaRPr lang="en-US" sz="3600" dirty="0"/>
          </a:p>
        </p:txBody>
      </p:sp>
      <p:sp>
        <p:nvSpPr>
          <p:cNvPr id="25" name="TextBox 24"/>
          <p:cNvSpPr txBox="1"/>
          <p:nvPr/>
        </p:nvSpPr>
        <p:spPr>
          <a:xfrm>
            <a:off x="654921" y="1966489"/>
            <a:ext cx="2792752" cy="646331"/>
          </a:xfrm>
          <a:prstGeom prst="rect">
            <a:avLst/>
          </a:prstGeom>
          <a:noFill/>
        </p:spPr>
        <p:txBody>
          <a:bodyPr wrap="none" rtlCol="0">
            <a:spAutoFit/>
          </a:bodyPr>
          <a:lstStyle/>
          <a:p>
            <a:r>
              <a:rPr lang="en-US" sz="3600" dirty="0" smtClean="0"/>
              <a:t>MPLS Domain</a:t>
            </a:r>
            <a:endParaRPr lang="en-US" sz="3600" dirty="0"/>
          </a:p>
        </p:txBody>
      </p:sp>
      <p:sp>
        <p:nvSpPr>
          <p:cNvPr id="26" name="TextBox 25"/>
          <p:cNvSpPr txBox="1"/>
          <p:nvPr/>
        </p:nvSpPr>
        <p:spPr>
          <a:xfrm>
            <a:off x="7946487" y="1960507"/>
            <a:ext cx="696024" cy="523220"/>
          </a:xfrm>
          <a:prstGeom prst="rect">
            <a:avLst/>
          </a:prstGeom>
          <a:noFill/>
        </p:spPr>
        <p:txBody>
          <a:bodyPr wrap="none" rtlCol="0">
            <a:spAutoFit/>
          </a:bodyPr>
          <a:lstStyle/>
          <a:p>
            <a:r>
              <a:rPr lang="en-US" sz="2800" dirty="0" smtClean="0">
                <a:solidFill>
                  <a:srgbClr val="FF0000"/>
                </a:solidFill>
              </a:rPr>
              <a:t>LSR</a:t>
            </a:r>
            <a:endParaRPr lang="en-US" sz="2800" dirty="0">
              <a:solidFill>
                <a:srgbClr val="FF0000"/>
              </a:solidFill>
            </a:endParaRPr>
          </a:p>
        </p:txBody>
      </p:sp>
      <p:pic>
        <p:nvPicPr>
          <p:cNvPr id="29" name="Picture 28"/>
          <p:cNvPicPr>
            <a:picLocks noChangeAspect="1"/>
          </p:cNvPicPr>
          <p:nvPr/>
        </p:nvPicPr>
        <p:blipFill>
          <a:blip r:embed="rId4"/>
          <a:stretch>
            <a:fillRect/>
          </a:stretch>
        </p:blipFill>
        <p:spPr>
          <a:xfrm>
            <a:off x="7367452" y="4871984"/>
            <a:ext cx="1416966" cy="1253952"/>
          </a:xfrm>
          <a:prstGeom prst="rect">
            <a:avLst/>
          </a:prstGeom>
        </p:spPr>
      </p:pic>
      <p:sp>
        <p:nvSpPr>
          <p:cNvPr id="28" name="Rectangle 27"/>
          <p:cNvSpPr/>
          <p:nvPr/>
        </p:nvSpPr>
        <p:spPr>
          <a:xfrm>
            <a:off x="7298317" y="5181600"/>
            <a:ext cx="1555236" cy="3343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34" name="Content Placeholder 3"/>
          <p:cNvPicPr>
            <a:picLocks/>
          </p:cNvPicPr>
          <p:nvPr/>
        </p:nvPicPr>
        <p:blipFill>
          <a:blip r:embed="rId5"/>
          <a:stretch>
            <a:fillRect/>
          </a:stretch>
        </p:blipFill>
        <p:spPr>
          <a:xfrm>
            <a:off x="9013369" y="141593"/>
            <a:ext cx="2142310" cy="1448114"/>
          </a:xfrm>
          <a:prstGeom prst="rect">
            <a:avLst/>
          </a:prstGeom>
        </p:spPr>
      </p:pic>
      <p:sp>
        <p:nvSpPr>
          <p:cNvPr id="35" name="TextBox 34"/>
          <p:cNvSpPr txBox="1"/>
          <p:nvPr/>
        </p:nvSpPr>
        <p:spPr>
          <a:xfrm>
            <a:off x="3330270" y="5290483"/>
            <a:ext cx="2736584" cy="523220"/>
          </a:xfrm>
          <a:prstGeom prst="rect">
            <a:avLst/>
          </a:prstGeom>
          <a:noFill/>
        </p:spPr>
        <p:txBody>
          <a:bodyPr wrap="square" rtlCol="0">
            <a:spAutoFit/>
          </a:bodyPr>
          <a:lstStyle/>
          <a:p>
            <a:r>
              <a:rPr lang="en-US" sz="2800" dirty="0" smtClean="0"/>
              <a:t>Label is Swapped</a:t>
            </a:r>
            <a:endParaRPr lang="en-US" sz="2800" dirty="0"/>
          </a:p>
        </p:txBody>
      </p:sp>
    </p:spTree>
    <p:extLst>
      <p:ext uri="{BB962C8B-B14F-4D97-AF65-F5344CB8AC3E}">
        <p14:creationId xmlns:p14="http://schemas.microsoft.com/office/powerpoint/2010/main" val="274210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75E-6 -2.22222E-6 L 3.75E-6 0.25 " pathEditMode="relative" rAng="0" ptsTypes="AA">
                                      <p:cBhvr>
                                        <p:cTn id="6" dur="2000" fill="hold"/>
                                        <p:tgtEl>
                                          <p:spTgt spid="30"/>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LSR to LSR</a:t>
            </a:r>
            <a:endParaRPr lang="en-US" dirty="0"/>
          </a:p>
        </p:txBody>
      </p:sp>
      <p:sp>
        <p:nvSpPr>
          <p:cNvPr id="3" name="Content Placeholder 2"/>
          <p:cNvSpPr>
            <a:spLocks noGrp="1"/>
          </p:cNvSpPr>
          <p:nvPr>
            <p:ph idx="1"/>
          </p:nvPr>
        </p:nvSpPr>
        <p:spPr/>
        <p:txBody>
          <a:bodyPr/>
          <a:lstStyle/>
          <a:p>
            <a:endParaRPr lang="en-US" dirty="0"/>
          </a:p>
        </p:txBody>
      </p:sp>
      <p:sp>
        <p:nvSpPr>
          <p:cNvPr id="5" name="Title 1"/>
          <p:cNvSpPr txBox="1">
            <a:spLocks/>
          </p:cNvSpPr>
          <p:nvPr/>
        </p:nvSpPr>
        <p:spPr>
          <a:xfrm>
            <a:off x="1097279" y="267107"/>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dirty="0"/>
          </a:p>
        </p:txBody>
      </p:sp>
      <p:sp>
        <p:nvSpPr>
          <p:cNvPr id="7" name="Rectangle 6"/>
          <p:cNvSpPr/>
          <p:nvPr/>
        </p:nvSpPr>
        <p:spPr>
          <a:xfrm>
            <a:off x="3330270" y="1843378"/>
            <a:ext cx="5592418" cy="4438153"/>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 name="TextBox 7"/>
          <p:cNvSpPr txBox="1"/>
          <p:nvPr/>
        </p:nvSpPr>
        <p:spPr>
          <a:xfrm>
            <a:off x="9058358" y="1901485"/>
            <a:ext cx="2792752" cy="646331"/>
          </a:xfrm>
          <a:prstGeom prst="rect">
            <a:avLst/>
          </a:prstGeom>
          <a:noFill/>
        </p:spPr>
        <p:txBody>
          <a:bodyPr wrap="none" rtlCol="0">
            <a:spAutoFit/>
          </a:bodyPr>
          <a:lstStyle/>
          <a:p>
            <a:r>
              <a:rPr lang="en-US" sz="3600" dirty="0" smtClean="0"/>
              <a:t>MPLS Domain</a:t>
            </a:r>
            <a:endParaRPr lang="en-US" sz="3600" dirty="0"/>
          </a:p>
        </p:txBody>
      </p:sp>
      <p:sp>
        <p:nvSpPr>
          <p:cNvPr id="9" name="TextBox 8"/>
          <p:cNvSpPr txBox="1"/>
          <p:nvPr/>
        </p:nvSpPr>
        <p:spPr>
          <a:xfrm>
            <a:off x="654921" y="1966489"/>
            <a:ext cx="2792752" cy="646331"/>
          </a:xfrm>
          <a:prstGeom prst="rect">
            <a:avLst/>
          </a:prstGeom>
          <a:noFill/>
        </p:spPr>
        <p:txBody>
          <a:bodyPr wrap="none" rtlCol="0">
            <a:spAutoFit/>
          </a:bodyPr>
          <a:lstStyle/>
          <a:p>
            <a:r>
              <a:rPr lang="en-US" sz="3600" dirty="0" smtClean="0"/>
              <a:t>MPLS Domain</a:t>
            </a:r>
            <a:endParaRPr lang="en-US" sz="3600" dirty="0"/>
          </a:p>
        </p:txBody>
      </p:sp>
      <p:sp>
        <p:nvSpPr>
          <p:cNvPr id="10" name="TextBox 9"/>
          <p:cNvSpPr txBox="1"/>
          <p:nvPr/>
        </p:nvSpPr>
        <p:spPr>
          <a:xfrm>
            <a:off x="7946487" y="1963040"/>
            <a:ext cx="696024" cy="523220"/>
          </a:xfrm>
          <a:prstGeom prst="rect">
            <a:avLst/>
          </a:prstGeom>
          <a:noFill/>
        </p:spPr>
        <p:txBody>
          <a:bodyPr wrap="none" rtlCol="0">
            <a:spAutoFit/>
          </a:bodyPr>
          <a:lstStyle/>
          <a:p>
            <a:r>
              <a:rPr lang="en-US" sz="2800" dirty="0" smtClean="0">
                <a:solidFill>
                  <a:srgbClr val="FF0000"/>
                </a:solidFill>
              </a:rPr>
              <a:t>LSR</a:t>
            </a:r>
            <a:endParaRPr lang="en-US" sz="2800" dirty="0">
              <a:solidFill>
                <a:srgbClr val="FF0000"/>
              </a:solidFill>
            </a:endParaRPr>
          </a:p>
        </p:txBody>
      </p:sp>
      <p:pic>
        <p:nvPicPr>
          <p:cNvPr id="11" name="Picture 10"/>
          <p:cNvPicPr>
            <a:picLocks noChangeAspect="1"/>
          </p:cNvPicPr>
          <p:nvPr/>
        </p:nvPicPr>
        <p:blipFill>
          <a:blip r:embed="rId2"/>
          <a:stretch>
            <a:fillRect/>
          </a:stretch>
        </p:blipFill>
        <p:spPr>
          <a:xfrm>
            <a:off x="7367452" y="4871984"/>
            <a:ext cx="1416966" cy="1253952"/>
          </a:xfrm>
          <a:prstGeom prst="rect">
            <a:avLst/>
          </a:prstGeom>
        </p:spPr>
      </p:pic>
      <p:pic>
        <p:nvPicPr>
          <p:cNvPr id="13" name="Picture 12"/>
          <p:cNvPicPr>
            <a:picLocks noChangeAspect="1"/>
          </p:cNvPicPr>
          <p:nvPr/>
        </p:nvPicPr>
        <p:blipFill>
          <a:blip r:embed="rId3"/>
          <a:stretch>
            <a:fillRect/>
          </a:stretch>
        </p:blipFill>
        <p:spPr>
          <a:xfrm>
            <a:off x="5463748" y="3204255"/>
            <a:ext cx="1665095" cy="1306318"/>
          </a:xfrm>
          <a:prstGeom prst="rect">
            <a:avLst/>
          </a:prstGeom>
        </p:spPr>
      </p:pic>
      <p:pic>
        <p:nvPicPr>
          <p:cNvPr id="14" name="Content Placeholder 3"/>
          <p:cNvPicPr>
            <a:picLocks/>
          </p:cNvPicPr>
          <p:nvPr/>
        </p:nvPicPr>
        <p:blipFill>
          <a:blip r:embed="rId4"/>
          <a:stretch>
            <a:fillRect/>
          </a:stretch>
        </p:blipFill>
        <p:spPr>
          <a:xfrm>
            <a:off x="9013369" y="141593"/>
            <a:ext cx="2142310" cy="1448114"/>
          </a:xfrm>
          <a:prstGeom prst="rect">
            <a:avLst/>
          </a:prstGeom>
        </p:spPr>
      </p:pic>
    </p:spTree>
    <p:extLst>
      <p:ext uri="{BB962C8B-B14F-4D97-AF65-F5344CB8AC3E}">
        <p14:creationId xmlns:p14="http://schemas.microsoft.com/office/powerpoint/2010/main" val="52052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nodePh="1">
                                  <p:stCondLst>
                                    <p:cond delay="0"/>
                                  </p:stCondLst>
                                  <p:endCondLst>
                                    <p:cond evt="begin" delay="0">
                                      <p:tn val="5"/>
                                    </p:cond>
                                  </p:endCondLst>
                                  <p:childTnLst>
                                    <p:animMotion origin="layout" path="M 0 0 L 0.25 0 E" pathEditMode="relative" ptsTypes="">
                                      <p:cBhvr>
                                        <p:cTn id="6" dur="2000" fill="hold"/>
                                        <p:tgtEl>
                                          <p:spTgt spid="3">
                                            <p:txEl>
                                              <p:pRg st="0" end="0"/>
                                            </p:txEl>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3.75E-6 1.48148E-6 L 0.31836 -0.0007 " pathEditMode="relative" rAng="0" ptsTypes="AA">
                                      <p:cBhvr>
                                        <p:cTn id="10" dur="2000" fill="hold"/>
                                        <p:tgtEl>
                                          <p:spTgt spid="13"/>
                                        </p:tgtEl>
                                        <p:attrNameLst>
                                          <p:attrName>ppt_x</p:attrName>
                                          <p:attrName>ppt_y</p:attrName>
                                        </p:attrNameLst>
                                      </p:cBhvr>
                                      <p:rCtr x="15911"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- 1</a:t>
            </a:r>
            <a:endParaRPr lang="en-US"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8707" y="3084910"/>
            <a:ext cx="1733792" cy="1362265"/>
          </a:xfrm>
        </p:spPr>
      </p:pic>
      <p:sp>
        <p:nvSpPr>
          <p:cNvPr id="4" name="Title 1"/>
          <p:cNvSpPr txBox="1">
            <a:spLocks/>
          </p:cNvSpPr>
          <p:nvPr/>
        </p:nvSpPr>
        <p:spPr>
          <a:xfrm>
            <a:off x="1097279" y="267107"/>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dirty="0"/>
          </a:p>
        </p:txBody>
      </p:sp>
      <p:sp>
        <p:nvSpPr>
          <p:cNvPr id="5" name="Rectangle 4"/>
          <p:cNvSpPr/>
          <p:nvPr/>
        </p:nvSpPr>
        <p:spPr>
          <a:xfrm>
            <a:off x="3330270" y="1843378"/>
            <a:ext cx="5592418" cy="4438153"/>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6" name="TextBox 5"/>
          <p:cNvSpPr txBox="1"/>
          <p:nvPr/>
        </p:nvSpPr>
        <p:spPr>
          <a:xfrm>
            <a:off x="9058358" y="1901485"/>
            <a:ext cx="2792752" cy="646331"/>
          </a:xfrm>
          <a:prstGeom prst="rect">
            <a:avLst/>
          </a:prstGeom>
          <a:noFill/>
        </p:spPr>
        <p:txBody>
          <a:bodyPr wrap="none" rtlCol="0">
            <a:spAutoFit/>
          </a:bodyPr>
          <a:lstStyle/>
          <a:p>
            <a:r>
              <a:rPr lang="en-US" sz="3600" dirty="0" smtClean="0"/>
              <a:t>MPLS Domain</a:t>
            </a:r>
            <a:endParaRPr lang="en-US" sz="3600" dirty="0"/>
          </a:p>
        </p:txBody>
      </p:sp>
      <p:sp>
        <p:nvSpPr>
          <p:cNvPr id="7" name="TextBox 6"/>
          <p:cNvSpPr txBox="1"/>
          <p:nvPr/>
        </p:nvSpPr>
        <p:spPr>
          <a:xfrm>
            <a:off x="654921" y="1966489"/>
            <a:ext cx="2792752" cy="646331"/>
          </a:xfrm>
          <a:prstGeom prst="rect">
            <a:avLst/>
          </a:prstGeom>
          <a:noFill/>
        </p:spPr>
        <p:txBody>
          <a:bodyPr wrap="none" rtlCol="0">
            <a:spAutoFit/>
          </a:bodyPr>
          <a:lstStyle/>
          <a:p>
            <a:r>
              <a:rPr lang="en-US" sz="3600" dirty="0" smtClean="0"/>
              <a:t>MPLS Domain</a:t>
            </a:r>
            <a:endParaRPr lang="en-US" sz="3600" dirty="0"/>
          </a:p>
        </p:txBody>
      </p:sp>
      <p:sp>
        <p:nvSpPr>
          <p:cNvPr id="8" name="TextBox 7"/>
          <p:cNvSpPr txBox="1"/>
          <p:nvPr/>
        </p:nvSpPr>
        <p:spPr>
          <a:xfrm>
            <a:off x="7946487" y="1963040"/>
            <a:ext cx="696024" cy="523220"/>
          </a:xfrm>
          <a:prstGeom prst="rect">
            <a:avLst/>
          </a:prstGeom>
          <a:noFill/>
        </p:spPr>
        <p:txBody>
          <a:bodyPr wrap="none" rtlCol="0">
            <a:spAutoFit/>
          </a:bodyPr>
          <a:lstStyle/>
          <a:p>
            <a:r>
              <a:rPr lang="en-US" sz="2800" dirty="0" smtClean="0">
                <a:solidFill>
                  <a:srgbClr val="FF0000"/>
                </a:solidFill>
              </a:rPr>
              <a:t>LSR</a:t>
            </a:r>
            <a:endParaRPr lang="en-US" sz="2800" dirty="0">
              <a:solidFill>
                <a:srgbClr val="FF0000"/>
              </a:solidFill>
            </a:endParaRPr>
          </a:p>
        </p:txBody>
      </p:sp>
      <p:pic>
        <p:nvPicPr>
          <p:cNvPr id="9" name="Picture 8"/>
          <p:cNvPicPr>
            <a:picLocks noChangeAspect="1"/>
          </p:cNvPicPr>
          <p:nvPr/>
        </p:nvPicPr>
        <p:blipFill>
          <a:blip r:embed="rId3"/>
          <a:stretch>
            <a:fillRect/>
          </a:stretch>
        </p:blipFill>
        <p:spPr>
          <a:xfrm>
            <a:off x="7367452" y="4871984"/>
            <a:ext cx="1416966" cy="1253952"/>
          </a:xfrm>
          <a:prstGeom prst="rect">
            <a:avLst/>
          </a:prstGeom>
        </p:spPr>
      </p:pic>
      <p:pic>
        <p:nvPicPr>
          <p:cNvPr id="11" name="Content Placeholder 3"/>
          <p:cNvPicPr>
            <a:picLocks/>
          </p:cNvPicPr>
          <p:nvPr/>
        </p:nvPicPr>
        <p:blipFill>
          <a:blip r:embed="rId4"/>
          <a:stretch>
            <a:fillRect/>
          </a:stretch>
        </p:blipFill>
        <p:spPr>
          <a:xfrm>
            <a:off x="9013369" y="141593"/>
            <a:ext cx="2142310" cy="1448114"/>
          </a:xfrm>
          <a:prstGeom prst="rect">
            <a:avLst/>
          </a:prstGeom>
        </p:spPr>
      </p:pic>
    </p:spTree>
    <p:extLst>
      <p:ext uri="{BB962C8B-B14F-4D97-AF65-F5344CB8AC3E}">
        <p14:creationId xmlns:p14="http://schemas.microsoft.com/office/powerpoint/2010/main" val="270233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95833E-6 -4.07407E-6 L 0.38463 0.00324 " pathEditMode="relative" rAng="0" ptsTypes="AA">
                                      <p:cBhvr>
                                        <p:cTn id="6" dur="2000" fill="hold"/>
                                        <p:tgtEl>
                                          <p:spTgt spid="12"/>
                                        </p:tgtEl>
                                        <p:attrNameLst>
                                          <p:attrName>ppt_x</p:attrName>
                                          <p:attrName>ppt_y</p:attrName>
                                        </p:attrNameLst>
                                      </p:cBhvr>
                                      <p:rCtr x="1923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-2 </a:t>
            </a:r>
            <a:endParaRPr lang="en-US" dirty="0"/>
          </a:p>
        </p:txBody>
      </p:sp>
      <p:sp>
        <p:nvSpPr>
          <p:cNvPr id="3" name="Content Placeholder 2"/>
          <p:cNvSpPr>
            <a:spLocks noGrp="1"/>
          </p:cNvSpPr>
          <p:nvPr>
            <p:ph idx="1"/>
          </p:nvPr>
        </p:nvSpPr>
        <p:spPr/>
        <p:txBody>
          <a:bodyPr/>
          <a:lstStyle/>
          <a:p>
            <a:endParaRPr lang="en-US" dirty="0"/>
          </a:p>
        </p:txBody>
      </p:sp>
      <p:sp>
        <p:nvSpPr>
          <p:cNvPr id="4" name="Title 1"/>
          <p:cNvSpPr txBox="1">
            <a:spLocks/>
          </p:cNvSpPr>
          <p:nvPr/>
        </p:nvSpPr>
        <p:spPr>
          <a:xfrm>
            <a:off x="1097279" y="267107"/>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dirty="0"/>
          </a:p>
        </p:txBody>
      </p:sp>
      <p:pic>
        <p:nvPicPr>
          <p:cNvPr id="5"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13295" t="14061" r="13440" b="14781"/>
          <a:stretch/>
        </p:blipFill>
        <p:spPr>
          <a:xfrm>
            <a:off x="5460274" y="3233437"/>
            <a:ext cx="1606163" cy="1247954"/>
          </a:xfrm>
          <a:prstGeom prst="rect">
            <a:avLst/>
          </a:prstGeom>
        </p:spPr>
      </p:pic>
      <p:sp>
        <p:nvSpPr>
          <p:cNvPr id="6" name="Rectangle 5"/>
          <p:cNvSpPr/>
          <p:nvPr/>
        </p:nvSpPr>
        <p:spPr>
          <a:xfrm>
            <a:off x="3330270" y="1843378"/>
            <a:ext cx="5592418" cy="4438153"/>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7" name="TextBox 6"/>
          <p:cNvSpPr txBox="1"/>
          <p:nvPr/>
        </p:nvSpPr>
        <p:spPr>
          <a:xfrm>
            <a:off x="9058358" y="1901485"/>
            <a:ext cx="2109873" cy="646331"/>
          </a:xfrm>
          <a:prstGeom prst="rect">
            <a:avLst/>
          </a:prstGeom>
          <a:noFill/>
        </p:spPr>
        <p:txBody>
          <a:bodyPr wrap="none" rtlCol="0">
            <a:spAutoFit/>
          </a:bodyPr>
          <a:lstStyle/>
          <a:p>
            <a:r>
              <a:rPr lang="en-US" sz="3600" dirty="0" smtClean="0"/>
              <a:t>IP Domain</a:t>
            </a:r>
            <a:endParaRPr lang="en-US" sz="3600" dirty="0"/>
          </a:p>
        </p:txBody>
      </p:sp>
      <p:sp>
        <p:nvSpPr>
          <p:cNvPr id="8" name="TextBox 7"/>
          <p:cNvSpPr txBox="1"/>
          <p:nvPr/>
        </p:nvSpPr>
        <p:spPr>
          <a:xfrm>
            <a:off x="654921" y="1966489"/>
            <a:ext cx="2792752" cy="646331"/>
          </a:xfrm>
          <a:prstGeom prst="rect">
            <a:avLst/>
          </a:prstGeom>
          <a:noFill/>
        </p:spPr>
        <p:txBody>
          <a:bodyPr wrap="none" rtlCol="0">
            <a:spAutoFit/>
          </a:bodyPr>
          <a:lstStyle/>
          <a:p>
            <a:r>
              <a:rPr lang="en-US" sz="3600" dirty="0" smtClean="0"/>
              <a:t>MPLS Domain</a:t>
            </a:r>
            <a:endParaRPr lang="en-US" sz="3600" dirty="0"/>
          </a:p>
        </p:txBody>
      </p:sp>
      <p:sp>
        <p:nvSpPr>
          <p:cNvPr id="9" name="TextBox 8"/>
          <p:cNvSpPr txBox="1"/>
          <p:nvPr/>
        </p:nvSpPr>
        <p:spPr>
          <a:xfrm>
            <a:off x="6852698" y="1966489"/>
            <a:ext cx="1710789" cy="523220"/>
          </a:xfrm>
          <a:prstGeom prst="rect">
            <a:avLst/>
          </a:prstGeom>
          <a:noFill/>
        </p:spPr>
        <p:txBody>
          <a:bodyPr wrap="none" rtlCol="0">
            <a:spAutoFit/>
          </a:bodyPr>
          <a:lstStyle/>
          <a:p>
            <a:r>
              <a:rPr lang="en-US" sz="2800" dirty="0" smtClean="0">
                <a:solidFill>
                  <a:srgbClr val="FF0000"/>
                </a:solidFill>
              </a:rPr>
              <a:t>Egress LER</a:t>
            </a:r>
            <a:endParaRPr lang="en-US" sz="2800" dirty="0">
              <a:solidFill>
                <a:srgbClr val="FF0000"/>
              </a:solidFill>
            </a:endParaRPr>
          </a:p>
        </p:txBody>
      </p:sp>
      <p:pic>
        <p:nvPicPr>
          <p:cNvPr id="12" name="Content Placeholder 29"/>
          <p:cNvPicPr>
            <a:picLocks noChangeAspect="1"/>
          </p:cNvPicPr>
          <p:nvPr/>
        </p:nvPicPr>
        <p:blipFill rotWithShape="1">
          <a:blip r:embed="rId3">
            <a:extLst>
              <a:ext uri="{28A0092B-C50C-407E-A947-70E740481C1C}">
                <a14:useLocalDpi xmlns:a14="http://schemas.microsoft.com/office/drawing/2010/main" val="0"/>
              </a:ext>
            </a:extLst>
          </a:blip>
          <a:srcRect t="10496" b="26198"/>
          <a:stretch/>
        </p:blipFill>
        <p:spPr>
          <a:xfrm>
            <a:off x="6292813" y="3528267"/>
            <a:ext cx="519933" cy="329147"/>
          </a:xfrm>
          <a:prstGeom prst="rect">
            <a:avLst/>
          </a:prstGeom>
        </p:spPr>
      </p:pic>
      <p:pic>
        <p:nvPicPr>
          <p:cNvPr id="13" name="Content Placeholder 3"/>
          <p:cNvPicPr>
            <a:picLocks/>
          </p:cNvPicPr>
          <p:nvPr/>
        </p:nvPicPr>
        <p:blipFill>
          <a:blip r:embed="rId4"/>
          <a:stretch>
            <a:fillRect/>
          </a:stretch>
        </p:blipFill>
        <p:spPr>
          <a:xfrm>
            <a:off x="9013369" y="141593"/>
            <a:ext cx="2142310" cy="1448114"/>
          </a:xfrm>
          <a:prstGeom prst="rect">
            <a:avLst/>
          </a:prstGeom>
        </p:spPr>
      </p:pic>
      <p:sp>
        <p:nvSpPr>
          <p:cNvPr id="15" name="TextBox 14"/>
          <p:cNvSpPr txBox="1"/>
          <p:nvPr/>
        </p:nvSpPr>
        <p:spPr>
          <a:xfrm>
            <a:off x="3330270" y="5290483"/>
            <a:ext cx="2495764" cy="523220"/>
          </a:xfrm>
          <a:prstGeom prst="rect">
            <a:avLst/>
          </a:prstGeom>
          <a:noFill/>
        </p:spPr>
        <p:txBody>
          <a:bodyPr wrap="square" rtlCol="0">
            <a:spAutoFit/>
          </a:bodyPr>
          <a:lstStyle/>
          <a:p>
            <a:r>
              <a:rPr lang="en-US" sz="2800" dirty="0" smtClean="0"/>
              <a:t>Label is Popped</a:t>
            </a:r>
            <a:endParaRPr lang="en-US" sz="2800" dirty="0"/>
          </a:p>
        </p:txBody>
      </p:sp>
    </p:spTree>
    <p:extLst>
      <p:ext uri="{BB962C8B-B14F-4D97-AF65-F5344CB8AC3E}">
        <p14:creationId xmlns:p14="http://schemas.microsoft.com/office/powerpoint/2010/main" val="110887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2.08333E-7 4.07407E-6 L 2.08333E-7 -0.25 " pathEditMode="relative" rAng="0" ptsTypes="AA">
                                      <p:cBhvr>
                                        <p:cTn id="6" dur="2000" fill="hold"/>
                                        <p:tgtEl>
                                          <p:spTgt spid="12"/>
                                        </p:tgtEl>
                                        <p:attrNameLst>
                                          <p:attrName>ppt_x</p:attrName>
                                          <p:attrName>ppt_y</p:attrName>
                                        </p:attrNameLst>
                                      </p:cBhvr>
                                      <p:rCtr x="0" y="-1250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1.875E-6 0 L 0.30065 0 " pathEditMode="relative" rAng="0" ptsTypes="AA">
                                      <p:cBhvr>
                                        <p:cTn id="10" dur="2000" fill="hold"/>
                                        <p:tgtEl>
                                          <p:spTgt spid="5"/>
                                        </p:tgtEl>
                                        <p:attrNameLst>
                                          <p:attrName>ppt_x</p:attrName>
                                          <p:attrName>ppt_y</p:attrName>
                                        </p:attrNameLst>
                                      </p:cBhvr>
                                      <p:rCtr x="150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MPLS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Improve Uptime</a:t>
            </a:r>
          </a:p>
          <a:p>
            <a:pPr>
              <a:buFont typeface="Wingdings" panose="05000000000000000000" pitchFamily="2" charset="2"/>
              <a:buChar char="q"/>
            </a:pPr>
            <a:r>
              <a:rPr lang="en-US" dirty="0"/>
              <a:t>Create Scalable IP </a:t>
            </a:r>
            <a:r>
              <a:rPr lang="en-US" dirty="0" smtClean="0"/>
              <a:t>VPNs</a:t>
            </a:r>
          </a:p>
          <a:p>
            <a:pPr>
              <a:buFont typeface="Wingdings" panose="05000000000000000000" pitchFamily="2" charset="2"/>
              <a:buChar char="q"/>
            </a:pPr>
            <a:r>
              <a:rPr lang="en-US" dirty="0"/>
              <a:t>Improve User </a:t>
            </a:r>
            <a:r>
              <a:rPr lang="en-US" dirty="0" smtClean="0"/>
              <a:t>Experience</a:t>
            </a:r>
          </a:p>
          <a:p>
            <a:pPr>
              <a:buFont typeface="Wingdings" panose="05000000000000000000" pitchFamily="2" charset="2"/>
              <a:buChar char="q"/>
            </a:pPr>
            <a:r>
              <a:rPr lang="en-US" dirty="0"/>
              <a:t>Improve Bandwidth </a:t>
            </a:r>
            <a:r>
              <a:rPr lang="en-US" dirty="0" smtClean="0"/>
              <a:t>Utilization</a:t>
            </a:r>
          </a:p>
          <a:p>
            <a:pPr>
              <a:buFont typeface="Wingdings" panose="05000000000000000000" pitchFamily="2" charset="2"/>
              <a:buChar char="q"/>
            </a:pPr>
            <a:r>
              <a:rPr lang="en-US" dirty="0"/>
              <a:t>Hide Network </a:t>
            </a:r>
            <a:r>
              <a:rPr lang="en-US" dirty="0" smtClean="0"/>
              <a:t>Complexity</a:t>
            </a:r>
          </a:p>
          <a:p>
            <a:pPr>
              <a:buFont typeface="Wingdings" panose="05000000000000000000" pitchFamily="2" charset="2"/>
              <a:buChar char="q"/>
            </a:pPr>
            <a:r>
              <a:rPr lang="en-US" dirty="0"/>
              <a:t>Reduce Network Congestion</a:t>
            </a:r>
          </a:p>
        </p:txBody>
      </p:sp>
    </p:spTree>
    <p:extLst>
      <p:ext uri="{BB962C8B-B14F-4D97-AF65-F5344CB8AC3E}">
        <p14:creationId xmlns:p14="http://schemas.microsoft.com/office/powerpoint/2010/main" val="1034911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q"/>
            </a:pPr>
            <a:r>
              <a:rPr lang="en-US" dirty="0"/>
              <a:t>Your routing protocol choice might be limited.</a:t>
            </a:r>
          </a:p>
          <a:p>
            <a:pPr lvl="0">
              <a:buFont typeface="Wingdings" panose="05000000000000000000" pitchFamily="2" charset="2"/>
              <a:buChar char="q"/>
            </a:pPr>
            <a:r>
              <a:rPr lang="en-US" dirty="0"/>
              <a:t>Your end-to-end convergence is controlled primarily by the service provider.</a:t>
            </a:r>
          </a:p>
          <a:p>
            <a:pPr lvl="0">
              <a:buFont typeface="Wingdings" panose="05000000000000000000" pitchFamily="2" charset="2"/>
              <a:buChar char="q"/>
            </a:pPr>
            <a:r>
              <a:rPr lang="en-US" dirty="0"/>
              <a:t>The reliability of your L3 MPLS VPN is influenced by the service provider's competence level.</a:t>
            </a:r>
          </a:p>
          <a:p>
            <a:pPr lvl="0">
              <a:buFont typeface="Wingdings" panose="05000000000000000000" pitchFamily="2" charset="2"/>
              <a:buChar char="q"/>
            </a:pPr>
            <a:r>
              <a:rPr lang="en-US" dirty="0"/>
              <a:t>Deciding to use MPLS VPN services from a particular service provider also creates a very significant lock-in. It’s hard to change the provider when it’s operating your network core.</a:t>
            </a:r>
          </a:p>
          <a:p>
            <a:endParaRPr lang="en-US" dirty="0"/>
          </a:p>
        </p:txBody>
      </p:sp>
    </p:spTree>
    <p:extLst>
      <p:ext uri="{BB962C8B-B14F-4D97-AF65-F5344CB8AC3E}">
        <p14:creationId xmlns:p14="http://schemas.microsoft.com/office/powerpoint/2010/main" val="39336434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Topology (GNS3)</a:t>
            </a:r>
            <a:endParaRPr lang="en-US" dirty="0"/>
          </a:p>
        </p:txBody>
      </p:sp>
      <p:sp>
        <p:nvSpPr>
          <p:cNvPr id="3" name="Content Placeholder 2"/>
          <p:cNvSpPr>
            <a:spLocks noGrp="1"/>
          </p:cNvSpPr>
          <p:nvPr>
            <p:ph idx="1"/>
          </p:nvPr>
        </p:nvSpPr>
        <p:spPr/>
        <p:txBody>
          <a:bodyPr/>
          <a:lstStyle/>
          <a:p>
            <a:endParaRPr lang="en-US" dirty="0"/>
          </a:p>
        </p:txBody>
      </p:sp>
      <p:pic>
        <p:nvPicPr>
          <p:cNvPr id="5" name="Picture 4" descr="D:\Online Drives\OneDrive\KFUPM-2nd semester\Network Design\Project\Tutorial\topology.png"/>
          <p:cNvPicPr/>
          <p:nvPr/>
        </p:nvPicPr>
        <p:blipFill rotWithShape="1">
          <a:blip r:embed="rId2">
            <a:extLst>
              <a:ext uri="{28A0092B-C50C-407E-A947-70E740481C1C}">
                <a14:useLocalDpi xmlns:a14="http://schemas.microsoft.com/office/drawing/2010/main" val="0"/>
              </a:ext>
            </a:extLst>
          </a:blip>
          <a:srcRect l="9791" t="11781" r="9952" b="17808"/>
          <a:stretch/>
        </p:blipFill>
        <p:spPr bwMode="auto">
          <a:xfrm>
            <a:off x="2416629" y="1962150"/>
            <a:ext cx="6844937" cy="390694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7845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MPLS VPN</a:t>
            </a:r>
            <a:endParaRPr lang="en-US" dirty="0"/>
          </a:p>
        </p:txBody>
      </p:sp>
      <p:sp>
        <p:nvSpPr>
          <p:cNvPr id="3" name="Content Placeholder 2"/>
          <p:cNvSpPr>
            <a:spLocks noGrp="1"/>
          </p:cNvSpPr>
          <p:nvPr>
            <p:ph idx="1"/>
          </p:nvPr>
        </p:nvSpPr>
        <p:spPr/>
        <p:txBody>
          <a:bodyPr>
            <a:normAutofit/>
          </a:bodyPr>
          <a:lstStyle/>
          <a:p>
            <a:r>
              <a:rPr lang="en-US" sz="2800" b="1" dirty="0" smtClean="0">
                <a:solidFill>
                  <a:schemeClr val="accent1"/>
                </a:solidFill>
              </a:rPr>
              <a:t>M</a:t>
            </a:r>
            <a:r>
              <a:rPr lang="en-US" sz="2800" dirty="0" smtClean="0"/>
              <a:t>ulti-protocol </a:t>
            </a:r>
            <a:r>
              <a:rPr lang="en-US" sz="2800" b="1" dirty="0" smtClean="0">
                <a:solidFill>
                  <a:schemeClr val="accent1"/>
                </a:solidFill>
              </a:rPr>
              <a:t>L</a:t>
            </a:r>
            <a:r>
              <a:rPr lang="en-US" sz="2800" dirty="0" smtClean="0"/>
              <a:t>abel </a:t>
            </a:r>
            <a:r>
              <a:rPr lang="en-US" sz="2800" b="1" dirty="0" smtClean="0">
                <a:solidFill>
                  <a:schemeClr val="accent1"/>
                </a:solidFill>
              </a:rPr>
              <a:t>S</a:t>
            </a:r>
            <a:r>
              <a:rPr lang="en-US" sz="2800" dirty="0" smtClean="0"/>
              <a:t>witching </a:t>
            </a:r>
            <a:r>
              <a:rPr lang="en-US" sz="2800" dirty="0"/>
              <a:t>virtual private </a:t>
            </a:r>
            <a:r>
              <a:rPr lang="en-US" sz="2800" dirty="0" smtClean="0"/>
              <a:t>network is defined by Internet engineering Task Force (IETF)</a:t>
            </a:r>
          </a:p>
          <a:p>
            <a:endParaRPr lang="en-US" sz="2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730320"/>
            <a:ext cx="5291076" cy="31387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9837" y="2730320"/>
            <a:ext cx="4615843" cy="3138774"/>
          </a:xfrm>
          <a:prstGeom prst="rect">
            <a:avLst/>
          </a:prstGeom>
        </p:spPr>
      </p:pic>
    </p:spTree>
    <p:extLst>
      <p:ext uri="{BB962C8B-B14F-4D97-AF65-F5344CB8AC3E}">
        <p14:creationId xmlns:p14="http://schemas.microsoft.com/office/powerpoint/2010/main" val="2217070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 configuration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Configure MPLS LDP in the Service Provider network.	</a:t>
            </a:r>
            <a:endParaRPr lang="en-US" dirty="0" smtClean="0"/>
          </a:p>
          <a:p>
            <a:pPr>
              <a:buFont typeface="Wingdings" panose="05000000000000000000" pitchFamily="2" charset="2"/>
              <a:buChar char="q"/>
            </a:pPr>
            <a:r>
              <a:rPr lang="en-US" dirty="0" smtClean="0"/>
              <a:t>Configure </a:t>
            </a:r>
            <a:r>
              <a:rPr lang="en-US" dirty="0"/>
              <a:t>VRF in the Label Edge (LER) routers.		</a:t>
            </a:r>
            <a:endParaRPr lang="en-US" dirty="0" smtClean="0"/>
          </a:p>
          <a:p>
            <a:pPr>
              <a:buFont typeface="Wingdings" panose="05000000000000000000" pitchFamily="2" charset="2"/>
              <a:buChar char="q"/>
            </a:pPr>
            <a:r>
              <a:rPr lang="en-US" dirty="0" smtClean="0"/>
              <a:t>Configure </a:t>
            </a:r>
            <a:r>
              <a:rPr lang="en-US" dirty="0"/>
              <a:t>BGP VPNv4 peering between Routers.		</a:t>
            </a:r>
            <a:endParaRPr lang="en-US" dirty="0" smtClean="0"/>
          </a:p>
          <a:p>
            <a:pPr>
              <a:buFont typeface="Wingdings" panose="05000000000000000000" pitchFamily="2" charset="2"/>
              <a:buChar char="q"/>
            </a:pPr>
            <a:r>
              <a:rPr lang="en-US" dirty="0" smtClean="0"/>
              <a:t>Configure </a:t>
            </a:r>
            <a:r>
              <a:rPr lang="en-US" dirty="0"/>
              <a:t>Peering between LER to customer routers. 	</a:t>
            </a:r>
          </a:p>
        </p:txBody>
      </p:sp>
    </p:spTree>
    <p:extLst>
      <p:ext uri="{BB962C8B-B14F-4D97-AF65-F5344CB8AC3E}">
        <p14:creationId xmlns:p14="http://schemas.microsoft.com/office/powerpoint/2010/main" val="6277266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1. Configure </a:t>
            </a:r>
            <a:r>
              <a:rPr lang="en-US" sz="3600" dirty="0"/>
              <a:t>MPLS LDP in the Service Provider network.</a:t>
            </a:r>
          </a:p>
        </p:txBody>
      </p:sp>
      <p:sp>
        <p:nvSpPr>
          <p:cNvPr id="3" name="Content Placeholder 2"/>
          <p:cNvSpPr>
            <a:spLocks noGrp="1"/>
          </p:cNvSpPr>
          <p:nvPr>
            <p:ph idx="1"/>
          </p:nvPr>
        </p:nvSpPr>
        <p:spPr/>
        <p:txBody>
          <a:bodyPr/>
          <a:lstStyle/>
          <a:p>
            <a:pPr algn="ctr"/>
            <a:r>
              <a:rPr lang="en-US" dirty="0" smtClean="0"/>
              <a:t>LDP * = Label Distribution Protocol (</a:t>
            </a:r>
            <a:r>
              <a:rPr lang="en-US" dirty="0"/>
              <a:t>16 to 1,048,575</a:t>
            </a:r>
            <a:r>
              <a:rPr lang="en-US" dirty="0" smtClean="0"/>
              <a:t>)</a:t>
            </a:r>
          </a:p>
          <a:p>
            <a:pPr algn="ctr"/>
            <a:r>
              <a:rPr lang="en-US" b="1" dirty="0"/>
              <a:t>TABLE I.</a:t>
            </a:r>
            <a:r>
              <a:rPr lang="en-US" dirty="0"/>
              <a:t> Label range</a:t>
            </a:r>
          </a:p>
          <a:p>
            <a:pPr algn="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05534365"/>
              </p:ext>
            </p:extLst>
          </p:nvPr>
        </p:nvGraphicFramePr>
        <p:xfrm>
          <a:off x="3082835" y="2808515"/>
          <a:ext cx="6021976" cy="2638699"/>
        </p:xfrm>
        <a:graphic>
          <a:graphicData uri="http://schemas.openxmlformats.org/drawingml/2006/table">
            <a:tbl>
              <a:tblPr firstRow="1" firstCol="1" bandRow="1">
                <a:tableStyleId>{5C22544A-7EE6-4342-B048-85BDC9FD1C3A}</a:tableStyleId>
              </a:tblPr>
              <a:tblGrid>
                <a:gridCol w="2029004"/>
                <a:gridCol w="2029004"/>
                <a:gridCol w="1963968"/>
              </a:tblGrid>
              <a:tr h="376957">
                <a:tc>
                  <a:txBody>
                    <a:bodyPr/>
                    <a:lstStyle/>
                    <a:p>
                      <a:pPr marL="0" marR="0" algn="just">
                        <a:lnSpc>
                          <a:spcPct val="115000"/>
                        </a:lnSpc>
                        <a:spcBef>
                          <a:spcPts val="0"/>
                        </a:spcBef>
                        <a:spcAft>
                          <a:spcPts val="600"/>
                        </a:spcAft>
                      </a:pPr>
                      <a:r>
                        <a:rPr lang="en-US" sz="1800" dirty="0">
                          <a:effectLst/>
                        </a:rPr>
                        <a:t>Router</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15000"/>
                        </a:lnSpc>
                        <a:spcBef>
                          <a:spcPts val="0"/>
                        </a:spcBef>
                        <a:spcAft>
                          <a:spcPts val="600"/>
                        </a:spcAft>
                      </a:pPr>
                      <a:r>
                        <a:rPr lang="en-US" sz="1800">
                          <a:effectLst/>
                        </a:rPr>
                        <a:t>Interface</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15000"/>
                        </a:lnSpc>
                        <a:spcBef>
                          <a:spcPts val="0"/>
                        </a:spcBef>
                        <a:spcAft>
                          <a:spcPts val="600"/>
                        </a:spcAft>
                      </a:pPr>
                      <a:r>
                        <a:rPr lang="en-US" sz="1800">
                          <a:effectLst/>
                        </a:rPr>
                        <a:t>MPLS Label range </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r>
              <a:tr h="376957">
                <a:tc>
                  <a:txBody>
                    <a:bodyPr/>
                    <a:lstStyle/>
                    <a:p>
                      <a:pPr marL="0" marR="0" algn="just">
                        <a:lnSpc>
                          <a:spcPct val="115000"/>
                        </a:lnSpc>
                        <a:spcBef>
                          <a:spcPts val="0"/>
                        </a:spcBef>
                        <a:spcAft>
                          <a:spcPts val="600"/>
                        </a:spcAft>
                      </a:pPr>
                      <a:r>
                        <a:rPr lang="en-US" sz="1800">
                          <a:effectLst/>
                        </a:rPr>
                        <a:t>Router 1</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15000"/>
                        </a:lnSpc>
                        <a:spcBef>
                          <a:spcPts val="0"/>
                        </a:spcBef>
                        <a:spcAft>
                          <a:spcPts val="600"/>
                        </a:spcAft>
                      </a:pPr>
                      <a:r>
                        <a:rPr lang="en-US" sz="1800">
                          <a:effectLst/>
                        </a:rPr>
                        <a:t>Fast Ethernet 0/0</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rowSpan="2">
                  <a:txBody>
                    <a:bodyPr/>
                    <a:lstStyle/>
                    <a:p>
                      <a:pPr marL="0" marR="0" algn="just">
                        <a:lnSpc>
                          <a:spcPct val="115000"/>
                        </a:lnSpc>
                        <a:spcBef>
                          <a:spcPts val="0"/>
                        </a:spcBef>
                        <a:spcAft>
                          <a:spcPts val="600"/>
                        </a:spcAft>
                      </a:pPr>
                      <a:r>
                        <a:rPr lang="en-US" sz="1800">
                          <a:effectLst/>
                        </a:rPr>
                        <a:t>1000-1999</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r>
              <a:tr h="376957">
                <a:tc rowSpan="2">
                  <a:txBody>
                    <a:bodyPr/>
                    <a:lstStyle/>
                    <a:p>
                      <a:pPr marL="0" marR="0" algn="just">
                        <a:lnSpc>
                          <a:spcPct val="115000"/>
                        </a:lnSpc>
                        <a:spcBef>
                          <a:spcPts val="0"/>
                        </a:spcBef>
                        <a:spcAft>
                          <a:spcPts val="600"/>
                        </a:spcAft>
                      </a:pPr>
                      <a:r>
                        <a:rPr lang="en-US" sz="1800">
                          <a:effectLst/>
                        </a:rPr>
                        <a:t>Router 2</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15000"/>
                        </a:lnSpc>
                        <a:spcBef>
                          <a:spcPts val="0"/>
                        </a:spcBef>
                        <a:spcAft>
                          <a:spcPts val="600"/>
                        </a:spcAft>
                      </a:pPr>
                      <a:r>
                        <a:rPr lang="en-US" sz="1800">
                          <a:effectLst/>
                        </a:rPr>
                        <a:t>Fast Ethernet 0/0</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vMerge="1">
                  <a:txBody>
                    <a:bodyPr/>
                    <a:lstStyle/>
                    <a:p>
                      <a:endParaRPr lang="en-US"/>
                    </a:p>
                  </a:txBody>
                  <a:tcPr/>
                </a:tc>
              </a:tr>
              <a:tr h="376957">
                <a:tc vMerge="1">
                  <a:txBody>
                    <a:bodyPr/>
                    <a:lstStyle/>
                    <a:p>
                      <a:endParaRPr lang="en-US"/>
                    </a:p>
                  </a:txBody>
                  <a:tcPr/>
                </a:tc>
                <a:tc>
                  <a:txBody>
                    <a:bodyPr/>
                    <a:lstStyle/>
                    <a:p>
                      <a:pPr marL="0" marR="0" algn="just">
                        <a:lnSpc>
                          <a:spcPct val="115000"/>
                        </a:lnSpc>
                        <a:spcBef>
                          <a:spcPts val="0"/>
                        </a:spcBef>
                        <a:spcAft>
                          <a:spcPts val="600"/>
                        </a:spcAft>
                      </a:pPr>
                      <a:r>
                        <a:rPr lang="en-US" sz="1800">
                          <a:effectLst/>
                        </a:rPr>
                        <a:t>Fast Ethernet 0/1</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rowSpan="2">
                  <a:txBody>
                    <a:bodyPr/>
                    <a:lstStyle/>
                    <a:p>
                      <a:pPr marL="0" marR="0" algn="just">
                        <a:lnSpc>
                          <a:spcPct val="115000"/>
                        </a:lnSpc>
                        <a:spcBef>
                          <a:spcPts val="0"/>
                        </a:spcBef>
                        <a:spcAft>
                          <a:spcPts val="600"/>
                        </a:spcAft>
                      </a:pPr>
                      <a:r>
                        <a:rPr lang="en-US" sz="1800" dirty="0">
                          <a:effectLst/>
                        </a:rPr>
                        <a:t>2000-2999</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r>
              <a:tr h="376957">
                <a:tc rowSpan="2">
                  <a:txBody>
                    <a:bodyPr/>
                    <a:lstStyle/>
                    <a:p>
                      <a:pPr marL="0" marR="0" algn="just">
                        <a:lnSpc>
                          <a:spcPct val="115000"/>
                        </a:lnSpc>
                        <a:spcBef>
                          <a:spcPts val="0"/>
                        </a:spcBef>
                        <a:spcAft>
                          <a:spcPts val="600"/>
                        </a:spcAft>
                      </a:pPr>
                      <a:r>
                        <a:rPr lang="en-US" sz="1800">
                          <a:effectLst/>
                        </a:rPr>
                        <a:t>Router 3</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15000"/>
                        </a:lnSpc>
                        <a:spcBef>
                          <a:spcPts val="0"/>
                        </a:spcBef>
                        <a:spcAft>
                          <a:spcPts val="600"/>
                        </a:spcAft>
                      </a:pPr>
                      <a:r>
                        <a:rPr lang="en-US" sz="1800">
                          <a:effectLst/>
                        </a:rPr>
                        <a:t>Fast Ethernet 0/1</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vMerge="1">
                  <a:txBody>
                    <a:bodyPr/>
                    <a:lstStyle/>
                    <a:p>
                      <a:endParaRPr lang="en-US"/>
                    </a:p>
                  </a:txBody>
                  <a:tcPr/>
                </a:tc>
              </a:tr>
              <a:tr h="376957">
                <a:tc vMerge="1">
                  <a:txBody>
                    <a:bodyPr/>
                    <a:lstStyle/>
                    <a:p>
                      <a:endParaRPr lang="en-US"/>
                    </a:p>
                  </a:txBody>
                  <a:tcPr/>
                </a:tc>
                <a:tc>
                  <a:txBody>
                    <a:bodyPr/>
                    <a:lstStyle/>
                    <a:p>
                      <a:pPr marL="0" marR="0" algn="just">
                        <a:lnSpc>
                          <a:spcPct val="115000"/>
                        </a:lnSpc>
                        <a:spcBef>
                          <a:spcPts val="0"/>
                        </a:spcBef>
                        <a:spcAft>
                          <a:spcPts val="600"/>
                        </a:spcAft>
                      </a:pPr>
                      <a:r>
                        <a:rPr lang="en-US" sz="1800">
                          <a:effectLst/>
                        </a:rPr>
                        <a:t>Fast Ethernet 0/0</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15000"/>
                        </a:lnSpc>
                        <a:spcBef>
                          <a:spcPts val="0"/>
                        </a:spcBef>
                        <a:spcAft>
                          <a:spcPts val="600"/>
                        </a:spcAft>
                      </a:pPr>
                      <a:r>
                        <a:rPr lang="en-US" sz="1800">
                          <a:effectLst/>
                        </a:rPr>
                        <a:t>3000-3999</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r>
              <a:tr h="376957">
                <a:tc>
                  <a:txBody>
                    <a:bodyPr/>
                    <a:lstStyle/>
                    <a:p>
                      <a:pPr marL="0" marR="0" algn="just">
                        <a:lnSpc>
                          <a:spcPct val="115000"/>
                        </a:lnSpc>
                        <a:spcBef>
                          <a:spcPts val="0"/>
                        </a:spcBef>
                        <a:spcAft>
                          <a:spcPts val="600"/>
                        </a:spcAft>
                      </a:pPr>
                      <a:r>
                        <a:rPr lang="en-US" sz="1800">
                          <a:effectLst/>
                        </a:rPr>
                        <a:t>Router 4</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15000"/>
                        </a:lnSpc>
                        <a:spcBef>
                          <a:spcPts val="0"/>
                        </a:spcBef>
                        <a:spcAft>
                          <a:spcPts val="600"/>
                        </a:spcAft>
                      </a:pPr>
                      <a:r>
                        <a:rPr lang="en-US" sz="1800">
                          <a:effectLst/>
                        </a:rPr>
                        <a:t>Fast Ethernet 0/0</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15000"/>
                        </a:lnSpc>
                        <a:spcBef>
                          <a:spcPts val="0"/>
                        </a:spcBef>
                        <a:spcAft>
                          <a:spcPts val="600"/>
                        </a:spcAft>
                      </a:pPr>
                      <a:r>
                        <a:rPr lang="en-US" sz="1800" dirty="0">
                          <a:effectLst/>
                        </a:rPr>
                        <a:t>4000 - 4999</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r>
            </a:tbl>
          </a:graphicData>
        </a:graphic>
      </p:graphicFrame>
    </p:spTree>
    <p:extLst>
      <p:ext uri="{BB962C8B-B14F-4D97-AF65-F5344CB8AC3E}">
        <p14:creationId xmlns:p14="http://schemas.microsoft.com/office/powerpoint/2010/main" val="3232279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a:t>
            </a:r>
            <a:endParaRPr lang="en-US" dirty="0"/>
          </a:p>
        </p:txBody>
      </p:sp>
      <p:sp>
        <p:nvSpPr>
          <p:cNvPr id="3" name="Content Placeholder 2"/>
          <p:cNvSpPr>
            <a:spLocks noGrp="1"/>
          </p:cNvSpPr>
          <p:nvPr>
            <p:ph idx="1"/>
          </p:nvPr>
        </p:nvSpPr>
        <p:spPr/>
        <p:txBody>
          <a:bodyPr/>
          <a:lstStyle/>
          <a:p>
            <a:r>
              <a:rPr lang="en-US" dirty="0" smtClean="0"/>
              <a:t>Router 1 - 4</a:t>
            </a:r>
          </a:p>
          <a:p>
            <a:r>
              <a:rPr lang="en-US" dirty="0" err="1" smtClean="0"/>
              <a:t>mpls</a:t>
            </a:r>
            <a:r>
              <a:rPr lang="en-US" dirty="0" smtClean="0"/>
              <a:t> </a:t>
            </a:r>
            <a:r>
              <a:rPr lang="en-US" dirty="0" err="1" smtClean="0"/>
              <a:t>ip</a:t>
            </a:r>
            <a:r>
              <a:rPr lang="en-US" dirty="0" smtClean="0"/>
              <a:t> = It’s required </a:t>
            </a:r>
            <a:r>
              <a:rPr lang="en-US" dirty="0"/>
              <a:t>to form LDP neighbors</a:t>
            </a:r>
            <a:endParaRPr lang="en-US" dirty="0" smtClean="0"/>
          </a:p>
          <a:p>
            <a:r>
              <a:rPr lang="en-US" dirty="0" err="1"/>
              <a:t>mpls</a:t>
            </a:r>
            <a:r>
              <a:rPr lang="en-US" dirty="0"/>
              <a:t> label </a:t>
            </a:r>
            <a:r>
              <a:rPr lang="en-US" dirty="0" smtClean="0"/>
              <a:t>range = assign a range of label on LER or LSR</a:t>
            </a:r>
          </a:p>
          <a:p>
            <a:endParaRPr lang="en-US" dirty="0"/>
          </a:p>
        </p:txBody>
      </p:sp>
      <p:pic>
        <p:nvPicPr>
          <p:cNvPr id="6" name="Picture 5"/>
          <p:cNvPicPr/>
          <p:nvPr/>
        </p:nvPicPr>
        <p:blipFill>
          <a:blip r:embed="rId2" cstate="print"/>
          <a:srcRect/>
          <a:stretch>
            <a:fillRect/>
          </a:stretch>
        </p:blipFill>
        <p:spPr bwMode="auto">
          <a:xfrm>
            <a:off x="1097280" y="3296478"/>
            <a:ext cx="7264842" cy="2826026"/>
          </a:xfrm>
          <a:prstGeom prst="rect">
            <a:avLst/>
          </a:prstGeom>
          <a:noFill/>
          <a:ln w="9525">
            <a:noFill/>
            <a:miter lim="800000"/>
            <a:headEnd/>
            <a:tailEnd/>
          </a:ln>
        </p:spPr>
      </p:pic>
    </p:spTree>
    <p:extLst>
      <p:ext uri="{BB962C8B-B14F-4D97-AF65-F5344CB8AC3E}">
        <p14:creationId xmlns:p14="http://schemas.microsoft.com/office/powerpoint/2010/main" val="2842501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b="1" dirty="0" smtClean="0"/>
              <a:t>2. Configuration </a:t>
            </a:r>
            <a:r>
              <a:rPr lang="en-US" sz="3600" b="1" dirty="0"/>
              <a:t>of VRF in the Provider Edge (PE) </a:t>
            </a:r>
            <a:r>
              <a:rPr lang="en-US" sz="3600" b="1" dirty="0" smtClean="0"/>
              <a:t>Routers</a:t>
            </a:r>
            <a:endParaRPr lang="en-US" sz="3600" dirty="0"/>
          </a:p>
        </p:txBody>
      </p:sp>
      <p:sp>
        <p:nvSpPr>
          <p:cNvPr id="3" name="Content Placeholder 2"/>
          <p:cNvSpPr>
            <a:spLocks noGrp="1"/>
          </p:cNvSpPr>
          <p:nvPr>
            <p:ph idx="1"/>
          </p:nvPr>
        </p:nvSpPr>
        <p:spPr/>
        <p:txBody>
          <a:bodyPr>
            <a:normAutofit/>
          </a:bodyPr>
          <a:lstStyle/>
          <a:p>
            <a:r>
              <a:rPr lang="en-US" sz="3200" dirty="0" smtClean="0"/>
              <a:t>VRF = Virtual </a:t>
            </a:r>
            <a:r>
              <a:rPr lang="en-US" sz="3200" dirty="0"/>
              <a:t>Routing and </a:t>
            </a:r>
            <a:r>
              <a:rPr lang="en-US" sz="3200" dirty="0" smtClean="0"/>
              <a:t>Forwarding</a:t>
            </a:r>
            <a:endParaRPr lang="en-US" sz="3200" dirty="0"/>
          </a:p>
          <a:p>
            <a:pPr algn="just"/>
            <a:r>
              <a:rPr lang="en-US" sz="3200" dirty="0" smtClean="0"/>
              <a:t>It </a:t>
            </a:r>
            <a:r>
              <a:rPr lang="en-US" sz="3200" dirty="0"/>
              <a:t>is comparable to a VLAN in a switch. </a:t>
            </a:r>
            <a:r>
              <a:rPr lang="en-US" sz="3200" dirty="0">
                <a:solidFill>
                  <a:srgbClr val="FFC000"/>
                </a:solidFill>
              </a:rPr>
              <a:t>VRF is used to create different routing tables</a:t>
            </a:r>
            <a:r>
              <a:rPr lang="en-US" sz="3200" dirty="0"/>
              <a:t> that are separated from each other. Since </a:t>
            </a:r>
            <a:r>
              <a:rPr lang="en-US" sz="3200" dirty="0">
                <a:solidFill>
                  <a:srgbClr val="FFC000"/>
                </a:solidFill>
              </a:rPr>
              <a:t>one VRF can’t see what routes are in another VRF</a:t>
            </a:r>
            <a:r>
              <a:rPr lang="en-US" sz="3200" dirty="0"/>
              <a:t>, the same IP prefix can exist in different VRFs. However, duplicate IP prefixes will have an issue when it comes to route-leaking between VRFs.</a:t>
            </a:r>
          </a:p>
          <a:p>
            <a:endParaRPr lang="en-US" dirty="0"/>
          </a:p>
        </p:txBody>
      </p:sp>
    </p:spTree>
    <p:extLst>
      <p:ext uri="{BB962C8B-B14F-4D97-AF65-F5344CB8AC3E}">
        <p14:creationId xmlns:p14="http://schemas.microsoft.com/office/powerpoint/2010/main" val="27934118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a:t>
            </a:r>
            <a:endParaRPr lang="en-US" dirty="0"/>
          </a:p>
        </p:txBody>
      </p:sp>
      <p:sp>
        <p:nvSpPr>
          <p:cNvPr id="3" name="Content Placeholder 2"/>
          <p:cNvSpPr>
            <a:spLocks noGrp="1"/>
          </p:cNvSpPr>
          <p:nvPr>
            <p:ph idx="1"/>
          </p:nvPr>
        </p:nvSpPr>
        <p:spPr/>
        <p:txBody>
          <a:bodyPr/>
          <a:lstStyle/>
          <a:p>
            <a:r>
              <a:rPr lang="en-US" dirty="0"/>
              <a:t>R1(</a:t>
            </a:r>
            <a:r>
              <a:rPr lang="en-US" dirty="0" err="1"/>
              <a:t>config</a:t>
            </a:r>
            <a:r>
              <a:rPr lang="en-US" dirty="0"/>
              <a:t>)#</a:t>
            </a:r>
            <a:r>
              <a:rPr lang="en-US" dirty="0" err="1"/>
              <a:t>ip</a:t>
            </a:r>
            <a:r>
              <a:rPr lang="en-US" dirty="0"/>
              <a:t> </a:t>
            </a:r>
            <a:r>
              <a:rPr lang="en-US" dirty="0" err="1"/>
              <a:t>vrf</a:t>
            </a:r>
            <a:r>
              <a:rPr lang="en-US" dirty="0"/>
              <a:t> CUST-A</a:t>
            </a:r>
          </a:p>
          <a:p>
            <a:r>
              <a:rPr lang="en-US" dirty="0"/>
              <a:t>R1(</a:t>
            </a:r>
            <a:r>
              <a:rPr lang="en-US" dirty="0" err="1"/>
              <a:t>config-vrf</a:t>
            </a:r>
            <a:r>
              <a:rPr lang="en-US" dirty="0"/>
              <a:t>)#</a:t>
            </a:r>
            <a:r>
              <a:rPr lang="en-US" dirty="0" err="1"/>
              <a:t>rd</a:t>
            </a:r>
            <a:r>
              <a:rPr lang="en-US" dirty="0"/>
              <a:t> </a:t>
            </a:r>
            <a:r>
              <a:rPr lang="en-US" dirty="0" smtClean="0"/>
              <a:t>65002:1		</a:t>
            </a:r>
            <a:endParaRPr lang="en-US" dirty="0"/>
          </a:p>
          <a:p>
            <a:r>
              <a:rPr lang="en-US" dirty="0"/>
              <a:t>R1(</a:t>
            </a:r>
            <a:r>
              <a:rPr lang="en-US" dirty="0" err="1"/>
              <a:t>config-vrf</a:t>
            </a:r>
            <a:r>
              <a:rPr lang="en-US" dirty="0"/>
              <a:t>)#route</a:t>
            </a:r>
          </a:p>
          <a:p>
            <a:r>
              <a:rPr lang="en-US" dirty="0"/>
              <a:t>R1(</a:t>
            </a:r>
            <a:r>
              <a:rPr lang="en-US" dirty="0" err="1"/>
              <a:t>config-vrf</a:t>
            </a:r>
            <a:r>
              <a:rPr lang="en-US" dirty="0"/>
              <a:t>)#route-target import 65002:1</a:t>
            </a:r>
          </a:p>
          <a:p>
            <a:r>
              <a:rPr lang="en-US" dirty="0"/>
              <a:t>R1(</a:t>
            </a:r>
            <a:r>
              <a:rPr lang="en-US" dirty="0" err="1"/>
              <a:t>config-vrf</a:t>
            </a:r>
            <a:r>
              <a:rPr lang="en-US" dirty="0"/>
              <a:t>)#route-target export 65002:1</a:t>
            </a:r>
          </a:p>
          <a:p>
            <a:endParaRPr lang="en-US" dirty="0"/>
          </a:p>
        </p:txBody>
      </p:sp>
      <p:pic>
        <p:nvPicPr>
          <p:cNvPr id="4" name="Picture 3"/>
          <p:cNvPicPr/>
          <p:nvPr/>
        </p:nvPicPr>
        <p:blipFill rotWithShape="1">
          <a:blip r:embed="rId2" cstate="print"/>
          <a:srcRect r="47290"/>
          <a:stretch/>
        </p:blipFill>
        <p:spPr bwMode="auto">
          <a:xfrm>
            <a:off x="1097280" y="4130494"/>
            <a:ext cx="5081452" cy="1846974"/>
          </a:xfrm>
          <a:prstGeom prst="rect">
            <a:avLst/>
          </a:prstGeom>
          <a:noFill/>
          <a:ln w="9525">
            <a:noFill/>
            <a:miter lim="800000"/>
            <a:headEnd/>
            <a:tailEnd/>
          </a:ln>
        </p:spPr>
      </p:pic>
      <p:sp>
        <p:nvSpPr>
          <p:cNvPr id="6" name="TextBox 5"/>
          <p:cNvSpPr txBox="1"/>
          <p:nvPr/>
        </p:nvSpPr>
        <p:spPr>
          <a:xfrm>
            <a:off x="6531429" y="1845734"/>
            <a:ext cx="4624251" cy="2585323"/>
          </a:xfrm>
          <a:prstGeom prst="rect">
            <a:avLst/>
          </a:prstGeom>
          <a:noFill/>
        </p:spPr>
        <p:txBody>
          <a:bodyPr wrap="square" rtlCol="0">
            <a:spAutoFit/>
          </a:bodyPr>
          <a:lstStyle/>
          <a:p>
            <a:r>
              <a:rPr lang="en-US" dirty="0" smtClean="0"/>
              <a:t>Rd = Route Distinguisher</a:t>
            </a:r>
          </a:p>
          <a:p>
            <a:pPr algn="just"/>
            <a:r>
              <a:rPr lang="en-US" dirty="0"/>
              <a:t>RD is what Multiprotocol BGP uses to distinguish and makes the route </a:t>
            </a:r>
            <a:r>
              <a:rPr lang="en-US" dirty="0" smtClean="0"/>
              <a:t>unique</a:t>
            </a:r>
          </a:p>
          <a:p>
            <a:pPr algn="just"/>
            <a:endParaRPr lang="en-US" dirty="0"/>
          </a:p>
          <a:p>
            <a:pPr algn="just"/>
            <a:r>
              <a:rPr lang="en-US" dirty="0" smtClean="0"/>
              <a:t>“</a:t>
            </a:r>
            <a:r>
              <a:rPr lang="en-US" dirty="0"/>
              <a:t>export” </a:t>
            </a:r>
            <a:r>
              <a:rPr lang="en-US" dirty="0" smtClean="0"/>
              <a:t>= </a:t>
            </a:r>
            <a:r>
              <a:rPr lang="en-US" dirty="0"/>
              <a:t>the route will be marked and announced out with that value; </a:t>
            </a:r>
            <a:endParaRPr lang="en-US" dirty="0" smtClean="0"/>
          </a:p>
          <a:p>
            <a:pPr algn="just"/>
            <a:r>
              <a:rPr lang="en-US" dirty="0" smtClean="0"/>
              <a:t>“</a:t>
            </a:r>
            <a:r>
              <a:rPr lang="en-US" dirty="0"/>
              <a:t>import” </a:t>
            </a:r>
            <a:r>
              <a:rPr lang="en-US" dirty="0" smtClean="0"/>
              <a:t>= </a:t>
            </a:r>
            <a:r>
              <a:rPr lang="en-US" dirty="0"/>
              <a:t>put all the routes with that mark, into the 	VRF’s routing table  specified </a:t>
            </a:r>
            <a:r>
              <a:rPr lang="en-US" dirty="0" smtClean="0"/>
              <a:t>above the command.</a:t>
            </a:r>
          </a:p>
        </p:txBody>
      </p:sp>
    </p:spTree>
    <p:extLst>
      <p:ext uri="{BB962C8B-B14F-4D97-AF65-F5344CB8AC3E}">
        <p14:creationId xmlns:p14="http://schemas.microsoft.com/office/powerpoint/2010/main" val="5502111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dirty="0" smtClean="0"/>
              <a:t>3. </a:t>
            </a:r>
            <a:r>
              <a:rPr lang="en-US" sz="3200" b="1" dirty="0"/>
              <a:t>Configuration of BGP VPNv4 peering between R1 and </a:t>
            </a:r>
            <a:r>
              <a:rPr lang="en-US" sz="3200" b="1" dirty="0" smtClean="0"/>
              <a:t>R4</a:t>
            </a:r>
            <a:endParaRPr lang="en-US" sz="3200" dirty="0"/>
          </a:p>
        </p:txBody>
      </p:sp>
      <p:sp>
        <p:nvSpPr>
          <p:cNvPr id="3" name="Content Placeholder 2"/>
          <p:cNvSpPr>
            <a:spLocks noGrp="1"/>
          </p:cNvSpPr>
          <p:nvPr>
            <p:ph idx="1"/>
          </p:nvPr>
        </p:nvSpPr>
        <p:spPr/>
        <p:txBody>
          <a:bodyPr/>
          <a:lstStyle/>
          <a:p>
            <a:pPr algn="just"/>
            <a:r>
              <a:rPr lang="en-US" sz="3200" dirty="0"/>
              <a:t>VPNv4 is a collection of all routes from different VRFs that were marked with the extended community route-target. </a:t>
            </a:r>
            <a:endParaRPr lang="en-US" sz="3200" dirty="0" smtClean="0"/>
          </a:p>
          <a:p>
            <a:pPr algn="just"/>
            <a:r>
              <a:rPr lang="en-US" sz="3200" dirty="0" smtClean="0"/>
              <a:t>This </a:t>
            </a:r>
            <a:r>
              <a:rPr lang="en-US" sz="3200" dirty="0"/>
              <a:t>is the address-family where route-leaking can be performed. Route-leaking is simply sharing a route from one VRF to another. Common application for this is, one company wants to connect to another company’s servers and they happen to be connected to the same MPLS provider.</a:t>
            </a:r>
          </a:p>
          <a:p>
            <a:endParaRPr lang="en-US" dirty="0"/>
          </a:p>
        </p:txBody>
      </p:sp>
    </p:spTree>
    <p:extLst>
      <p:ext uri="{BB962C8B-B14F-4D97-AF65-F5344CB8AC3E}">
        <p14:creationId xmlns:p14="http://schemas.microsoft.com/office/powerpoint/2010/main" val="32959172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a:t>
            </a:r>
            <a:endParaRPr lang="en-US" dirty="0"/>
          </a:p>
        </p:txBody>
      </p:sp>
      <p:sp>
        <p:nvSpPr>
          <p:cNvPr id="3" name="Content Placeholder 2"/>
          <p:cNvSpPr>
            <a:spLocks noGrp="1"/>
          </p:cNvSpPr>
          <p:nvPr>
            <p:ph idx="1"/>
          </p:nvPr>
        </p:nvSpPr>
        <p:spPr>
          <a:xfrm>
            <a:off x="1097280" y="1737360"/>
            <a:ext cx="10058400" cy="4023360"/>
          </a:xfrm>
        </p:spPr>
        <p:txBody>
          <a:bodyPr/>
          <a:lstStyle/>
          <a:p>
            <a:r>
              <a:rPr lang="en-US" dirty="0"/>
              <a:t>R1(</a:t>
            </a:r>
            <a:r>
              <a:rPr lang="en-US" dirty="0" err="1"/>
              <a:t>config</a:t>
            </a:r>
            <a:r>
              <a:rPr lang="en-US" dirty="0"/>
              <a:t>)#router </a:t>
            </a:r>
            <a:r>
              <a:rPr lang="en-US" dirty="0" err="1"/>
              <a:t>bgp</a:t>
            </a:r>
            <a:r>
              <a:rPr lang="en-US" dirty="0"/>
              <a:t> 65001</a:t>
            </a:r>
          </a:p>
          <a:p>
            <a:r>
              <a:rPr lang="en-US" dirty="0"/>
              <a:t>R1(</a:t>
            </a:r>
            <a:r>
              <a:rPr lang="en-US" dirty="0" err="1"/>
              <a:t>config</a:t>
            </a:r>
            <a:r>
              <a:rPr lang="en-US" dirty="0"/>
              <a:t>-router)#address-family vpnv4</a:t>
            </a:r>
          </a:p>
          <a:p>
            <a:r>
              <a:rPr lang="en-US" dirty="0"/>
              <a:t>R1(</a:t>
            </a:r>
            <a:r>
              <a:rPr lang="en-US" dirty="0" err="1"/>
              <a:t>config</a:t>
            </a:r>
            <a:r>
              <a:rPr lang="en-US" dirty="0"/>
              <a:t>-router-</a:t>
            </a:r>
            <a:r>
              <a:rPr lang="en-US" dirty="0" err="1"/>
              <a:t>af</a:t>
            </a:r>
            <a:r>
              <a:rPr lang="en-US" dirty="0"/>
              <a:t>)#neigh 4.4.4.4 activate</a:t>
            </a:r>
          </a:p>
          <a:p>
            <a:endParaRPr lang="en-US" dirty="0"/>
          </a:p>
        </p:txBody>
      </p:sp>
      <p:pic>
        <p:nvPicPr>
          <p:cNvPr id="4" name="Picture 3"/>
          <p:cNvPicPr/>
          <p:nvPr/>
        </p:nvPicPr>
        <p:blipFill rotWithShape="1">
          <a:blip r:embed="rId2" cstate="print"/>
          <a:srcRect r="43100"/>
          <a:stretch/>
        </p:blipFill>
        <p:spPr bwMode="auto">
          <a:xfrm>
            <a:off x="1097279" y="3238499"/>
            <a:ext cx="4362995" cy="2143397"/>
          </a:xfrm>
          <a:prstGeom prst="rect">
            <a:avLst/>
          </a:prstGeom>
          <a:noFill/>
          <a:ln w="9525">
            <a:noFill/>
            <a:miter lim="800000"/>
            <a:headEnd/>
            <a:tailEnd/>
          </a:ln>
        </p:spPr>
      </p:pic>
      <p:sp>
        <p:nvSpPr>
          <p:cNvPr id="5" name="TextBox 4"/>
          <p:cNvSpPr txBox="1"/>
          <p:nvPr/>
        </p:nvSpPr>
        <p:spPr>
          <a:xfrm>
            <a:off x="5961240" y="1965576"/>
            <a:ext cx="5194440" cy="3139321"/>
          </a:xfrm>
          <a:prstGeom prst="rect">
            <a:avLst/>
          </a:prstGeom>
          <a:noFill/>
        </p:spPr>
        <p:txBody>
          <a:bodyPr wrap="square" rtlCol="0">
            <a:spAutoFit/>
          </a:bodyPr>
          <a:lstStyle/>
          <a:p>
            <a:pPr algn="just"/>
            <a:r>
              <a:rPr lang="en-US" dirty="0"/>
              <a:t>In VPNv4 address-family configuration, </a:t>
            </a:r>
            <a:r>
              <a:rPr lang="en-US" dirty="0" smtClean="0"/>
              <a:t>I simply </a:t>
            </a:r>
            <a:r>
              <a:rPr lang="en-US" dirty="0"/>
              <a:t>issue the neighbor </a:t>
            </a:r>
            <a:r>
              <a:rPr lang="en-US" dirty="0" smtClean="0"/>
              <a:t> statement </a:t>
            </a:r>
            <a:r>
              <a:rPr lang="en-US" dirty="0"/>
              <a:t>and the keyword “activate”. The BGP peering configuration needs to </a:t>
            </a:r>
            <a:r>
              <a:rPr lang="en-US" dirty="0" smtClean="0"/>
              <a:t>be </a:t>
            </a:r>
            <a:r>
              <a:rPr lang="en-US" dirty="0"/>
              <a:t>done outside the address-family. The router understands that VPNv4 peering needs to activate extended communities so it automatically </a:t>
            </a:r>
            <a:r>
              <a:rPr lang="en-US" dirty="0" smtClean="0"/>
              <a:t>configured.</a:t>
            </a:r>
          </a:p>
          <a:p>
            <a:pPr algn="just"/>
            <a:endParaRPr lang="en-US" dirty="0" smtClean="0"/>
          </a:p>
          <a:p>
            <a:pPr algn="just"/>
            <a:r>
              <a:rPr lang="en-US" dirty="0" smtClean="0"/>
              <a:t>In </a:t>
            </a:r>
            <a:r>
              <a:rPr lang="en-US" dirty="0"/>
              <a:t>regards to the VPNv4 BGP peering, it is not possible to see any prefixes for now since there is no peering yet between the PE s and CEs.</a:t>
            </a:r>
          </a:p>
          <a:p>
            <a:pPr algn="just"/>
            <a:endParaRPr lang="en-US" dirty="0"/>
          </a:p>
        </p:txBody>
      </p:sp>
    </p:spTree>
    <p:extLst>
      <p:ext uri="{BB962C8B-B14F-4D97-AF65-F5344CB8AC3E}">
        <p14:creationId xmlns:p14="http://schemas.microsoft.com/office/powerpoint/2010/main" val="38703428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4. C</a:t>
            </a:r>
            <a:r>
              <a:rPr lang="en-US" sz="3200" b="1" dirty="0" smtClean="0"/>
              <a:t>onfigure </a:t>
            </a:r>
            <a:r>
              <a:rPr lang="en-US" sz="3200" b="1" dirty="0"/>
              <a:t>Peering between PE routers to customer routers</a:t>
            </a:r>
            <a:endParaRPr lang="en-US" sz="3200" dirty="0"/>
          </a:p>
        </p:txBody>
      </p:sp>
      <p:sp>
        <p:nvSpPr>
          <p:cNvPr id="3" name="Content Placeholder 2"/>
          <p:cNvSpPr>
            <a:spLocks noGrp="1"/>
          </p:cNvSpPr>
          <p:nvPr>
            <p:ph idx="1"/>
          </p:nvPr>
        </p:nvSpPr>
        <p:spPr/>
        <p:txBody>
          <a:bodyPr/>
          <a:lstStyle/>
          <a:p>
            <a:r>
              <a:rPr lang="en-US" dirty="0"/>
              <a:t>Configure Peering between PE routers R1 and R4 to customer routers CUST_A-R1 and CUST-A-R2. Announce Loopback 10 and 100 in the CE routers. </a:t>
            </a:r>
          </a:p>
          <a:p>
            <a:r>
              <a:rPr lang="en-US" b="1" dirty="0"/>
              <a:t>Router 1</a:t>
            </a:r>
            <a:endParaRPr lang="en-US" dirty="0"/>
          </a:p>
          <a:p>
            <a:r>
              <a:rPr lang="en-US" dirty="0"/>
              <a:t>R1(</a:t>
            </a:r>
            <a:r>
              <a:rPr lang="en-US" dirty="0" err="1"/>
              <a:t>config</a:t>
            </a:r>
            <a:r>
              <a:rPr lang="en-US" dirty="0"/>
              <a:t>)#router </a:t>
            </a:r>
            <a:r>
              <a:rPr lang="en-US" dirty="0" err="1"/>
              <a:t>bgp</a:t>
            </a:r>
            <a:r>
              <a:rPr lang="en-US" dirty="0"/>
              <a:t> </a:t>
            </a:r>
            <a:r>
              <a:rPr lang="en-US" dirty="0" smtClean="0"/>
              <a:t>65001 </a:t>
            </a:r>
            <a:endParaRPr lang="en-US" dirty="0"/>
          </a:p>
          <a:p>
            <a:r>
              <a:rPr lang="en-US" dirty="0"/>
              <a:t>R1(</a:t>
            </a:r>
            <a:r>
              <a:rPr lang="en-US" dirty="0" err="1"/>
              <a:t>config</a:t>
            </a:r>
            <a:r>
              <a:rPr lang="en-US" dirty="0"/>
              <a:t>-router)#address-family vpnv4</a:t>
            </a:r>
          </a:p>
          <a:p>
            <a:r>
              <a:rPr lang="en-US" dirty="0"/>
              <a:t>R1(</a:t>
            </a:r>
            <a:r>
              <a:rPr lang="en-US" dirty="0" err="1"/>
              <a:t>config</a:t>
            </a:r>
            <a:r>
              <a:rPr lang="en-US" dirty="0"/>
              <a:t>-router-</a:t>
            </a:r>
            <a:r>
              <a:rPr lang="en-US" dirty="0" err="1"/>
              <a:t>af</a:t>
            </a:r>
            <a:r>
              <a:rPr lang="en-US" dirty="0"/>
              <a:t>)#address-family ipv4 </a:t>
            </a:r>
            <a:r>
              <a:rPr lang="en-US" dirty="0" err="1"/>
              <a:t>vrf</a:t>
            </a:r>
            <a:r>
              <a:rPr lang="en-US" dirty="0"/>
              <a:t> CUST-A</a:t>
            </a:r>
          </a:p>
          <a:p>
            <a:r>
              <a:rPr lang="en-US" dirty="0"/>
              <a:t>R1(</a:t>
            </a:r>
            <a:r>
              <a:rPr lang="en-US" dirty="0" err="1"/>
              <a:t>config</a:t>
            </a:r>
            <a:r>
              <a:rPr lang="en-US" dirty="0"/>
              <a:t>-router-</a:t>
            </a:r>
            <a:r>
              <a:rPr lang="en-US" dirty="0" err="1"/>
              <a:t>af</a:t>
            </a:r>
            <a:r>
              <a:rPr lang="en-US" dirty="0"/>
              <a:t>)#neighbor 15.15.15.5 remote-as 65002</a:t>
            </a:r>
          </a:p>
          <a:p>
            <a:r>
              <a:rPr lang="en-US" dirty="0"/>
              <a:t>R1(</a:t>
            </a:r>
            <a:r>
              <a:rPr lang="en-US" dirty="0" err="1"/>
              <a:t>config</a:t>
            </a:r>
            <a:r>
              <a:rPr lang="en-US" dirty="0"/>
              <a:t>-router-</a:t>
            </a:r>
            <a:r>
              <a:rPr lang="en-US" dirty="0" err="1"/>
              <a:t>af</a:t>
            </a:r>
            <a:r>
              <a:rPr lang="en-US" dirty="0"/>
              <a:t>)# neighbor 15.15.15.5 activate</a:t>
            </a:r>
          </a:p>
          <a:p>
            <a:r>
              <a:rPr lang="en-US" dirty="0"/>
              <a:t>R1(</a:t>
            </a:r>
            <a:r>
              <a:rPr lang="en-US" dirty="0" err="1"/>
              <a:t>config</a:t>
            </a:r>
            <a:r>
              <a:rPr lang="en-US" dirty="0"/>
              <a:t>-router-</a:t>
            </a:r>
            <a:r>
              <a:rPr lang="en-US" dirty="0" err="1"/>
              <a:t>af</a:t>
            </a:r>
            <a:r>
              <a:rPr lang="en-US" dirty="0"/>
              <a:t>)# neighbor 15.15.15.5 as-override</a:t>
            </a:r>
          </a:p>
          <a:p>
            <a:endParaRPr lang="en-US" dirty="0"/>
          </a:p>
        </p:txBody>
      </p:sp>
      <p:pic>
        <p:nvPicPr>
          <p:cNvPr id="4" name="Picture 3"/>
          <p:cNvPicPr/>
          <p:nvPr/>
        </p:nvPicPr>
        <p:blipFill rotWithShape="1">
          <a:blip r:embed="rId2" cstate="print"/>
          <a:srcRect r="30354"/>
          <a:stretch/>
        </p:blipFill>
        <p:spPr bwMode="auto">
          <a:xfrm>
            <a:off x="7263684" y="2165358"/>
            <a:ext cx="4649273" cy="4158169"/>
          </a:xfrm>
          <a:prstGeom prst="rect">
            <a:avLst/>
          </a:prstGeom>
          <a:noFill/>
          <a:ln w="9525">
            <a:noFill/>
            <a:miter lim="800000"/>
            <a:headEnd/>
            <a:tailEnd/>
          </a:ln>
        </p:spPr>
      </p:pic>
    </p:spTree>
    <p:extLst>
      <p:ext uri="{BB962C8B-B14F-4D97-AF65-F5344CB8AC3E}">
        <p14:creationId xmlns:p14="http://schemas.microsoft.com/office/powerpoint/2010/main" val="2697512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endParaRPr lang="en-US" dirty="0"/>
          </a:p>
        </p:txBody>
      </p:sp>
      <p:sp>
        <p:nvSpPr>
          <p:cNvPr id="3" name="Content Placeholder 2"/>
          <p:cNvSpPr>
            <a:spLocks noGrp="1"/>
          </p:cNvSpPr>
          <p:nvPr>
            <p:ph idx="1"/>
          </p:nvPr>
        </p:nvSpPr>
        <p:spPr/>
        <p:txBody>
          <a:bodyPr>
            <a:normAutofit lnSpcReduction="10000"/>
          </a:bodyPr>
          <a:lstStyle/>
          <a:p>
            <a:r>
              <a:rPr lang="en-US" dirty="0"/>
              <a:t>The PE is configured with an “address-family ipv4 </a:t>
            </a:r>
            <a:r>
              <a:rPr lang="en-US" dirty="0" err="1"/>
              <a:t>vrf</a:t>
            </a:r>
            <a:r>
              <a:rPr lang="en-US" dirty="0"/>
              <a:t>” when peering with the CE routers. The “as-override” command replaces the AS of the route to circumvent the BGP loop prevention. BGP loop prevention blocks any route that it receives from an </a:t>
            </a:r>
            <a:r>
              <a:rPr lang="en-US" dirty="0" err="1"/>
              <a:t>eBGP</a:t>
            </a:r>
            <a:r>
              <a:rPr lang="en-US" dirty="0"/>
              <a:t> peer with its own AS (65002 in this case) inside it. The AS for the customer is 65002, but notice the output below, the PE’s replaced the AS to 65001 to enable communication between these two routers with the same AS inside an MPLS cloud. CUST_A-R2 is now able to see the CUST_A-R1 routes but with a different AS. Another way to do this is to configure a neighbor statement with “</a:t>
            </a:r>
            <a:r>
              <a:rPr lang="en-US" dirty="0" err="1"/>
              <a:t>allowas</a:t>
            </a:r>
            <a:r>
              <a:rPr lang="en-US" dirty="0"/>
              <a:t>-in” keyword.</a:t>
            </a:r>
          </a:p>
          <a:p>
            <a:r>
              <a:rPr lang="en-US" dirty="0"/>
              <a:t>However, The BGP-MPLS VPN simulations are directed using two beset interior routing protocol namely EIGRP and OSPF on similar topology as in Fig 1. The rate of a video call </a:t>
            </a:r>
            <a:r>
              <a:rPr lang="en-US" dirty="0" err="1"/>
              <a:t>call</a:t>
            </a:r>
            <a:r>
              <a:rPr lang="en-US" dirty="0"/>
              <a:t> is fixed at 500, 2500 and 4000 calls/hour. Average call duration is set to 10 minutes and the voice flow duration is set to 3 hours. The simulations are beset to measure the voice packet end-to-end delay, voice jitter and mean opinion score as to define the overall video and voice quality in both scenarios during the three following scenarios.</a:t>
            </a:r>
          </a:p>
          <a:p>
            <a:endParaRPr lang="en-US" dirty="0"/>
          </a:p>
        </p:txBody>
      </p:sp>
    </p:spTree>
    <p:extLst>
      <p:ext uri="{BB962C8B-B14F-4D97-AF65-F5344CB8AC3E}">
        <p14:creationId xmlns:p14="http://schemas.microsoft.com/office/powerpoint/2010/main" val="2114955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and Analysis (part -1 )</a:t>
            </a:r>
            <a:endParaRPr lang="en-US" dirty="0"/>
          </a:p>
        </p:txBody>
      </p:sp>
      <p:sp>
        <p:nvSpPr>
          <p:cNvPr id="3" name="Content Placeholder 2"/>
          <p:cNvSpPr>
            <a:spLocks noGrp="1"/>
          </p:cNvSpPr>
          <p:nvPr>
            <p:ph idx="1"/>
          </p:nvPr>
        </p:nvSpPr>
        <p:spPr>
          <a:xfrm>
            <a:off x="1007128" y="1836075"/>
            <a:ext cx="10058400" cy="4023360"/>
          </a:xfrm>
        </p:spPr>
        <p:txBody>
          <a:bodyPr/>
          <a:lstStyle/>
          <a:p>
            <a:pPr lvl="0"/>
            <a:r>
              <a:rPr lang="en-US" b="1" i="1" dirty="0"/>
              <a:t>Connectivity </a:t>
            </a:r>
            <a:r>
              <a:rPr lang="en-US" b="1" i="1" dirty="0" smtClean="0"/>
              <a:t>Verification				</a:t>
            </a:r>
            <a:endParaRPr lang="en-US" dirty="0"/>
          </a:p>
          <a:p>
            <a:r>
              <a:rPr lang="en-US" dirty="0"/>
              <a:t>CUST_A-R2#traceroute 55.55.55.55 source </a:t>
            </a:r>
            <a:r>
              <a:rPr lang="en-US" dirty="0" smtClean="0"/>
              <a:t>l100	</a:t>
            </a:r>
            <a:endParaRPr lang="en-US" b="1" dirty="0" smtClean="0"/>
          </a:p>
          <a:p>
            <a:r>
              <a:rPr lang="en-US" dirty="0" smtClean="0"/>
              <a:t>First Test</a:t>
            </a:r>
            <a:endParaRPr lang="en-US" dirty="0"/>
          </a:p>
          <a:p>
            <a:r>
              <a:rPr lang="en-US" dirty="0"/>
              <a:t>Tracing the route to 55.55.55.55</a:t>
            </a:r>
          </a:p>
          <a:p>
            <a:endParaRPr lang="en-US" dirty="0"/>
          </a:p>
        </p:txBody>
      </p:sp>
      <p:pic>
        <p:nvPicPr>
          <p:cNvPr id="5" name="Picture 4"/>
          <p:cNvPicPr>
            <a:picLocks noChangeAspect="1"/>
          </p:cNvPicPr>
          <p:nvPr/>
        </p:nvPicPr>
        <p:blipFill>
          <a:blip r:embed="rId2"/>
          <a:stretch>
            <a:fillRect/>
          </a:stretch>
        </p:blipFill>
        <p:spPr>
          <a:xfrm>
            <a:off x="726113" y="3589381"/>
            <a:ext cx="5099397" cy="2270054"/>
          </a:xfrm>
          <a:prstGeom prst="rect">
            <a:avLst/>
          </a:prstGeom>
        </p:spPr>
      </p:pic>
    </p:spTree>
    <p:extLst>
      <p:ext uri="{BB962C8B-B14F-4D97-AF65-F5344CB8AC3E}">
        <p14:creationId xmlns:p14="http://schemas.microsoft.com/office/powerpoint/2010/main" val="298029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normAutofit/>
          </a:bodyPr>
          <a:lstStyle/>
          <a:p>
            <a:r>
              <a:rPr lang="en-US" sz="3200" dirty="0" smtClean="0"/>
              <a:t>1. Design an MPLS layer3 VPN network &amp; </a:t>
            </a:r>
            <a:r>
              <a:rPr lang="en-US" sz="3200" dirty="0"/>
              <a:t>c</a:t>
            </a:r>
            <a:r>
              <a:rPr lang="en-US" sz="3200" dirty="0" smtClean="0"/>
              <a:t>onfigure routers.</a:t>
            </a:r>
          </a:p>
          <a:p>
            <a:endParaRPr lang="en-US" sz="3200" dirty="0"/>
          </a:p>
          <a:p>
            <a:endParaRPr lang="en-US" sz="3200" dirty="0" smtClean="0"/>
          </a:p>
          <a:p>
            <a:endParaRPr lang="en-US" sz="3200" dirty="0" smtClean="0"/>
          </a:p>
          <a:p>
            <a:r>
              <a:rPr lang="en-US" sz="3200" dirty="0" smtClean="0"/>
              <a:t>2. Evaluation the performance of routing protocols EIGRP &amp; OSPF</a:t>
            </a:r>
            <a:endParaRPr lang="en-US" sz="3200" dirty="0"/>
          </a:p>
        </p:txBody>
      </p:sp>
    </p:spTree>
    <p:extLst>
      <p:ext uri="{BB962C8B-B14F-4D97-AF65-F5344CB8AC3E}">
        <p14:creationId xmlns:p14="http://schemas.microsoft.com/office/powerpoint/2010/main" val="1917479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a:t>
            </a:r>
            <a:r>
              <a:rPr lang="en-US" dirty="0" smtClean="0"/>
              <a:t>Test</a:t>
            </a:r>
            <a:endParaRPr lang="en-US" dirty="0"/>
          </a:p>
        </p:txBody>
      </p:sp>
      <p:sp>
        <p:nvSpPr>
          <p:cNvPr id="3" name="Content Placeholder 2"/>
          <p:cNvSpPr>
            <a:spLocks noGrp="1"/>
          </p:cNvSpPr>
          <p:nvPr>
            <p:ph idx="1"/>
          </p:nvPr>
        </p:nvSpPr>
        <p:spPr/>
        <p:txBody>
          <a:bodyPr/>
          <a:lstStyle/>
          <a:p>
            <a:r>
              <a:rPr lang="en-US" dirty="0"/>
              <a:t>CUST_A-R2#traceroute 55.55.55.55 source l100</a:t>
            </a:r>
          </a:p>
          <a:p>
            <a:endParaRPr lang="en-US" dirty="0"/>
          </a:p>
        </p:txBody>
      </p:sp>
      <p:pic>
        <p:nvPicPr>
          <p:cNvPr id="6" name="Picture 5"/>
          <p:cNvPicPr>
            <a:picLocks noChangeAspect="1"/>
          </p:cNvPicPr>
          <p:nvPr/>
        </p:nvPicPr>
        <p:blipFill>
          <a:blip r:embed="rId2"/>
          <a:stretch>
            <a:fillRect/>
          </a:stretch>
        </p:blipFill>
        <p:spPr>
          <a:xfrm>
            <a:off x="1097280" y="2499709"/>
            <a:ext cx="5543560" cy="1376832"/>
          </a:xfrm>
          <a:prstGeom prst="rect">
            <a:avLst/>
          </a:prstGeom>
        </p:spPr>
      </p:pic>
    </p:spTree>
    <p:extLst>
      <p:ext uri="{BB962C8B-B14F-4D97-AF65-F5344CB8AC3E}">
        <p14:creationId xmlns:p14="http://schemas.microsoft.com/office/powerpoint/2010/main" val="3860519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Part-2 : Evaluation of routing protocols for video conferencing application over MPLS</a:t>
            </a:r>
            <a:endParaRPr lang="en-US" dirty="0"/>
          </a:p>
        </p:txBody>
      </p:sp>
      <p:sp>
        <p:nvSpPr>
          <p:cNvPr id="3" name="Content Placeholder 2"/>
          <p:cNvSpPr>
            <a:spLocks noGrp="1"/>
          </p:cNvSpPr>
          <p:nvPr>
            <p:ph idx="1"/>
          </p:nvPr>
        </p:nvSpPr>
        <p:spPr/>
        <p:txBody>
          <a:bodyPr/>
          <a:lstStyle/>
          <a:p>
            <a:r>
              <a:rPr lang="en-US" dirty="0" smtClean="0"/>
              <a:t>Topology</a:t>
            </a:r>
          </a:p>
          <a:p>
            <a:endParaRPr lang="en-US" dirty="0"/>
          </a:p>
        </p:txBody>
      </p:sp>
      <p:pic>
        <p:nvPicPr>
          <p:cNvPr id="4" name="Picture 3" descr="D:\Online Drives\OneDrive\KFUPM-2nd semester\Network Design\Project\IEEEPaper\resource\opnet.png"/>
          <p:cNvPicPr/>
          <p:nvPr/>
        </p:nvPicPr>
        <p:blipFill>
          <a:blip r:embed="rId2">
            <a:extLst>
              <a:ext uri="{28A0092B-C50C-407E-A947-70E740481C1C}">
                <a14:useLocalDpi xmlns:a14="http://schemas.microsoft.com/office/drawing/2010/main" val="0"/>
              </a:ext>
            </a:extLst>
          </a:blip>
          <a:srcRect/>
          <a:stretch>
            <a:fillRect/>
          </a:stretch>
        </p:blipFill>
        <p:spPr bwMode="auto">
          <a:xfrm>
            <a:off x="1192369" y="2324122"/>
            <a:ext cx="5943600" cy="2441575"/>
          </a:xfrm>
          <a:prstGeom prst="rect">
            <a:avLst/>
          </a:prstGeom>
          <a:noFill/>
          <a:ln>
            <a:noFill/>
          </a:ln>
        </p:spPr>
      </p:pic>
      <p:sp>
        <p:nvSpPr>
          <p:cNvPr id="5" name="TextBox 4"/>
          <p:cNvSpPr txBox="1"/>
          <p:nvPr/>
        </p:nvSpPr>
        <p:spPr>
          <a:xfrm>
            <a:off x="7231058" y="2324122"/>
            <a:ext cx="4473532" cy="1754326"/>
          </a:xfrm>
          <a:prstGeom prst="rect">
            <a:avLst/>
          </a:prstGeom>
          <a:noFill/>
        </p:spPr>
        <p:txBody>
          <a:bodyPr wrap="none" rtlCol="0">
            <a:spAutoFit/>
          </a:bodyPr>
          <a:lstStyle/>
          <a:p>
            <a:r>
              <a:rPr lang="en-US" dirty="0" smtClean="0"/>
              <a:t>Topology 			 = EIGRP, OSPF</a:t>
            </a:r>
          </a:p>
          <a:p>
            <a:r>
              <a:rPr lang="en-US" dirty="0" smtClean="0"/>
              <a:t>CODEC 			 = H.393</a:t>
            </a:r>
          </a:p>
          <a:p>
            <a:r>
              <a:rPr lang="en-US" dirty="0" smtClean="0"/>
              <a:t>Video call 		 = 500, 2500, 4000 per hr.</a:t>
            </a:r>
          </a:p>
          <a:p>
            <a:r>
              <a:rPr lang="en-US" dirty="0" smtClean="0"/>
              <a:t>Performance metric = End to end delay, </a:t>
            </a:r>
          </a:p>
          <a:p>
            <a:r>
              <a:rPr lang="en-US" dirty="0"/>
              <a:t>	</a:t>
            </a:r>
            <a:r>
              <a:rPr lang="en-US" dirty="0" smtClean="0"/>
              <a:t>			    Jitter and MOS</a:t>
            </a:r>
          </a:p>
          <a:p>
            <a:endParaRPr lang="en-US" dirty="0"/>
          </a:p>
        </p:txBody>
      </p:sp>
    </p:spTree>
    <p:extLst>
      <p:ext uri="{BB962C8B-B14F-4D97-AF65-F5344CB8AC3E}">
        <p14:creationId xmlns:p14="http://schemas.microsoft.com/office/powerpoint/2010/main" val="24934557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 </a:t>
            </a:r>
            <a:endParaRPr lang="en-US" dirty="0"/>
          </a:p>
        </p:txBody>
      </p:sp>
      <p:sp>
        <p:nvSpPr>
          <p:cNvPr id="3" name="Content Placeholder 2"/>
          <p:cNvSpPr>
            <a:spLocks noGrp="1"/>
          </p:cNvSpPr>
          <p:nvPr>
            <p:ph idx="1"/>
          </p:nvPr>
        </p:nvSpPr>
        <p:spPr>
          <a:xfrm>
            <a:off x="1097280" y="1737360"/>
            <a:ext cx="10058400" cy="4023360"/>
          </a:xfrm>
        </p:spPr>
        <p:txBody>
          <a:bodyPr/>
          <a:lstStyle/>
          <a:p>
            <a:pPr algn="just"/>
            <a:r>
              <a:rPr lang="en-US" i="1" dirty="0" smtClean="0"/>
              <a:t>End-to-end packet Delay</a:t>
            </a:r>
            <a:r>
              <a:rPr lang="en-US" dirty="0" smtClean="0"/>
              <a:t>: </a:t>
            </a:r>
            <a:r>
              <a:rPr lang="en-US" sz="1800" dirty="0"/>
              <a:t>The amount of time taken for transmitted a packet across a network from source to destination is shown in </a:t>
            </a:r>
            <a:r>
              <a:rPr lang="en-US" sz="1800" dirty="0" smtClean="0"/>
              <a:t>below fig. </a:t>
            </a:r>
            <a:r>
              <a:rPr lang="en-US" sz="1800" dirty="0"/>
              <a:t>The line graph </a:t>
            </a:r>
            <a:r>
              <a:rPr lang="en-US" sz="1800" dirty="0" smtClean="0"/>
              <a:t>presents </a:t>
            </a:r>
            <a:r>
              <a:rPr lang="en-US" sz="1800" dirty="0"/>
              <a:t>the packet delay for 500 calls per/hours using </a:t>
            </a:r>
            <a:r>
              <a:rPr lang="en-US" sz="1800" dirty="0" smtClean="0"/>
              <a:t>both </a:t>
            </a:r>
            <a:r>
              <a:rPr lang="en-US" sz="1800" dirty="0"/>
              <a:t>EIGRP and OSPF. Initially, the delay is same for both protocols that is almost zero but it is tart to increase suddenly at 890s for </a:t>
            </a:r>
            <a:r>
              <a:rPr lang="en-US" sz="1800" dirty="0" err="1"/>
              <a:t>eigrp</a:t>
            </a:r>
            <a:r>
              <a:rPr lang="en-US" sz="1800" dirty="0"/>
              <a:t> whereas </a:t>
            </a:r>
            <a:r>
              <a:rPr lang="en-US" sz="1800" dirty="0" err="1"/>
              <a:t>ospf</a:t>
            </a:r>
            <a:r>
              <a:rPr lang="en-US" sz="1800" dirty="0"/>
              <a:t> is remain unchanged.</a:t>
            </a:r>
          </a:p>
          <a:p>
            <a:pPr lvl="0"/>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pic>
        <p:nvPicPr>
          <p:cNvPr id="4" name="Picture 3" descr="D:\Online Drives\OneDrive\KFUPM-2nd semester\Network Design\Project\GNS3MPLSVPNFiles\ready\1.png"/>
          <p:cNvPicPr/>
          <p:nvPr/>
        </p:nvPicPr>
        <p:blipFill>
          <a:blip r:embed="rId2">
            <a:extLst>
              <a:ext uri="{28A0092B-C50C-407E-A947-70E740481C1C}">
                <a14:useLocalDpi xmlns:a14="http://schemas.microsoft.com/office/drawing/2010/main" val="0"/>
              </a:ext>
            </a:extLst>
          </a:blip>
          <a:srcRect/>
          <a:stretch>
            <a:fillRect/>
          </a:stretch>
        </p:blipFill>
        <p:spPr bwMode="auto">
          <a:xfrm>
            <a:off x="48940" y="3000066"/>
            <a:ext cx="4005330" cy="2499212"/>
          </a:xfrm>
          <a:prstGeom prst="rect">
            <a:avLst/>
          </a:prstGeom>
          <a:noFill/>
          <a:ln>
            <a:noFill/>
          </a:ln>
        </p:spPr>
      </p:pic>
      <p:pic>
        <p:nvPicPr>
          <p:cNvPr id="5" name="Picture 4" descr="D:\Online Drives\OneDrive\KFUPM-2nd semester\Network Design\Project\GNS3MPLSVPNFiles\ready\2.png"/>
          <p:cNvPicPr/>
          <p:nvPr/>
        </p:nvPicPr>
        <p:blipFill>
          <a:blip r:embed="rId3">
            <a:extLst>
              <a:ext uri="{28A0092B-C50C-407E-A947-70E740481C1C}">
                <a14:useLocalDpi xmlns:a14="http://schemas.microsoft.com/office/drawing/2010/main" val="0"/>
              </a:ext>
            </a:extLst>
          </a:blip>
          <a:srcRect/>
          <a:stretch>
            <a:fillRect/>
          </a:stretch>
        </p:blipFill>
        <p:spPr bwMode="auto">
          <a:xfrm>
            <a:off x="4229851" y="3000066"/>
            <a:ext cx="3953814" cy="2499212"/>
          </a:xfrm>
          <a:prstGeom prst="rect">
            <a:avLst/>
          </a:prstGeom>
          <a:noFill/>
          <a:ln>
            <a:noFill/>
          </a:ln>
        </p:spPr>
      </p:pic>
      <p:pic>
        <p:nvPicPr>
          <p:cNvPr id="6" name="Picture 5" descr="D:\Online Drives\OneDrive\KFUPM-2nd semester\Network Design\Project\GNS3MPLSVPNFiles\ready\3.png"/>
          <p:cNvPicPr/>
          <p:nvPr/>
        </p:nvPicPr>
        <p:blipFill>
          <a:blip r:embed="rId4">
            <a:extLst>
              <a:ext uri="{28A0092B-C50C-407E-A947-70E740481C1C}">
                <a14:useLocalDpi xmlns:a14="http://schemas.microsoft.com/office/drawing/2010/main" val="0"/>
              </a:ext>
            </a:extLst>
          </a:blip>
          <a:srcRect/>
          <a:stretch>
            <a:fillRect/>
          </a:stretch>
        </p:blipFill>
        <p:spPr bwMode="auto">
          <a:xfrm>
            <a:off x="8359246" y="3000066"/>
            <a:ext cx="3755480" cy="2499212"/>
          </a:xfrm>
          <a:prstGeom prst="rect">
            <a:avLst/>
          </a:prstGeom>
          <a:noFill/>
          <a:ln>
            <a:noFill/>
          </a:ln>
        </p:spPr>
      </p:pic>
      <p:sp>
        <p:nvSpPr>
          <p:cNvPr id="7" name="TextBox 6"/>
          <p:cNvSpPr txBox="1"/>
          <p:nvPr/>
        </p:nvSpPr>
        <p:spPr>
          <a:xfrm>
            <a:off x="93587" y="5576054"/>
            <a:ext cx="12065786" cy="369332"/>
          </a:xfrm>
          <a:prstGeom prst="rect">
            <a:avLst/>
          </a:prstGeom>
          <a:noFill/>
        </p:spPr>
        <p:txBody>
          <a:bodyPr wrap="square" rtlCol="0">
            <a:spAutoFit/>
          </a:bodyPr>
          <a:lstStyle/>
          <a:p>
            <a:r>
              <a:rPr lang="en-US" dirty="0" smtClean="0"/>
              <a:t>	Fig</a:t>
            </a:r>
            <a:r>
              <a:rPr lang="en-US" dirty="0"/>
              <a:t>. 5</a:t>
            </a:r>
            <a:r>
              <a:rPr lang="en-US" dirty="0" smtClean="0"/>
              <a:t>00 </a:t>
            </a:r>
            <a:r>
              <a:rPr lang="en-US" dirty="0"/>
              <a:t>video </a:t>
            </a:r>
            <a:r>
              <a:rPr lang="en-US" dirty="0" smtClean="0"/>
              <a:t>calls/hour  				     Fig</a:t>
            </a:r>
            <a:r>
              <a:rPr lang="en-US" dirty="0"/>
              <a:t>. </a:t>
            </a:r>
            <a:r>
              <a:rPr lang="en-US" dirty="0" smtClean="0"/>
              <a:t>2500 </a:t>
            </a:r>
            <a:r>
              <a:rPr lang="en-US" dirty="0"/>
              <a:t>video </a:t>
            </a:r>
            <a:r>
              <a:rPr lang="en-US" dirty="0" smtClean="0"/>
              <a:t>calls/hour 			             Fig</a:t>
            </a:r>
            <a:r>
              <a:rPr lang="en-US" dirty="0"/>
              <a:t>. </a:t>
            </a:r>
            <a:r>
              <a:rPr lang="en-US" dirty="0" smtClean="0"/>
              <a:t>4000 </a:t>
            </a:r>
            <a:r>
              <a:rPr lang="en-US" dirty="0"/>
              <a:t>video </a:t>
            </a:r>
            <a:r>
              <a:rPr lang="en-US" dirty="0" smtClean="0"/>
              <a:t>calls/hour </a:t>
            </a:r>
            <a:endParaRPr lang="en-US" dirty="0"/>
          </a:p>
        </p:txBody>
      </p:sp>
    </p:spTree>
    <p:extLst>
      <p:ext uri="{BB962C8B-B14F-4D97-AF65-F5344CB8AC3E}">
        <p14:creationId xmlns:p14="http://schemas.microsoft.com/office/powerpoint/2010/main" val="20568432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Jitter</a:t>
            </a:r>
            <a:endParaRPr lang="en-US" dirty="0"/>
          </a:p>
        </p:txBody>
      </p:sp>
      <p:sp>
        <p:nvSpPr>
          <p:cNvPr id="3" name="Content Placeholder 2"/>
          <p:cNvSpPr>
            <a:spLocks noGrp="1"/>
          </p:cNvSpPr>
          <p:nvPr>
            <p:ph idx="1"/>
          </p:nvPr>
        </p:nvSpPr>
        <p:spPr/>
        <p:txBody>
          <a:bodyPr>
            <a:normAutofit/>
          </a:bodyPr>
          <a:lstStyle/>
          <a:p>
            <a:r>
              <a:rPr lang="en-US" sz="1800" dirty="0"/>
              <a:t>Time difference between two frames due to transmission latency is shown in </a:t>
            </a:r>
            <a:r>
              <a:rPr lang="en-US" sz="1800" dirty="0" smtClean="0"/>
              <a:t>below fig, </a:t>
            </a:r>
            <a:r>
              <a:rPr lang="en-US" sz="1800" dirty="0"/>
              <a:t>Jitter for 500 calls per hour is shown in fig  where jitter is start to happen from less than 500s for </a:t>
            </a:r>
            <a:r>
              <a:rPr lang="en-US" sz="1800" dirty="0" err="1"/>
              <a:t>eigrp</a:t>
            </a:r>
            <a:r>
              <a:rPr lang="en-US" sz="1800" dirty="0"/>
              <a:t> whereas </a:t>
            </a:r>
            <a:r>
              <a:rPr lang="en-US" sz="1800" dirty="0" err="1"/>
              <a:t>ospf</a:t>
            </a:r>
            <a:r>
              <a:rPr lang="en-US" sz="1800" dirty="0"/>
              <a:t> </a:t>
            </a:r>
            <a:r>
              <a:rPr lang="en-US" sz="1800" dirty="0" smtClean="0"/>
              <a:t>is </a:t>
            </a:r>
            <a:r>
              <a:rPr lang="en-US" sz="1800" dirty="0"/>
              <a:t>remaining unchanged to last the frame</a:t>
            </a:r>
            <a:r>
              <a:rPr lang="en-US" sz="1800" dirty="0" smtClean="0"/>
              <a:t>.</a:t>
            </a:r>
          </a:p>
          <a:p>
            <a:r>
              <a:rPr lang="en-US" sz="1800" dirty="0"/>
              <a:t>In the same manner, jitter for 2500 calls per hour is shown in fig </a:t>
            </a:r>
            <a:r>
              <a:rPr lang="en-US" sz="1800" dirty="0" smtClean="0"/>
              <a:t> </a:t>
            </a:r>
            <a:r>
              <a:rPr lang="en-US" sz="1800" dirty="0"/>
              <a:t>where jitter is start to increase from 480s and it became saturated after a while in </a:t>
            </a:r>
            <a:r>
              <a:rPr lang="en-US" sz="1800" dirty="0" err="1"/>
              <a:t>eigrp</a:t>
            </a:r>
            <a:r>
              <a:rPr lang="en-US" sz="1800" dirty="0"/>
              <a:t> protocol, but almost zero jitter is experienced though a little changed happens initially while same setup ran with </a:t>
            </a:r>
            <a:r>
              <a:rPr lang="en-US" sz="1800" dirty="0" err="1"/>
              <a:t>ospf</a:t>
            </a:r>
            <a:r>
              <a:rPr lang="en-US" sz="1800" dirty="0"/>
              <a:t> protocol. Again, </a:t>
            </a:r>
            <a:r>
              <a:rPr lang="en-US" sz="1800" dirty="0" smtClean="0"/>
              <a:t>last fig  </a:t>
            </a:r>
            <a:r>
              <a:rPr lang="en-US" sz="1800" dirty="0"/>
              <a:t>is shows the jitter for 4000 calls per hour where jitter goes high quickly at little bit earlier than previous experiment which is 470s whereas </a:t>
            </a:r>
            <a:r>
              <a:rPr lang="en-US" sz="1800" dirty="0" err="1"/>
              <a:t>ospf</a:t>
            </a:r>
            <a:r>
              <a:rPr lang="en-US" sz="1800" dirty="0"/>
              <a:t> is still unchanged.</a:t>
            </a:r>
          </a:p>
          <a:p>
            <a:endParaRPr lang="en-US" sz="1800" dirty="0"/>
          </a:p>
        </p:txBody>
      </p:sp>
      <p:pic>
        <p:nvPicPr>
          <p:cNvPr id="4" name="Picture 3" descr="D:\Online Drives\OneDrive\KFUPM-2nd semester\Network Design\Project\GNS3MPLSVPNFiles\ready\4.png"/>
          <p:cNvPicPr/>
          <p:nvPr/>
        </p:nvPicPr>
        <p:blipFill>
          <a:blip r:embed="rId2">
            <a:extLst>
              <a:ext uri="{28A0092B-C50C-407E-A947-70E740481C1C}">
                <a14:useLocalDpi xmlns:a14="http://schemas.microsoft.com/office/drawing/2010/main" val="0"/>
              </a:ext>
            </a:extLst>
          </a:blip>
          <a:srcRect/>
          <a:stretch>
            <a:fillRect/>
          </a:stretch>
        </p:blipFill>
        <p:spPr bwMode="auto">
          <a:xfrm>
            <a:off x="1097280" y="4180894"/>
            <a:ext cx="3101233" cy="1691873"/>
          </a:xfrm>
          <a:prstGeom prst="rect">
            <a:avLst/>
          </a:prstGeom>
          <a:noFill/>
          <a:ln>
            <a:noFill/>
          </a:ln>
        </p:spPr>
      </p:pic>
      <p:pic>
        <p:nvPicPr>
          <p:cNvPr id="5" name="Picture 4" descr="D:\Online Drives\OneDrive\KFUPM-2nd semester\Network Design\Project\GNS3MPLSVPNFiles\ready\5.png"/>
          <p:cNvPicPr/>
          <p:nvPr/>
        </p:nvPicPr>
        <p:blipFill>
          <a:blip r:embed="rId3">
            <a:extLst>
              <a:ext uri="{28A0092B-C50C-407E-A947-70E740481C1C}">
                <a14:useLocalDpi xmlns:a14="http://schemas.microsoft.com/office/drawing/2010/main" val="0"/>
              </a:ext>
            </a:extLst>
          </a:blip>
          <a:srcRect/>
          <a:stretch>
            <a:fillRect/>
          </a:stretch>
        </p:blipFill>
        <p:spPr bwMode="auto">
          <a:xfrm>
            <a:off x="4575863" y="4180894"/>
            <a:ext cx="3101233" cy="1691873"/>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8054447" y="4180894"/>
            <a:ext cx="3101233" cy="1691873"/>
          </a:xfrm>
          <a:prstGeom prst="rect">
            <a:avLst/>
          </a:prstGeom>
        </p:spPr>
      </p:pic>
      <p:sp>
        <p:nvSpPr>
          <p:cNvPr id="7" name="TextBox 6"/>
          <p:cNvSpPr txBox="1"/>
          <p:nvPr/>
        </p:nvSpPr>
        <p:spPr>
          <a:xfrm>
            <a:off x="1097280" y="6012392"/>
            <a:ext cx="10058400" cy="307777"/>
          </a:xfrm>
          <a:prstGeom prst="rect">
            <a:avLst/>
          </a:prstGeom>
          <a:noFill/>
        </p:spPr>
        <p:txBody>
          <a:bodyPr wrap="square" rtlCol="0">
            <a:spAutoFit/>
          </a:bodyPr>
          <a:lstStyle/>
          <a:p>
            <a:r>
              <a:rPr lang="en-US" sz="1400" dirty="0" smtClean="0"/>
              <a:t>	Fig</a:t>
            </a:r>
            <a:r>
              <a:rPr lang="en-US" sz="1400" dirty="0"/>
              <a:t>. 5</a:t>
            </a:r>
            <a:r>
              <a:rPr lang="en-US" sz="1400" dirty="0" smtClean="0"/>
              <a:t>00 </a:t>
            </a:r>
            <a:r>
              <a:rPr lang="en-US" sz="1400" dirty="0"/>
              <a:t>video </a:t>
            </a:r>
            <a:r>
              <a:rPr lang="en-US" sz="1400" dirty="0" smtClean="0"/>
              <a:t>calls/hour  				     Fig</a:t>
            </a:r>
            <a:r>
              <a:rPr lang="en-US" sz="1400" dirty="0"/>
              <a:t>. </a:t>
            </a:r>
            <a:r>
              <a:rPr lang="en-US" sz="1400" dirty="0" smtClean="0"/>
              <a:t>2500 </a:t>
            </a:r>
            <a:r>
              <a:rPr lang="en-US" sz="1400" dirty="0"/>
              <a:t>video </a:t>
            </a:r>
            <a:r>
              <a:rPr lang="en-US" sz="1400" dirty="0" smtClean="0"/>
              <a:t>calls/hour 			             Fig</a:t>
            </a:r>
            <a:r>
              <a:rPr lang="en-US" sz="1400" dirty="0"/>
              <a:t>. </a:t>
            </a:r>
            <a:r>
              <a:rPr lang="en-US" sz="1400" dirty="0" smtClean="0"/>
              <a:t>4000 </a:t>
            </a:r>
            <a:r>
              <a:rPr lang="en-US" sz="1400" dirty="0"/>
              <a:t>video </a:t>
            </a:r>
            <a:r>
              <a:rPr lang="en-US" sz="1400" dirty="0" smtClean="0"/>
              <a:t>calls/hour </a:t>
            </a:r>
            <a:endParaRPr lang="en-US" sz="1400" dirty="0"/>
          </a:p>
        </p:txBody>
      </p:sp>
    </p:spTree>
    <p:extLst>
      <p:ext uri="{BB962C8B-B14F-4D97-AF65-F5344CB8AC3E}">
        <p14:creationId xmlns:p14="http://schemas.microsoft.com/office/powerpoint/2010/main" val="1089137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i="1" dirty="0"/>
              <a:t>Mean Opinion Score (MOS</a:t>
            </a:r>
            <a:r>
              <a:rPr lang="en-US" i="1" dirty="0" smtClean="0"/>
              <a:t>)</a:t>
            </a:r>
            <a:endParaRPr lang="en-US" dirty="0"/>
          </a:p>
        </p:txBody>
      </p:sp>
      <p:sp>
        <p:nvSpPr>
          <p:cNvPr id="3" name="Content Placeholder 2"/>
          <p:cNvSpPr>
            <a:spLocks noGrp="1"/>
          </p:cNvSpPr>
          <p:nvPr>
            <p:ph idx="1"/>
          </p:nvPr>
        </p:nvSpPr>
        <p:spPr/>
        <p:txBody>
          <a:bodyPr>
            <a:normAutofit/>
          </a:bodyPr>
          <a:lstStyle/>
          <a:p>
            <a:pPr algn="just"/>
            <a:r>
              <a:rPr lang="en-US" sz="1800" dirty="0"/>
              <a:t>In voice communications, particularly Internet telephony, the mean opinion score (MOS) provides a numerical measure of the quality of human speech at the destination end of the circuit [8]. MOS scores are shown below according to this experimental sequence. However, fig 10 displays the </a:t>
            </a:r>
            <a:r>
              <a:rPr lang="en-US" sz="1800" dirty="0" err="1"/>
              <a:t>mos</a:t>
            </a:r>
            <a:r>
              <a:rPr lang="en-US" sz="1800" dirty="0"/>
              <a:t> score for 500 calls per hour where score is start to drop for both </a:t>
            </a:r>
            <a:r>
              <a:rPr lang="en-US" sz="1800" dirty="0" err="1"/>
              <a:t>eigrp</a:t>
            </a:r>
            <a:r>
              <a:rPr lang="en-US" sz="1800" dirty="0"/>
              <a:t> and </a:t>
            </a:r>
            <a:r>
              <a:rPr lang="en-US" sz="1800" dirty="0" err="1"/>
              <a:t>ospf</a:t>
            </a:r>
            <a:r>
              <a:rPr lang="en-US" sz="1800" dirty="0"/>
              <a:t> at the same time which is less than 500s from 3.7 units of </a:t>
            </a:r>
            <a:r>
              <a:rPr lang="en-US" sz="1800" dirty="0" err="1"/>
              <a:t>mos</a:t>
            </a:r>
            <a:r>
              <a:rPr lang="en-US" sz="1800" dirty="0"/>
              <a:t> and it does not recovered until simulation end.</a:t>
            </a:r>
          </a:p>
          <a:p>
            <a:pPr algn="just"/>
            <a:endParaRPr lang="en-US" sz="18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97280" y="3545339"/>
            <a:ext cx="3268658" cy="1992576"/>
          </a:xfrm>
          <a:prstGeom prst="rect">
            <a:avLst/>
          </a:prstGeom>
        </p:spPr>
      </p:pic>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651849" y="3545339"/>
            <a:ext cx="3268658" cy="1992576"/>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8206418" y="3545339"/>
            <a:ext cx="3268658" cy="1992576"/>
          </a:xfrm>
          <a:prstGeom prst="rect">
            <a:avLst/>
          </a:prstGeom>
        </p:spPr>
      </p:pic>
      <p:sp>
        <p:nvSpPr>
          <p:cNvPr id="8" name="TextBox 7"/>
          <p:cNvSpPr txBox="1"/>
          <p:nvPr/>
        </p:nvSpPr>
        <p:spPr>
          <a:xfrm>
            <a:off x="1097280" y="5669691"/>
            <a:ext cx="10058400" cy="307777"/>
          </a:xfrm>
          <a:prstGeom prst="rect">
            <a:avLst/>
          </a:prstGeom>
          <a:noFill/>
        </p:spPr>
        <p:txBody>
          <a:bodyPr wrap="square" rtlCol="0">
            <a:spAutoFit/>
          </a:bodyPr>
          <a:lstStyle/>
          <a:p>
            <a:r>
              <a:rPr lang="en-US" sz="1400" dirty="0" smtClean="0"/>
              <a:t>	Fig</a:t>
            </a:r>
            <a:r>
              <a:rPr lang="en-US" sz="1400" dirty="0"/>
              <a:t>. 5</a:t>
            </a:r>
            <a:r>
              <a:rPr lang="en-US" sz="1400" dirty="0" smtClean="0"/>
              <a:t>00 </a:t>
            </a:r>
            <a:r>
              <a:rPr lang="en-US" sz="1400" dirty="0"/>
              <a:t>video </a:t>
            </a:r>
            <a:r>
              <a:rPr lang="en-US" sz="1400" dirty="0" smtClean="0"/>
              <a:t>calls/hour  				     Fig</a:t>
            </a:r>
            <a:r>
              <a:rPr lang="en-US" sz="1400" dirty="0"/>
              <a:t>. </a:t>
            </a:r>
            <a:r>
              <a:rPr lang="en-US" sz="1400" dirty="0" smtClean="0"/>
              <a:t>2500 </a:t>
            </a:r>
            <a:r>
              <a:rPr lang="en-US" sz="1400" dirty="0"/>
              <a:t>video </a:t>
            </a:r>
            <a:r>
              <a:rPr lang="en-US" sz="1400" dirty="0" smtClean="0"/>
              <a:t>calls/hour 			             Fig</a:t>
            </a:r>
            <a:r>
              <a:rPr lang="en-US" sz="1400" dirty="0"/>
              <a:t>. </a:t>
            </a:r>
            <a:r>
              <a:rPr lang="en-US" sz="1400" dirty="0" smtClean="0"/>
              <a:t>4000 </a:t>
            </a:r>
            <a:r>
              <a:rPr lang="en-US" sz="1400" dirty="0"/>
              <a:t>video </a:t>
            </a:r>
            <a:r>
              <a:rPr lang="en-US" sz="1400" dirty="0" smtClean="0"/>
              <a:t>calls/hour </a:t>
            </a:r>
            <a:endParaRPr lang="en-US" sz="1400" dirty="0"/>
          </a:p>
        </p:txBody>
      </p:sp>
    </p:spTree>
    <p:extLst>
      <p:ext uri="{BB962C8B-B14F-4D97-AF65-F5344CB8AC3E}">
        <p14:creationId xmlns:p14="http://schemas.microsoft.com/office/powerpoint/2010/main" val="35415870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RELATED WORKS</a:t>
            </a:r>
            <a:endParaRPr lang="en-US" dirty="0"/>
          </a:p>
        </p:txBody>
      </p:sp>
      <p:sp>
        <p:nvSpPr>
          <p:cNvPr id="3" name="Content Placeholder 2"/>
          <p:cNvSpPr>
            <a:spLocks noGrp="1"/>
          </p:cNvSpPr>
          <p:nvPr>
            <p:ph idx="1"/>
          </p:nvPr>
        </p:nvSpPr>
        <p:spPr/>
        <p:txBody>
          <a:bodyPr/>
          <a:lstStyle/>
          <a:p>
            <a:pPr algn="just"/>
            <a:r>
              <a:rPr lang="en-US" dirty="0"/>
              <a:t>So far many research has been done on video conferencing multi-cast and broadcast over MPLS are [9],[10] and [11] but few of them are comparison study among router protocols in MPLS VPN [1]-[4] and [12]. Relative comparison of network model infrastructure for delivering data over MPLS networks [2]-[4] shows MPLS perform better. Among many performance metric, end to end delay is considered in the paper [4][13], jitter cite5and [14], voice packet delay  variation is shown, voice packet send and receive [4], packet loss[6], throughput </a:t>
            </a:r>
            <a:r>
              <a:rPr lang="en-US" dirty="0" err="1"/>
              <a:t>putc</a:t>
            </a:r>
            <a:r>
              <a:rPr lang="en-US" dirty="0"/>
              <a:t>[14] and MOS[15] and [16]. In video conferencing, performance measures shown in case of voice codec in paper [2] and [3]. However, G.711 is used as most popular codec for VoIP call in [17], [18] that is also discussed about security in multimedia communication. How many types of routing protocols is implemented in VoIP application is shown in paper [6]-[13]. Comparison of many well-known routing protocols such as RIP, OSPF and EIGRP is presented in the paper [16]-[19]. Determining the best routing protocol is complex task, here they are discussed how can it does easily based on convergence time and queueing delay in the paper [7] and [13]. </a:t>
            </a:r>
          </a:p>
        </p:txBody>
      </p:sp>
    </p:spTree>
    <p:extLst>
      <p:ext uri="{BB962C8B-B14F-4D97-AF65-F5344CB8AC3E}">
        <p14:creationId xmlns:p14="http://schemas.microsoft.com/office/powerpoint/2010/main" val="18186667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dirty="0"/>
              <a:t>This paper introduced a performance evaluation of video conferencing application using two different routing protocol respectively </a:t>
            </a:r>
            <a:r>
              <a:rPr lang="en-US" dirty="0" err="1"/>
              <a:t>eigrp</a:t>
            </a:r>
            <a:r>
              <a:rPr lang="en-US" dirty="0"/>
              <a:t> and </a:t>
            </a:r>
            <a:r>
              <a:rPr lang="en-US" dirty="0" err="1"/>
              <a:t>ospf</a:t>
            </a:r>
            <a:r>
              <a:rPr lang="en-US" dirty="0"/>
              <a:t> over MPLS VPN network. The empirical simulation result shows that router configuration on each provider router is successfully done and it can hide the PE router while data is traversing router to router. Moreover, It is clearly observed that </a:t>
            </a:r>
            <a:r>
              <a:rPr lang="en-US" dirty="0">
                <a:solidFill>
                  <a:srgbClr val="FF0000"/>
                </a:solidFill>
              </a:rPr>
              <a:t>the best performance is recorded in case of </a:t>
            </a:r>
            <a:r>
              <a:rPr lang="en-US" dirty="0" err="1">
                <a:solidFill>
                  <a:srgbClr val="FF0000"/>
                </a:solidFill>
              </a:rPr>
              <a:t>ospf</a:t>
            </a:r>
            <a:r>
              <a:rPr lang="en-US" dirty="0">
                <a:solidFill>
                  <a:srgbClr val="FF0000"/>
                </a:solidFill>
              </a:rPr>
              <a:t> protocols in every scenarios</a:t>
            </a:r>
            <a:r>
              <a:rPr lang="en-US" dirty="0"/>
              <a:t>. We have plan to continue our research in large scale in future.</a:t>
            </a:r>
          </a:p>
          <a:p>
            <a:pPr marL="0" indent="0">
              <a:buNone/>
            </a:pPr>
            <a:endParaRPr lang="en-US" dirty="0"/>
          </a:p>
        </p:txBody>
      </p:sp>
    </p:spTree>
    <p:extLst>
      <p:ext uri="{BB962C8B-B14F-4D97-AF65-F5344CB8AC3E}">
        <p14:creationId xmlns:p14="http://schemas.microsoft.com/office/powerpoint/2010/main" val="35123263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Recognition and Achievement</a:t>
            </a:r>
            <a:endParaRPr lang="en-US" dirty="0"/>
          </a:p>
        </p:txBody>
      </p:sp>
      <p:pic>
        <p:nvPicPr>
          <p:cNvPr id="4" name="Content Placeholder 3"/>
          <p:cNvPicPr>
            <a:picLocks noGrp="1" noChangeAspect="1"/>
          </p:cNvPicPr>
          <p:nvPr>
            <p:ph idx="1"/>
          </p:nvPr>
        </p:nvPicPr>
        <p:blipFill>
          <a:blip r:embed="rId2"/>
          <a:stretch>
            <a:fillRect/>
          </a:stretch>
        </p:blipFill>
        <p:spPr>
          <a:xfrm>
            <a:off x="659398" y="1919422"/>
            <a:ext cx="5510987" cy="1918482"/>
          </a:xfrm>
          <a:prstGeom prst="rect">
            <a:avLst/>
          </a:prstGeom>
        </p:spPr>
      </p:pic>
      <p:pic>
        <p:nvPicPr>
          <p:cNvPr id="5" name="Picture 4"/>
          <p:cNvPicPr>
            <a:picLocks noChangeAspect="1"/>
          </p:cNvPicPr>
          <p:nvPr/>
        </p:nvPicPr>
        <p:blipFill>
          <a:blip r:embed="rId3"/>
          <a:stretch>
            <a:fillRect/>
          </a:stretch>
        </p:blipFill>
        <p:spPr>
          <a:xfrm>
            <a:off x="6478073" y="1919422"/>
            <a:ext cx="5215944" cy="2854118"/>
          </a:xfrm>
          <a:prstGeom prst="rect">
            <a:avLst/>
          </a:prstGeom>
        </p:spPr>
      </p:pic>
    </p:spTree>
    <p:extLst>
      <p:ext uri="{BB962C8B-B14F-4D97-AF65-F5344CB8AC3E}">
        <p14:creationId xmlns:p14="http://schemas.microsoft.com/office/powerpoint/2010/main" val="15647075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32500" lnSpcReduction="20000"/>
          </a:bodyPr>
          <a:lstStyle/>
          <a:p>
            <a:r>
              <a:rPr lang="en-US" dirty="0"/>
              <a:t>[1] Windstream, “Mastering Network Design with MPLS”, whitepaper, 2012, available </a:t>
            </a:r>
            <a:r>
              <a:rPr lang="en-US" dirty="0" smtClean="0"/>
              <a:t>from http</a:t>
            </a:r>
            <a:r>
              <a:rPr lang="en-US" dirty="0"/>
              <a:t>://www.windstreambusiness.com/media/663859/masteringnetwork-design-with-mpls.pdf.</a:t>
            </a:r>
          </a:p>
          <a:p>
            <a:r>
              <a:rPr lang="en-US" dirty="0"/>
              <a:t>[2] </a:t>
            </a:r>
            <a:r>
              <a:rPr lang="en-US" dirty="0" err="1"/>
              <a:t>R.S.Naoum</a:t>
            </a:r>
            <a:r>
              <a:rPr lang="en-US" dirty="0"/>
              <a:t> and </a:t>
            </a:r>
            <a:r>
              <a:rPr lang="en-US" dirty="0" err="1"/>
              <a:t>M.Maswady</a:t>
            </a:r>
            <a:r>
              <a:rPr lang="en-US" dirty="0"/>
              <a:t>, “Performance Evaluation for VOIP over IP and MPLS”, World of Computer Science and Information Technology Journal (WCSIT), Vol.2 (3), pp. 110-114, 2012</a:t>
            </a:r>
          </a:p>
          <a:p>
            <a:r>
              <a:rPr lang="en-US" dirty="0"/>
              <a:t>[3] </a:t>
            </a:r>
            <a:r>
              <a:rPr lang="en-US" dirty="0" err="1"/>
              <a:t>E.S.Jain</a:t>
            </a:r>
            <a:r>
              <a:rPr lang="en-US" dirty="0"/>
              <a:t>, "Performance Analysis of Voice over Multiprotocol Label Switching Communication Networks with Traffic Engineering", International Journal of Advanced Research in Computer Science and Software Engineering, Vol.2 (7), pp. 195-199, 2012.</a:t>
            </a:r>
          </a:p>
          <a:p>
            <a:r>
              <a:rPr lang="en-US" dirty="0"/>
              <a:t>[4] I.S.I </a:t>
            </a:r>
            <a:r>
              <a:rPr lang="en-US" dirty="0" err="1"/>
              <a:t>Alsukayti</a:t>
            </a:r>
            <a:r>
              <a:rPr lang="en-US" dirty="0"/>
              <a:t> and </a:t>
            </a:r>
            <a:r>
              <a:rPr lang="en-US" dirty="0" err="1"/>
              <a:t>T.J.Dennis</a:t>
            </a:r>
            <a:r>
              <a:rPr lang="en-US" dirty="0"/>
              <a:t>, “Performance Analysis of VoIP over BMG/MPLS VPN Technology”, PGNET Conference, 2011.</a:t>
            </a:r>
          </a:p>
          <a:p>
            <a:r>
              <a:rPr lang="en-US" dirty="0"/>
              <a:t>[5] R </a:t>
            </a:r>
            <a:r>
              <a:rPr lang="en-US" dirty="0" err="1"/>
              <a:t>Yunos</a:t>
            </a:r>
            <a:r>
              <a:rPr lang="en-US" dirty="0"/>
              <a:t>, NM Noor, SA Ahmad, “Performance evaluation between IPv4 and IPv6 on MPLS Linux platform,” International Conference on Information Retrieval &amp; Knowledge Management (CAMP10), pp. 204–208, 2010</a:t>
            </a:r>
          </a:p>
          <a:p>
            <a:r>
              <a:rPr lang="en-US" dirty="0"/>
              <a:t>[6] </a:t>
            </a:r>
            <a:r>
              <a:rPr lang="en-US" dirty="0" err="1"/>
              <a:t>A.Chadha</a:t>
            </a:r>
            <a:r>
              <a:rPr lang="en-US" dirty="0"/>
              <a:t> and </a:t>
            </a:r>
            <a:r>
              <a:rPr lang="en-US" dirty="0" err="1"/>
              <a:t>A.K.Gupta</a:t>
            </a:r>
            <a:r>
              <a:rPr lang="en-US" dirty="0"/>
              <a:t>, “Review on Enhanced Interior Gateway Routing Protocol”, Global Journal of Computer Science and Technology Network, Web &amp; </a:t>
            </a:r>
            <a:r>
              <a:rPr lang="en-US" dirty="0" err="1"/>
              <a:t>Secuirty</a:t>
            </a:r>
            <a:r>
              <a:rPr lang="en-US" dirty="0"/>
              <a:t>, Vol. 13(6), 2013.</a:t>
            </a:r>
          </a:p>
          <a:p>
            <a:r>
              <a:rPr lang="en-US" dirty="0"/>
              <a:t>[7] </a:t>
            </a:r>
            <a:r>
              <a:rPr lang="en-US" dirty="0" err="1"/>
              <a:t>K.Mirzahosein</a:t>
            </a:r>
            <a:r>
              <a:rPr lang="en-US" dirty="0"/>
              <a:t>, </a:t>
            </a:r>
            <a:r>
              <a:rPr lang="en-US" dirty="0" err="1"/>
              <a:t>A.Nguyen</a:t>
            </a:r>
            <a:r>
              <a:rPr lang="en-US" dirty="0"/>
              <a:t> and </a:t>
            </a:r>
            <a:r>
              <a:rPr lang="en-US" dirty="0" err="1"/>
              <a:t>S.Elmasry</a:t>
            </a:r>
            <a:r>
              <a:rPr lang="en-US" dirty="0"/>
              <a:t>, “Analysis of RIP, OSPF and EIGRP Routing Protocols using OPNET”, Simon Fraser University, School of Engineering Final Year Project</a:t>
            </a:r>
            <a:r>
              <a:rPr lang="en-US" dirty="0" smtClean="0"/>
              <a:t>, ENCS </a:t>
            </a:r>
            <a:r>
              <a:rPr lang="en-US" dirty="0"/>
              <a:t>427: Communication Networks, 2013.</a:t>
            </a:r>
          </a:p>
          <a:p>
            <a:r>
              <a:rPr lang="en-US" dirty="0"/>
              <a:t>[8] S, Ali, and B. Z. </a:t>
            </a:r>
            <a:r>
              <a:rPr lang="en-US" dirty="0" err="1"/>
              <a:t>Rana</a:t>
            </a:r>
            <a:r>
              <a:rPr lang="en-US" dirty="0"/>
              <a:t>. "OPNET Analysis of VoIP over MPLS VPN with IP </a:t>
            </a:r>
            <a:r>
              <a:rPr lang="en-US" dirty="0" err="1"/>
              <a:t>QoS</a:t>
            </a:r>
            <a:r>
              <a:rPr lang="en-US" dirty="0"/>
              <a:t>." Master Thesis, Electrical Engineering, 2011.</a:t>
            </a:r>
          </a:p>
          <a:p>
            <a:r>
              <a:rPr lang="en-US" dirty="0"/>
              <a:t>[9] </a:t>
            </a:r>
            <a:r>
              <a:rPr lang="en-US" dirty="0" err="1"/>
              <a:t>N.Aoki</a:t>
            </a:r>
            <a:r>
              <a:rPr lang="en-US" dirty="0"/>
              <a:t>, “A Semi-Lossless Steganography Technique for G.711 Telephony Speech”, 2010 Sixth International Conference on Intelligent Information Hiding and Multimedia Signal Processing, pp. 534-537, 2010</a:t>
            </a:r>
            <a:r>
              <a:rPr lang="en-US" dirty="0" smtClean="0"/>
              <a:t>. </a:t>
            </a:r>
          </a:p>
          <a:p>
            <a:r>
              <a:rPr lang="en-US" dirty="0" smtClean="0"/>
              <a:t>[</a:t>
            </a:r>
            <a:r>
              <a:rPr lang="en-US" dirty="0"/>
              <a:t>10] </a:t>
            </a:r>
            <a:r>
              <a:rPr lang="en-US" dirty="0" err="1"/>
              <a:t>R.Yasinovskyy</a:t>
            </a:r>
            <a:r>
              <a:rPr lang="en-US" dirty="0"/>
              <a:t>, </a:t>
            </a:r>
            <a:r>
              <a:rPr lang="en-US" dirty="0" err="1"/>
              <a:t>A.L.Wijesinha</a:t>
            </a:r>
            <a:r>
              <a:rPr lang="en-US" dirty="0"/>
              <a:t>, </a:t>
            </a:r>
            <a:r>
              <a:rPr lang="en-US" dirty="0" err="1"/>
              <a:t>R.K.Karne</a:t>
            </a:r>
            <a:r>
              <a:rPr lang="en-US" dirty="0"/>
              <a:t> and </a:t>
            </a:r>
            <a:r>
              <a:rPr lang="en-US" dirty="0" err="1"/>
              <a:t>G.Khaksari</a:t>
            </a:r>
            <a:r>
              <a:rPr lang="en-US" dirty="0"/>
              <a:t>, “A Comparison of VoIP Performance on IPv6 and IPv4 Networks”, 2009.</a:t>
            </a:r>
          </a:p>
          <a:p>
            <a:r>
              <a:rPr lang="en-US" dirty="0"/>
              <a:t>[11] </a:t>
            </a:r>
            <a:r>
              <a:rPr lang="en-US" dirty="0" err="1"/>
              <a:t>E.S.Myakotnykh</a:t>
            </a:r>
            <a:r>
              <a:rPr lang="en-US" dirty="0"/>
              <a:t>, </a:t>
            </a:r>
            <a:r>
              <a:rPr lang="en-US" dirty="0" err="1"/>
              <a:t>R.A.Thompson</a:t>
            </a:r>
            <a:r>
              <a:rPr lang="en-US" dirty="0"/>
              <a:t>, “Adaptive Speech Quality Management in Voice-over-IP Communications”, 2009 Fifth Advanced International Conference on Telecommunications</a:t>
            </a:r>
            <a:r>
              <a:rPr lang="en-US" dirty="0" smtClean="0"/>
              <a:t>”, pp</a:t>
            </a:r>
            <a:r>
              <a:rPr lang="en-US" dirty="0"/>
              <a:t>. 64-71, 2009.</a:t>
            </a:r>
          </a:p>
          <a:p>
            <a:r>
              <a:rPr lang="en-US" dirty="0"/>
              <a:t>[12] </a:t>
            </a:r>
            <a:r>
              <a:rPr lang="en-US" dirty="0" err="1"/>
              <a:t>T.Huang</a:t>
            </a:r>
            <a:r>
              <a:rPr lang="en-US" dirty="0"/>
              <a:t>, </a:t>
            </a:r>
            <a:r>
              <a:rPr lang="en-US" dirty="0" err="1"/>
              <a:t>P.Huang</a:t>
            </a:r>
            <a:r>
              <a:rPr lang="en-US" dirty="0"/>
              <a:t>, </a:t>
            </a:r>
            <a:r>
              <a:rPr lang="en-US" dirty="0" err="1"/>
              <a:t>K.Chen</a:t>
            </a:r>
            <a:r>
              <a:rPr lang="en-US" dirty="0"/>
              <a:t> and </a:t>
            </a:r>
            <a:r>
              <a:rPr lang="en-US" dirty="0" err="1"/>
              <a:t>P.Wang</a:t>
            </a:r>
            <a:r>
              <a:rPr lang="en-US" dirty="0"/>
              <a:t>, “Cloud Skype Be More Satisfying? A </a:t>
            </a:r>
            <a:r>
              <a:rPr lang="en-US" dirty="0" err="1"/>
              <a:t>QoE</a:t>
            </a:r>
            <a:r>
              <a:rPr lang="en-US" dirty="0"/>
              <a:t>-Centric Study of the FEC Mechanism in an Internet-Scale VoIP System”, IEEE Network, pp. 42-48, 2010.</a:t>
            </a:r>
          </a:p>
          <a:p>
            <a:r>
              <a:rPr lang="en-US" dirty="0"/>
              <a:t>[13] </a:t>
            </a:r>
            <a:r>
              <a:rPr lang="en-US" dirty="0" err="1"/>
              <a:t>X.Che</a:t>
            </a:r>
            <a:r>
              <a:rPr lang="en-US" dirty="0"/>
              <a:t> and </a:t>
            </a:r>
            <a:r>
              <a:rPr lang="en-US" dirty="0" err="1"/>
              <a:t>L.J.Cobley</a:t>
            </a:r>
            <a:r>
              <a:rPr lang="en-US" dirty="0"/>
              <a:t>, “VoIP Performance over Different Interior Gateway Protocols”, International Journal of Communications Networks and Information Security (IJCNS), Vol.1 (1), pp. 34- 41, 2009.</a:t>
            </a:r>
          </a:p>
          <a:p>
            <a:r>
              <a:rPr lang="en-US" dirty="0"/>
              <a:t>[14] </a:t>
            </a:r>
            <a:r>
              <a:rPr lang="en-US" dirty="0" err="1"/>
              <a:t>S.G.Thorenoor</a:t>
            </a:r>
            <a:r>
              <a:rPr lang="en-US" dirty="0"/>
              <a:t>, “Dynamic Routing Protocol Implementation Decision between EIGRP, OSPF and RIP based on Technical Background Using OPNET Modeler”, Second </a:t>
            </a:r>
            <a:r>
              <a:rPr lang="en-US" dirty="0" smtClean="0"/>
              <a:t>International Conference </a:t>
            </a:r>
            <a:r>
              <a:rPr lang="en-US" dirty="0"/>
              <a:t>on Computer and Network Technology, pp.191-195, 2010.</a:t>
            </a:r>
          </a:p>
          <a:p>
            <a:r>
              <a:rPr lang="en-US" dirty="0"/>
              <a:t>[15] </a:t>
            </a:r>
            <a:r>
              <a:rPr lang="en-US" dirty="0" err="1"/>
              <a:t>I.Kaur</a:t>
            </a:r>
            <a:r>
              <a:rPr lang="en-US" dirty="0"/>
              <a:t>, “Performance Evaluation of Hybrid Network using EIGRP &amp; OSPF for different Applications”, International Journal of Engineering Science and Technology (IJEST), Vol.3 (5), pp.3950-3960, 2011.</a:t>
            </a:r>
          </a:p>
        </p:txBody>
      </p:sp>
    </p:spTree>
    <p:extLst>
      <p:ext uri="{BB962C8B-B14F-4D97-AF65-F5344CB8AC3E}">
        <p14:creationId xmlns:p14="http://schemas.microsoft.com/office/powerpoint/2010/main" val="26782798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normAutofit/>
          </a:bodyPr>
          <a:lstStyle/>
          <a:p>
            <a:pPr algn="ctr"/>
            <a:endParaRPr lang="en-US" sz="9600" dirty="0" smtClean="0"/>
          </a:p>
          <a:p>
            <a:pPr algn="ctr"/>
            <a:r>
              <a:rPr lang="en-US" sz="9600" b="1" dirty="0" smtClean="0"/>
              <a:t>?</a:t>
            </a:r>
            <a:endParaRPr lang="en-US" sz="9600" b="1" dirty="0"/>
          </a:p>
        </p:txBody>
      </p:sp>
    </p:spTree>
    <p:extLst>
      <p:ext uri="{BB962C8B-B14F-4D97-AF65-F5344CB8AC3E}">
        <p14:creationId xmlns:p14="http://schemas.microsoft.com/office/powerpoint/2010/main" val="717558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- 1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0430" y="1846263"/>
            <a:ext cx="6971466" cy="4022725"/>
          </a:xfrm>
        </p:spPr>
      </p:pic>
    </p:spTree>
    <p:extLst>
      <p:ext uri="{BB962C8B-B14F-4D97-AF65-F5344CB8AC3E}">
        <p14:creationId xmlns:p14="http://schemas.microsoft.com/office/powerpoint/2010/main" val="1366627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 = Multi-Protocol.  Why layer 3?</a:t>
            </a:r>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16837" t="36939" r="19739" b="25087"/>
          <a:stretch/>
        </p:blipFill>
        <p:spPr bwMode="auto">
          <a:xfrm>
            <a:off x="1377968" y="2270549"/>
            <a:ext cx="4791012" cy="2262814"/>
          </a:xfrm>
          <a:prstGeom prst="rect">
            <a:avLst/>
          </a:prstGeom>
          <a:ln>
            <a:noFill/>
          </a:ln>
          <a:extLst>
            <a:ext uri="{53640926-AAD7-44D8-BBD7-CCE9431645EC}">
              <a14:shadowObscured xmlns:a14="http://schemas.microsoft.com/office/drawing/2010/main"/>
            </a:ext>
          </a:extLst>
        </p:spPr>
      </p:pic>
      <p:pic>
        <p:nvPicPr>
          <p:cNvPr id="5" name="Content Placeholder 4"/>
          <p:cNvPicPr>
            <a:picLocks noGrp="1"/>
          </p:cNvPicPr>
          <p:nvPr>
            <p:ph idx="1"/>
          </p:nvPr>
        </p:nvPicPr>
        <p:blipFill rotWithShape="1">
          <a:blip r:embed="rId3">
            <a:extLst>
              <a:ext uri="{28A0092B-C50C-407E-A947-70E740481C1C}">
                <a14:useLocalDpi xmlns:a14="http://schemas.microsoft.com/office/drawing/2010/main" val="0"/>
              </a:ext>
            </a:extLst>
          </a:blip>
          <a:srcRect l="30192" t="31528" r="39622" b="20247"/>
          <a:stretch/>
        </p:blipFill>
        <p:spPr bwMode="auto">
          <a:xfrm>
            <a:off x="6784965" y="1919134"/>
            <a:ext cx="1251452" cy="35930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88574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 = Label Switching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7133" y="2205341"/>
            <a:ext cx="1155568" cy="892733"/>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1068" t="7431" r="12378" b="20281"/>
          <a:stretch/>
        </p:blipFill>
        <p:spPr>
          <a:xfrm>
            <a:off x="5705341" y="2125014"/>
            <a:ext cx="1068946" cy="759854"/>
          </a:xfrm>
          <a:prstGeom prst="rect">
            <a:avLst/>
          </a:prstGeom>
        </p:spPr>
      </p:pic>
      <p:sp>
        <p:nvSpPr>
          <p:cNvPr id="6" name="Oval 5"/>
          <p:cNvSpPr/>
          <p:nvPr/>
        </p:nvSpPr>
        <p:spPr>
          <a:xfrm>
            <a:off x="7120796" y="2049151"/>
            <a:ext cx="185179" cy="156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761954" y="2205341"/>
            <a:ext cx="92590" cy="156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854544" y="2049151"/>
            <a:ext cx="185179" cy="156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97280" y="2205341"/>
            <a:ext cx="748750" cy="31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IP</a:t>
            </a:r>
            <a:endParaRPr lang="en-US" i="1" dirty="0"/>
          </a:p>
        </p:txBody>
      </p:sp>
      <p:sp>
        <p:nvSpPr>
          <p:cNvPr id="10" name="Rectangle 9"/>
          <p:cNvSpPr/>
          <p:nvPr/>
        </p:nvSpPr>
        <p:spPr>
          <a:xfrm>
            <a:off x="1846030" y="2205341"/>
            <a:ext cx="268670" cy="31238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27" name="Rectangle 26"/>
          <p:cNvSpPr/>
          <p:nvPr/>
        </p:nvSpPr>
        <p:spPr>
          <a:xfrm>
            <a:off x="903429" y="5384289"/>
            <a:ext cx="748750" cy="31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ATM</a:t>
            </a:r>
            <a:endParaRPr lang="en-US" i="1" dirty="0"/>
          </a:p>
        </p:txBody>
      </p:sp>
      <p:sp>
        <p:nvSpPr>
          <p:cNvPr id="28" name="Rectangle 27"/>
          <p:cNvSpPr/>
          <p:nvPr/>
        </p:nvSpPr>
        <p:spPr>
          <a:xfrm>
            <a:off x="1652179" y="5384289"/>
            <a:ext cx="268670" cy="31238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3</a:t>
            </a:r>
            <a:endParaRPr lang="en-US" dirty="0">
              <a:solidFill>
                <a:schemeClr val="bg1"/>
              </a:solidFill>
            </a:endParaRPr>
          </a:p>
        </p:txBody>
      </p:sp>
      <p:sp>
        <p:nvSpPr>
          <p:cNvPr id="29" name="Rectangle 28"/>
          <p:cNvSpPr/>
          <p:nvPr/>
        </p:nvSpPr>
        <p:spPr>
          <a:xfrm>
            <a:off x="1097280" y="2205341"/>
            <a:ext cx="748750" cy="31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IP</a:t>
            </a:r>
            <a:endParaRPr lang="en-US" i="1" dirty="0"/>
          </a:p>
        </p:txBody>
      </p:sp>
      <p:sp>
        <p:nvSpPr>
          <p:cNvPr id="30" name="Rectangle 29"/>
          <p:cNvSpPr/>
          <p:nvPr/>
        </p:nvSpPr>
        <p:spPr>
          <a:xfrm>
            <a:off x="1846030" y="2205341"/>
            <a:ext cx="268670" cy="31238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31" name="Rectangle 30"/>
          <p:cNvSpPr/>
          <p:nvPr/>
        </p:nvSpPr>
        <p:spPr>
          <a:xfrm>
            <a:off x="1097280" y="2205341"/>
            <a:ext cx="748750" cy="31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IP</a:t>
            </a:r>
            <a:endParaRPr lang="en-US" i="1" dirty="0"/>
          </a:p>
        </p:txBody>
      </p:sp>
      <p:sp>
        <p:nvSpPr>
          <p:cNvPr id="32" name="Rectangle 31"/>
          <p:cNvSpPr/>
          <p:nvPr/>
        </p:nvSpPr>
        <p:spPr>
          <a:xfrm>
            <a:off x="1846030" y="2205341"/>
            <a:ext cx="268670" cy="31238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33" name="Rounded Rectangular Callout 32"/>
          <p:cNvSpPr/>
          <p:nvPr/>
        </p:nvSpPr>
        <p:spPr>
          <a:xfrm>
            <a:off x="8003321" y="732452"/>
            <a:ext cx="2367148" cy="1316699"/>
          </a:xfrm>
          <a:prstGeom prst="wedgeRoundRectCallout">
            <a:avLst>
              <a:gd name="adj1" fmla="val -45316"/>
              <a:gd name="adj2" fmla="val 62500"/>
              <a:gd name="adj3" fmla="val 16667"/>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Multiple Network Checking (A match with longest Network mask wins)</a:t>
            </a:r>
            <a:endParaRPr lang="en-US" dirty="0">
              <a:ln w="0"/>
              <a:solidFill>
                <a:schemeClr val="tx1"/>
              </a:solidFill>
              <a:effectLst>
                <a:outerShdw blurRad="38100" dist="19050" dir="2700000" algn="tl" rotWithShape="0">
                  <a:schemeClr val="dk1">
                    <a:alpha val="40000"/>
                  </a:schemeClr>
                </a:outerShdw>
              </a:effectLst>
            </a:endParaRPr>
          </a:p>
        </p:txBody>
      </p:sp>
      <p:pic>
        <p:nvPicPr>
          <p:cNvPr id="34" name="Picture 33"/>
          <p:cNvPicPr>
            <a:picLocks noChangeAspect="1"/>
          </p:cNvPicPr>
          <p:nvPr/>
        </p:nvPicPr>
        <p:blipFill rotWithShape="1">
          <a:blip r:embed="rId4">
            <a:extLst>
              <a:ext uri="{28A0092B-C50C-407E-A947-70E740481C1C}">
                <a14:useLocalDpi xmlns:a14="http://schemas.microsoft.com/office/drawing/2010/main" val="0"/>
              </a:ext>
            </a:extLst>
          </a:blip>
          <a:srcRect l="13264" t="14880" r="13856" b="17136"/>
          <a:stretch/>
        </p:blipFill>
        <p:spPr>
          <a:xfrm>
            <a:off x="7213385" y="2324899"/>
            <a:ext cx="945726" cy="559969"/>
          </a:xfrm>
          <a:prstGeom prst="rect">
            <a:avLst/>
          </a:prstGeom>
        </p:spPr>
      </p:pic>
      <p:pic>
        <p:nvPicPr>
          <p:cNvPr id="35" name="Picture 34"/>
          <p:cNvPicPr>
            <a:picLocks noChangeAspect="1"/>
          </p:cNvPicPr>
          <p:nvPr/>
        </p:nvPicPr>
        <p:blipFill rotWithShape="1">
          <a:blip r:embed="rId5"/>
          <a:srcRect b="60685"/>
          <a:stretch/>
        </p:blipFill>
        <p:spPr>
          <a:xfrm>
            <a:off x="3351952" y="3926664"/>
            <a:ext cx="3096105" cy="1157250"/>
          </a:xfrm>
          <a:prstGeom prst="rect">
            <a:avLst/>
          </a:prstGeom>
        </p:spPr>
      </p:pic>
      <p:pic>
        <p:nvPicPr>
          <p:cNvPr id="36" name="Picture 35"/>
          <p:cNvPicPr>
            <a:picLocks noChangeAspect="1"/>
          </p:cNvPicPr>
          <p:nvPr/>
        </p:nvPicPr>
        <p:blipFill rotWithShape="1">
          <a:blip r:embed="rId6">
            <a:extLst>
              <a:ext uri="{28A0092B-C50C-407E-A947-70E740481C1C}">
                <a14:useLocalDpi xmlns:a14="http://schemas.microsoft.com/office/drawing/2010/main" val="0"/>
              </a:ext>
            </a:extLst>
          </a:blip>
          <a:srcRect l="27244" t="18310" r="27023" b="30218"/>
          <a:stretch/>
        </p:blipFill>
        <p:spPr>
          <a:xfrm>
            <a:off x="6390337" y="4793839"/>
            <a:ext cx="888643" cy="862885"/>
          </a:xfrm>
          <a:prstGeom prst="rect">
            <a:avLst/>
          </a:prstGeom>
        </p:spPr>
      </p:pic>
      <p:sp>
        <p:nvSpPr>
          <p:cNvPr id="37" name="Oval 36"/>
          <p:cNvSpPr/>
          <p:nvPr/>
        </p:nvSpPr>
        <p:spPr>
          <a:xfrm>
            <a:off x="6727589" y="4543510"/>
            <a:ext cx="185179" cy="156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496337" y="4465419"/>
            <a:ext cx="97646" cy="103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V="1">
            <a:off x="6256962" y="4465418"/>
            <a:ext cx="10577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ular Callout 40"/>
          <p:cNvSpPr/>
          <p:nvPr/>
        </p:nvSpPr>
        <p:spPr>
          <a:xfrm>
            <a:off x="7278980" y="4237895"/>
            <a:ext cx="1865019" cy="681187"/>
          </a:xfrm>
          <a:prstGeom prst="wedgeRoundRectCallout">
            <a:avLst>
              <a:gd name="adj1" fmla="val -55674"/>
              <a:gd name="adj2" fmla="val 94641"/>
              <a:gd name="adj3" fmla="val 16667"/>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New reference is applied to packet</a:t>
            </a:r>
            <a:endParaRPr lang="en-US" dirty="0">
              <a:ln w="0"/>
              <a:solidFill>
                <a:schemeClr val="tx1"/>
              </a:solidFill>
              <a:effectLst>
                <a:outerShdw blurRad="38100" dist="19050" dir="2700000" algn="tl" rotWithShape="0">
                  <a:schemeClr val="dk1">
                    <a:alpha val="40000"/>
                  </a:schemeClr>
                </a:outerShdw>
              </a:effectLst>
            </a:endParaRPr>
          </a:p>
        </p:txBody>
      </p:sp>
      <p:sp>
        <p:nvSpPr>
          <p:cNvPr id="43" name="Oval Callout 42"/>
          <p:cNvSpPr/>
          <p:nvPr/>
        </p:nvSpPr>
        <p:spPr>
          <a:xfrm>
            <a:off x="4255603" y="4887009"/>
            <a:ext cx="610116" cy="497280"/>
          </a:xfrm>
          <a:prstGeom prst="wedgeEllipseCallou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smtClean="0"/>
              <a:t>In ref</a:t>
            </a:r>
            <a:endParaRPr lang="en-US" sz="900" dirty="0"/>
          </a:p>
        </p:txBody>
      </p:sp>
      <p:sp>
        <p:nvSpPr>
          <p:cNvPr id="45" name="Oval Callout 44"/>
          <p:cNvSpPr/>
          <p:nvPr/>
        </p:nvSpPr>
        <p:spPr>
          <a:xfrm>
            <a:off x="5422005" y="4878164"/>
            <a:ext cx="834957" cy="581277"/>
          </a:xfrm>
          <a:prstGeom prst="wedgeEllipseCallou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smtClean="0"/>
              <a:t>Out ref</a:t>
            </a:r>
            <a:endParaRPr lang="en-US" sz="900" dirty="0"/>
          </a:p>
        </p:txBody>
      </p:sp>
      <p:sp>
        <p:nvSpPr>
          <p:cNvPr id="46" name="Rectangle 45"/>
          <p:cNvSpPr/>
          <p:nvPr/>
        </p:nvSpPr>
        <p:spPr>
          <a:xfrm>
            <a:off x="1945200" y="5384289"/>
            <a:ext cx="748750" cy="31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ATM</a:t>
            </a:r>
            <a:endParaRPr lang="en-US" i="1" dirty="0"/>
          </a:p>
        </p:txBody>
      </p:sp>
      <p:sp>
        <p:nvSpPr>
          <p:cNvPr id="47" name="Rectangle 46"/>
          <p:cNvSpPr/>
          <p:nvPr/>
        </p:nvSpPr>
        <p:spPr>
          <a:xfrm>
            <a:off x="2693950" y="5384289"/>
            <a:ext cx="268670" cy="31238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bg1"/>
                </a:solidFill>
                <a:effectLst>
                  <a:outerShdw blurRad="38100" dist="19050" dir="2700000" algn="tl" rotWithShape="0">
                    <a:schemeClr val="dk1">
                      <a:alpha val="40000"/>
                    </a:schemeClr>
                  </a:outerShdw>
                </a:effectLst>
              </a:rPr>
              <a:t>2</a:t>
            </a:r>
            <a:endParaRPr lang="en-US" dirty="0">
              <a:solidFill>
                <a:schemeClr val="bg1"/>
              </a:solidFill>
            </a:endParaRPr>
          </a:p>
        </p:txBody>
      </p:sp>
      <p:sp>
        <p:nvSpPr>
          <p:cNvPr id="48" name="Rectangle 47"/>
          <p:cNvSpPr/>
          <p:nvPr/>
        </p:nvSpPr>
        <p:spPr>
          <a:xfrm>
            <a:off x="2988439" y="5384289"/>
            <a:ext cx="748750" cy="31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ATM</a:t>
            </a:r>
            <a:endParaRPr lang="en-US" i="1" dirty="0"/>
          </a:p>
        </p:txBody>
      </p:sp>
      <p:sp>
        <p:nvSpPr>
          <p:cNvPr id="49" name="Rectangle 48"/>
          <p:cNvSpPr/>
          <p:nvPr/>
        </p:nvSpPr>
        <p:spPr>
          <a:xfrm>
            <a:off x="3737189" y="5384289"/>
            <a:ext cx="268670" cy="31238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1</a:t>
            </a:r>
            <a:endParaRPr lang="en-US" dirty="0">
              <a:solidFill>
                <a:schemeClr val="bg1"/>
              </a:solidFill>
            </a:endParaRPr>
          </a:p>
        </p:txBody>
      </p:sp>
      <p:pic>
        <p:nvPicPr>
          <p:cNvPr id="50" name="Picture 49"/>
          <p:cNvPicPr>
            <a:picLocks noChangeAspect="1"/>
          </p:cNvPicPr>
          <p:nvPr/>
        </p:nvPicPr>
        <p:blipFill rotWithShape="1">
          <a:blip r:embed="rId7">
            <a:extLst>
              <a:ext uri="{28A0092B-C50C-407E-A947-70E740481C1C}">
                <a14:useLocalDpi xmlns:a14="http://schemas.microsoft.com/office/drawing/2010/main" val="0"/>
              </a:ext>
            </a:extLst>
          </a:blip>
          <a:srcRect t="6298" b="25072"/>
          <a:stretch/>
        </p:blipFill>
        <p:spPr>
          <a:xfrm>
            <a:off x="6742913" y="4974206"/>
            <a:ext cx="1898527" cy="862884"/>
          </a:xfrm>
          <a:prstGeom prst="rect">
            <a:avLst/>
          </a:prstGeom>
        </p:spPr>
      </p:pic>
      <p:sp>
        <p:nvSpPr>
          <p:cNvPr id="51" name="Oval Callout 50"/>
          <p:cNvSpPr/>
          <p:nvPr/>
        </p:nvSpPr>
        <p:spPr>
          <a:xfrm>
            <a:off x="437882" y="2794715"/>
            <a:ext cx="1408148" cy="502277"/>
          </a:xfrm>
          <a:prstGeom prst="wedgeEllipseCallout">
            <a:avLst>
              <a:gd name="adj1" fmla="val 160248"/>
              <a:gd name="adj2" fmla="val -5801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50000"/>
                  </a:schemeClr>
                </a:solidFill>
              </a:rPr>
              <a:t>Router</a:t>
            </a:r>
            <a:endParaRPr lang="en-US" dirty="0">
              <a:solidFill>
                <a:schemeClr val="accent1">
                  <a:lumMod val="50000"/>
                </a:schemeClr>
              </a:solidFill>
            </a:endParaRPr>
          </a:p>
        </p:txBody>
      </p:sp>
      <p:sp>
        <p:nvSpPr>
          <p:cNvPr id="52" name="Oval Callout 51"/>
          <p:cNvSpPr/>
          <p:nvPr/>
        </p:nvSpPr>
        <p:spPr>
          <a:xfrm>
            <a:off x="451990" y="3838363"/>
            <a:ext cx="1408148" cy="502277"/>
          </a:xfrm>
          <a:prstGeom prst="wedgeEllipseCallout">
            <a:avLst>
              <a:gd name="adj1" fmla="val 145614"/>
              <a:gd name="adj2" fmla="val 1266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50000"/>
                  </a:schemeClr>
                </a:solidFill>
              </a:rPr>
              <a:t>Switch</a:t>
            </a:r>
            <a:endParaRPr lang="en-US" dirty="0">
              <a:solidFill>
                <a:schemeClr val="accent1">
                  <a:lumMod val="50000"/>
                </a:schemeClr>
              </a:solidFill>
            </a:endParaRPr>
          </a:p>
        </p:txBody>
      </p:sp>
      <p:sp>
        <p:nvSpPr>
          <p:cNvPr id="54" name="TextBox 53"/>
          <p:cNvSpPr txBox="1"/>
          <p:nvPr/>
        </p:nvSpPr>
        <p:spPr>
          <a:xfrm>
            <a:off x="1471655" y="5879428"/>
            <a:ext cx="7453404" cy="461665"/>
          </a:xfrm>
          <a:prstGeom prst="rect">
            <a:avLst/>
          </a:prstGeom>
          <a:noFill/>
        </p:spPr>
        <p:txBody>
          <a:bodyPr wrap="square" rtlCol="0">
            <a:spAutoFit/>
          </a:bodyPr>
          <a:lstStyle/>
          <a:p>
            <a:r>
              <a:rPr lang="en-US" dirty="0" smtClean="0"/>
              <a:t>MPLS uses best of both </a:t>
            </a:r>
            <a:r>
              <a:rPr lang="en-US" sz="2400" b="1" dirty="0" smtClean="0">
                <a:solidFill>
                  <a:srgbClr val="C00000"/>
                </a:solidFill>
              </a:rPr>
              <a:t>switch</a:t>
            </a:r>
            <a:r>
              <a:rPr lang="en-US" dirty="0" smtClean="0"/>
              <a:t> if possible, </a:t>
            </a:r>
            <a:r>
              <a:rPr lang="en-US" sz="2400" b="1" dirty="0" smtClean="0">
                <a:solidFill>
                  <a:srgbClr val="C00000"/>
                </a:solidFill>
              </a:rPr>
              <a:t>Router</a:t>
            </a:r>
            <a:r>
              <a:rPr lang="en-US" sz="2400" dirty="0" smtClean="0"/>
              <a:t> </a:t>
            </a:r>
            <a:r>
              <a:rPr lang="en-US" dirty="0" smtClean="0"/>
              <a:t>if necessary </a:t>
            </a:r>
            <a:endParaRPr lang="en-US" dirty="0"/>
          </a:p>
        </p:txBody>
      </p:sp>
    </p:spTree>
    <p:extLst>
      <p:ext uri="{BB962C8B-B14F-4D97-AF65-F5344CB8AC3E}">
        <p14:creationId xmlns:p14="http://schemas.microsoft.com/office/powerpoint/2010/main" val="95176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125E-6 -2.96296E-6 L 0.29128 0.00023 " pathEditMode="relative" rAng="0" ptsTypes="AA">
                                      <p:cBhvr>
                                        <p:cTn id="6" dur="2000" fill="hold"/>
                                        <p:tgtEl>
                                          <p:spTgt spid="9"/>
                                        </p:tgtEl>
                                        <p:attrNameLst>
                                          <p:attrName>ppt_x</p:attrName>
                                          <p:attrName>ppt_y</p:attrName>
                                        </p:attrNameLst>
                                      </p:cBhvr>
                                      <p:rCtr x="14557" y="0"/>
                                    </p:animMotion>
                                  </p:childTnLst>
                                </p:cTn>
                              </p:par>
                              <p:par>
                                <p:cTn id="7" presetID="63" presetClass="path" presetSubtype="0" accel="50000" decel="50000" fill="hold" grpId="0" nodeType="withEffect">
                                  <p:stCondLst>
                                    <p:cond delay="0"/>
                                  </p:stCondLst>
                                  <p:childTnLst>
                                    <p:animMotion origin="layout" path="M 2.08333E-7 -2.96296E-6 L 0.29141 0.00023 " pathEditMode="relative" rAng="0" ptsTypes="AA">
                                      <p:cBhvr>
                                        <p:cTn id="8" dur="2000" fill="hold"/>
                                        <p:tgtEl>
                                          <p:spTgt spid="10"/>
                                        </p:tgtEl>
                                        <p:attrNameLst>
                                          <p:attrName>ppt_x</p:attrName>
                                          <p:attrName>ppt_y</p:attrName>
                                        </p:attrNameLst>
                                      </p:cBhvr>
                                      <p:rCtr x="14570" y="0"/>
                                    </p:animMotion>
                                  </p:childTnLst>
                                </p:cTn>
                              </p:par>
                            </p:childTnLst>
                          </p:cTn>
                        </p:par>
                      </p:childTnLst>
                    </p:cTn>
                  </p:par>
                  <p:par>
                    <p:cTn id="9" fill="hold">
                      <p:stCondLst>
                        <p:cond delay="indefinite"/>
                      </p:stCondLst>
                      <p:childTnLst>
                        <p:par>
                          <p:cTn id="10" fill="hold">
                            <p:stCondLst>
                              <p:cond delay="0"/>
                            </p:stCondLst>
                            <p:childTnLst>
                              <p:par>
                                <p:cTn id="11" presetID="63" presetClass="path" presetSubtype="0" accel="50000" decel="50000" fill="hold" grpId="0" nodeType="clickEffect">
                                  <p:stCondLst>
                                    <p:cond delay="0"/>
                                  </p:stCondLst>
                                  <p:childTnLst>
                                    <p:animMotion origin="layout" path="M 0 0 L 0.25 0 E" pathEditMode="relative" ptsTypes="">
                                      <p:cBhvr>
                                        <p:cTn id="12" dur="2000" fill="hold"/>
                                        <p:tgtEl>
                                          <p:spTgt spid="29"/>
                                        </p:tgtEl>
                                        <p:attrNameLst>
                                          <p:attrName>ppt_x</p:attrName>
                                          <p:attrName>ppt_y</p:attrName>
                                        </p:attrNameLst>
                                      </p:cBhvr>
                                    </p:animMotion>
                                  </p:childTnLst>
                                </p:cTn>
                              </p:par>
                              <p:par>
                                <p:cTn id="13" presetID="63" presetClass="path" presetSubtype="0" accel="50000" decel="50000" fill="hold" grpId="0" nodeType="withEffect">
                                  <p:stCondLst>
                                    <p:cond delay="0"/>
                                  </p:stCondLst>
                                  <p:childTnLst>
                                    <p:animMotion origin="layout" path="M 0 0 L 0.25 0 E" pathEditMode="relative" ptsTypes="">
                                      <p:cBhvr>
                                        <p:cTn id="14" dur="2000" fill="hold"/>
                                        <p:tgtEl>
                                          <p:spTgt spid="30"/>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0" nodeType="clickEffect">
                                  <p:stCondLst>
                                    <p:cond delay="0"/>
                                  </p:stCondLst>
                                  <p:childTnLst>
                                    <p:animMotion origin="layout" path="M -3.125E-6 -2.96296E-6 L 0.18776 0.00023 " pathEditMode="relative" rAng="0" ptsTypes="AA">
                                      <p:cBhvr>
                                        <p:cTn id="18" dur="2000" fill="hold"/>
                                        <p:tgtEl>
                                          <p:spTgt spid="31"/>
                                        </p:tgtEl>
                                        <p:attrNameLst>
                                          <p:attrName>ppt_x</p:attrName>
                                          <p:attrName>ppt_y</p:attrName>
                                        </p:attrNameLst>
                                      </p:cBhvr>
                                      <p:rCtr x="9388" y="0"/>
                                    </p:animMotion>
                                  </p:childTnLst>
                                </p:cTn>
                              </p:par>
                              <p:par>
                                <p:cTn id="19" presetID="63" presetClass="path" presetSubtype="0" accel="50000" decel="50000" fill="hold" grpId="0" nodeType="withEffect">
                                  <p:stCondLst>
                                    <p:cond delay="0"/>
                                  </p:stCondLst>
                                  <p:childTnLst>
                                    <p:animMotion origin="layout" path="M 2.08333E-7 -2.96296E-6 L 0.18516 0.00023 " pathEditMode="relative" rAng="0" ptsTypes="AA">
                                      <p:cBhvr>
                                        <p:cTn id="20" dur="2000" fill="hold"/>
                                        <p:tgtEl>
                                          <p:spTgt spid="32"/>
                                        </p:tgtEl>
                                        <p:attrNameLst>
                                          <p:attrName>ppt_x</p:attrName>
                                          <p:attrName>ppt_y</p:attrName>
                                        </p:attrNameLst>
                                      </p:cBhvr>
                                      <p:rCtr x="9258" y="0"/>
                                    </p:animMotion>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nodeType="clickEffect">
                                  <p:stCondLst>
                                    <p:cond delay="0"/>
                                  </p:stCondLst>
                                  <p:childTnLst>
                                    <p:animMotion origin="layout" path="M 0 0 L 0.25 0 E" pathEditMode="relative" ptsTypes="">
                                      <p:cBhvr>
                                        <p:cTn id="24" dur="5000" fill="hold"/>
                                        <p:tgtEl>
                                          <p:spTgt spid="34"/>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63" presetClass="path" presetSubtype="0" accel="50000" decel="50000" fill="hold" grpId="0" nodeType="clickEffect">
                                  <p:stCondLst>
                                    <p:cond delay="0"/>
                                  </p:stCondLst>
                                  <p:childTnLst>
                                    <p:animMotion origin="layout" path="M 2.29167E-6 -3.7037E-7 L 0.25 -3.7037E-7 " pathEditMode="relative" rAng="0" ptsTypes="AA">
                                      <p:cBhvr>
                                        <p:cTn id="28" dur="2000" fill="hold"/>
                                        <p:tgtEl>
                                          <p:spTgt spid="27"/>
                                        </p:tgtEl>
                                        <p:attrNameLst>
                                          <p:attrName>ppt_x</p:attrName>
                                          <p:attrName>ppt_y</p:attrName>
                                        </p:attrNameLst>
                                      </p:cBhvr>
                                      <p:rCtr x="12500" y="0"/>
                                    </p:animMotion>
                                  </p:childTnLst>
                                </p:cTn>
                              </p:par>
                              <p:par>
                                <p:cTn id="29" presetID="63" presetClass="path" presetSubtype="0" accel="50000" decel="50000" fill="hold" grpId="0" nodeType="withEffect">
                                  <p:stCondLst>
                                    <p:cond delay="0"/>
                                  </p:stCondLst>
                                  <p:childTnLst>
                                    <p:animMotion origin="layout" path="M -4.375E-6 -3.7037E-7 L 0.25 -3.7037E-7 " pathEditMode="relative" rAng="0" ptsTypes="AA">
                                      <p:cBhvr>
                                        <p:cTn id="30" dur="2000" fill="hold"/>
                                        <p:tgtEl>
                                          <p:spTgt spid="28"/>
                                        </p:tgtEl>
                                        <p:attrNameLst>
                                          <p:attrName>ppt_x</p:attrName>
                                          <p:attrName>ppt_y</p:attrName>
                                        </p:attrNameLst>
                                      </p:cBhvr>
                                      <p:rCtr x="12500" y="0"/>
                                    </p:animMotion>
                                  </p:childTnLst>
                                </p:cTn>
                              </p:par>
                              <p:par>
                                <p:cTn id="31" presetID="63" presetClass="path" presetSubtype="0" accel="50000" decel="50000" fill="hold" grpId="0" nodeType="withEffect">
                                  <p:stCondLst>
                                    <p:cond delay="0"/>
                                  </p:stCondLst>
                                  <p:childTnLst>
                                    <p:animMotion origin="layout" path="M -4.375E-6 -3.7037E-7 L 0.25 -3.7037E-7 " pathEditMode="relative" rAng="0" ptsTypes="AA">
                                      <p:cBhvr>
                                        <p:cTn id="32" dur="2000" fill="hold"/>
                                        <p:tgtEl>
                                          <p:spTgt spid="46"/>
                                        </p:tgtEl>
                                        <p:attrNameLst>
                                          <p:attrName>ppt_x</p:attrName>
                                          <p:attrName>ppt_y</p:attrName>
                                        </p:attrNameLst>
                                      </p:cBhvr>
                                      <p:rCtr x="12500" y="0"/>
                                    </p:animMotion>
                                  </p:childTnLst>
                                </p:cTn>
                              </p:par>
                              <p:par>
                                <p:cTn id="33" presetID="63" presetClass="path" presetSubtype="0" accel="50000" decel="50000" fill="hold" grpId="0" nodeType="withEffect">
                                  <p:stCondLst>
                                    <p:cond delay="0"/>
                                  </p:stCondLst>
                                  <p:childTnLst>
                                    <p:animMotion origin="layout" path="M -1.04167E-6 -3.7037E-7 L 0.25 -3.7037E-7 " pathEditMode="relative" rAng="0" ptsTypes="AA">
                                      <p:cBhvr>
                                        <p:cTn id="34" dur="2000" fill="hold"/>
                                        <p:tgtEl>
                                          <p:spTgt spid="47"/>
                                        </p:tgtEl>
                                        <p:attrNameLst>
                                          <p:attrName>ppt_x</p:attrName>
                                          <p:attrName>ppt_y</p:attrName>
                                        </p:attrNameLst>
                                      </p:cBhvr>
                                      <p:rCtr x="12500" y="0"/>
                                    </p:animMotion>
                                  </p:childTnLst>
                                </p:cTn>
                              </p:par>
                              <p:par>
                                <p:cTn id="35" presetID="63" presetClass="path" presetSubtype="0" accel="50000" decel="50000" fill="hold" grpId="0" nodeType="withEffect">
                                  <p:stCondLst>
                                    <p:cond delay="0"/>
                                  </p:stCondLst>
                                  <p:childTnLst>
                                    <p:animMotion origin="layout" path="M -1.25E-6 -3.7037E-7 L 0.25 -3.7037E-7 " pathEditMode="relative" rAng="0" ptsTypes="AA">
                                      <p:cBhvr>
                                        <p:cTn id="36" dur="2000" fill="hold"/>
                                        <p:tgtEl>
                                          <p:spTgt spid="48"/>
                                        </p:tgtEl>
                                        <p:attrNameLst>
                                          <p:attrName>ppt_x</p:attrName>
                                          <p:attrName>ppt_y</p:attrName>
                                        </p:attrNameLst>
                                      </p:cBhvr>
                                      <p:rCtr x="12500" y="0"/>
                                    </p:animMotion>
                                  </p:childTnLst>
                                </p:cTn>
                              </p:par>
                              <p:par>
                                <p:cTn id="37" presetID="63" presetClass="path" presetSubtype="0" accel="50000" decel="50000" fill="hold" grpId="0" nodeType="withEffect">
                                  <p:stCondLst>
                                    <p:cond delay="0"/>
                                  </p:stCondLst>
                                  <p:childTnLst>
                                    <p:animMotion origin="layout" path="M 2.08333E-6 -3.7037E-7 L 0.25 -3.7037E-7 " pathEditMode="relative" rAng="0" ptsTypes="AA">
                                      <p:cBhvr>
                                        <p:cTn id="38" dur="2000" fill="hold"/>
                                        <p:tgtEl>
                                          <p:spTgt spid="49"/>
                                        </p:tgtEl>
                                        <p:attrNameLst>
                                          <p:attrName>ppt_x</p:attrName>
                                          <p:attrName>ppt_y</p:attrName>
                                        </p:attrNameLst>
                                      </p:cBhvr>
                                      <p:rCtr x="12500" y="0"/>
                                    </p:animMotion>
                                  </p:childTnLst>
                                </p:cTn>
                              </p:par>
                            </p:childTnLst>
                          </p:cTn>
                        </p:par>
                      </p:childTnLst>
                    </p:cTn>
                  </p:par>
                  <p:par>
                    <p:cTn id="39" fill="hold">
                      <p:stCondLst>
                        <p:cond delay="indefinite"/>
                      </p:stCondLst>
                      <p:childTnLst>
                        <p:par>
                          <p:cTn id="40" fill="hold">
                            <p:stCondLst>
                              <p:cond delay="0"/>
                            </p:stCondLst>
                            <p:childTnLst>
                              <p:par>
                                <p:cTn id="41" presetID="63" presetClass="path" presetSubtype="0" accel="50000" decel="50000" fill="hold" nodeType="clickEffect">
                                  <p:stCondLst>
                                    <p:cond delay="0"/>
                                  </p:stCondLst>
                                  <p:childTnLst>
                                    <p:animMotion origin="layout" path="M 0 0 L 0.25 0 E" pathEditMode="relative" ptsTypes="">
                                      <p:cBhvr>
                                        <p:cTn id="42" dur="1000" fill="hold"/>
                                        <p:tgtEl>
                                          <p:spTgt spid="5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7" grpId="0" animBg="1"/>
      <p:bldP spid="28" grpId="0" animBg="1"/>
      <p:bldP spid="29" grpId="0" animBg="1"/>
      <p:bldP spid="30" grpId="0" animBg="1"/>
      <p:bldP spid="31" grpId="0" animBg="1"/>
      <p:bldP spid="32" grpId="0" animBg="1"/>
      <p:bldP spid="46" grpId="0" animBg="1"/>
      <p:bldP spid="47" grpId="0" animBg="1"/>
      <p:bldP spid="48" grpId="0" animBg="1"/>
      <p:bldP spid="4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Lebel</a:t>
            </a:r>
            <a:r>
              <a:rPr lang="en-US" dirty="0" smtClean="0"/>
              <a:t> switch Router (LSR)</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1068" t="7431" r="12378" b="20281"/>
          <a:stretch/>
        </p:blipFill>
        <p:spPr>
          <a:xfrm>
            <a:off x="1097280" y="3359929"/>
            <a:ext cx="1753930" cy="1224693"/>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7244" t="18310" r="27023" b="30218"/>
          <a:stretch/>
        </p:blipFill>
        <p:spPr>
          <a:xfrm>
            <a:off x="9406816" y="3300310"/>
            <a:ext cx="1437195" cy="1395537"/>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1305" r="9535" b="16977"/>
          <a:stretch/>
        </p:blipFill>
        <p:spPr>
          <a:xfrm>
            <a:off x="5092264" y="3248701"/>
            <a:ext cx="2073498" cy="1447146"/>
          </a:xfrm>
          <a:prstGeom prst="rect">
            <a:avLst/>
          </a:prstGeom>
        </p:spPr>
      </p:pic>
      <p:sp>
        <p:nvSpPr>
          <p:cNvPr id="8" name="TextBox 7"/>
          <p:cNvSpPr txBox="1"/>
          <p:nvPr/>
        </p:nvSpPr>
        <p:spPr>
          <a:xfrm>
            <a:off x="5878287" y="4111072"/>
            <a:ext cx="835256" cy="584775"/>
          </a:xfrm>
          <a:prstGeom prst="rect">
            <a:avLst/>
          </a:prstGeom>
          <a:noFill/>
        </p:spPr>
        <p:txBody>
          <a:bodyPr wrap="square" rtlCol="0">
            <a:spAutoFit/>
          </a:bodyPr>
          <a:lstStyle/>
          <a:p>
            <a:r>
              <a:rPr lang="en-US" sz="3200" b="1" dirty="0" smtClean="0">
                <a:solidFill>
                  <a:schemeClr val="bg1"/>
                </a:solidFill>
              </a:rPr>
              <a:t>LSR</a:t>
            </a:r>
            <a:endParaRPr lang="en-US" sz="3200" b="1" dirty="0">
              <a:solidFill>
                <a:schemeClr val="bg1"/>
              </a:solidFill>
            </a:endParaRPr>
          </a:p>
        </p:txBody>
      </p:sp>
    </p:spTree>
    <p:extLst>
      <p:ext uri="{BB962C8B-B14F-4D97-AF65-F5344CB8AC3E}">
        <p14:creationId xmlns:p14="http://schemas.microsoft.com/office/powerpoint/2010/main" val="3812439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04167E-6 3.33333E-6 L 0.33255 0.00115 " pathEditMode="relative" rAng="0" ptsTypes="AA">
                                      <p:cBhvr>
                                        <p:cTn id="6" dur="2000" fill="hold"/>
                                        <p:tgtEl>
                                          <p:spTgt spid="4"/>
                                        </p:tgtEl>
                                        <p:attrNameLst>
                                          <p:attrName>ppt_x</p:attrName>
                                          <p:attrName>ppt_y</p:attrName>
                                        </p:attrNameLst>
                                      </p:cBhvr>
                                      <p:rCtr x="16628" y="46"/>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1.25E-6 -3.7037E-7 L -0.31081 -0.00255 " pathEditMode="relative" rAng="0" ptsTypes="AA">
                                      <p:cBhvr>
                                        <p:cTn id="10" dur="2000" fill="hold"/>
                                        <p:tgtEl>
                                          <p:spTgt spid="5"/>
                                        </p:tgtEl>
                                        <p:attrNameLst>
                                          <p:attrName>ppt_x</p:attrName>
                                          <p:attrName>ppt_y</p:attrName>
                                        </p:attrNameLst>
                                      </p:cBhvr>
                                      <p:rCtr x="-15547" y="-139"/>
                                    </p:animMotion>
                                  </p:childTnLst>
                                </p:cTn>
                              </p:par>
                            </p:childTnLst>
                          </p:cTn>
                        </p:par>
                        <p:par>
                          <p:cTn id="11" fill="hold">
                            <p:stCondLst>
                              <p:cond delay="2000"/>
                            </p:stCondLst>
                            <p:childTnLst>
                              <p:par>
                                <p:cTn id="12" presetID="9"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MPLS Domain Router &amp; modified header</a:t>
            </a:r>
            <a:endParaRPr lang="en-US" dirty="0"/>
          </a:p>
        </p:txBody>
      </p:sp>
      <p:pic>
        <p:nvPicPr>
          <p:cNvPr id="4" name="Content Placeholder 3"/>
          <p:cNvPicPr>
            <a:picLocks noGrp="1"/>
          </p:cNvPicPr>
          <p:nvPr>
            <p:ph idx="1"/>
          </p:nvPr>
        </p:nvPicPr>
        <p:blipFill>
          <a:blip r:embed="rId2"/>
          <a:stretch>
            <a:fillRect/>
          </a:stretch>
        </p:blipFill>
        <p:spPr>
          <a:xfrm>
            <a:off x="979714" y="1920693"/>
            <a:ext cx="5826035" cy="3640049"/>
          </a:xfrm>
          <a:prstGeom prst="rect">
            <a:avLst/>
          </a:prstGeom>
        </p:spPr>
      </p:pic>
      <p:pic>
        <p:nvPicPr>
          <p:cNvPr id="5" name="Picture 4"/>
          <p:cNvPicPr/>
          <p:nvPr/>
        </p:nvPicPr>
        <p:blipFill>
          <a:blip r:embed="rId3"/>
          <a:stretch>
            <a:fillRect/>
          </a:stretch>
        </p:blipFill>
        <p:spPr>
          <a:xfrm>
            <a:off x="6805749" y="1920693"/>
            <a:ext cx="4349931" cy="822507"/>
          </a:xfrm>
          <a:prstGeom prst="rect">
            <a:avLst/>
          </a:prstGeom>
        </p:spPr>
      </p:pic>
      <p:pic>
        <p:nvPicPr>
          <p:cNvPr id="6" name="Picture 5"/>
          <p:cNvPicPr/>
          <p:nvPr/>
        </p:nvPicPr>
        <p:blipFill>
          <a:blip r:embed="rId4"/>
          <a:stretch>
            <a:fillRect/>
          </a:stretch>
        </p:blipFill>
        <p:spPr>
          <a:xfrm>
            <a:off x="7341326" y="2926533"/>
            <a:ext cx="3814354" cy="861696"/>
          </a:xfrm>
          <a:prstGeom prst="rect">
            <a:avLst/>
          </a:prstGeom>
        </p:spPr>
      </p:pic>
      <p:sp>
        <p:nvSpPr>
          <p:cNvPr id="8" name="Rounded Rectangular Callout 7"/>
          <p:cNvSpPr/>
          <p:nvPr/>
        </p:nvSpPr>
        <p:spPr>
          <a:xfrm>
            <a:off x="7341326" y="3082834"/>
            <a:ext cx="3814354" cy="705396"/>
          </a:xfrm>
          <a:prstGeom prst="wedgeRoundRectCallout">
            <a:avLst>
              <a:gd name="adj1" fmla="val 13413"/>
              <a:gd name="adj2" fmla="val -105297"/>
              <a:gd name="adj3" fmla="val 16667"/>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ounded Rectangular Callout 8"/>
          <p:cNvSpPr/>
          <p:nvPr/>
        </p:nvSpPr>
        <p:spPr>
          <a:xfrm>
            <a:off x="169817" y="1680593"/>
            <a:ext cx="2521132" cy="631533"/>
          </a:xfrm>
          <a:prstGeom prst="wedgeRoundRectCallout">
            <a:avLst>
              <a:gd name="adj1" fmla="val 69238"/>
              <a:gd name="adj2" fmla="val 5308"/>
              <a:gd name="adj3" fmla="val 16667"/>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Label Edge Router also known as Provider Edge router (PE)</a:t>
            </a:r>
            <a:endParaRPr lang="en-US" sz="1400" dirty="0"/>
          </a:p>
        </p:txBody>
      </p:sp>
      <p:sp>
        <p:nvSpPr>
          <p:cNvPr id="10" name="Rounded Rectangular Callout 9"/>
          <p:cNvSpPr/>
          <p:nvPr/>
        </p:nvSpPr>
        <p:spPr>
          <a:xfrm>
            <a:off x="444137" y="5313001"/>
            <a:ext cx="2416629" cy="487842"/>
          </a:xfrm>
          <a:prstGeom prst="wedgeRoundRectCallout">
            <a:avLst>
              <a:gd name="adj1" fmla="val 83481"/>
              <a:gd name="adj2" fmla="val -150819"/>
              <a:gd name="adj3" fmla="val 16667"/>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Label Switch Router also known as Provider router (P)</a:t>
            </a:r>
            <a:endParaRPr lang="en-US" sz="1400" dirty="0"/>
          </a:p>
        </p:txBody>
      </p:sp>
      <p:sp>
        <p:nvSpPr>
          <p:cNvPr id="11" name="Rounded Rectangular Callout 10"/>
          <p:cNvSpPr/>
          <p:nvPr/>
        </p:nvSpPr>
        <p:spPr>
          <a:xfrm>
            <a:off x="420756" y="2683392"/>
            <a:ext cx="1117916" cy="399442"/>
          </a:xfrm>
          <a:prstGeom prst="wedgeRoundRectCallout">
            <a:avLst>
              <a:gd name="adj1" fmla="val 45547"/>
              <a:gd name="adj2" fmla="val 154407"/>
              <a:gd name="adj3" fmla="val 16667"/>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I</a:t>
            </a:r>
            <a:r>
              <a:rPr lang="en-US" sz="1400" dirty="0" smtClean="0"/>
              <a:t>ngress LER</a:t>
            </a:r>
            <a:endParaRPr lang="en-US" sz="1400" dirty="0"/>
          </a:p>
        </p:txBody>
      </p:sp>
      <p:sp>
        <p:nvSpPr>
          <p:cNvPr id="12" name="Rounded Rectangular Callout 11"/>
          <p:cNvSpPr/>
          <p:nvPr/>
        </p:nvSpPr>
        <p:spPr>
          <a:xfrm>
            <a:off x="6156393" y="4302055"/>
            <a:ext cx="1184934" cy="468728"/>
          </a:xfrm>
          <a:prstGeom prst="wedgeRoundRectCallout">
            <a:avLst>
              <a:gd name="adj1" fmla="val -26121"/>
              <a:gd name="adj2" fmla="val -131028"/>
              <a:gd name="adj3" fmla="val 16667"/>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Egress LER</a:t>
            </a:r>
            <a:endParaRPr lang="en-US" sz="1400" dirty="0"/>
          </a:p>
        </p:txBody>
      </p:sp>
    </p:spTree>
    <p:extLst>
      <p:ext uri="{BB962C8B-B14F-4D97-AF65-F5344CB8AC3E}">
        <p14:creationId xmlns:p14="http://schemas.microsoft.com/office/powerpoint/2010/main" val="3674887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67107"/>
            <a:ext cx="10058400" cy="1450757"/>
          </a:xfrm>
        </p:spPr>
        <p:txBody>
          <a:bodyPr/>
          <a:lstStyle/>
          <a:p>
            <a:r>
              <a:rPr lang="en-US" dirty="0" smtClean="0"/>
              <a:t>PUSH</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3295" t="14061" r="13440" b="14781"/>
          <a:stretch/>
        </p:blipFill>
        <p:spPr>
          <a:xfrm>
            <a:off x="1097280" y="3334195"/>
            <a:ext cx="1606163" cy="1247954"/>
          </a:xfrm>
        </p:spPr>
      </p:pic>
      <p:sp>
        <p:nvSpPr>
          <p:cNvPr id="5" name="Rectangle 4"/>
          <p:cNvSpPr/>
          <p:nvPr/>
        </p:nvSpPr>
        <p:spPr>
          <a:xfrm>
            <a:off x="3330270" y="1843378"/>
            <a:ext cx="5592418" cy="4438153"/>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6" name="TextBox 5"/>
          <p:cNvSpPr txBox="1"/>
          <p:nvPr/>
        </p:nvSpPr>
        <p:spPr>
          <a:xfrm>
            <a:off x="1216549" y="1843378"/>
            <a:ext cx="2109873" cy="646331"/>
          </a:xfrm>
          <a:prstGeom prst="rect">
            <a:avLst/>
          </a:prstGeom>
          <a:noFill/>
        </p:spPr>
        <p:txBody>
          <a:bodyPr wrap="none" rtlCol="0">
            <a:spAutoFit/>
          </a:bodyPr>
          <a:lstStyle/>
          <a:p>
            <a:r>
              <a:rPr lang="en-US" sz="3600" dirty="0" smtClean="0"/>
              <a:t>IP Domain</a:t>
            </a:r>
            <a:endParaRPr lang="en-US" sz="3600" dirty="0"/>
          </a:p>
        </p:txBody>
      </p:sp>
      <p:sp>
        <p:nvSpPr>
          <p:cNvPr id="7" name="TextBox 6"/>
          <p:cNvSpPr txBox="1"/>
          <p:nvPr/>
        </p:nvSpPr>
        <p:spPr>
          <a:xfrm>
            <a:off x="9253993" y="1843378"/>
            <a:ext cx="2792752" cy="646331"/>
          </a:xfrm>
          <a:prstGeom prst="rect">
            <a:avLst/>
          </a:prstGeom>
          <a:noFill/>
        </p:spPr>
        <p:txBody>
          <a:bodyPr wrap="none" rtlCol="0">
            <a:spAutoFit/>
          </a:bodyPr>
          <a:lstStyle/>
          <a:p>
            <a:r>
              <a:rPr lang="en-US" sz="3600" dirty="0" smtClean="0"/>
              <a:t>MPLS Domain</a:t>
            </a:r>
            <a:endParaRPr lang="en-US" sz="3600" dirty="0"/>
          </a:p>
        </p:txBody>
      </p:sp>
      <p:sp>
        <p:nvSpPr>
          <p:cNvPr id="8" name="TextBox 7"/>
          <p:cNvSpPr txBox="1"/>
          <p:nvPr/>
        </p:nvSpPr>
        <p:spPr>
          <a:xfrm>
            <a:off x="6852698" y="1966489"/>
            <a:ext cx="1814984" cy="523220"/>
          </a:xfrm>
          <a:prstGeom prst="rect">
            <a:avLst/>
          </a:prstGeom>
          <a:noFill/>
        </p:spPr>
        <p:txBody>
          <a:bodyPr wrap="none" rtlCol="0">
            <a:spAutoFit/>
          </a:bodyPr>
          <a:lstStyle/>
          <a:p>
            <a:r>
              <a:rPr lang="en-US" sz="2800" dirty="0" smtClean="0">
                <a:solidFill>
                  <a:srgbClr val="FF0000"/>
                </a:solidFill>
              </a:rPr>
              <a:t>Ingress LER</a:t>
            </a:r>
            <a:endParaRPr lang="en-US" sz="2800" dirty="0">
              <a:solidFill>
                <a:srgbClr val="FF00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827" y="1919845"/>
            <a:ext cx="563880" cy="493395"/>
          </a:xfrm>
          <a:prstGeom prst="rect">
            <a:avLst/>
          </a:prstGeom>
        </p:spPr>
      </p:pic>
      <p:pic>
        <p:nvPicPr>
          <p:cNvPr id="15" name="Picture 14"/>
          <p:cNvPicPr>
            <a:picLocks noChangeAspect="1"/>
          </p:cNvPicPr>
          <p:nvPr/>
        </p:nvPicPr>
        <p:blipFill>
          <a:blip r:embed="rId4"/>
          <a:stretch>
            <a:fillRect/>
          </a:stretch>
        </p:blipFill>
        <p:spPr>
          <a:xfrm>
            <a:off x="6921708" y="5057495"/>
            <a:ext cx="1905382" cy="1112391"/>
          </a:xfrm>
          <a:prstGeom prst="rect">
            <a:avLst/>
          </a:prstGeom>
        </p:spPr>
      </p:pic>
      <p:pic>
        <p:nvPicPr>
          <p:cNvPr id="17" name="Content Placeholder 3"/>
          <p:cNvPicPr>
            <a:picLocks/>
          </p:cNvPicPr>
          <p:nvPr/>
        </p:nvPicPr>
        <p:blipFill>
          <a:blip r:embed="rId5"/>
          <a:stretch>
            <a:fillRect/>
          </a:stretch>
        </p:blipFill>
        <p:spPr>
          <a:xfrm>
            <a:off x="9013369" y="141593"/>
            <a:ext cx="2142310" cy="1448114"/>
          </a:xfrm>
          <a:prstGeom prst="rect">
            <a:avLst/>
          </a:prstGeom>
        </p:spPr>
      </p:pic>
      <p:sp>
        <p:nvSpPr>
          <p:cNvPr id="18" name="TextBox 17"/>
          <p:cNvSpPr txBox="1"/>
          <p:nvPr/>
        </p:nvSpPr>
        <p:spPr>
          <a:xfrm>
            <a:off x="3330270" y="5290483"/>
            <a:ext cx="2736584" cy="523220"/>
          </a:xfrm>
          <a:prstGeom prst="rect">
            <a:avLst/>
          </a:prstGeom>
          <a:noFill/>
        </p:spPr>
        <p:txBody>
          <a:bodyPr wrap="square" rtlCol="0">
            <a:spAutoFit/>
          </a:bodyPr>
          <a:lstStyle/>
          <a:p>
            <a:r>
              <a:rPr lang="en-US" sz="2800" dirty="0" smtClean="0"/>
              <a:t>Label is Pushed</a:t>
            </a:r>
            <a:endParaRPr lang="en-US" sz="2800" dirty="0"/>
          </a:p>
        </p:txBody>
      </p:sp>
    </p:spTree>
    <p:extLst>
      <p:ext uri="{BB962C8B-B14F-4D97-AF65-F5344CB8AC3E}">
        <p14:creationId xmlns:p14="http://schemas.microsoft.com/office/powerpoint/2010/main" val="189145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6.25E-7 -3.33333E-6 L 0.35065 -0.00115 " pathEditMode="relative" rAng="0" ptsTypes="AA">
                                      <p:cBhvr>
                                        <p:cTn id="6" dur="2000" fill="hold"/>
                                        <p:tgtEl>
                                          <p:spTgt spid="4"/>
                                        </p:tgtEl>
                                        <p:attrNameLst>
                                          <p:attrName>ppt_x</p:attrName>
                                          <p:attrName>ppt_y</p:attrName>
                                        </p:attrNameLst>
                                      </p:cBhvr>
                                      <p:rCtr x="17526" y="-69"/>
                                    </p:animMotion>
                                  </p:childTnLst>
                                </p:cTn>
                              </p:par>
                            </p:childTnLst>
                          </p:cTn>
                        </p:par>
                        <p:par>
                          <p:cTn id="7" fill="hold">
                            <p:stCondLst>
                              <p:cond delay="2000"/>
                            </p:stCondLst>
                            <p:childTnLst>
                              <p:par>
                                <p:cTn id="8" presetID="42" presetClass="path" presetSubtype="0" accel="50000" decel="50000" fill="hold" nodeType="afterEffect">
                                  <p:stCondLst>
                                    <p:cond delay="0"/>
                                  </p:stCondLst>
                                  <p:childTnLst>
                                    <p:animMotion origin="layout" path="M 0 0 L 0 0.25 E" pathEditMode="relative" ptsTypes="">
                                      <p:cBhvr>
                                        <p:cTn id="9" dur="2000" fill="hold"/>
                                        <p:tgtEl>
                                          <p:spTgt spid="1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970</TotalTime>
  <Words>2241</Words>
  <Application>Microsoft Office PowerPoint</Application>
  <PresentationFormat>Widescreen</PresentationFormat>
  <Paragraphs>200</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Calibri</vt:lpstr>
      <vt:lpstr>Calibri Light</vt:lpstr>
      <vt:lpstr>Vrinda</vt:lpstr>
      <vt:lpstr>Wingdings</vt:lpstr>
      <vt:lpstr>Retrospect</vt:lpstr>
      <vt:lpstr>Performance Evaluation of Routing Protocols for Video Conference over MPLS VPN Network</vt:lpstr>
      <vt:lpstr>What is MPLS VPN</vt:lpstr>
      <vt:lpstr>Goal</vt:lpstr>
      <vt:lpstr>Part - 1</vt:lpstr>
      <vt:lpstr>MP = Multi-Protocol.  Why layer 3?</vt:lpstr>
      <vt:lpstr>LS = Label Switching</vt:lpstr>
      <vt:lpstr>Lebel switch Router (LSR)</vt:lpstr>
      <vt:lpstr>MPLS Domain Router &amp; modified header</vt:lpstr>
      <vt:lpstr>PUSH</vt:lpstr>
      <vt:lpstr>IP to MPLS Domain</vt:lpstr>
      <vt:lpstr>LER to LSR</vt:lpstr>
      <vt:lpstr>SWAP - 1</vt:lpstr>
      <vt:lpstr>SWAP - 2</vt:lpstr>
      <vt:lpstr>LSR to LSR</vt:lpstr>
      <vt:lpstr>POP - 1</vt:lpstr>
      <vt:lpstr>POP -2 </vt:lpstr>
      <vt:lpstr>Advantages of MPLS</vt:lpstr>
      <vt:lpstr>Disadvantages </vt:lpstr>
      <vt:lpstr>Topology (GNS3)</vt:lpstr>
      <vt:lpstr>Router configuration </vt:lpstr>
      <vt:lpstr>1. Configure MPLS LDP in the Service Provider network.</vt:lpstr>
      <vt:lpstr>Command</vt:lpstr>
      <vt:lpstr>2. Configuration of VRF in the Provider Edge (PE) Routers</vt:lpstr>
      <vt:lpstr>Command</vt:lpstr>
      <vt:lpstr>3. Configuration of BGP VPNv4 peering between R1 and R4</vt:lpstr>
      <vt:lpstr>Command</vt:lpstr>
      <vt:lpstr>4. Configure Peering between PE routers to customer routers</vt:lpstr>
      <vt:lpstr>Explanation</vt:lpstr>
      <vt:lpstr>Result and Analysis (part -1 )</vt:lpstr>
      <vt:lpstr>Second Test</vt:lpstr>
      <vt:lpstr>Part-2 : Evaluation of routing protocols for video conferencing application over MPLS</vt:lpstr>
      <vt:lpstr>Simulation result </vt:lpstr>
      <vt:lpstr>Jitter</vt:lpstr>
      <vt:lpstr>Mean Opinion Score (MOS)</vt:lpstr>
      <vt:lpstr>RELATED WORKS</vt:lpstr>
      <vt:lpstr>Conclusion </vt:lpstr>
      <vt:lpstr>Recognition and Achievement</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Routing Protocols for video conferencing over MPLS Network</dc:title>
  <dc:creator>Abdullah Al Mamun</dc:creator>
  <cp:lastModifiedBy>Abdullah Al Mamun</cp:lastModifiedBy>
  <cp:revision>106</cp:revision>
  <dcterms:created xsi:type="dcterms:W3CDTF">2015-04-20T07:03:02Z</dcterms:created>
  <dcterms:modified xsi:type="dcterms:W3CDTF">2015-05-13T16:38:58Z</dcterms:modified>
</cp:coreProperties>
</file>