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6" r:id="rId4"/>
    <p:sldId id="293" r:id="rId5"/>
    <p:sldId id="300" r:id="rId6"/>
    <p:sldId id="294" r:id="rId7"/>
    <p:sldId id="298" r:id="rId8"/>
    <p:sldId id="304" r:id="rId9"/>
    <p:sldId id="301" r:id="rId10"/>
    <p:sldId id="299" r:id="rId11"/>
    <p:sldId id="295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D7742"/>
    <a:srgbClr val="D5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753" autoAdjust="0"/>
  </p:normalViewPr>
  <p:slideViewPr>
    <p:cSldViewPr snapToGrid="0">
      <p:cViewPr varScale="1">
        <p:scale>
          <a:sx n="96" d="100"/>
          <a:sy n="96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ropbox\Master%20of%20Computing\Spring%202018\Wireless%20Communication\Project\Presentation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ropbox\Master%20of%20Computing\Spring%202018\Wireless%20Communication\Project\Presentation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ropbox\Master%20of%20Computing\Spring%202018\Wireless%20Communication\Project\Presentation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ropbox\Master%20of%20Computing\Spring%202018\Wireless%20Communication\Project\Presentation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ropbox\Master%20of%20Computing\Spring%202018\Wireless%20Communication\Project\Presentation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BER vs SNR</a:t>
            </a:r>
          </a:p>
        </c:rich>
      </c:tx>
      <c:layout>
        <c:manualLayout>
          <c:xMode val="edge"/>
          <c:yMode val="edge"/>
          <c:x val="0.42381004404675204"/>
          <c:y val="1.92421676801885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'BER vs SNR'!$A$2</c:f>
              <c:strCache>
                <c:ptCount val="1"/>
                <c:pt idx="0">
                  <c:v>wlanBER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'BER vs SNR'!$B$1:$J$1</c:f>
              <c:numCache>
                <c:formatCode>General</c:formatCode>
                <c:ptCount val="9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</c:numCache>
            </c:numRef>
          </c:cat>
          <c:val>
            <c:numRef>
              <c:f>'BER vs SNR'!$B$2:$J$2</c:f>
              <c:numCache>
                <c:formatCode>General</c:formatCode>
                <c:ptCount val="9"/>
                <c:pt idx="0">
                  <c:v>0.229526425954997</c:v>
                </c:pt>
                <c:pt idx="1">
                  <c:v>0.16876831501831499</c:v>
                </c:pt>
                <c:pt idx="2">
                  <c:v>0.15682234432234399</c:v>
                </c:pt>
                <c:pt idx="3">
                  <c:v>0.105970695970696</c:v>
                </c:pt>
                <c:pt idx="4">
                  <c:v>0.12876111983254801</c:v>
                </c:pt>
                <c:pt idx="5">
                  <c:v>0.11038069073783401</c:v>
                </c:pt>
                <c:pt idx="6">
                  <c:v>7.0872579801151206E-2</c:v>
                </c:pt>
                <c:pt idx="7">
                  <c:v>5.3071690214547404E-3</c:v>
                </c:pt>
                <c:pt idx="8">
                  <c:v>3.0716902145473999E-4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3-494C-9065-5821AE12F50B}"/>
            </c:ext>
          </c:extLst>
        </c:ser>
        <c:ser>
          <c:idx val="1"/>
          <c:order val="1"/>
          <c:tx>
            <c:strRef>
              <c:f>'BER vs SNR'!$A$3</c:f>
              <c:strCache>
                <c:ptCount val="1"/>
                <c:pt idx="0">
                  <c:v>lteBER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'BER vs SNR'!$B$1:$J$1</c:f>
              <c:numCache>
                <c:formatCode>General</c:formatCode>
                <c:ptCount val="9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</c:numCache>
            </c:numRef>
          </c:cat>
          <c:val>
            <c:numRef>
              <c:f>'BER vs SNR'!$B$3:$J$3</c:f>
              <c:numCache>
                <c:formatCode>General</c:formatCode>
                <c:ptCount val="9"/>
                <c:pt idx="0">
                  <c:v>0.49664306640625</c:v>
                </c:pt>
                <c:pt idx="1">
                  <c:v>0.4635009765625</c:v>
                </c:pt>
                <c:pt idx="2">
                  <c:v>0.24544677734375001</c:v>
                </c:pt>
                <c:pt idx="3">
                  <c:v>8.77685546875E-2</c:v>
                </c:pt>
                <c:pt idx="4">
                  <c:v>3.11279296875E-2</c:v>
                </c:pt>
                <c:pt idx="5">
                  <c:v>1.081298828125E-2</c:v>
                </c:pt>
                <c:pt idx="6">
                  <c:v>8.544921875E-4</c:v>
                </c:pt>
                <c:pt idx="7">
                  <c:v>5.4492187500000002E-5</c:v>
                </c:pt>
                <c:pt idx="8">
                  <c:v>4.4921874999999999E-6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3-494C-9065-5821AE12F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631280"/>
        <c:axId val="578630952"/>
      </c:lineChart>
      <c:catAx>
        <c:axId val="57863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30952"/>
        <c:crosses val="autoZero"/>
        <c:auto val="1"/>
        <c:lblAlgn val="ctr"/>
        <c:lblOffset val="100"/>
        <c:noMultiLvlLbl val="0"/>
      </c:catAx>
      <c:valAx>
        <c:axId val="57863095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312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Instant Throughput with\without Multi-RAT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Throughput!$A$2</c:f>
              <c:strCache>
                <c:ptCount val="1"/>
                <c:pt idx="0">
                  <c:v>LTE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Throughput!$B$1:$K$1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Throughput!$B$2:$K$2</c:f>
              <c:numCache>
                <c:formatCode>General</c:formatCode>
                <c:ptCount val="10"/>
                <c:pt idx="0">
                  <c:v>1638400</c:v>
                </c:pt>
                <c:pt idx="1">
                  <c:v>4472677.5956284199</c:v>
                </c:pt>
                <c:pt idx="2">
                  <c:v>4383333.3333333302</c:v>
                </c:pt>
                <c:pt idx="3">
                  <c:v>1624789.53427525</c:v>
                </c:pt>
                <c:pt idx="4">
                  <c:v>1317321.61172161</c:v>
                </c:pt>
                <c:pt idx="5">
                  <c:v>2253278.6885245899</c:v>
                </c:pt>
                <c:pt idx="6">
                  <c:v>2401639.3442623001</c:v>
                </c:pt>
                <c:pt idx="7">
                  <c:v>1381462.27106227</c:v>
                </c:pt>
                <c:pt idx="8">
                  <c:v>1457552.2762951299</c:v>
                </c:pt>
                <c:pt idx="9">
                  <c:v>4476502.7322404403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5-4876-99D6-6741BA4C9711}"/>
            </c:ext>
          </c:extLst>
        </c:ser>
        <c:ser>
          <c:idx val="1"/>
          <c:order val="1"/>
          <c:tx>
            <c:strRef>
              <c:f>Throughput!$A$3</c:f>
              <c:strCache>
                <c:ptCount val="1"/>
                <c:pt idx="0">
                  <c:v>IEEE 802.11ac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Throughput!$B$1:$K$1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Throughput!$B$3:$K$3</c:f>
              <c:numCache>
                <c:formatCode>General</c:formatCode>
                <c:ptCount val="10"/>
                <c:pt idx="0">
                  <c:v>4476502.7322404403</c:v>
                </c:pt>
                <c:pt idx="1">
                  <c:v>2253278.6885245899</c:v>
                </c:pt>
                <c:pt idx="2">
                  <c:v>1427437.7812663501</c:v>
                </c:pt>
                <c:pt idx="3">
                  <c:v>4476502.7322404403</c:v>
                </c:pt>
                <c:pt idx="4">
                  <c:v>4083606.5573770502</c:v>
                </c:pt>
                <c:pt idx="5">
                  <c:v>1378273.9926739901</c:v>
                </c:pt>
                <c:pt idx="6">
                  <c:v>1262343.9037153299</c:v>
                </c:pt>
                <c:pt idx="7">
                  <c:v>3825409.8360655699</c:v>
                </c:pt>
                <c:pt idx="8">
                  <c:v>4337158.46994536</c:v>
                </c:pt>
                <c:pt idx="9">
                  <c:v>1638400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D5-4876-99D6-6741BA4C9711}"/>
            </c:ext>
          </c:extLst>
        </c:ser>
        <c:ser>
          <c:idx val="2"/>
          <c:order val="2"/>
          <c:tx>
            <c:strRef>
              <c:f>Throughput!$A$4</c:f>
              <c:strCache>
                <c:ptCount val="1"/>
                <c:pt idx="0">
                  <c:v>Multi-RAT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Throughput!$B$1:$K$1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Throughput!$B$4:$K$4</c:f>
              <c:numCache>
                <c:formatCode>General</c:formatCode>
                <c:ptCount val="10"/>
                <c:pt idx="0">
                  <c:v>4476502.7322404403</c:v>
                </c:pt>
                <c:pt idx="1">
                  <c:v>4472677.5956284199</c:v>
                </c:pt>
                <c:pt idx="2">
                  <c:v>4383333.3333333302</c:v>
                </c:pt>
                <c:pt idx="3">
                  <c:v>4476502.7322404403</c:v>
                </c:pt>
                <c:pt idx="4">
                  <c:v>4083606.5573770502</c:v>
                </c:pt>
                <c:pt idx="5">
                  <c:v>2253278.6885245899</c:v>
                </c:pt>
                <c:pt idx="6">
                  <c:v>2401639.3442623001</c:v>
                </c:pt>
                <c:pt idx="7">
                  <c:v>3825409.8360655699</c:v>
                </c:pt>
                <c:pt idx="8">
                  <c:v>4337158.46994536</c:v>
                </c:pt>
                <c:pt idx="9">
                  <c:v>4476502.7322404403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D5-4876-99D6-6741BA4C9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6238776"/>
        <c:axId val="576239760"/>
      </c:lineChart>
      <c:catAx>
        <c:axId val="576238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39760"/>
        <c:crosses val="autoZero"/>
        <c:auto val="1"/>
        <c:lblAlgn val="ctr"/>
        <c:lblOffset val="100"/>
        <c:noMultiLvlLbl val="0"/>
      </c:catAx>
      <c:valAx>
        <c:axId val="57623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38776"/>
        <c:crosses val="autoZero"/>
        <c:crossBetween val="between"/>
        <c:majorUnit val="2000000"/>
        <c:dispUnits>
          <c:custUnit val="1000000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Instant BER with\without Multi-RAT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BER!$A$2</c:f>
              <c:strCache>
                <c:ptCount val="1"/>
                <c:pt idx="0">
                  <c:v>LTE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BER!$B$2:$K$2</c:f>
              <c:numCache>
                <c:formatCode>General</c:formatCode>
                <c:ptCount val="10"/>
                <c:pt idx="0">
                  <c:v>0</c:v>
                </c:pt>
                <c:pt idx="1">
                  <c:v>7.0872579801151206E-2</c:v>
                </c:pt>
                <c:pt idx="2">
                  <c:v>0.12876111983254801</c:v>
                </c:pt>
                <c:pt idx="3">
                  <c:v>8.3071690214547404E-3</c:v>
                </c:pt>
                <c:pt idx="4">
                  <c:v>0.195970695970696</c:v>
                </c:pt>
                <c:pt idx="5">
                  <c:v>0.15876831501831501</c:v>
                </c:pt>
                <c:pt idx="6">
                  <c:v>0.229526425954997</c:v>
                </c:pt>
                <c:pt idx="7">
                  <c:v>0.15682234432234399</c:v>
                </c:pt>
                <c:pt idx="8">
                  <c:v>0.11038069073783401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49-4405-B6F4-173DF635FDE5}"/>
            </c:ext>
          </c:extLst>
        </c:ser>
        <c:ser>
          <c:idx val="1"/>
          <c:order val="1"/>
          <c:tx>
            <c:strRef>
              <c:f>BER!$A$3</c:f>
              <c:strCache>
                <c:ptCount val="1"/>
                <c:pt idx="0">
                  <c:v>IEEE 802.11ac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BER!$B$1:$K$1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BER!$B$3:$K$3</c:f>
              <c:numCache>
                <c:formatCode>General</c:formatCode>
                <c:ptCount val="10"/>
                <c:pt idx="0">
                  <c:v>0</c:v>
                </c:pt>
                <c:pt idx="1">
                  <c:v>8.544921875E-4</c:v>
                </c:pt>
                <c:pt idx="2">
                  <c:v>2.081298828125E-2</c:v>
                </c:pt>
                <c:pt idx="3">
                  <c:v>0</c:v>
                </c:pt>
                <c:pt idx="4">
                  <c:v>8.77685546875E-2</c:v>
                </c:pt>
                <c:pt idx="5">
                  <c:v>0.49664306640625</c:v>
                </c:pt>
                <c:pt idx="6">
                  <c:v>0.4635009765625</c:v>
                </c:pt>
                <c:pt idx="7">
                  <c:v>0.14544677734375</c:v>
                </c:pt>
                <c:pt idx="8">
                  <c:v>3.11279296875E-2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49-4405-B6F4-173DF635FDE5}"/>
            </c:ext>
          </c:extLst>
        </c:ser>
        <c:ser>
          <c:idx val="2"/>
          <c:order val="2"/>
          <c:tx>
            <c:strRef>
              <c:f>BER!$A$4</c:f>
              <c:strCache>
                <c:ptCount val="1"/>
                <c:pt idx="0">
                  <c:v>Multi-RAT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BER!$B$1:$K$1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BER!$B$4:$K$4</c:f>
              <c:numCache>
                <c:formatCode>General</c:formatCode>
                <c:ptCount val="10"/>
                <c:pt idx="0">
                  <c:v>0</c:v>
                </c:pt>
                <c:pt idx="1">
                  <c:v>8.544921875E-4</c:v>
                </c:pt>
                <c:pt idx="2">
                  <c:v>2.081298828125E-2</c:v>
                </c:pt>
                <c:pt idx="3">
                  <c:v>0</c:v>
                </c:pt>
                <c:pt idx="4">
                  <c:v>8.77685546875E-2</c:v>
                </c:pt>
                <c:pt idx="5">
                  <c:v>0.15876831501831501</c:v>
                </c:pt>
                <c:pt idx="6">
                  <c:v>0.229526425954997</c:v>
                </c:pt>
                <c:pt idx="7">
                  <c:v>0.14544677734375</c:v>
                </c:pt>
                <c:pt idx="8">
                  <c:v>3.11279296875E-2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49-4405-B6F4-173DF635F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085656"/>
        <c:axId val="583086968"/>
      </c:lineChart>
      <c:catAx>
        <c:axId val="583085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86968"/>
        <c:crosses val="autoZero"/>
        <c:auto val="1"/>
        <c:lblAlgn val="ctr"/>
        <c:lblOffset val="100"/>
        <c:noMultiLvlLbl val="0"/>
      </c:catAx>
      <c:valAx>
        <c:axId val="58308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8565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Throughput with\without Multi-RAT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Throughput!$B$7</c:f>
              <c:strCache>
                <c:ptCount val="1"/>
                <c:pt idx="0">
                  <c:v>Throughput (Mbps)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Throughput!$A$8:$A$10</c:f>
              <c:strCache>
                <c:ptCount val="3"/>
                <c:pt idx="0">
                  <c:v>LTE</c:v>
                </c:pt>
                <c:pt idx="1">
                  <c:v>IEEE 802.11ac</c:v>
                </c:pt>
                <c:pt idx="2">
                  <c:v>Multi-RAT</c:v>
                </c:pt>
              </c:strCache>
            </c:strRef>
          </c:cat>
          <c:val>
            <c:numRef>
              <c:f>Throughput!$B$8:$B$10</c:f>
              <c:numCache>
                <c:formatCode>General</c:formatCode>
                <c:ptCount val="3"/>
                <c:pt idx="0">
                  <c:v>1900000</c:v>
                </c:pt>
                <c:pt idx="1">
                  <c:v>3600000</c:v>
                </c:pt>
                <c:pt idx="2">
                  <c:v>5100000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3-4F0E-A10E-C16712EAF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7453464"/>
        <c:axId val="327453792"/>
      </c:barChart>
      <c:catAx>
        <c:axId val="32745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53792"/>
        <c:crosses val="autoZero"/>
        <c:auto val="1"/>
        <c:lblAlgn val="ctr"/>
        <c:lblOffset val="100"/>
        <c:noMultiLvlLbl val="0"/>
      </c:catAx>
      <c:valAx>
        <c:axId val="32745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53464"/>
        <c:crosses val="autoZero"/>
        <c:crossBetween val="between"/>
        <c:majorUnit val="2000000"/>
        <c:dispUnits>
          <c:custUnit val="1000000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Selection for Each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Throughput!$A$12:$A$13</c:f>
              <c:strCache>
                <c:ptCount val="2"/>
                <c:pt idx="0">
                  <c:v>LTE</c:v>
                </c:pt>
                <c:pt idx="1">
                  <c:v>IEEE 802.11ac</c:v>
                </c:pt>
              </c:strCache>
            </c:strRef>
          </c:cat>
          <c:val>
            <c:numRef>
              <c:f>Throughput!$B$12:$B$13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5-4139-82C0-1D94B713E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5565216"/>
        <c:axId val="325566200"/>
      </c:barChart>
      <c:catAx>
        <c:axId val="3255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6200"/>
        <c:crosses val="autoZero"/>
        <c:auto val="1"/>
        <c:lblAlgn val="ctr"/>
        <c:lblOffset val="100"/>
        <c:noMultiLvlLbl val="0"/>
      </c:catAx>
      <c:valAx>
        <c:axId val="32556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Selection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6521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6E889-9EF9-46C3-8C00-CB0803937A06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E71FDFC-6DCD-4355-AC18-0EA147082811}">
      <dgm:prSet custT="1"/>
      <dgm:spPr/>
      <dgm:t>
        <a:bodyPr/>
        <a:lstStyle/>
        <a:p>
          <a:r>
            <a:rPr lang="en-US" sz="3000" b="0" dirty="0"/>
            <a:t>Scenario Simulated</a:t>
          </a:r>
        </a:p>
      </dgm:t>
    </dgm:pt>
    <dgm:pt modelId="{74EDE6DE-19D8-48A9-8DD3-7F88A614382C}" type="parTrans" cxnId="{3B557716-8A82-4A13-89A1-64BB8F954A18}">
      <dgm:prSet/>
      <dgm:spPr/>
      <dgm:t>
        <a:bodyPr/>
        <a:lstStyle/>
        <a:p>
          <a:endParaRPr lang="en-US"/>
        </a:p>
      </dgm:t>
    </dgm:pt>
    <dgm:pt modelId="{AB0780ED-BEB1-4D00-AE2E-6DFA0A399176}" type="sibTrans" cxnId="{3B557716-8A82-4A13-89A1-64BB8F954A18}">
      <dgm:prSet/>
      <dgm:spPr/>
      <dgm:t>
        <a:bodyPr/>
        <a:lstStyle/>
        <a:p>
          <a:endParaRPr lang="en-US"/>
        </a:p>
      </dgm:t>
    </dgm:pt>
    <dgm:pt modelId="{8FD9C572-5884-445D-A264-BF9328B1C676}">
      <dgm:prSet custT="1"/>
      <dgm:spPr/>
      <dgm:t>
        <a:bodyPr/>
        <a:lstStyle/>
        <a:p>
          <a:r>
            <a:rPr lang="en-US" sz="3000" kern="1200" dirty="0"/>
            <a:t>Simulation and Data analysis</a:t>
          </a:r>
          <a:endParaRPr lang="en-US" sz="3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17762109-963F-4D2D-86D6-22F02334C488}" type="parTrans" cxnId="{A924B6F5-CDBC-49E7-9222-F8455E25FA08}">
      <dgm:prSet/>
      <dgm:spPr/>
      <dgm:t>
        <a:bodyPr/>
        <a:lstStyle/>
        <a:p>
          <a:endParaRPr lang="en-US"/>
        </a:p>
      </dgm:t>
    </dgm:pt>
    <dgm:pt modelId="{A958C26F-EACD-4B46-B5D7-4F4913BA483A}" type="sibTrans" cxnId="{A924B6F5-CDBC-49E7-9222-F8455E25FA08}">
      <dgm:prSet/>
      <dgm:spPr/>
      <dgm:t>
        <a:bodyPr/>
        <a:lstStyle/>
        <a:p>
          <a:endParaRPr lang="en-US"/>
        </a:p>
      </dgm:t>
    </dgm:pt>
    <dgm:pt modelId="{76A0B305-9D8F-411F-838A-E005CD331EB5}">
      <dgm:prSet custT="1"/>
      <dgm:spPr/>
      <dgm:t>
        <a:bodyPr/>
        <a:lstStyle/>
        <a:p>
          <a:pPr rtl="0"/>
          <a:r>
            <a:rPr lang="en-US" sz="3000" dirty="0"/>
            <a:t>Conclusion and Future</a:t>
          </a:r>
          <a:endParaRPr lang="en-US" sz="3000" b="0" dirty="0"/>
        </a:p>
      </dgm:t>
    </dgm:pt>
    <dgm:pt modelId="{9EC93FCC-9FB8-4810-98AB-E708B2D1DD0B}" type="parTrans" cxnId="{BAB95F34-DF3F-499D-8258-8778FB49D068}">
      <dgm:prSet/>
      <dgm:spPr/>
      <dgm:t>
        <a:bodyPr/>
        <a:lstStyle/>
        <a:p>
          <a:endParaRPr lang="en-US"/>
        </a:p>
      </dgm:t>
    </dgm:pt>
    <dgm:pt modelId="{38D41511-D587-4361-BFCC-9AF8104F65FF}" type="sibTrans" cxnId="{BAB95F34-DF3F-499D-8258-8778FB49D068}">
      <dgm:prSet/>
      <dgm:spPr/>
      <dgm:t>
        <a:bodyPr/>
        <a:lstStyle/>
        <a:p>
          <a:endParaRPr lang="en-US"/>
        </a:p>
      </dgm:t>
    </dgm:pt>
    <dgm:pt modelId="{777D480B-BFFB-42C9-8DE8-91D4575D224A}">
      <dgm:prSet custT="1"/>
      <dgm:spPr/>
      <dgm:t>
        <a:bodyPr/>
        <a:lstStyle/>
        <a:p>
          <a:r>
            <a:rPr lang="en-US" sz="3000" b="0" dirty="0"/>
            <a:t>Aim of This Project</a:t>
          </a:r>
        </a:p>
      </dgm:t>
    </dgm:pt>
    <dgm:pt modelId="{21F2718C-FF81-4DA7-878A-89963BFCAB4F}" type="sibTrans" cxnId="{159A3210-A4D8-43DB-8414-EE3498043CBA}">
      <dgm:prSet/>
      <dgm:spPr/>
      <dgm:t>
        <a:bodyPr/>
        <a:lstStyle/>
        <a:p>
          <a:endParaRPr lang="en-US"/>
        </a:p>
      </dgm:t>
    </dgm:pt>
    <dgm:pt modelId="{7BF20716-F2AC-4F31-A369-6EC22A4C181A}" type="parTrans" cxnId="{159A3210-A4D8-43DB-8414-EE3498043CBA}">
      <dgm:prSet/>
      <dgm:spPr/>
      <dgm:t>
        <a:bodyPr/>
        <a:lstStyle/>
        <a:p>
          <a:endParaRPr lang="en-US"/>
        </a:p>
      </dgm:t>
    </dgm:pt>
    <dgm:pt modelId="{39429B22-4691-46D0-9F45-413D284AEB6A}" type="pres">
      <dgm:prSet presAssocID="{2176E889-9EF9-46C3-8C00-CB0803937A06}" presName="vert0" presStyleCnt="0">
        <dgm:presLayoutVars>
          <dgm:dir/>
          <dgm:animOne val="branch"/>
          <dgm:animLvl val="lvl"/>
        </dgm:presLayoutVars>
      </dgm:prSet>
      <dgm:spPr/>
    </dgm:pt>
    <dgm:pt modelId="{3E670D42-41FB-4267-A3CF-DA3CCE45C4B4}" type="pres">
      <dgm:prSet presAssocID="{777D480B-BFFB-42C9-8DE8-91D4575D224A}" presName="thickLine" presStyleLbl="alignNode1" presStyleIdx="0" presStyleCnt="4"/>
      <dgm:spPr/>
    </dgm:pt>
    <dgm:pt modelId="{BDCC29C5-A508-49DE-A06C-CD08B57E83D4}" type="pres">
      <dgm:prSet presAssocID="{777D480B-BFFB-42C9-8DE8-91D4575D224A}" presName="horz1" presStyleCnt="0"/>
      <dgm:spPr/>
    </dgm:pt>
    <dgm:pt modelId="{93149642-7337-423A-B52C-49CC82E8E646}" type="pres">
      <dgm:prSet presAssocID="{777D480B-BFFB-42C9-8DE8-91D4575D224A}" presName="tx1" presStyleLbl="revTx" presStyleIdx="0" presStyleCnt="4"/>
      <dgm:spPr/>
    </dgm:pt>
    <dgm:pt modelId="{C2FB206F-D0B6-42DA-BC41-2C78EA750155}" type="pres">
      <dgm:prSet presAssocID="{777D480B-BFFB-42C9-8DE8-91D4575D224A}" presName="vert1" presStyleCnt="0"/>
      <dgm:spPr/>
    </dgm:pt>
    <dgm:pt modelId="{EABE402A-E5D9-43D0-AA44-E0CB68685025}" type="pres">
      <dgm:prSet presAssocID="{FE71FDFC-6DCD-4355-AC18-0EA147082811}" presName="thickLine" presStyleLbl="alignNode1" presStyleIdx="1" presStyleCnt="4"/>
      <dgm:spPr/>
    </dgm:pt>
    <dgm:pt modelId="{01ACD05E-FCE8-449F-BC21-34C32CE93C74}" type="pres">
      <dgm:prSet presAssocID="{FE71FDFC-6DCD-4355-AC18-0EA147082811}" presName="horz1" presStyleCnt="0"/>
      <dgm:spPr/>
    </dgm:pt>
    <dgm:pt modelId="{3032C199-DC7A-46AF-B02F-E240F906D588}" type="pres">
      <dgm:prSet presAssocID="{FE71FDFC-6DCD-4355-AC18-0EA147082811}" presName="tx1" presStyleLbl="revTx" presStyleIdx="1" presStyleCnt="4"/>
      <dgm:spPr/>
    </dgm:pt>
    <dgm:pt modelId="{E776B2D4-C97D-4EB4-B360-97F051215074}" type="pres">
      <dgm:prSet presAssocID="{FE71FDFC-6DCD-4355-AC18-0EA147082811}" presName="vert1" presStyleCnt="0"/>
      <dgm:spPr/>
    </dgm:pt>
    <dgm:pt modelId="{006FA7D1-3E71-45B5-8E1A-DB9B04DDE42E}" type="pres">
      <dgm:prSet presAssocID="{8FD9C572-5884-445D-A264-BF9328B1C676}" presName="thickLine" presStyleLbl="alignNode1" presStyleIdx="2" presStyleCnt="4"/>
      <dgm:spPr/>
    </dgm:pt>
    <dgm:pt modelId="{EBC32DC1-EBAD-4F77-B8D9-8222157944B7}" type="pres">
      <dgm:prSet presAssocID="{8FD9C572-5884-445D-A264-BF9328B1C676}" presName="horz1" presStyleCnt="0"/>
      <dgm:spPr/>
    </dgm:pt>
    <dgm:pt modelId="{94C59189-6F78-4DA7-96CF-48F6479A75D2}" type="pres">
      <dgm:prSet presAssocID="{8FD9C572-5884-445D-A264-BF9328B1C676}" presName="tx1" presStyleLbl="revTx" presStyleIdx="2" presStyleCnt="4"/>
      <dgm:spPr/>
    </dgm:pt>
    <dgm:pt modelId="{F11C3C1F-CE42-49D3-8BE9-C064C9323A14}" type="pres">
      <dgm:prSet presAssocID="{8FD9C572-5884-445D-A264-BF9328B1C676}" presName="vert1" presStyleCnt="0"/>
      <dgm:spPr/>
    </dgm:pt>
    <dgm:pt modelId="{CC5B5BEB-AF43-4011-B00C-AF49D1FCF6F3}" type="pres">
      <dgm:prSet presAssocID="{76A0B305-9D8F-411F-838A-E005CD331EB5}" presName="thickLine" presStyleLbl="alignNode1" presStyleIdx="3" presStyleCnt="4"/>
      <dgm:spPr/>
    </dgm:pt>
    <dgm:pt modelId="{93D999D9-155A-4340-BE00-B32F1207B1E8}" type="pres">
      <dgm:prSet presAssocID="{76A0B305-9D8F-411F-838A-E005CD331EB5}" presName="horz1" presStyleCnt="0"/>
      <dgm:spPr/>
    </dgm:pt>
    <dgm:pt modelId="{025DD429-58A2-48F1-BDF0-5C40ACDD650A}" type="pres">
      <dgm:prSet presAssocID="{76A0B305-9D8F-411F-838A-E005CD331EB5}" presName="tx1" presStyleLbl="revTx" presStyleIdx="3" presStyleCnt="4"/>
      <dgm:spPr/>
    </dgm:pt>
    <dgm:pt modelId="{151EB7C0-0B4D-4020-B6FE-5496C0ED208E}" type="pres">
      <dgm:prSet presAssocID="{76A0B305-9D8F-411F-838A-E005CD331EB5}" presName="vert1" presStyleCnt="0"/>
      <dgm:spPr/>
    </dgm:pt>
  </dgm:ptLst>
  <dgm:cxnLst>
    <dgm:cxn modelId="{159A3210-A4D8-43DB-8414-EE3498043CBA}" srcId="{2176E889-9EF9-46C3-8C00-CB0803937A06}" destId="{777D480B-BFFB-42C9-8DE8-91D4575D224A}" srcOrd="0" destOrd="0" parTransId="{7BF20716-F2AC-4F31-A369-6EC22A4C181A}" sibTransId="{21F2718C-FF81-4DA7-878A-89963BFCAB4F}"/>
    <dgm:cxn modelId="{8AA5F010-0C56-4278-B524-E33887D5C87D}" type="presOf" srcId="{8FD9C572-5884-445D-A264-BF9328B1C676}" destId="{94C59189-6F78-4DA7-96CF-48F6479A75D2}" srcOrd="0" destOrd="0" presId="urn:microsoft.com/office/officeart/2008/layout/LinedList"/>
    <dgm:cxn modelId="{3B557716-8A82-4A13-89A1-64BB8F954A18}" srcId="{2176E889-9EF9-46C3-8C00-CB0803937A06}" destId="{FE71FDFC-6DCD-4355-AC18-0EA147082811}" srcOrd="1" destOrd="0" parTransId="{74EDE6DE-19D8-48A9-8DD3-7F88A614382C}" sibTransId="{AB0780ED-BEB1-4D00-AE2E-6DFA0A399176}"/>
    <dgm:cxn modelId="{58C35D20-6A3B-40D6-9E54-3ADACB539EC8}" type="presOf" srcId="{76A0B305-9D8F-411F-838A-E005CD331EB5}" destId="{025DD429-58A2-48F1-BDF0-5C40ACDD650A}" srcOrd="0" destOrd="0" presId="urn:microsoft.com/office/officeart/2008/layout/LinedList"/>
    <dgm:cxn modelId="{CA9B0A32-AFB5-4B52-8675-F6A91CC4356D}" type="presOf" srcId="{2176E889-9EF9-46C3-8C00-CB0803937A06}" destId="{39429B22-4691-46D0-9F45-413D284AEB6A}" srcOrd="0" destOrd="0" presId="urn:microsoft.com/office/officeart/2008/layout/LinedList"/>
    <dgm:cxn modelId="{BAB95F34-DF3F-499D-8258-8778FB49D068}" srcId="{2176E889-9EF9-46C3-8C00-CB0803937A06}" destId="{76A0B305-9D8F-411F-838A-E005CD331EB5}" srcOrd="3" destOrd="0" parTransId="{9EC93FCC-9FB8-4810-98AB-E708B2D1DD0B}" sibTransId="{38D41511-D587-4361-BFCC-9AF8104F65FF}"/>
    <dgm:cxn modelId="{0706D94A-EF3C-4708-AFD8-DBF8AE46ECE0}" type="presOf" srcId="{777D480B-BFFB-42C9-8DE8-91D4575D224A}" destId="{93149642-7337-423A-B52C-49CC82E8E646}" srcOrd="0" destOrd="0" presId="urn:microsoft.com/office/officeart/2008/layout/LinedList"/>
    <dgm:cxn modelId="{B2F749BD-FE85-4E6F-9566-6AE002DEF1B9}" type="presOf" srcId="{FE71FDFC-6DCD-4355-AC18-0EA147082811}" destId="{3032C199-DC7A-46AF-B02F-E240F906D588}" srcOrd="0" destOrd="0" presId="urn:microsoft.com/office/officeart/2008/layout/LinedList"/>
    <dgm:cxn modelId="{A924B6F5-CDBC-49E7-9222-F8455E25FA08}" srcId="{2176E889-9EF9-46C3-8C00-CB0803937A06}" destId="{8FD9C572-5884-445D-A264-BF9328B1C676}" srcOrd="2" destOrd="0" parTransId="{17762109-963F-4D2D-86D6-22F02334C488}" sibTransId="{A958C26F-EACD-4B46-B5D7-4F4913BA483A}"/>
    <dgm:cxn modelId="{3E3649BB-D298-4C80-B9BF-F2DE79D337C8}" type="presParOf" srcId="{39429B22-4691-46D0-9F45-413D284AEB6A}" destId="{3E670D42-41FB-4267-A3CF-DA3CCE45C4B4}" srcOrd="0" destOrd="0" presId="urn:microsoft.com/office/officeart/2008/layout/LinedList"/>
    <dgm:cxn modelId="{9DE92853-FD83-439D-99AD-C5505741FCF0}" type="presParOf" srcId="{39429B22-4691-46D0-9F45-413D284AEB6A}" destId="{BDCC29C5-A508-49DE-A06C-CD08B57E83D4}" srcOrd="1" destOrd="0" presId="urn:microsoft.com/office/officeart/2008/layout/LinedList"/>
    <dgm:cxn modelId="{1C730958-1548-4704-81AE-9B0E72DD9723}" type="presParOf" srcId="{BDCC29C5-A508-49DE-A06C-CD08B57E83D4}" destId="{93149642-7337-423A-B52C-49CC82E8E646}" srcOrd="0" destOrd="0" presId="urn:microsoft.com/office/officeart/2008/layout/LinedList"/>
    <dgm:cxn modelId="{9AF392CE-EBB7-4377-BB5E-69173B574866}" type="presParOf" srcId="{BDCC29C5-A508-49DE-A06C-CD08B57E83D4}" destId="{C2FB206F-D0B6-42DA-BC41-2C78EA750155}" srcOrd="1" destOrd="0" presId="urn:microsoft.com/office/officeart/2008/layout/LinedList"/>
    <dgm:cxn modelId="{9EA871B4-AE30-4A74-92D4-774F7868BED2}" type="presParOf" srcId="{39429B22-4691-46D0-9F45-413D284AEB6A}" destId="{EABE402A-E5D9-43D0-AA44-E0CB68685025}" srcOrd="2" destOrd="0" presId="urn:microsoft.com/office/officeart/2008/layout/LinedList"/>
    <dgm:cxn modelId="{934909CF-A5BC-4CE5-895A-504F315E8832}" type="presParOf" srcId="{39429B22-4691-46D0-9F45-413D284AEB6A}" destId="{01ACD05E-FCE8-449F-BC21-34C32CE93C74}" srcOrd="3" destOrd="0" presId="urn:microsoft.com/office/officeart/2008/layout/LinedList"/>
    <dgm:cxn modelId="{D9890866-62B6-4384-ACBC-9631FDA2A83A}" type="presParOf" srcId="{01ACD05E-FCE8-449F-BC21-34C32CE93C74}" destId="{3032C199-DC7A-46AF-B02F-E240F906D588}" srcOrd="0" destOrd="0" presId="urn:microsoft.com/office/officeart/2008/layout/LinedList"/>
    <dgm:cxn modelId="{751D640B-E11C-47F8-9B66-3594813CC4E7}" type="presParOf" srcId="{01ACD05E-FCE8-449F-BC21-34C32CE93C74}" destId="{E776B2D4-C97D-4EB4-B360-97F051215074}" srcOrd="1" destOrd="0" presId="urn:microsoft.com/office/officeart/2008/layout/LinedList"/>
    <dgm:cxn modelId="{E363C284-7481-49D3-BE94-A7C510F184B4}" type="presParOf" srcId="{39429B22-4691-46D0-9F45-413D284AEB6A}" destId="{006FA7D1-3E71-45B5-8E1A-DB9B04DDE42E}" srcOrd="4" destOrd="0" presId="urn:microsoft.com/office/officeart/2008/layout/LinedList"/>
    <dgm:cxn modelId="{B7FF548D-7E28-4266-859F-252D7FA96B24}" type="presParOf" srcId="{39429B22-4691-46D0-9F45-413D284AEB6A}" destId="{EBC32DC1-EBAD-4F77-B8D9-8222157944B7}" srcOrd="5" destOrd="0" presId="urn:microsoft.com/office/officeart/2008/layout/LinedList"/>
    <dgm:cxn modelId="{07F5679E-124B-4053-812D-592E2941D1EF}" type="presParOf" srcId="{EBC32DC1-EBAD-4F77-B8D9-8222157944B7}" destId="{94C59189-6F78-4DA7-96CF-48F6479A75D2}" srcOrd="0" destOrd="0" presId="urn:microsoft.com/office/officeart/2008/layout/LinedList"/>
    <dgm:cxn modelId="{B3A2DC1A-CDFA-44A0-ADB6-B4F6785CBF0A}" type="presParOf" srcId="{EBC32DC1-EBAD-4F77-B8D9-8222157944B7}" destId="{F11C3C1F-CE42-49D3-8BE9-C064C9323A14}" srcOrd="1" destOrd="0" presId="urn:microsoft.com/office/officeart/2008/layout/LinedList"/>
    <dgm:cxn modelId="{0C2F9EEF-A773-4659-8693-6DC27DE9E321}" type="presParOf" srcId="{39429B22-4691-46D0-9F45-413D284AEB6A}" destId="{CC5B5BEB-AF43-4011-B00C-AF49D1FCF6F3}" srcOrd="6" destOrd="0" presId="urn:microsoft.com/office/officeart/2008/layout/LinedList"/>
    <dgm:cxn modelId="{FC612C59-5AA2-4562-BF12-F88D7A3B73B7}" type="presParOf" srcId="{39429B22-4691-46D0-9F45-413D284AEB6A}" destId="{93D999D9-155A-4340-BE00-B32F1207B1E8}" srcOrd="7" destOrd="0" presId="urn:microsoft.com/office/officeart/2008/layout/LinedList"/>
    <dgm:cxn modelId="{30AD01FD-836D-4FA7-AB4D-41A2D4113EC6}" type="presParOf" srcId="{93D999D9-155A-4340-BE00-B32F1207B1E8}" destId="{025DD429-58A2-48F1-BDF0-5C40ACDD650A}" srcOrd="0" destOrd="0" presId="urn:microsoft.com/office/officeart/2008/layout/LinedList"/>
    <dgm:cxn modelId="{810545DC-AF25-4D02-B44A-37884112288E}" type="presParOf" srcId="{93D999D9-155A-4340-BE00-B32F1207B1E8}" destId="{151EB7C0-0B4D-4020-B6FE-5496C0ED20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0D42-41FB-4267-A3CF-DA3CCE45C4B4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49642-7337-423A-B52C-49CC82E8E646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/>
            <a:t>Aim of This Project</a:t>
          </a:r>
        </a:p>
      </dsp:txBody>
      <dsp:txXfrm>
        <a:off x="0" y="0"/>
        <a:ext cx="6797675" cy="1412477"/>
      </dsp:txXfrm>
    </dsp:sp>
    <dsp:sp modelId="{EABE402A-E5D9-43D0-AA44-E0CB68685025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376821"/>
                <a:satOff val="-10353"/>
                <a:lumOff val="2381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376821"/>
                <a:satOff val="-10353"/>
                <a:lumOff val="2381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32C199-DC7A-46AF-B02F-E240F906D588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/>
            <a:t>Scenario Simulated</a:t>
          </a:r>
        </a:p>
      </dsp:txBody>
      <dsp:txXfrm>
        <a:off x="0" y="1412477"/>
        <a:ext cx="6797675" cy="1412477"/>
      </dsp:txXfrm>
    </dsp:sp>
    <dsp:sp modelId="{006FA7D1-3E71-45B5-8E1A-DB9B04DDE42E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753641"/>
                <a:satOff val="-20705"/>
                <a:lumOff val="4762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753641"/>
                <a:satOff val="-20705"/>
                <a:lumOff val="4762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753641"/>
                <a:satOff val="-20705"/>
                <a:lumOff val="4762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753641"/>
                <a:satOff val="-20705"/>
                <a:lumOff val="4762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C59189-6F78-4DA7-96CF-48F6479A75D2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Simulation and Data analysis</a:t>
          </a:r>
          <a:endParaRPr lang="en-US" sz="3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824955"/>
        <a:ext cx="6797675" cy="1412477"/>
      </dsp:txXfrm>
    </dsp:sp>
    <dsp:sp modelId="{CC5B5BEB-AF43-4011-B00C-AF49D1FCF6F3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376821"/>
                <a:satOff val="-10353"/>
                <a:lumOff val="2381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376821"/>
                <a:satOff val="-10353"/>
                <a:lumOff val="2381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5DD429-58A2-48F1-BDF0-5C40ACDD650A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Conclusion and Future</a:t>
          </a:r>
          <a:endParaRPr lang="en-US" sz="3000" b="0" kern="1200" dirty="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4AE328-2CD3-4C02-8644-3C38C6C3FD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E3CC0-DE39-4F62-A3A0-AAC5C3A626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F7611-6EAD-42DF-850E-A797D30C40F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BC3C9-DE19-436B-95AA-AF8CD06AD9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D4A61-DF83-4905-B410-6E992718E8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FA3D2-5B23-40CC-B252-FC85905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1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7547F-CC07-4C29-B1CC-357004C71F8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FDD4F-AE6A-4913-AD2F-9A977E3B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DD4F-AE6A-4913-AD2F-9A977E3BD5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B24-DA22-41E2-B033-D3EEA6393B4F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9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6E12-4A78-4D39-99BD-C910A4113434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11EE-44AE-4F24-AC3C-BBB259ACDE84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064F-0AC3-4E61-86DB-259456B5A597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1731-0EB0-467E-924A-B03BF71583E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3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EB5F-6AD0-4B88-80F2-49875B28374A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C042-2AEC-420F-853C-70046494E911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65C0-A0C5-4BFE-AED0-2BCFF9743F26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4-C7EC-4F0B-9432-10D8D34ED982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89225A1-818E-426F-B8A3-3773DC4C1576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A3D1-FE96-4C96-AD73-96676D5B75D5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8F1810-FE5F-47D1-94FE-2F89B1A5167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E93AA70E-AFD8-4DA8-B642-442611538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096F02-D3A0-49E5-B93D-0776EC896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0" b="-1"/>
          <a:stretch/>
        </p:blipFill>
        <p:spPr>
          <a:xfrm>
            <a:off x="1066804" y="2003"/>
            <a:ext cx="10058399" cy="2647584"/>
          </a:xfrm>
          <a:prstGeom prst="rect">
            <a:avLst/>
          </a:prstGeom>
          <a:solidFill>
            <a:srgbClr val="D55816">
              <a:alpha val="21000"/>
            </a:srgbClr>
          </a:solidFill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C159EF7D-EA91-4293-9FFC-05FA9BAECEE9}"/>
              </a:ext>
            </a:extLst>
          </p:cNvPr>
          <p:cNvSpPr txBox="1">
            <a:spLocks/>
          </p:cNvSpPr>
          <p:nvPr/>
        </p:nvSpPr>
        <p:spPr>
          <a:xfrm>
            <a:off x="1066802" y="5"/>
            <a:ext cx="10058403" cy="2647585"/>
          </a:xfrm>
          <a:prstGeom prst="rect">
            <a:avLst/>
          </a:prstGeom>
          <a:solidFill>
            <a:srgbClr val="D55816">
              <a:alpha val="44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CMPT-643: Wireless Communication</a:t>
            </a:r>
          </a:p>
          <a:p>
            <a:pPr algn="ctr"/>
            <a:r>
              <a:rPr lang="en-US" sz="40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Spring 2018</a:t>
            </a:r>
            <a:endParaRPr lang="en-GB" altLang="en-US" sz="40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9A4704-04CC-44C6-80E9-86419B714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42" y="4404757"/>
            <a:ext cx="2098463" cy="19060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D3DCFE-4CDA-4AA9-A58B-AAE4C106B2CC}"/>
              </a:ext>
            </a:extLst>
          </p:cNvPr>
          <p:cNvSpPr/>
          <p:nvPr/>
        </p:nvSpPr>
        <p:spPr>
          <a:xfrm>
            <a:off x="1066801" y="4839095"/>
            <a:ext cx="65757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Abdulhadi J. Al-Qahtani   QUID: 201102355</a:t>
            </a:r>
          </a:p>
          <a:p>
            <a:pPr algn="just"/>
            <a:r>
              <a: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Abdulla Al-Mamun	          QUID: 201610594</a:t>
            </a:r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algn="just"/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Dr. Amr Mohamed</a:t>
            </a:r>
          </a:p>
          <a:p>
            <a:pPr algn="just"/>
            <a:r>
              <a:rPr lang="en-GB" alt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Qatar University, Qatar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8CD2ACA-6A27-434E-89FD-797FD01D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7F06-BFB7-4767-9F46-5948D20B0134}" type="datetime1">
              <a:rPr lang="en-US" sz="1600"/>
              <a:t>6/2/2018</a:t>
            </a:fld>
            <a:endParaRPr lang="en-US" sz="16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B404B7D-A7F3-4EEF-A734-A6127816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z="1800"/>
              <a:t>1</a:t>
            </a:fld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414869-423F-46AF-BFC5-176CCB623B84}"/>
              </a:ext>
            </a:extLst>
          </p:cNvPr>
          <p:cNvSpPr txBox="1">
            <a:spLocks/>
          </p:cNvSpPr>
          <p:nvPr/>
        </p:nvSpPr>
        <p:spPr>
          <a:xfrm>
            <a:off x="1066800" y="2840989"/>
            <a:ext cx="10058400" cy="1542843"/>
          </a:xfrm>
          <a:prstGeom prst="rect">
            <a:avLst/>
          </a:prstGeom>
          <a:solidFill>
            <a:srgbClr val="DD7742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Simulation Model of Multi-RAT in Wireless Network</a:t>
            </a:r>
          </a:p>
        </p:txBody>
      </p:sp>
    </p:spTree>
    <p:extLst>
      <p:ext uri="{BB962C8B-B14F-4D97-AF65-F5344CB8AC3E}">
        <p14:creationId xmlns:p14="http://schemas.microsoft.com/office/powerpoint/2010/main" val="29114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AE0D-E028-43DB-96F5-B3DBDAB0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44064F-0AC3-4E61-86DB-259456B5A597}" type="datetime1">
              <a:rPr lang="en-US" smtClean="0"/>
              <a:pPr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198D-1067-4B76-B89C-A372408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z="1050" smtClean="0"/>
              <a:pPr>
                <a:spcAft>
                  <a:spcPts val="600"/>
                </a:spcAft>
              </a:pPr>
              <a:t>10</a:t>
            </a:fld>
            <a:endParaRPr lang="en-US" sz="105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F959E3-9C13-4FFA-8574-7996CCA1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6581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and Data Analysis (cont’d)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D4AAD40-9F37-422B-B603-0407A05E4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474913"/>
              </p:ext>
            </p:extLst>
          </p:nvPr>
        </p:nvGraphicFramePr>
        <p:xfrm>
          <a:off x="89575" y="646395"/>
          <a:ext cx="5998960" cy="346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11B8787-303F-4315-AA19-298CD4EC5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307511"/>
              </p:ext>
            </p:extLst>
          </p:nvPr>
        </p:nvGraphicFramePr>
        <p:xfrm>
          <a:off x="6096000" y="654219"/>
          <a:ext cx="5998960" cy="346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34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F872-1D97-45B5-8574-66DF041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643-A483-45F7-8B84-C9BEE0E5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have been achieved?</a:t>
            </a:r>
          </a:p>
          <a:p>
            <a:pPr marL="0" indent="0">
              <a:buNone/>
            </a:pPr>
            <a:r>
              <a:rPr lang="en-US" sz="2800" b="1" dirty="0"/>
              <a:t>Future Work: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Build 5G network and SDN.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Proposed  algorithm for selection.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A6F68-4296-4F2B-84DF-DE4EE80B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064F-0AC3-4E61-86DB-259456B5A597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17485-E2DD-4766-B0CD-CE572634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EAEE-F4B9-4DDD-B85F-40073CA2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06BE-33D9-41CA-9E12-95830DA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064F-0AC3-4E61-86DB-259456B5A597}" type="datetime1">
              <a:rPr lang="en-US" sz="1600" smtClean="0"/>
              <a:t>6/2/2018</a:t>
            </a:fld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0C545-EACB-4F56-A5B8-3091851F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z="1800" smtClean="0"/>
              <a:t>12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5AB83-482E-4F83-9C12-C20AB0E2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[1] A. </a:t>
            </a:r>
            <a:r>
              <a:rPr lang="en-US" dirty="0" err="1"/>
              <a:t>Nanjundappa</a:t>
            </a:r>
            <a:r>
              <a:rPr lang="en-US" dirty="0"/>
              <a:t>, S. Singh and G. Jain, "Enhanced multi-RAT support for 5G," </a:t>
            </a:r>
            <a:r>
              <a:rPr lang="en-US" i="1" dirty="0"/>
              <a:t>2018 15th IEEE Annual Consumer Communications &amp; Networking Conference (CCNC)</a:t>
            </a:r>
            <a:r>
              <a:rPr lang="en-US" dirty="0"/>
              <a:t>, Las Vegas, NV, 2018, pp. 1-2.</a:t>
            </a:r>
          </a:p>
          <a:p>
            <a:r>
              <a:rPr lang="en-US" dirty="0"/>
              <a:t>[2] S. Borst, A. Ö. Kaya, D. Calin and H. Viswanathan, "Dynamic path selection in 5G multi-RAT wireless networks," </a:t>
            </a:r>
            <a:r>
              <a:rPr lang="en-US" i="1" dirty="0"/>
              <a:t>IEEE INFOCOM 2017 - IEEE Conference on Computer Communications</a:t>
            </a:r>
            <a:r>
              <a:rPr lang="en-US" dirty="0"/>
              <a:t>, Atlanta, GA, 2017, pp. 1-9.</a:t>
            </a:r>
          </a:p>
          <a:p>
            <a:r>
              <a:rPr lang="en-US" dirty="0"/>
              <a:t>[3] S. Chandrashekar, A. </a:t>
            </a:r>
            <a:r>
              <a:rPr lang="en-US" dirty="0" err="1"/>
              <a:t>Maeder</a:t>
            </a:r>
            <a:r>
              <a:rPr lang="en-US" dirty="0"/>
              <a:t>, C. Sartori, T. </a:t>
            </a:r>
            <a:r>
              <a:rPr lang="en-US" dirty="0" err="1"/>
              <a:t>Höhne</a:t>
            </a:r>
            <a:r>
              <a:rPr lang="en-US" dirty="0"/>
              <a:t>, B. </a:t>
            </a:r>
            <a:r>
              <a:rPr lang="en-US" dirty="0" err="1"/>
              <a:t>Vejlgaard</a:t>
            </a:r>
            <a:r>
              <a:rPr lang="en-US" dirty="0"/>
              <a:t> and D. </a:t>
            </a:r>
            <a:r>
              <a:rPr lang="en-US" dirty="0" err="1"/>
              <a:t>Chandramouli</a:t>
            </a:r>
            <a:r>
              <a:rPr lang="en-US" dirty="0"/>
              <a:t>, "5G multi-RAT multi-connectivity architecture," </a:t>
            </a:r>
            <a:r>
              <a:rPr lang="en-US" i="1" dirty="0"/>
              <a:t>2016 IEEE International Conference on Communications Workshops (ICC)</a:t>
            </a:r>
            <a:r>
              <a:rPr lang="en-US" dirty="0"/>
              <a:t>, Kuala Lumpur, 2016, pp. 180-186.</a:t>
            </a:r>
          </a:p>
          <a:p>
            <a:r>
              <a:rPr lang="en-US" dirty="0"/>
              <a:t>[4] U. </a:t>
            </a:r>
            <a:r>
              <a:rPr lang="en-US" dirty="0" err="1"/>
              <a:t>Doetsch</a:t>
            </a:r>
            <a:r>
              <a:rPr lang="en-US" dirty="0"/>
              <a:t>, H. </a:t>
            </a:r>
            <a:r>
              <a:rPr lang="en-US" dirty="0" err="1"/>
              <a:t>Droste</a:t>
            </a:r>
            <a:r>
              <a:rPr lang="en-US" dirty="0"/>
              <a:t>, A. </a:t>
            </a:r>
            <a:r>
              <a:rPr lang="en-US" dirty="0" err="1"/>
              <a:t>Roos</a:t>
            </a:r>
            <a:r>
              <a:rPr lang="en-US" dirty="0"/>
              <a:t>, T. </a:t>
            </a:r>
            <a:r>
              <a:rPr lang="en-US" dirty="0" err="1"/>
              <a:t>Rosowski</a:t>
            </a:r>
            <a:r>
              <a:rPr lang="en-US" dirty="0"/>
              <a:t>, G. Zimmermann, P. Agyapong, N. Fonseca, I. D. S. Lindqvist, H. Eriksson, H. </a:t>
            </a:r>
            <a:r>
              <a:rPr lang="en-US" dirty="0" err="1"/>
              <a:t>Tullberg</a:t>
            </a:r>
            <a:r>
              <a:rPr lang="en-US" dirty="0"/>
              <a:t> et al., “Deliverable d6. 4 final report on architecture.”</a:t>
            </a:r>
          </a:p>
          <a:p>
            <a:r>
              <a:rPr lang="en-US" dirty="0"/>
              <a:t>[5] A. </a:t>
            </a:r>
            <a:r>
              <a:rPr lang="en-US" dirty="0" err="1"/>
              <a:t>Nanjundappa</a:t>
            </a:r>
            <a:r>
              <a:rPr lang="en-US" dirty="0"/>
              <a:t>, S. Singh, and G. Jain, “Enhanced multi-rat support for 5g,” in Consumer Communications &amp; Networking Conference (CCNC), 2018 15th IEEE Annual. IEEE, 2018, pp. 1–2.</a:t>
            </a:r>
          </a:p>
          <a:p>
            <a:r>
              <a:rPr lang="en-US" dirty="0"/>
              <a:t>[6] S. Borst, A. O¨ . Kaya, D. Calin, and H. Viswanathan, “Dynamic path selection in 5g multi-rat wireless networks,” in INFOCOM 2017-IEEE Conference on Computer Communications, IEEE. IEEE, 2017, pp. 1–9.</a:t>
            </a:r>
          </a:p>
        </p:txBody>
      </p:sp>
    </p:spTree>
    <p:extLst>
      <p:ext uri="{BB962C8B-B14F-4D97-AF65-F5344CB8AC3E}">
        <p14:creationId xmlns:p14="http://schemas.microsoft.com/office/powerpoint/2010/main" val="357823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D359-321D-4E46-8F8E-FB8D9BFB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44064F-0AC3-4E61-86DB-259456B5A597}" type="datetime1">
              <a:rPr lang="en-US"/>
              <a:pPr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78A7B-FC44-40B7-BBC7-4189ACB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2" y="6459791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z="1050"/>
              <a:pPr>
                <a:spcAft>
                  <a:spcPts val="600"/>
                </a:spcAft>
              </a:pPr>
              <a:t>13</a:t>
            </a:fld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A8EF9-9C23-46D0-B4BC-87C19A4CE9A5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857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26BFA-9431-4364-B4C0-868ED85F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1C5F6B7-E53F-4EE8-BA31-5543B4A44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041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E4D-48C3-48C1-A6B1-A1376589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5E8BBBF-8C24-4D22-A1CD-CCDF4566CF53}" type="datetime1">
              <a:rPr lang="en-US" sz="1600"/>
              <a:pPr>
                <a:spcAft>
                  <a:spcPts val="600"/>
                </a:spcAft>
              </a:pPr>
              <a:t>6/2/2018</a:t>
            </a:fld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5CD7-F5D9-4BD9-B91F-766CB2B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z="180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E01BF-17D0-4CEB-88F5-040836EC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3" y="246038"/>
            <a:ext cx="4281088" cy="58362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E96C-E7C1-4472-B698-A58C662D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Aim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766C-8627-478A-9606-1CC1333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Select the best RAT based on </a:t>
            </a:r>
            <a:r>
              <a:rPr lang="en-US" sz="24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BER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by varying SNR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A2AF-E478-4FB5-9F51-29B7489C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5" y="6459791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F44064F-0AC3-4E61-86DB-259456B5A597}" type="datetime1">
              <a:rPr lang="en-US" smtClean="0"/>
              <a:pPr defTabSz="914400"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E82B-0B1E-41E2-816F-96E50D22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2" y="6459791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3AA70E-AFD8-4DA8-B642-442611538D55}" type="slidenum">
              <a:rPr lang="en-US" sz="1050" smtClean="0"/>
              <a:pPr defTabSz="914400">
                <a:spcAft>
                  <a:spcPts val="600"/>
                </a:spcAft>
              </a:pPr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2275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18439-D505-43C4-A023-DC38F66C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 Simulated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A438-AE89-4ACA-9A9E-A1C5E4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5" y="6459791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44064F-0AC3-4E61-86DB-259456B5A597}" type="datetime1">
              <a:rPr lang="en-US" smtClean="0"/>
              <a:pPr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B0E0D-08AE-4068-918A-F3CA9F47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2" y="6459791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z="1050" smtClean="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84CDE43-99F7-48F6-A899-26A2F5D4B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95" b="65575"/>
          <a:stretch/>
        </p:blipFill>
        <p:spPr>
          <a:xfrm>
            <a:off x="6161749" y="921563"/>
            <a:ext cx="5381323" cy="3265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D0E99D-C98E-47AF-8F4C-554E52DCE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35" b="66457"/>
          <a:stretch/>
        </p:blipFill>
        <p:spPr>
          <a:xfrm>
            <a:off x="-28998" y="967966"/>
            <a:ext cx="6096592" cy="30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C7E8-918B-4554-8169-7EE70F4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677712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 Simulated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01B8-0EAF-4A56-83D9-8F853261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F44064F-0AC3-4E61-86DB-259456B5A597}" type="datetime1">
              <a:rPr lang="en-US" smtClean="0"/>
              <a:pPr defTabSz="914400"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CD5D7-62AA-462D-BC1D-A07847A7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3AA70E-AFD8-4DA8-B642-442611538D55}" type="slidenum">
              <a:rPr lang="en-US" sz="1050" smtClean="0"/>
              <a:pPr defTabSz="914400">
                <a:spcAft>
                  <a:spcPts val="600"/>
                </a:spcAft>
              </a:pPr>
              <a:t>5</a:t>
            </a:fld>
            <a:endParaRPr lang="en-US" sz="10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1F6D4-B151-4B98-8B55-B17572CA1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8" b="67355"/>
          <a:stretch/>
        </p:blipFill>
        <p:spPr>
          <a:xfrm>
            <a:off x="182808" y="280778"/>
            <a:ext cx="11925220" cy="45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3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438A6-4391-4B48-A19E-EFFB81A3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Simulation and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CB43-30C3-49AD-BB51-DE8BC6B5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566161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The experiment was done using MATLAB.</a:t>
            </a:r>
          </a:p>
          <a:p>
            <a:r>
              <a:rPr lang="en-US" sz="2800" dirty="0"/>
              <a:t>Practical SNR ranges:</a:t>
            </a:r>
          </a:p>
          <a:p>
            <a:pPr lvl="1"/>
            <a:r>
              <a:rPr lang="en-US" sz="2600" dirty="0"/>
              <a:t>8 to 20 dB</a:t>
            </a:r>
          </a:p>
          <a:p>
            <a:r>
              <a:rPr lang="en-US" sz="2800" dirty="0"/>
              <a:t>Performance Measurements:</a:t>
            </a:r>
          </a:p>
          <a:p>
            <a:pPr lvl="1"/>
            <a:r>
              <a:rPr lang="en-US" sz="2400" dirty="0"/>
              <a:t>BER</a:t>
            </a:r>
          </a:p>
          <a:p>
            <a:pPr lvl="1"/>
            <a:r>
              <a:rPr lang="en-US" sz="2400" dirty="0"/>
              <a:t>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C5A3-0148-48C1-9481-A15A8AC2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44064F-0AC3-4E61-86DB-259456B5A597}" type="datetime1">
              <a:rPr lang="en-US" smtClean="0"/>
              <a:pPr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5786C-CCB3-498A-8DD4-BCED6356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F8B2-13FB-4957-9703-55B7C423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78212"/>
              </p:ext>
            </p:extLst>
          </p:nvPr>
        </p:nvGraphicFramePr>
        <p:xfrm>
          <a:off x="570499" y="965200"/>
          <a:ext cx="6909798" cy="4940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03266">
                  <a:extLst>
                    <a:ext uri="{9D8B030D-6E8A-4147-A177-3AD203B41FA5}">
                      <a16:colId xmlns:a16="http://schemas.microsoft.com/office/drawing/2014/main" val="348824531"/>
                    </a:ext>
                  </a:extLst>
                </a:gridCol>
                <a:gridCol w="2303266">
                  <a:extLst>
                    <a:ext uri="{9D8B030D-6E8A-4147-A177-3AD203B41FA5}">
                      <a16:colId xmlns:a16="http://schemas.microsoft.com/office/drawing/2014/main" val="1581522826"/>
                    </a:ext>
                  </a:extLst>
                </a:gridCol>
                <a:gridCol w="2303266">
                  <a:extLst>
                    <a:ext uri="{9D8B030D-6E8A-4147-A177-3AD203B41FA5}">
                      <a16:colId xmlns:a16="http://schemas.microsoft.com/office/drawing/2014/main" val="1910590789"/>
                    </a:ext>
                  </a:extLst>
                </a:gridCol>
              </a:tblGrid>
              <a:tr h="49496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LTE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IEEE 802.11ac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39290222"/>
                  </a:ext>
                </a:extLst>
              </a:tr>
              <a:tr h="49496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Scenario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Single Cell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Single Cell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4149824511"/>
                  </a:ext>
                </a:extLst>
              </a:tr>
              <a:tr h="7372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Carrier frequency (GHz)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2.6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2.4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2044731051"/>
                  </a:ext>
                </a:extLst>
              </a:tr>
              <a:tr h="49496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Tx Power (dBm)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23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24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13841976"/>
                  </a:ext>
                </a:extLst>
              </a:tr>
              <a:tr h="139106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NodeB</a:t>
                      </a:r>
                      <a:r>
                        <a:rPr lang="en-US" sz="2000" b="1" dirty="0"/>
                        <a:t>/AP Type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TD-LTE </a:t>
                      </a:r>
                      <a:r>
                        <a:rPr lang="en-US" sz="2000" b="1" dirty="0" err="1"/>
                        <a:t>eNodeB</a:t>
                      </a:r>
                      <a:r>
                        <a:rPr lang="en-US" sz="2000" b="1" dirty="0"/>
                        <a:t>, based on LTE Rel-8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AP: TP-Link router</a:t>
                      </a:r>
                    </a:p>
                    <a:p>
                      <a:pPr algn="ctr"/>
                      <a:r>
                        <a:rPr lang="en-US" sz="2000" b="1" dirty="0"/>
                        <a:t>(TL-WR1041N), based on 802.11ac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2069642230"/>
                  </a:ext>
                </a:extLst>
              </a:tr>
              <a:tr h="49496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Bandwidth (MHz)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20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20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3627480974"/>
                  </a:ext>
                </a:extLst>
              </a:tr>
              <a:tr h="8324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Antenna configuration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DL: 2x2</a:t>
                      </a:r>
                    </a:p>
                    <a:p>
                      <a:pPr algn="ctr"/>
                      <a:r>
                        <a:rPr lang="en-US" sz="2000" b="1" dirty="0"/>
                        <a:t>UL: 1x2</a:t>
                      </a:r>
                    </a:p>
                  </a:txBody>
                  <a:tcPr marL="77735" marR="77735" marT="38868" marB="38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DL: 2x2</a:t>
                      </a:r>
                    </a:p>
                    <a:p>
                      <a:pPr algn="ctr"/>
                      <a:r>
                        <a:rPr lang="en-US" sz="2000" b="1" dirty="0"/>
                        <a:t>UL: 2x2</a:t>
                      </a:r>
                    </a:p>
                  </a:txBody>
                  <a:tcPr marL="77735" marR="77735" marT="38868" marB="38868" anchor="ctr"/>
                </a:tc>
                <a:extLst>
                  <a:ext uri="{0D108BD9-81ED-4DB2-BD59-A6C34878D82A}">
                    <a16:rowId xmlns:a16="http://schemas.microsoft.com/office/drawing/2014/main" val="428049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3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AE0D-E028-43DB-96F5-B3DBDAB0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44064F-0AC3-4E61-86DB-259456B5A597}" type="datetime1">
              <a:rPr lang="en-US" smtClean="0"/>
              <a:pPr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198D-1067-4B76-B89C-A372408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3AA70E-AFD8-4DA8-B642-442611538D55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F959E3-9C13-4FFA-8574-7996CCA1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and Data Analysis (cont’d)</a:t>
            </a:r>
          </a:p>
        </p:txBody>
      </p:sp>
      <p:pic>
        <p:nvPicPr>
          <p:cNvPr id="3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EEE8EA4-986C-47AF-A452-B0E0E03D1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r="7461"/>
          <a:stretch/>
        </p:blipFill>
        <p:spPr>
          <a:xfrm>
            <a:off x="6442389" y="142753"/>
            <a:ext cx="5340202" cy="4760472"/>
          </a:xfrm>
          <a:prstGeom prst="rect">
            <a:avLst/>
          </a:prstGeom>
        </p:spPr>
      </p:pic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D8CE6C6-7274-41BE-A321-46F8C055D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r="7181"/>
          <a:stretch/>
        </p:blipFill>
        <p:spPr>
          <a:xfrm>
            <a:off x="452639" y="142962"/>
            <a:ext cx="5296972" cy="47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1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E1DC1-50E1-4B2C-842B-6C0F0E5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D34-C7EC-4F0B-9432-10D8D34ED982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EABA0-EDAC-4F6C-972B-9393235F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EF0A3-006C-43E2-9D5C-14ECEA781A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F0E0A-BDF1-40ED-859F-99311BD447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F1AD32-01C7-4D5B-942C-96DBAB50E9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A5B4910-7519-496B-95BF-0155C8657E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B245C-B35F-4BFF-B80A-EA9778F05C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50B08-F9DB-4C4E-A73F-7F60F7D30A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5D49F6-165A-4BFB-A14A-4428C2BA8D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34E93C4-C406-453E-858D-50AE7157C943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5589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and Data Analysis (cont’d)</a:t>
            </a:r>
            <a:endParaRPr lang="en-US" sz="2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1C4666-DF03-443F-9B78-819E7949986E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1F44064F-0AC3-4E61-86DB-259456B5A597}" type="datetime1">
              <a:rPr lang="en-US" smtClean="0"/>
              <a:pPr defTabSz="914400">
                <a:spcAft>
                  <a:spcPts val="600"/>
                </a:spcAft>
              </a:pPr>
              <a:t>6/2/2018</a:t>
            </a:fld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B2594F7-B8E6-4FAF-A584-FE081707DD4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E93AA70E-AFD8-4DA8-B642-442611538D55}" type="slidenum">
              <a:rPr lang="en-US" sz="1050" smtClean="0"/>
              <a:pPr defTabSz="914400">
                <a:spcAft>
                  <a:spcPts val="600"/>
                </a:spcAft>
              </a:pPr>
              <a:t>8</a:t>
            </a:fld>
            <a:endParaRPr lang="en-US" sz="105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A14BB34-3822-4754-A5B8-91070EB53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0468"/>
              </p:ext>
            </p:extLst>
          </p:nvPr>
        </p:nvGraphicFramePr>
        <p:xfrm>
          <a:off x="12731" y="152719"/>
          <a:ext cx="7769663" cy="428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2662679-2D8C-4660-BA4C-3F74F40CA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4" y="4544406"/>
            <a:ext cx="4669228" cy="1674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F3844B9-1290-487F-87F0-7D5694EA487E}"/>
              </a:ext>
            </a:extLst>
          </p:cNvPr>
          <p:cNvSpPr/>
          <p:nvPr/>
        </p:nvSpPr>
        <p:spPr>
          <a:xfrm>
            <a:off x="5404268" y="4840297"/>
            <a:ext cx="2566967" cy="1127930"/>
          </a:xfrm>
          <a:prstGeom prst="leftRightArrow">
            <a:avLst>
              <a:gd name="adj1" fmla="val 34466"/>
              <a:gd name="adj2" fmla="val 34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7FE8B-91F9-4644-B832-131C5CA0B5F0}"/>
              </a:ext>
            </a:extLst>
          </p:cNvPr>
          <p:cNvSpPr/>
          <p:nvPr/>
        </p:nvSpPr>
        <p:spPr>
          <a:xfrm>
            <a:off x="8443143" y="4697935"/>
            <a:ext cx="2880086" cy="13907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Selection Depend on SNR Value</a:t>
            </a:r>
          </a:p>
        </p:txBody>
      </p:sp>
    </p:spTree>
    <p:extLst>
      <p:ext uri="{BB962C8B-B14F-4D97-AF65-F5344CB8AC3E}">
        <p14:creationId xmlns:p14="http://schemas.microsoft.com/office/powerpoint/2010/main" val="377340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AE85-B351-4C81-BCD9-1A5C77B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Data Analysis (cont’d)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D977-6C09-4921-8223-6ED92DA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064F-0AC3-4E61-86DB-259456B5A597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4A82E-D1E2-44C9-961C-CDF7667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70E-AFD8-4DA8-B642-442611538D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A7D1C8-4C06-4693-AB60-51E8F1A5D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233145"/>
              </p:ext>
            </p:extLst>
          </p:nvPr>
        </p:nvGraphicFramePr>
        <p:xfrm>
          <a:off x="132360" y="2027583"/>
          <a:ext cx="5933160" cy="391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5BF79D-A575-4DF3-BC7E-18C2D214F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465300"/>
              </p:ext>
            </p:extLst>
          </p:nvPr>
        </p:nvGraphicFramePr>
        <p:xfrm>
          <a:off x="6126480" y="2027583"/>
          <a:ext cx="5933160" cy="391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7379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6673</TotalTime>
  <Words>595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Retrospect</vt:lpstr>
      <vt:lpstr>PowerPoint Presentation</vt:lpstr>
      <vt:lpstr>Content</vt:lpstr>
      <vt:lpstr>Aim of This Project</vt:lpstr>
      <vt:lpstr>Scenario Simulated</vt:lpstr>
      <vt:lpstr>Scenario Simulated</vt:lpstr>
      <vt:lpstr>Simulation and Data Analysis</vt:lpstr>
      <vt:lpstr>Simulation and Data Analysis (cont’d)</vt:lpstr>
      <vt:lpstr>PowerPoint Presentation</vt:lpstr>
      <vt:lpstr>Simulation and Data Analysis (cont’d)</vt:lpstr>
      <vt:lpstr>Simulation and Data Analysis (cont’d)</vt:lpstr>
      <vt:lpstr>Conclusion and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Abdulhadi Jaralla Al Qahtani</dc:creator>
  <cp:lastModifiedBy>Abdulhadi Al Qahtani</cp:lastModifiedBy>
  <cp:revision>251</cp:revision>
  <dcterms:created xsi:type="dcterms:W3CDTF">2017-10-18T08:35:17Z</dcterms:created>
  <dcterms:modified xsi:type="dcterms:W3CDTF">2018-06-02T03:51:13Z</dcterms:modified>
</cp:coreProperties>
</file>