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17" r:id="rId5"/>
    <p:sldId id="307" r:id="rId6"/>
    <p:sldId id="308" r:id="rId7"/>
    <p:sldId id="278" r:id="rId8"/>
    <p:sldId id="309" r:id="rId9"/>
    <p:sldId id="263" r:id="rId10"/>
    <p:sldId id="318" r:id="rId11"/>
    <p:sldId id="311" r:id="rId12"/>
    <p:sldId id="312" r:id="rId13"/>
    <p:sldId id="314" r:id="rId14"/>
    <p:sldId id="31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6A76"/>
    <a:srgbClr val="636A58"/>
    <a:srgbClr val="505A47"/>
    <a:srgbClr val="D1D8B7"/>
    <a:srgbClr val="A09D79"/>
    <a:srgbClr val="AD5C4D"/>
    <a:srgbClr val="543E35"/>
    <a:srgbClr val="637700"/>
    <a:srgbClr val="FFF4E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8B4F4-AFDB-4C35-B6F8-94E1F0D6971E}" v="146" dt="2024-08-25T15:06:49.350"/>
  </p1510:revLst>
</p1510:revInfo>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85" d="100"/>
          <a:sy n="85" d="100"/>
        </p:scale>
        <p:origin x="590" y="4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9E582E-EDC8-431E-A1AC-93F3EF827CFE}"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IN"/>
        </a:p>
      </dgm:t>
    </dgm:pt>
    <dgm:pt modelId="{15199382-2BE2-497E-87CE-3D1B5AB944CB}">
      <dgm:prSet phldrT="[Text]" custT="1"/>
      <dgm:spPr/>
      <dgm:t>
        <a:bodyPr/>
        <a:lstStyle/>
        <a:p>
          <a:r>
            <a:rPr lang="en-US" sz="1500" b="1" dirty="0">
              <a:solidFill>
                <a:schemeClr val="tx1">
                  <a:lumMod val="50000"/>
                </a:schemeClr>
              </a:solidFill>
              <a:latin typeface="Bell MT" panose="02020503060305020303" pitchFamily="18" charset="0"/>
            </a:rPr>
            <a:t>Input</a:t>
          </a:r>
          <a:r>
            <a:rPr lang="en-US" sz="1500" dirty="0">
              <a:solidFill>
                <a:schemeClr val="tx1">
                  <a:lumMod val="50000"/>
                </a:schemeClr>
              </a:solidFill>
              <a:latin typeface="Bell MT" panose="02020503060305020303" pitchFamily="18" charset="0"/>
            </a:rPr>
            <a:t>: The user's responses to a series of questions</a:t>
          </a:r>
          <a:r>
            <a:rPr lang="en-US" sz="1800" dirty="0">
              <a:solidFill>
                <a:schemeClr val="tx1">
                  <a:lumMod val="50000"/>
                </a:schemeClr>
              </a:solidFill>
              <a:latin typeface="Bell MT" panose="02020503060305020303" pitchFamily="18" charset="0"/>
            </a:rPr>
            <a:t>.</a:t>
          </a:r>
          <a:endParaRPr lang="en-IN" sz="1800" dirty="0">
            <a:solidFill>
              <a:schemeClr val="tx1">
                <a:lumMod val="50000"/>
              </a:schemeClr>
            </a:solidFill>
            <a:latin typeface="Bell MT" panose="02020503060305020303" pitchFamily="18" charset="0"/>
          </a:endParaRPr>
        </a:p>
      </dgm:t>
    </dgm:pt>
    <dgm:pt modelId="{4198A334-EE23-455E-AD4A-04989196DCA5}" type="parTrans" cxnId="{27851E35-ECF7-443A-A441-A829C35398C0}">
      <dgm:prSet/>
      <dgm:spPr/>
      <dgm:t>
        <a:bodyPr/>
        <a:lstStyle/>
        <a:p>
          <a:endParaRPr lang="en-IN"/>
        </a:p>
      </dgm:t>
    </dgm:pt>
    <dgm:pt modelId="{62C91B6B-351F-42D7-BCEC-721D5B669E12}" type="sibTrans" cxnId="{27851E35-ECF7-443A-A441-A829C35398C0}">
      <dgm:prSet/>
      <dgm:spPr/>
      <dgm:t>
        <a:bodyPr/>
        <a:lstStyle/>
        <a:p>
          <a:endParaRPr lang="en-IN"/>
        </a:p>
      </dgm:t>
    </dgm:pt>
    <dgm:pt modelId="{CAAD3D54-89CB-4749-8FC1-1C1BB6F22C69}">
      <dgm:prSet phldrT="[Text]" custT="1"/>
      <dgm:spPr/>
      <dgm:t>
        <a:bodyPr/>
        <a:lstStyle/>
        <a:p>
          <a:r>
            <a:rPr lang="en-US" sz="1400" b="1" dirty="0">
              <a:solidFill>
                <a:schemeClr val="tx1">
                  <a:lumMod val="50000"/>
                </a:schemeClr>
              </a:solidFill>
              <a:latin typeface="Bell MT" panose="02020503060305020303" pitchFamily="18" charset="0"/>
            </a:rPr>
            <a:t>Stress Level Classification</a:t>
          </a:r>
          <a:r>
            <a:rPr lang="en-US" sz="1400" dirty="0">
              <a:solidFill>
                <a:schemeClr val="tx1">
                  <a:lumMod val="50000"/>
                </a:schemeClr>
              </a:solidFill>
              <a:latin typeface="Bell MT" panose="02020503060305020303" pitchFamily="18" charset="0"/>
            </a:rPr>
            <a:t>: </a:t>
          </a:r>
        </a:p>
        <a:p>
          <a:r>
            <a:rPr lang="en-US" sz="1400" dirty="0">
              <a:solidFill>
                <a:schemeClr val="tx1">
                  <a:lumMod val="50000"/>
                </a:schemeClr>
              </a:solidFill>
              <a:latin typeface="Bell MT" panose="02020503060305020303" pitchFamily="18" charset="0"/>
            </a:rPr>
            <a:t>The chatbot classifies the user's stress level as "low," "medium," or "high" based on the </a:t>
          </a:r>
          <a:r>
            <a:rPr lang="en-US" sz="1400" dirty="0">
              <a:solidFill>
                <a:schemeClr val="bg2">
                  <a:lumMod val="10000"/>
                </a:schemeClr>
              </a:solidFill>
              <a:latin typeface="Bell MT" panose="02020503060305020303" pitchFamily="18" charset="0"/>
            </a:rPr>
            <a:t>cumulative negativity score</a:t>
          </a:r>
          <a:r>
            <a:rPr lang="en-US" sz="1200" dirty="0">
              <a:solidFill>
                <a:schemeClr val="bg2">
                  <a:lumMod val="10000"/>
                </a:schemeClr>
              </a:solidFill>
              <a:latin typeface="Bell MT" panose="02020503060305020303" pitchFamily="18" charset="0"/>
            </a:rPr>
            <a:t>.</a:t>
          </a:r>
          <a:endParaRPr lang="en-IN" sz="1200" dirty="0">
            <a:solidFill>
              <a:schemeClr val="bg2">
                <a:lumMod val="10000"/>
              </a:schemeClr>
            </a:solidFill>
            <a:latin typeface="Bell MT" panose="02020503060305020303" pitchFamily="18" charset="0"/>
          </a:endParaRPr>
        </a:p>
      </dgm:t>
    </dgm:pt>
    <dgm:pt modelId="{3DA8FD4C-E4FB-41C9-85DC-CA8F7BD79033}" type="parTrans" cxnId="{E82159AA-7702-4681-AF80-83133FD86B95}">
      <dgm:prSet/>
      <dgm:spPr/>
      <dgm:t>
        <a:bodyPr/>
        <a:lstStyle/>
        <a:p>
          <a:endParaRPr lang="en-IN"/>
        </a:p>
      </dgm:t>
    </dgm:pt>
    <dgm:pt modelId="{3FFC0B97-14CA-4B67-9FD2-D72761710108}" type="sibTrans" cxnId="{E82159AA-7702-4681-AF80-83133FD86B95}">
      <dgm:prSet/>
      <dgm:spPr/>
      <dgm:t>
        <a:bodyPr/>
        <a:lstStyle/>
        <a:p>
          <a:endParaRPr lang="en-IN"/>
        </a:p>
      </dgm:t>
    </dgm:pt>
    <dgm:pt modelId="{D777B2DC-EE6D-4AEF-B2B0-861927E04A3D}">
      <dgm:prSet phldrT="[Text]" custT="1"/>
      <dgm:spPr/>
      <dgm:t>
        <a:bodyPr/>
        <a:lstStyle/>
        <a:p>
          <a:r>
            <a:rPr lang="en-US" sz="1500" b="1" dirty="0">
              <a:solidFill>
                <a:schemeClr val="tx1">
                  <a:lumMod val="50000"/>
                </a:schemeClr>
              </a:solidFill>
              <a:latin typeface="Bell MT" panose="02020503060305020303" pitchFamily="18" charset="0"/>
            </a:rPr>
            <a:t>Output</a:t>
          </a:r>
          <a:r>
            <a:rPr lang="en-US" sz="1500" dirty="0">
              <a:solidFill>
                <a:schemeClr val="tx1">
                  <a:lumMod val="50000"/>
                </a:schemeClr>
              </a:solidFill>
              <a:latin typeface="Bell MT" panose="02020503060305020303" pitchFamily="18" charset="0"/>
            </a:rPr>
            <a:t>: A sentiment score that reflects the level of negativity in the user's responses</a:t>
          </a:r>
          <a:r>
            <a:rPr lang="en-US" sz="1200" dirty="0">
              <a:solidFill>
                <a:schemeClr val="tx1">
                  <a:lumMod val="50000"/>
                </a:schemeClr>
              </a:solidFill>
              <a:latin typeface="Bell MT" panose="02020503060305020303" pitchFamily="18" charset="0"/>
            </a:rPr>
            <a:t>.</a:t>
          </a:r>
          <a:endParaRPr lang="en-IN" sz="1200" dirty="0">
            <a:solidFill>
              <a:schemeClr val="tx1">
                <a:lumMod val="50000"/>
              </a:schemeClr>
            </a:solidFill>
            <a:latin typeface="Bell MT" panose="02020503060305020303" pitchFamily="18" charset="0"/>
          </a:endParaRPr>
        </a:p>
      </dgm:t>
    </dgm:pt>
    <dgm:pt modelId="{78E458CF-A654-4808-8D0A-05F9A6709B52}" type="parTrans" cxnId="{881EBDA6-8F8C-4EE4-87C2-BAD76F3BC1EB}">
      <dgm:prSet/>
      <dgm:spPr/>
      <dgm:t>
        <a:bodyPr/>
        <a:lstStyle/>
        <a:p>
          <a:endParaRPr lang="en-IN"/>
        </a:p>
      </dgm:t>
    </dgm:pt>
    <dgm:pt modelId="{B40489CF-F3C5-4842-936C-2F7BC37E6AF1}" type="sibTrans" cxnId="{881EBDA6-8F8C-4EE4-87C2-BAD76F3BC1EB}">
      <dgm:prSet/>
      <dgm:spPr/>
      <dgm:t>
        <a:bodyPr/>
        <a:lstStyle/>
        <a:p>
          <a:endParaRPr lang="en-IN"/>
        </a:p>
      </dgm:t>
    </dgm:pt>
    <dgm:pt modelId="{187A6CF1-ACE1-47CB-91D8-751C1FE386EF}" type="pres">
      <dgm:prSet presAssocID="{C89E582E-EDC8-431E-A1AC-93F3EF827CFE}" presName="Name0" presStyleCnt="0">
        <dgm:presLayoutVars>
          <dgm:chMax val="7"/>
          <dgm:chPref val="7"/>
          <dgm:dir/>
          <dgm:animLvl val="lvl"/>
        </dgm:presLayoutVars>
      </dgm:prSet>
      <dgm:spPr/>
    </dgm:pt>
    <dgm:pt modelId="{3D356515-94AC-4718-809D-C3C9D960C179}" type="pres">
      <dgm:prSet presAssocID="{15199382-2BE2-497E-87CE-3D1B5AB944CB}" presName="Accent1" presStyleCnt="0"/>
      <dgm:spPr/>
    </dgm:pt>
    <dgm:pt modelId="{C240FA75-FA6A-428C-BFD2-8B5BF94B651B}" type="pres">
      <dgm:prSet presAssocID="{15199382-2BE2-497E-87CE-3D1B5AB944CB}" presName="Accent" presStyleLbl="node1" presStyleIdx="0" presStyleCnt="3"/>
      <dgm:spPr/>
    </dgm:pt>
    <dgm:pt modelId="{8B92322C-849E-43F8-BB14-76093E52A757}" type="pres">
      <dgm:prSet presAssocID="{15199382-2BE2-497E-87CE-3D1B5AB944CB}" presName="Parent1" presStyleLbl="revTx" presStyleIdx="0" presStyleCnt="3">
        <dgm:presLayoutVars>
          <dgm:chMax val="1"/>
          <dgm:chPref val="1"/>
          <dgm:bulletEnabled val="1"/>
        </dgm:presLayoutVars>
      </dgm:prSet>
      <dgm:spPr/>
    </dgm:pt>
    <dgm:pt modelId="{6DEBE656-F856-47A3-AD46-1CF7CB13FEB8}" type="pres">
      <dgm:prSet presAssocID="{CAAD3D54-89CB-4749-8FC1-1C1BB6F22C69}" presName="Accent2" presStyleCnt="0"/>
      <dgm:spPr/>
    </dgm:pt>
    <dgm:pt modelId="{6F2821A7-1981-45E2-A805-24A41247FE1C}" type="pres">
      <dgm:prSet presAssocID="{CAAD3D54-89CB-4749-8FC1-1C1BB6F22C69}" presName="Accent" presStyleLbl="node1" presStyleIdx="1" presStyleCnt="3"/>
      <dgm:spPr/>
    </dgm:pt>
    <dgm:pt modelId="{773A30EB-3C60-4F40-9056-7307A8615F48}" type="pres">
      <dgm:prSet presAssocID="{CAAD3D54-89CB-4749-8FC1-1C1BB6F22C69}" presName="Parent2" presStyleLbl="revTx" presStyleIdx="1" presStyleCnt="3" custScaleX="102845" custScaleY="145268" custLinFactNeighborX="2167" custLinFactNeighborY="-14099">
        <dgm:presLayoutVars>
          <dgm:chMax val="1"/>
          <dgm:chPref val="1"/>
          <dgm:bulletEnabled val="1"/>
        </dgm:presLayoutVars>
      </dgm:prSet>
      <dgm:spPr/>
    </dgm:pt>
    <dgm:pt modelId="{EFA10267-B442-473E-85A0-FFBBA7337B97}" type="pres">
      <dgm:prSet presAssocID="{D777B2DC-EE6D-4AEF-B2B0-861927E04A3D}" presName="Accent3" presStyleCnt="0"/>
      <dgm:spPr/>
    </dgm:pt>
    <dgm:pt modelId="{367186CB-B37B-4686-8FF0-F88A64302B7B}" type="pres">
      <dgm:prSet presAssocID="{D777B2DC-EE6D-4AEF-B2B0-861927E04A3D}" presName="Accent" presStyleLbl="node1" presStyleIdx="2" presStyleCnt="3" custLinFactNeighborX="4206" custLinFactNeighborY="0"/>
      <dgm:spPr/>
    </dgm:pt>
    <dgm:pt modelId="{0567F07D-25E0-4C2B-BC30-7477ACF4F62B}" type="pres">
      <dgm:prSet presAssocID="{D777B2DC-EE6D-4AEF-B2B0-861927E04A3D}" presName="Parent3" presStyleLbl="revTx" presStyleIdx="2" presStyleCnt="3">
        <dgm:presLayoutVars>
          <dgm:chMax val="1"/>
          <dgm:chPref val="1"/>
          <dgm:bulletEnabled val="1"/>
        </dgm:presLayoutVars>
      </dgm:prSet>
      <dgm:spPr/>
    </dgm:pt>
  </dgm:ptLst>
  <dgm:cxnLst>
    <dgm:cxn modelId="{27851E35-ECF7-443A-A441-A829C35398C0}" srcId="{C89E582E-EDC8-431E-A1AC-93F3EF827CFE}" destId="{15199382-2BE2-497E-87CE-3D1B5AB944CB}" srcOrd="0" destOrd="0" parTransId="{4198A334-EE23-455E-AD4A-04989196DCA5}" sibTransId="{62C91B6B-351F-42D7-BCEC-721D5B669E12}"/>
    <dgm:cxn modelId="{F419AA37-6B4F-47DA-9B97-C6B7744695C3}" type="presOf" srcId="{C89E582E-EDC8-431E-A1AC-93F3EF827CFE}" destId="{187A6CF1-ACE1-47CB-91D8-751C1FE386EF}" srcOrd="0" destOrd="0" presId="urn:microsoft.com/office/officeart/2009/layout/CircleArrowProcess"/>
    <dgm:cxn modelId="{786BA84D-1F74-45FF-AAD0-F0CAE063285D}" type="presOf" srcId="{CAAD3D54-89CB-4749-8FC1-1C1BB6F22C69}" destId="{773A30EB-3C60-4F40-9056-7307A8615F48}" srcOrd="0" destOrd="0" presId="urn:microsoft.com/office/officeart/2009/layout/CircleArrowProcess"/>
    <dgm:cxn modelId="{881EBDA6-8F8C-4EE4-87C2-BAD76F3BC1EB}" srcId="{C89E582E-EDC8-431E-A1AC-93F3EF827CFE}" destId="{D777B2DC-EE6D-4AEF-B2B0-861927E04A3D}" srcOrd="2" destOrd="0" parTransId="{78E458CF-A654-4808-8D0A-05F9A6709B52}" sibTransId="{B40489CF-F3C5-4842-936C-2F7BC37E6AF1}"/>
    <dgm:cxn modelId="{E82159AA-7702-4681-AF80-83133FD86B95}" srcId="{C89E582E-EDC8-431E-A1AC-93F3EF827CFE}" destId="{CAAD3D54-89CB-4749-8FC1-1C1BB6F22C69}" srcOrd="1" destOrd="0" parTransId="{3DA8FD4C-E4FB-41C9-85DC-CA8F7BD79033}" sibTransId="{3FFC0B97-14CA-4B67-9FD2-D72761710108}"/>
    <dgm:cxn modelId="{B2A2AFD9-C2D2-4184-A51A-CAE000C4C941}" type="presOf" srcId="{15199382-2BE2-497E-87CE-3D1B5AB944CB}" destId="{8B92322C-849E-43F8-BB14-76093E52A757}" srcOrd="0" destOrd="0" presId="urn:microsoft.com/office/officeart/2009/layout/CircleArrowProcess"/>
    <dgm:cxn modelId="{376704EB-B56B-4484-A6E4-8DF3E015F7A6}" type="presOf" srcId="{D777B2DC-EE6D-4AEF-B2B0-861927E04A3D}" destId="{0567F07D-25E0-4C2B-BC30-7477ACF4F62B}" srcOrd="0" destOrd="0" presId="urn:microsoft.com/office/officeart/2009/layout/CircleArrowProcess"/>
    <dgm:cxn modelId="{E4A0117D-EC77-474F-8503-225466736932}" type="presParOf" srcId="{187A6CF1-ACE1-47CB-91D8-751C1FE386EF}" destId="{3D356515-94AC-4718-809D-C3C9D960C179}" srcOrd="0" destOrd="0" presId="urn:microsoft.com/office/officeart/2009/layout/CircleArrowProcess"/>
    <dgm:cxn modelId="{5C0AE017-FC10-4BFE-A0B1-E4513D733EBC}" type="presParOf" srcId="{3D356515-94AC-4718-809D-C3C9D960C179}" destId="{C240FA75-FA6A-428C-BFD2-8B5BF94B651B}" srcOrd="0" destOrd="0" presId="urn:microsoft.com/office/officeart/2009/layout/CircleArrowProcess"/>
    <dgm:cxn modelId="{C9731011-1F3A-413C-9BE8-EC0F08636F31}" type="presParOf" srcId="{187A6CF1-ACE1-47CB-91D8-751C1FE386EF}" destId="{8B92322C-849E-43F8-BB14-76093E52A757}" srcOrd="1" destOrd="0" presId="urn:microsoft.com/office/officeart/2009/layout/CircleArrowProcess"/>
    <dgm:cxn modelId="{E9892788-0D61-4BDD-A170-61288C42C547}" type="presParOf" srcId="{187A6CF1-ACE1-47CB-91D8-751C1FE386EF}" destId="{6DEBE656-F856-47A3-AD46-1CF7CB13FEB8}" srcOrd="2" destOrd="0" presId="urn:microsoft.com/office/officeart/2009/layout/CircleArrowProcess"/>
    <dgm:cxn modelId="{D669B5BF-94B2-400B-AE7B-D1D0F37B3617}" type="presParOf" srcId="{6DEBE656-F856-47A3-AD46-1CF7CB13FEB8}" destId="{6F2821A7-1981-45E2-A805-24A41247FE1C}" srcOrd="0" destOrd="0" presId="urn:microsoft.com/office/officeart/2009/layout/CircleArrowProcess"/>
    <dgm:cxn modelId="{143881B1-D873-4F63-AB35-3557A85D0240}" type="presParOf" srcId="{187A6CF1-ACE1-47CB-91D8-751C1FE386EF}" destId="{773A30EB-3C60-4F40-9056-7307A8615F48}" srcOrd="3" destOrd="0" presId="urn:microsoft.com/office/officeart/2009/layout/CircleArrowProcess"/>
    <dgm:cxn modelId="{048772D5-B66E-4B36-8F15-7EC5E944A950}" type="presParOf" srcId="{187A6CF1-ACE1-47CB-91D8-751C1FE386EF}" destId="{EFA10267-B442-473E-85A0-FFBBA7337B97}" srcOrd="4" destOrd="0" presId="urn:microsoft.com/office/officeart/2009/layout/CircleArrowProcess"/>
    <dgm:cxn modelId="{39607956-13C9-4FE3-9E7A-630EFAFD3192}" type="presParOf" srcId="{EFA10267-B442-473E-85A0-FFBBA7337B97}" destId="{367186CB-B37B-4686-8FF0-F88A64302B7B}" srcOrd="0" destOrd="0" presId="urn:microsoft.com/office/officeart/2009/layout/CircleArrowProcess"/>
    <dgm:cxn modelId="{0494C708-9891-47AF-BC24-1F595BDD0393}" type="presParOf" srcId="{187A6CF1-ACE1-47CB-91D8-751C1FE386EF}" destId="{0567F07D-25E0-4C2B-BC30-7477ACF4F62B}"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9A0D5D-731B-4636-9E88-9C2ECEC6E160}"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IN"/>
        </a:p>
      </dgm:t>
    </dgm:pt>
    <dgm:pt modelId="{2BB3A2B6-ADC0-4320-AB9B-7F4A6F082982}">
      <dgm:prSet phldrT="[Text]" custT="1"/>
      <dgm:spPr/>
      <dgm:t>
        <a:bodyPr/>
        <a:lstStyle/>
        <a:p>
          <a:r>
            <a:rPr lang="en-IN" sz="1500" b="1" dirty="0">
              <a:latin typeface="Bell MT" panose="02020503060305020303" pitchFamily="18" charset="0"/>
            </a:rPr>
            <a:t>Input</a:t>
          </a:r>
          <a:r>
            <a:rPr lang="en-IN" sz="1500" dirty="0">
              <a:latin typeface="Bell MT" panose="02020503060305020303" pitchFamily="18" charset="0"/>
            </a:rPr>
            <a:t>: User’s input text</a:t>
          </a:r>
          <a:r>
            <a:rPr lang="en-IN" sz="1400" dirty="0"/>
            <a:t>.</a:t>
          </a:r>
        </a:p>
      </dgm:t>
    </dgm:pt>
    <dgm:pt modelId="{EBBE2DDB-6EB0-48A3-839B-2A57580F31D7}" type="parTrans" cxnId="{556B0636-9FBC-4337-8D93-F680A7BEFFA8}">
      <dgm:prSet/>
      <dgm:spPr/>
      <dgm:t>
        <a:bodyPr/>
        <a:lstStyle/>
        <a:p>
          <a:endParaRPr lang="en-IN"/>
        </a:p>
      </dgm:t>
    </dgm:pt>
    <dgm:pt modelId="{185AFCDE-8E61-4B1E-82A0-6715DDC311C0}" type="sibTrans" cxnId="{556B0636-9FBC-4337-8D93-F680A7BEFFA8}">
      <dgm:prSet/>
      <dgm:spPr/>
      <dgm:t>
        <a:bodyPr/>
        <a:lstStyle/>
        <a:p>
          <a:endParaRPr lang="en-IN"/>
        </a:p>
      </dgm:t>
    </dgm:pt>
    <dgm:pt modelId="{E18079EB-06C7-4C1B-8300-9D363ED9B33E}">
      <dgm:prSet phldrT="[Text]" custT="1"/>
      <dgm:spPr/>
      <dgm:t>
        <a:bodyPr/>
        <a:lstStyle/>
        <a:p>
          <a:r>
            <a:rPr lang="en-US" sz="1500" b="1" dirty="0">
              <a:latin typeface="Bell MT" panose="02020503060305020303" pitchFamily="18" charset="0"/>
            </a:rPr>
            <a:t>Output</a:t>
          </a:r>
          <a:r>
            <a:rPr lang="en-US" sz="1500" dirty="0">
              <a:latin typeface="Bell MT" panose="02020503060305020303" pitchFamily="18" charset="0"/>
            </a:rPr>
            <a:t>: A generated response from the Google Generative AI, which is then displayed to the user</a:t>
          </a:r>
          <a:r>
            <a:rPr lang="en-US" sz="1400" dirty="0">
              <a:latin typeface="Bell MT" panose="02020503060305020303" pitchFamily="18" charset="0"/>
            </a:rPr>
            <a:t>.</a:t>
          </a:r>
          <a:endParaRPr lang="en-IN" sz="1400" dirty="0">
            <a:latin typeface="Bell MT" panose="02020503060305020303" pitchFamily="18" charset="0"/>
          </a:endParaRPr>
        </a:p>
      </dgm:t>
    </dgm:pt>
    <dgm:pt modelId="{04DABBDF-BB15-44E3-8262-A2BB21350EB6}" type="parTrans" cxnId="{B613B195-A063-4A73-AE64-3ADBFF41B204}">
      <dgm:prSet/>
      <dgm:spPr/>
      <dgm:t>
        <a:bodyPr/>
        <a:lstStyle/>
        <a:p>
          <a:endParaRPr lang="en-IN"/>
        </a:p>
      </dgm:t>
    </dgm:pt>
    <dgm:pt modelId="{30F29575-EF9F-4922-9F98-0131D131B7B4}" type="sibTrans" cxnId="{B613B195-A063-4A73-AE64-3ADBFF41B204}">
      <dgm:prSet/>
      <dgm:spPr/>
      <dgm:t>
        <a:bodyPr/>
        <a:lstStyle/>
        <a:p>
          <a:endParaRPr lang="en-IN"/>
        </a:p>
      </dgm:t>
    </dgm:pt>
    <dgm:pt modelId="{CECE0A7E-864A-40E9-A489-DF7747E1338E}" type="pres">
      <dgm:prSet presAssocID="{809A0D5D-731B-4636-9E88-9C2ECEC6E160}" presName="Name0" presStyleCnt="0">
        <dgm:presLayoutVars>
          <dgm:chMax val="7"/>
          <dgm:chPref val="7"/>
          <dgm:dir/>
          <dgm:animLvl val="lvl"/>
        </dgm:presLayoutVars>
      </dgm:prSet>
      <dgm:spPr/>
    </dgm:pt>
    <dgm:pt modelId="{2DE9FFF2-1B90-4A27-B462-AD5E2EB37736}" type="pres">
      <dgm:prSet presAssocID="{2BB3A2B6-ADC0-4320-AB9B-7F4A6F082982}" presName="Accent1" presStyleCnt="0"/>
      <dgm:spPr/>
    </dgm:pt>
    <dgm:pt modelId="{A66E6F8F-2E57-4630-9201-39DD3991C622}" type="pres">
      <dgm:prSet presAssocID="{2BB3A2B6-ADC0-4320-AB9B-7F4A6F082982}" presName="Accent" presStyleLbl="node1" presStyleIdx="0" presStyleCnt="2"/>
      <dgm:spPr/>
    </dgm:pt>
    <dgm:pt modelId="{3FBC35D2-F1E9-49B7-8359-D912DF36E1C7}" type="pres">
      <dgm:prSet presAssocID="{2BB3A2B6-ADC0-4320-AB9B-7F4A6F082982}" presName="Parent1" presStyleLbl="revTx" presStyleIdx="0" presStyleCnt="2">
        <dgm:presLayoutVars>
          <dgm:chMax val="1"/>
          <dgm:chPref val="1"/>
          <dgm:bulletEnabled val="1"/>
        </dgm:presLayoutVars>
      </dgm:prSet>
      <dgm:spPr/>
    </dgm:pt>
    <dgm:pt modelId="{FEFD92FE-D28D-457C-A70B-A9FCDF4BAB5B}" type="pres">
      <dgm:prSet presAssocID="{E18079EB-06C7-4C1B-8300-9D363ED9B33E}" presName="Accent2" presStyleCnt="0"/>
      <dgm:spPr/>
    </dgm:pt>
    <dgm:pt modelId="{FF807E5D-E4AE-4121-A8E8-E97E6F2D5097}" type="pres">
      <dgm:prSet presAssocID="{E18079EB-06C7-4C1B-8300-9D363ED9B33E}" presName="Accent" presStyleLbl="node1" presStyleIdx="1" presStyleCnt="2"/>
      <dgm:spPr/>
    </dgm:pt>
    <dgm:pt modelId="{D3397CFC-A6EB-4305-9B64-994DEF40E30F}" type="pres">
      <dgm:prSet presAssocID="{E18079EB-06C7-4C1B-8300-9D363ED9B33E}" presName="Parent2" presStyleLbl="revTx" presStyleIdx="1" presStyleCnt="2">
        <dgm:presLayoutVars>
          <dgm:chMax val="1"/>
          <dgm:chPref val="1"/>
          <dgm:bulletEnabled val="1"/>
        </dgm:presLayoutVars>
      </dgm:prSet>
      <dgm:spPr/>
    </dgm:pt>
  </dgm:ptLst>
  <dgm:cxnLst>
    <dgm:cxn modelId="{556B0636-9FBC-4337-8D93-F680A7BEFFA8}" srcId="{809A0D5D-731B-4636-9E88-9C2ECEC6E160}" destId="{2BB3A2B6-ADC0-4320-AB9B-7F4A6F082982}" srcOrd="0" destOrd="0" parTransId="{EBBE2DDB-6EB0-48A3-839B-2A57580F31D7}" sibTransId="{185AFCDE-8E61-4B1E-82A0-6715DDC311C0}"/>
    <dgm:cxn modelId="{B613B195-A063-4A73-AE64-3ADBFF41B204}" srcId="{809A0D5D-731B-4636-9E88-9C2ECEC6E160}" destId="{E18079EB-06C7-4C1B-8300-9D363ED9B33E}" srcOrd="1" destOrd="0" parTransId="{04DABBDF-BB15-44E3-8262-A2BB21350EB6}" sibTransId="{30F29575-EF9F-4922-9F98-0131D131B7B4}"/>
    <dgm:cxn modelId="{11DCB4C8-F021-4C73-B6E5-D5E1599653A1}" type="presOf" srcId="{E18079EB-06C7-4C1B-8300-9D363ED9B33E}" destId="{D3397CFC-A6EB-4305-9B64-994DEF40E30F}" srcOrd="0" destOrd="0" presId="urn:microsoft.com/office/officeart/2009/layout/CircleArrowProcess"/>
    <dgm:cxn modelId="{334005D8-AA8C-4203-82F9-70B2FED04402}" type="presOf" srcId="{2BB3A2B6-ADC0-4320-AB9B-7F4A6F082982}" destId="{3FBC35D2-F1E9-49B7-8359-D912DF36E1C7}" srcOrd="0" destOrd="0" presId="urn:microsoft.com/office/officeart/2009/layout/CircleArrowProcess"/>
    <dgm:cxn modelId="{B51AC4E8-FBF0-414D-84E5-84A3A714A5B4}" type="presOf" srcId="{809A0D5D-731B-4636-9E88-9C2ECEC6E160}" destId="{CECE0A7E-864A-40E9-A489-DF7747E1338E}" srcOrd="0" destOrd="0" presId="urn:microsoft.com/office/officeart/2009/layout/CircleArrowProcess"/>
    <dgm:cxn modelId="{9AE5AFA9-C59D-4E74-98D8-2652E76BA71B}" type="presParOf" srcId="{CECE0A7E-864A-40E9-A489-DF7747E1338E}" destId="{2DE9FFF2-1B90-4A27-B462-AD5E2EB37736}" srcOrd="0" destOrd="0" presId="urn:microsoft.com/office/officeart/2009/layout/CircleArrowProcess"/>
    <dgm:cxn modelId="{6FF4B755-315C-45F4-9CFA-6FFD17B72286}" type="presParOf" srcId="{2DE9FFF2-1B90-4A27-B462-AD5E2EB37736}" destId="{A66E6F8F-2E57-4630-9201-39DD3991C622}" srcOrd="0" destOrd="0" presId="urn:microsoft.com/office/officeart/2009/layout/CircleArrowProcess"/>
    <dgm:cxn modelId="{DCC2F66A-37CE-408B-89C9-F55C48256DF0}" type="presParOf" srcId="{CECE0A7E-864A-40E9-A489-DF7747E1338E}" destId="{3FBC35D2-F1E9-49B7-8359-D912DF36E1C7}" srcOrd="1" destOrd="0" presId="urn:microsoft.com/office/officeart/2009/layout/CircleArrowProcess"/>
    <dgm:cxn modelId="{4AAF1CDB-73ED-4A6B-9F51-7267F3130729}" type="presParOf" srcId="{CECE0A7E-864A-40E9-A489-DF7747E1338E}" destId="{FEFD92FE-D28D-457C-A70B-A9FCDF4BAB5B}" srcOrd="2" destOrd="0" presId="urn:microsoft.com/office/officeart/2009/layout/CircleArrowProcess"/>
    <dgm:cxn modelId="{035C0D1D-2396-4F0D-895A-23B683199CD7}" type="presParOf" srcId="{FEFD92FE-D28D-457C-A70B-A9FCDF4BAB5B}" destId="{FF807E5D-E4AE-4121-A8E8-E97E6F2D5097}" srcOrd="0" destOrd="0" presId="urn:microsoft.com/office/officeart/2009/layout/CircleArrowProcess"/>
    <dgm:cxn modelId="{1FCD5563-3F0C-4EBA-B37B-EA820E6663FA}" type="presParOf" srcId="{CECE0A7E-864A-40E9-A489-DF7747E1338E}" destId="{D3397CFC-A6EB-4305-9B64-994DEF40E30F}" srcOrd="3"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67FB4F-367B-45B5-A280-F9044E1FECC2}" type="doc">
      <dgm:prSet loTypeId="urn:microsoft.com/office/officeart/2005/8/layout/chevron1" loCatId="process" qsTypeId="urn:microsoft.com/office/officeart/2005/8/quickstyle/simple1" qsCatId="simple" csTypeId="urn:microsoft.com/office/officeart/2005/8/colors/accent1_2" csCatId="accent1" phldr="1"/>
      <dgm:spPr/>
    </dgm:pt>
    <dgm:pt modelId="{4CBB90F5-FF4F-48E3-B7B6-1614920B7630}">
      <dgm:prSet phldrT="[Text]" custT="1"/>
      <dgm:spPr/>
      <dgm:t>
        <a:bodyPr/>
        <a:lstStyle/>
        <a:p>
          <a:r>
            <a:rPr lang="en-US" sz="1800" b="1" dirty="0">
              <a:solidFill>
                <a:schemeClr val="tx1">
                  <a:lumMod val="75000"/>
                </a:schemeClr>
              </a:solidFill>
              <a:latin typeface="Bell MT" panose="02020503060305020303" pitchFamily="18" charset="0"/>
            </a:rPr>
            <a:t>Input</a:t>
          </a:r>
          <a:r>
            <a:rPr lang="en-US" sz="1800" dirty="0">
              <a:solidFill>
                <a:schemeClr val="tx1">
                  <a:lumMod val="75000"/>
                </a:schemeClr>
              </a:solidFill>
              <a:latin typeface="Bell MT" panose="02020503060305020303" pitchFamily="18" charset="0"/>
            </a:rPr>
            <a:t>: User responses during the initial Q&amp;A session.</a:t>
          </a:r>
          <a:endParaRPr lang="en-IN" sz="1800" dirty="0">
            <a:solidFill>
              <a:schemeClr val="tx1">
                <a:lumMod val="75000"/>
              </a:schemeClr>
            </a:solidFill>
            <a:latin typeface="Bell MT" panose="02020503060305020303" pitchFamily="18" charset="0"/>
          </a:endParaRPr>
        </a:p>
      </dgm:t>
    </dgm:pt>
    <dgm:pt modelId="{CF1B9490-ECB9-4987-B477-D730616DB015}" type="parTrans" cxnId="{963C03E8-BE2A-4D94-830F-F625B34769B1}">
      <dgm:prSet/>
      <dgm:spPr/>
      <dgm:t>
        <a:bodyPr/>
        <a:lstStyle/>
        <a:p>
          <a:endParaRPr lang="en-IN"/>
        </a:p>
      </dgm:t>
    </dgm:pt>
    <dgm:pt modelId="{42EFCF61-3851-45B6-8FD3-259F3580EB68}" type="sibTrans" cxnId="{963C03E8-BE2A-4D94-830F-F625B34769B1}">
      <dgm:prSet/>
      <dgm:spPr/>
      <dgm:t>
        <a:bodyPr/>
        <a:lstStyle/>
        <a:p>
          <a:endParaRPr lang="en-IN"/>
        </a:p>
      </dgm:t>
    </dgm:pt>
    <dgm:pt modelId="{F7A07581-BA84-4086-967D-ED096302D4AF}">
      <dgm:prSet phldrT="[Text]" custT="1"/>
      <dgm:spPr/>
      <dgm:t>
        <a:bodyPr/>
        <a:lstStyle/>
        <a:p>
          <a:r>
            <a:rPr lang="en-US" sz="1800" b="1" dirty="0">
              <a:solidFill>
                <a:schemeClr val="tx1">
                  <a:lumMod val="75000"/>
                </a:schemeClr>
              </a:solidFill>
              <a:latin typeface="Bell MT" panose="02020503060305020303" pitchFamily="18" charset="0"/>
            </a:rPr>
            <a:t>Output</a:t>
          </a:r>
          <a:r>
            <a:rPr lang="en-US" sz="1800" dirty="0">
              <a:solidFill>
                <a:schemeClr val="tx1">
                  <a:lumMod val="75000"/>
                </a:schemeClr>
              </a:solidFill>
              <a:latin typeface="Bell MT" panose="02020503060305020303" pitchFamily="18" charset="0"/>
            </a:rPr>
            <a:t>: A categorized stress level used to provide appropriate resources and tips</a:t>
          </a:r>
          <a:r>
            <a:rPr lang="en-US" sz="2200" dirty="0">
              <a:solidFill>
                <a:schemeClr val="tx1">
                  <a:lumMod val="75000"/>
                </a:schemeClr>
              </a:solidFill>
            </a:rPr>
            <a:t>.</a:t>
          </a:r>
          <a:endParaRPr lang="en-IN" sz="2200" dirty="0">
            <a:solidFill>
              <a:schemeClr val="tx1">
                <a:lumMod val="75000"/>
              </a:schemeClr>
            </a:solidFill>
          </a:endParaRPr>
        </a:p>
      </dgm:t>
    </dgm:pt>
    <dgm:pt modelId="{7472B793-A06D-42A5-BA6C-50D502C0B8C1}" type="parTrans" cxnId="{85BCB176-BFED-4C95-AE14-7EBD34B3891E}">
      <dgm:prSet/>
      <dgm:spPr/>
      <dgm:t>
        <a:bodyPr/>
        <a:lstStyle/>
        <a:p>
          <a:endParaRPr lang="en-IN"/>
        </a:p>
      </dgm:t>
    </dgm:pt>
    <dgm:pt modelId="{8B86527E-0EF6-4105-B080-33E1C6676DB7}" type="sibTrans" cxnId="{85BCB176-BFED-4C95-AE14-7EBD34B3891E}">
      <dgm:prSet/>
      <dgm:spPr/>
      <dgm:t>
        <a:bodyPr/>
        <a:lstStyle/>
        <a:p>
          <a:endParaRPr lang="en-IN"/>
        </a:p>
      </dgm:t>
    </dgm:pt>
    <dgm:pt modelId="{380709B2-F855-4D51-A674-E528238E8758}" type="pres">
      <dgm:prSet presAssocID="{8267FB4F-367B-45B5-A280-F9044E1FECC2}" presName="Name0" presStyleCnt="0">
        <dgm:presLayoutVars>
          <dgm:dir/>
          <dgm:animLvl val="lvl"/>
          <dgm:resizeHandles val="exact"/>
        </dgm:presLayoutVars>
      </dgm:prSet>
      <dgm:spPr/>
    </dgm:pt>
    <dgm:pt modelId="{9D9A50C3-EA34-460A-972B-7B69196AAA79}" type="pres">
      <dgm:prSet presAssocID="{4CBB90F5-FF4F-48E3-B7B6-1614920B7630}" presName="parTxOnly" presStyleLbl="node1" presStyleIdx="0" presStyleCnt="2" custLinFactNeighborX="-2327" custLinFactNeighborY="-7086">
        <dgm:presLayoutVars>
          <dgm:chMax val="0"/>
          <dgm:chPref val="0"/>
          <dgm:bulletEnabled val="1"/>
        </dgm:presLayoutVars>
      </dgm:prSet>
      <dgm:spPr/>
    </dgm:pt>
    <dgm:pt modelId="{21E911FB-EC89-4B13-853C-91F4452DA07B}" type="pres">
      <dgm:prSet presAssocID="{42EFCF61-3851-45B6-8FD3-259F3580EB68}" presName="parTxOnlySpace" presStyleCnt="0"/>
      <dgm:spPr/>
    </dgm:pt>
    <dgm:pt modelId="{AB6BB981-CFCE-4449-B3F4-3582C1DD8DF9}" type="pres">
      <dgm:prSet presAssocID="{F7A07581-BA84-4086-967D-ED096302D4AF}" presName="parTxOnly" presStyleLbl="node1" presStyleIdx="1" presStyleCnt="2">
        <dgm:presLayoutVars>
          <dgm:chMax val="0"/>
          <dgm:chPref val="0"/>
          <dgm:bulletEnabled val="1"/>
        </dgm:presLayoutVars>
      </dgm:prSet>
      <dgm:spPr/>
    </dgm:pt>
  </dgm:ptLst>
  <dgm:cxnLst>
    <dgm:cxn modelId="{72D3823A-E10E-483F-BE49-72725BC5C0D4}" type="presOf" srcId="{8267FB4F-367B-45B5-A280-F9044E1FECC2}" destId="{380709B2-F855-4D51-A674-E528238E8758}" srcOrd="0" destOrd="0" presId="urn:microsoft.com/office/officeart/2005/8/layout/chevron1"/>
    <dgm:cxn modelId="{C877713B-7A59-467D-ABF6-AE281B0054B0}" type="presOf" srcId="{F7A07581-BA84-4086-967D-ED096302D4AF}" destId="{AB6BB981-CFCE-4449-B3F4-3582C1DD8DF9}" srcOrd="0" destOrd="0" presId="urn:microsoft.com/office/officeart/2005/8/layout/chevron1"/>
    <dgm:cxn modelId="{F177FC41-929B-4D03-9A55-9706DE8CF66C}" type="presOf" srcId="{4CBB90F5-FF4F-48E3-B7B6-1614920B7630}" destId="{9D9A50C3-EA34-460A-972B-7B69196AAA79}" srcOrd="0" destOrd="0" presId="urn:microsoft.com/office/officeart/2005/8/layout/chevron1"/>
    <dgm:cxn modelId="{85BCB176-BFED-4C95-AE14-7EBD34B3891E}" srcId="{8267FB4F-367B-45B5-A280-F9044E1FECC2}" destId="{F7A07581-BA84-4086-967D-ED096302D4AF}" srcOrd="1" destOrd="0" parTransId="{7472B793-A06D-42A5-BA6C-50D502C0B8C1}" sibTransId="{8B86527E-0EF6-4105-B080-33E1C6676DB7}"/>
    <dgm:cxn modelId="{963C03E8-BE2A-4D94-830F-F625B34769B1}" srcId="{8267FB4F-367B-45B5-A280-F9044E1FECC2}" destId="{4CBB90F5-FF4F-48E3-B7B6-1614920B7630}" srcOrd="0" destOrd="0" parTransId="{CF1B9490-ECB9-4987-B477-D730616DB015}" sibTransId="{42EFCF61-3851-45B6-8FD3-259F3580EB68}"/>
    <dgm:cxn modelId="{D0E145A5-64DB-434E-8218-2C70340517F0}" type="presParOf" srcId="{380709B2-F855-4D51-A674-E528238E8758}" destId="{9D9A50C3-EA34-460A-972B-7B69196AAA79}" srcOrd="0" destOrd="0" presId="urn:microsoft.com/office/officeart/2005/8/layout/chevron1"/>
    <dgm:cxn modelId="{2D591294-2C13-4498-8FE3-7578AFB152B5}" type="presParOf" srcId="{380709B2-F855-4D51-A674-E528238E8758}" destId="{21E911FB-EC89-4B13-853C-91F4452DA07B}" srcOrd="1" destOrd="0" presId="urn:microsoft.com/office/officeart/2005/8/layout/chevron1"/>
    <dgm:cxn modelId="{BC759728-E65E-4BCA-B631-0B25CBA88597}" type="presParOf" srcId="{380709B2-F855-4D51-A674-E528238E8758}" destId="{AB6BB981-CFCE-4449-B3F4-3582C1DD8DF9}"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0FA75-FA6A-428C-BFD2-8B5BF94B651B}">
      <dsp:nvSpPr>
        <dsp:cNvPr id="0" name=""/>
        <dsp:cNvSpPr/>
      </dsp:nvSpPr>
      <dsp:spPr>
        <a:xfrm>
          <a:off x="2216946" y="0"/>
          <a:ext cx="2937356" cy="2937803"/>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92322C-849E-43F8-BB14-76093E52A757}">
      <dsp:nvSpPr>
        <dsp:cNvPr id="0" name=""/>
        <dsp:cNvSpPr/>
      </dsp:nvSpPr>
      <dsp:spPr>
        <a:xfrm>
          <a:off x="2866198" y="1060636"/>
          <a:ext cx="1632232" cy="81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lumMod val="50000"/>
                </a:schemeClr>
              </a:solidFill>
              <a:latin typeface="Bell MT" panose="02020503060305020303" pitchFamily="18" charset="0"/>
            </a:rPr>
            <a:t>Input</a:t>
          </a:r>
          <a:r>
            <a:rPr lang="en-US" sz="1500" kern="1200" dirty="0">
              <a:solidFill>
                <a:schemeClr val="tx1">
                  <a:lumMod val="50000"/>
                </a:schemeClr>
              </a:solidFill>
              <a:latin typeface="Bell MT" panose="02020503060305020303" pitchFamily="18" charset="0"/>
            </a:rPr>
            <a:t>: The user's responses to a series of questions</a:t>
          </a:r>
          <a:r>
            <a:rPr lang="en-US" sz="1800" kern="1200" dirty="0">
              <a:solidFill>
                <a:schemeClr val="tx1">
                  <a:lumMod val="50000"/>
                </a:schemeClr>
              </a:solidFill>
              <a:latin typeface="Bell MT" panose="02020503060305020303" pitchFamily="18" charset="0"/>
            </a:rPr>
            <a:t>.</a:t>
          </a:r>
          <a:endParaRPr lang="en-IN" sz="1800" kern="1200" dirty="0">
            <a:solidFill>
              <a:schemeClr val="tx1">
                <a:lumMod val="50000"/>
              </a:schemeClr>
            </a:solidFill>
            <a:latin typeface="Bell MT" panose="02020503060305020303" pitchFamily="18" charset="0"/>
          </a:endParaRPr>
        </a:p>
      </dsp:txBody>
      <dsp:txXfrm>
        <a:off x="2866198" y="1060636"/>
        <a:ext cx="1632232" cy="815920"/>
      </dsp:txXfrm>
    </dsp:sp>
    <dsp:sp modelId="{6F2821A7-1981-45E2-A805-24A41247FE1C}">
      <dsp:nvSpPr>
        <dsp:cNvPr id="0" name=""/>
        <dsp:cNvSpPr/>
      </dsp:nvSpPr>
      <dsp:spPr>
        <a:xfrm>
          <a:off x="1401105" y="1687986"/>
          <a:ext cx="2937356" cy="2937803"/>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3A30EB-3C60-4F40-9056-7307A8615F48}">
      <dsp:nvSpPr>
        <dsp:cNvPr id="0" name=""/>
        <dsp:cNvSpPr/>
      </dsp:nvSpPr>
      <dsp:spPr>
        <a:xfrm>
          <a:off x="2065819" y="2458674"/>
          <a:ext cx="1678669" cy="1185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50000"/>
                </a:schemeClr>
              </a:solidFill>
              <a:latin typeface="Bell MT" panose="02020503060305020303" pitchFamily="18" charset="0"/>
            </a:rPr>
            <a:t>Stress Level Classification</a:t>
          </a:r>
          <a:r>
            <a:rPr lang="en-US" sz="1400" kern="1200" dirty="0">
              <a:solidFill>
                <a:schemeClr val="tx1">
                  <a:lumMod val="50000"/>
                </a:schemeClr>
              </a:solidFill>
              <a:latin typeface="Bell MT" panose="02020503060305020303" pitchFamily="18" charset="0"/>
            </a:rPr>
            <a:t>: </a:t>
          </a:r>
        </a:p>
        <a:p>
          <a:pPr marL="0" lvl="0" indent="0" algn="ctr" defTabSz="622300">
            <a:lnSpc>
              <a:spcPct val="90000"/>
            </a:lnSpc>
            <a:spcBef>
              <a:spcPct val="0"/>
            </a:spcBef>
            <a:spcAft>
              <a:spcPct val="35000"/>
            </a:spcAft>
            <a:buNone/>
          </a:pPr>
          <a:r>
            <a:rPr lang="en-US" sz="1400" kern="1200" dirty="0">
              <a:solidFill>
                <a:schemeClr val="tx1">
                  <a:lumMod val="50000"/>
                </a:schemeClr>
              </a:solidFill>
              <a:latin typeface="Bell MT" panose="02020503060305020303" pitchFamily="18" charset="0"/>
            </a:rPr>
            <a:t>The chatbot classifies the user's stress level as "low," "medium," or "high" based on the </a:t>
          </a:r>
          <a:r>
            <a:rPr lang="en-US" sz="1400" kern="1200" dirty="0">
              <a:solidFill>
                <a:schemeClr val="bg2">
                  <a:lumMod val="10000"/>
                </a:schemeClr>
              </a:solidFill>
              <a:latin typeface="Bell MT" panose="02020503060305020303" pitchFamily="18" charset="0"/>
            </a:rPr>
            <a:t>cumulative negativity score</a:t>
          </a:r>
          <a:r>
            <a:rPr lang="en-US" sz="1200" kern="1200" dirty="0">
              <a:solidFill>
                <a:schemeClr val="bg2">
                  <a:lumMod val="10000"/>
                </a:schemeClr>
              </a:solidFill>
              <a:latin typeface="Bell MT" panose="02020503060305020303" pitchFamily="18" charset="0"/>
            </a:rPr>
            <a:t>.</a:t>
          </a:r>
          <a:endParaRPr lang="en-IN" sz="1200" kern="1200" dirty="0">
            <a:solidFill>
              <a:schemeClr val="bg2">
                <a:lumMod val="10000"/>
              </a:schemeClr>
            </a:solidFill>
            <a:latin typeface="Bell MT" panose="02020503060305020303" pitchFamily="18" charset="0"/>
          </a:endParaRPr>
        </a:p>
      </dsp:txBody>
      <dsp:txXfrm>
        <a:off x="2065819" y="2458674"/>
        <a:ext cx="1678669" cy="1185272"/>
      </dsp:txXfrm>
    </dsp:sp>
    <dsp:sp modelId="{367186CB-B37B-4686-8FF0-F88A64302B7B}">
      <dsp:nvSpPr>
        <dsp:cNvPr id="0" name=""/>
        <dsp:cNvSpPr/>
      </dsp:nvSpPr>
      <dsp:spPr>
        <a:xfrm>
          <a:off x="2532153" y="3577969"/>
          <a:ext cx="2523644" cy="2524655"/>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67F07D-25E0-4C2B-BC30-7477ACF4F62B}">
      <dsp:nvSpPr>
        <dsp:cNvPr id="0" name=""/>
        <dsp:cNvSpPr/>
      </dsp:nvSpPr>
      <dsp:spPr>
        <a:xfrm>
          <a:off x="2870060" y="4458577"/>
          <a:ext cx="1632232" cy="81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lumMod val="50000"/>
                </a:schemeClr>
              </a:solidFill>
              <a:latin typeface="Bell MT" panose="02020503060305020303" pitchFamily="18" charset="0"/>
            </a:rPr>
            <a:t>Output</a:t>
          </a:r>
          <a:r>
            <a:rPr lang="en-US" sz="1500" kern="1200" dirty="0">
              <a:solidFill>
                <a:schemeClr val="tx1">
                  <a:lumMod val="50000"/>
                </a:schemeClr>
              </a:solidFill>
              <a:latin typeface="Bell MT" panose="02020503060305020303" pitchFamily="18" charset="0"/>
            </a:rPr>
            <a:t>: A sentiment score that reflects the level of negativity in the user's responses</a:t>
          </a:r>
          <a:r>
            <a:rPr lang="en-US" sz="1200" kern="1200" dirty="0">
              <a:solidFill>
                <a:schemeClr val="tx1">
                  <a:lumMod val="50000"/>
                </a:schemeClr>
              </a:solidFill>
              <a:latin typeface="Bell MT" panose="02020503060305020303" pitchFamily="18" charset="0"/>
            </a:rPr>
            <a:t>.</a:t>
          </a:r>
          <a:endParaRPr lang="en-IN" sz="1200" kern="1200" dirty="0">
            <a:solidFill>
              <a:schemeClr val="tx1">
                <a:lumMod val="50000"/>
              </a:schemeClr>
            </a:solidFill>
            <a:latin typeface="Bell MT" panose="02020503060305020303" pitchFamily="18" charset="0"/>
          </a:endParaRPr>
        </a:p>
      </dsp:txBody>
      <dsp:txXfrm>
        <a:off x="2870060" y="4458577"/>
        <a:ext cx="1632232" cy="815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6E6F8F-2E57-4630-9201-39DD3991C622}">
      <dsp:nvSpPr>
        <dsp:cNvPr id="0" name=""/>
        <dsp:cNvSpPr/>
      </dsp:nvSpPr>
      <dsp:spPr>
        <a:xfrm>
          <a:off x="1730379" y="140848"/>
          <a:ext cx="3423692" cy="3423790"/>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BC35D2-F1E9-49B7-8359-D912DF36E1C7}">
      <dsp:nvSpPr>
        <dsp:cNvPr id="0" name=""/>
        <dsp:cNvSpPr/>
      </dsp:nvSpPr>
      <dsp:spPr>
        <a:xfrm>
          <a:off x="2486532" y="1380399"/>
          <a:ext cx="1910151" cy="954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b="1" kern="1200" dirty="0">
              <a:latin typeface="Bell MT" panose="02020503060305020303" pitchFamily="18" charset="0"/>
            </a:rPr>
            <a:t>Input</a:t>
          </a:r>
          <a:r>
            <a:rPr lang="en-IN" sz="1500" kern="1200" dirty="0">
              <a:latin typeface="Bell MT" panose="02020503060305020303" pitchFamily="18" charset="0"/>
            </a:rPr>
            <a:t>: User’s input text</a:t>
          </a:r>
          <a:r>
            <a:rPr lang="en-IN" sz="1400" kern="1200" dirty="0"/>
            <a:t>.</a:t>
          </a:r>
        </a:p>
      </dsp:txBody>
      <dsp:txXfrm>
        <a:off x="2486532" y="1380399"/>
        <a:ext cx="1910151" cy="954962"/>
      </dsp:txXfrm>
    </dsp:sp>
    <dsp:sp modelId="{FF807E5D-E4AE-4121-A8E8-E97E6F2D5097}">
      <dsp:nvSpPr>
        <dsp:cNvPr id="0" name=""/>
        <dsp:cNvSpPr/>
      </dsp:nvSpPr>
      <dsp:spPr>
        <a:xfrm>
          <a:off x="1023648" y="2335362"/>
          <a:ext cx="2941212" cy="2942456"/>
        </a:xfrm>
        <a:prstGeom prst="blockArc">
          <a:avLst>
            <a:gd name="adj1" fmla="val 0"/>
            <a:gd name="adj2" fmla="val 189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397CFC-A6EB-4305-9B64-994DEF40E30F}">
      <dsp:nvSpPr>
        <dsp:cNvPr id="0" name=""/>
        <dsp:cNvSpPr/>
      </dsp:nvSpPr>
      <dsp:spPr>
        <a:xfrm>
          <a:off x="1531457" y="3351454"/>
          <a:ext cx="1910151" cy="954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Bell MT" panose="02020503060305020303" pitchFamily="18" charset="0"/>
            </a:rPr>
            <a:t>Output</a:t>
          </a:r>
          <a:r>
            <a:rPr lang="en-US" sz="1500" kern="1200" dirty="0">
              <a:latin typeface="Bell MT" panose="02020503060305020303" pitchFamily="18" charset="0"/>
            </a:rPr>
            <a:t>: A generated response from the Google Generative AI, which is then displayed to the user</a:t>
          </a:r>
          <a:r>
            <a:rPr lang="en-US" sz="1400" kern="1200" dirty="0">
              <a:latin typeface="Bell MT" panose="02020503060305020303" pitchFamily="18" charset="0"/>
            </a:rPr>
            <a:t>.</a:t>
          </a:r>
          <a:endParaRPr lang="en-IN" sz="1400" kern="1200" dirty="0">
            <a:latin typeface="Bell MT" panose="02020503060305020303" pitchFamily="18" charset="0"/>
          </a:endParaRPr>
        </a:p>
      </dsp:txBody>
      <dsp:txXfrm>
        <a:off x="1531457" y="3351454"/>
        <a:ext cx="1910151" cy="9549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A50C3-EA34-460A-972B-7B69196AAA79}">
      <dsp:nvSpPr>
        <dsp:cNvPr id="0" name=""/>
        <dsp:cNvSpPr/>
      </dsp:nvSpPr>
      <dsp:spPr>
        <a:xfrm>
          <a:off x="0" y="0"/>
          <a:ext cx="4270374" cy="17081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lumMod val="75000"/>
                </a:schemeClr>
              </a:solidFill>
              <a:latin typeface="Bell MT" panose="02020503060305020303" pitchFamily="18" charset="0"/>
            </a:rPr>
            <a:t>Input</a:t>
          </a:r>
          <a:r>
            <a:rPr lang="en-US" sz="1800" kern="1200" dirty="0">
              <a:solidFill>
                <a:schemeClr val="tx1">
                  <a:lumMod val="75000"/>
                </a:schemeClr>
              </a:solidFill>
              <a:latin typeface="Bell MT" panose="02020503060305020303" pitchFamily="18" charset="0"/>
            </a:rPr>
            <a:t>: User responses during the initial Q&amp;A session.</a:t>
          </a:r>
          <a:endParaRPr lang="en-IN" sz="1800" kern="1200" dirty="0">
            <a:solidFill>
              <a:schemeClr val="tx1">
                <a:lumMod val="75000"/>
              </a:schemeClr>
            </a:solidFill>
            <a:latin typeface="Bell MT" panose="02020503060305020303" pitchFamily="18" charset="0"/>
          </a:endParaRPr>
        </a:p>
      </dsp:txBody>
      <dsp:txXfrm>
        <a:off x="854075" y="0"/>
        <a:ext cx="2562225" cy="1708149"/>
      </dsp:txXfrm>
    </dsp:sp>
    <dsp:sp modelId="{AB6BB981-CFCE-4449-B3F4-3582C1DD8DF9}">
      <dsp:nvSpPr>
        <dsp:cNvPr id="0" name=""/>
        <dsp:cNvSpPr/>
      </dsp:nvSpPr>
      <dsp:spPr>
        <a:xfrm>
          <a:off x="3850481" y="40447"/>
          <a:ext cx="4270374" cy="17081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lumMod val="75000"/>
                </a:schemeClr>
              </a:solidFill>
              <a:latin typeface="Bell MT" panose="02020503060305020303" pitchFamily="18" charset="0"/>
            </a:rPr>
            <a:t>Output</a:t>
          </a:r>
          <a:r>
            <a:rPr lang="en-US" sz="1800" kern="1200" dirty="0">
              <a:solidFill>
                <a:schemeClr val="tx1">
                  <a:lumMod val="75000"/>
                </a:schemeClr>
              </a:solidFill>
              <a:latin typeface="Bell MT" panose="02020503060305020303" pitchFamily="18" charset="0"/>
            </a:rPr>
            <a:t>: A categorized stress level used to provide appropriate resources and tips</a:t>
          </a:r>
          <a:r>
            <a:rPr lang="en-US" sz="2200" kern="1200" dirty="0">
              <a:solidFill>
                <a:schemeClr val="tx1">
                  <a:lumMod val="75000"/>
                </a:schemeClr>
              </a:solidFill>
            </a:rPr>
            <a:t>.</a:t>
          </a:r>
          <a:endParaRPr lang="en-IN" sz="2200" kern="1200" dirty="0">
            <a:solidFill>
              <a:schemeClr val="tx1">
                <a:lumMod val="75000"/>
              </a:schemeClr>
            </a:solidFill>
          </a:endParaRPr>
        </a:p>
      </dsp:txBody>
      <dsp:txXfrm>
        <a:off x="4704556" y="40447"/>
        <a:ext cx="2562225" cy="1708149"/>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8/25/2024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8/25/2024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61801C0-E2E5-F538-F4C7-A6AB3E7C3671}"/>
              </a:ext>
            </a:extLst>
          </p:cNvPr>
          <p:cNvSpPr txBox="1"/>
          <p:nvPr/>
        </p:nvSpPr>
        <p:spPr>
          <a:xfrm>
            <a:off x="4403036" y="1951672"/>
            <a:ext cx="5713246" cy="1477328"/>
          </a:xfrm>
          <a:prstGeom prst="rect">
            <a:avLst/>
          </a:prstGeom>
          <a:noFill/>
        </p:spPr>
        <p:txBody>
          <a:bodyPr wrap="square" rtlCol="0">
            <a:spAutoFit/>
          </a:bodyPr>
          <a:lstStyle/>
          <a:p>
            <a:r>
              <a:rPr lang="en-IN" sz="3000" b="1" dirty="0">
                <a:solidFill>
                  <a:schemeClr val="tx1">
                    <a:lumMod val="75000"/>
                  </a:schemeClr>
                </a:solidFill>
                <a:latin typeface="Bell MT" panose="02020503060305020303" pitchFamily="18" charset="0"/>
              </a:rPr>
              <a:t>Documentation: NLP Techniques and Implementations in the Chatbot</a:t>
            </a:r>
          </a:p>
        </p:txBody>
      </p:sp>
      <p:sp>
        <p:nvSpPr>
          <p:cNvPr id="9" name="TextBox 8">
            <a:extLst>
              <a:ext uri="{FF2B5EF4-FFF2-40B4-BE49-F238E27FC236}">
                <a16:creationId xmlns:a16="http://schemas.microsoft.com/office/drawing/2014/main" id="{4190F2A2-CBEC-9A84-48CE-C8735B004808}"/>
              </a:ext>
            </a:extLst>
          </p:cNvPr>
          <p:cNvSpPr txBox="1"/>
          <p:nvPr/>
        </p:nvSpPr>
        <p:spPr>
          <a:xfrm>
            <a:off x="7689574" y="5655365"/>
            <a:ext cx="4502426" cy="369332"/>
          </a:xfrm>
          <a:prstGeom prst="rect">
            <a:avLst/>
          </a:prstGeom>
          <a:noFill/>
        </p:spPr>
        <p:txBody>
          <a:bodyPr wrap="square" rtlCol="0">
            <a:spAutoFit/>
          </a:bodyPr>
          <a:lstStyle/>
          <a:p>
            <a:r>
              <a:rPr lang="en-IN" b="1" dirty="0">
                <a:latin typeface="Bell MT" panose="02020503060305020303" pitchFamily="18" charset="0"/>
              </a:rPr>
              <a:t>TEAM:KONAHA_TECH-A-THON_2024</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6F6AC117-1FAF-C2F1-9728-CE6F7CA14CCC}"/>
              </a:ext>
            </a:extLst>
          </p:cNvPr>
          <p:cNvSpPr txBox="1"/>
          <p:nvPr/>
        </p:nvSpPr>
        <p:spPr>
          <a:xfrm>
            <a:off x="675862" y="844826"/>
            <a:ext cx="3886200" cy="2923877"/>
          </a:xfrm>
          <a:prstGeom prst="rect">
            <a:avLst/>
          </a:prstGeom>
          <a:noFill/>
        </p:spPr>
        <p:txBody>
          <a:bodyPr wrap="square" rtlCol="0">
            <a:spAutoFit/>
          </a:bodyPr>
          <a:lstStyle/>
          <a:p>
            <a:pPr rtl="0"/>
            <a:r>
              <a:rPr lang="en-US" sz="2000" b="1" dirty="0">
                <a:latin typeface="Bell MT" panose="02020503060305020303" pitchFamily="18" charset="0"/>
              </a:rPr>
              <a:t>5. Frontend Interaction</a:t>
            </a:r>
          </a:p>
          <a:p>
            <a:pPr rtl="0"/>
            <a:endParaRPr lang="en-US" sz="2000" b="1" dirty="0">
              <a:latin typeface="Bell MT" panose="02020503060305020303" pitchFamily="18" charset="0"/>
            </a:endParaRPr>
          </a:p>
          <a:p>
            <a:pPr rtl="0"/>
            <a:r>
              <a:rPr lang="en-US" b="1" dirty="0">
                <a:latin typeface="Bell MT" panose="02020503060305020303" pitchFamily="18" charset="0"/>
              </a:rPr>
              <a:t>5.1 User Interface</a:t>
            </a:r>
          </a:p>
          <a:p>
            <a:pPr rtl="0"/>
            <a:endParaRPr lang="en-US" b="1" dirty="0">
              <a:latin typeface="Bell MT" panose="02020503060305020303" pitchFamily="18" charset="0"/>
            </a:endParaRPr>
          </a:p>
          <a:p>
            <a:pPr rtl="0"/>
            <a:r>
              <a:rPr lang="en-US" dirty="0">
                <a:latin typeface="Bell MT" panose="02020503060305020303" pitchFamily="18" charset="0"/>
              </a:rPr>
              <a:t>The user interface is built using HTML, CSS, and JavaScript. It is responsible for capturing user input, displaying chatbot responses, and handling interactions.</a:t>
            </a:r>
          </a:p>
          <a:p>
            <a:endParaRPr lang="en-IN" dirty="0"/>
          </a:p>
        </p:txBody>
      </p:sp>
      <p:sp>
        <p:nvSpPr>
          <p:cNvPr id="13" name="TextBox 12">
            <a:extLst>
              <a:ext uri="{FF2B5EF4-FFF2-40B4-BE49-F238E27FC236}">
                <a16:creationId xmlns:a16="http://schemas.microsoft.com/office/drawing/2014/main" id="{C0409587-0A05-A375-ABBE-89B8EC3D5AFB}"/>
              </a:ext>
            </a:extLst>
          </p:cNvPr>
          <p:cNvSpPr txBox="1"/>
          <p:nvPr/>
        </p:nvSpPr>
        <p:spPr>
          <a:xfrm>
            <a:off x="675861" y="3920294"/>
            <a:ext cx="7195930" cy="2585323"/>
          </a:xfrm>
          <a:prstGeom prst="rect">
            <a:avLst/>
          </a:prstGeom>
          <a:noFill/>
        </p:spPr>
        <p:txBody>
          <a:bodyPr wrap="square" rtlCol="0">
            <a:spAutoFit/>
          </a:bodyPr>
          <a:lstStyle/>
          <a:p>
            <a:r>
              <a:rPr lang="en-US" b="0" i="0" dirty="0">
                <a:solidFill>
                  <a:schemeClr val="tx1">
                    <a:lumMod val="75000"/>
                  </a:schemeClr>
                </a:solidFill>
                <a:effectLst/>
                <a:latin typeface="Bell MT" panose="02020503060305020303" pitchFamily="18" charset="0"/>
              </a:rPr>
              <a:t>HtmlCopy code</a:t>
            </a:r>
          </a:p>
          <a:p>
            <a:r>
              <a:rPr lang="en-US" b="0" i="0" dirty="0">
                <a:solidFill>
                  <a:schemeClr val="tx1">
                    <a:lumMod val="75000"/>
                  </a:schemeClr>
                </a:solidFill>
                <a:effectLst/>
                <a:latin typeface="Bell MT" panose="02020503060305020303" pitchFamily="18" charset="0"/>
              </a:rPr>
              <a:t>&lt;!-- HTML and JavaScript code for managing the chat interface --&gt;</a:t>
            </a:r>
          </a:p>
          <a:p>
            <a:r>
              <a:rPr lang="en-US" b="0" i="0" dirty="0">
                <a:solidFill>
                  <a:schemeClr val="tx1">
                    <a:lumMod val="75000"/>
                  </a:schemeClr>
                </a:solidFill>
                <a:effectLst/>
                <a:latin typeface="Bell MT" panose="02020503060305020303" pitchFamily="18" charset="0"/>
              </a:rPr>
              <a:t>...</a:t>
            </a:r>
          </a:p>
          <a:p>
            <a:r>
              <a:rPr lang="en-US" b="0" i="0" dirty="0">
                <a:solidFill>
                  <a:schemeClr val="tx1">
                    <a:lumMod val="75000"/>
                  </a:schemeClr>
                </a:solidFill>
                <a:effectLst/>
                <a:latin typeface="Bell MT" panose="02020503060305020303" pitchFamily="18" charset="0"/>
              </a:rPr>
              <a:t>&lt;script&gt;</a:t>
            </a:r>
          </a:p>
          <a:p>
            <a:r>
              <a:rPr lang="en-US" dirty="0">
                <a:solidFill>
                  <a:schemeClr val="tx1">
                    <a:lumMod val="75000"/>
                  </a:schemeClr>
                </a:solidFill>
                <a:latin typeface="Bell MT" panose="02020503060305020303" pitchFamily="18" charset="0"/>
              </a:rPr>
              <a:t>       </a:t>
            </a:r>
            <a:r>
              <a:rPr lang="en-US" b="0" i="0" dirty="0">
                <a:solidFill>
                  <a:schemeClr val="tx1">
                    <a:lumMod val="75000"/>
                  </a:schemeClr>
                </a:solidFill>
                <a:effectLst/>
                <a:latin typeface="Bell MT" panose="02020503060305020303" pitchFamily="18" charset="0"/>
              </a:rPr>
              <a:t>function sendMessage() {</a:t>
            </a:r>
            <a:br>
              <a:rPr lang="en-US" dirty="0">
                <a:solidFill>
                  <a:schemeClr val="tx1">
                    <a:lumMod val="75000"/>
                  </a:schemeClr>
                </a:solidFill>
                <a:latin typeface="Bell MT" panose="02020503060305020303" pitchFamily="18" charset="0"/>
              </a:rPr>
            </a:br>
            <a:r>
              <a:rPr lang="en-US" b="0" i="0" dirty="0">
                <a:solidFill>
                  <a:schemeClr val="tx1">
                    <a:lumMod val="75000"/>
                  </a:schemeClr>
                </a:solidFill>
                <a:effectLst/>
                <a:latin typeface="Bell MT" panose="02020503060305020303" pitchFamily="18" charset="0"/>
              </a:rPr>
              <a:t>  </a:t>
            </a:r>
            <a:r>
              <a:rPr lang="en-US" b="0" i="0" dirty="0">
                <a:solidFill>
                  <a:schemeClr val="tx1">
                    <a:lumMod val="75000"/>
                  </a:schemeClr>
                </a:solidFill>
                <a:effectLst/>
                <a:highlight>
                  <a:srgbClr val="C0C0C0"/>
                </a:highlight>
                <a:latin typeface="Bell MT" panose="02020503060305020303" pitchFamily="18" charset="0"/>
              </a:rPr>
              <a:t>  // Function to send user input to the server and display the response</a:t>
            </a:r>
            <a:br>
              <a:rPr lang="en-US" dirty="0">
                <a:solidFill>
                  <a:schemeClr val="tx1">
                    <a:lumMod val="75000"/>
                  </a:schemeClr>
                </a:solidFill>
                <a:latin typeface="Bell MT" panose="02020503060305020303" pitchFamily="18" charset="0"/>
              </a:rPr>
            </a:br>
            <a:r>
              <a:rPr lang="en-US" dirty="0">
                <a:solidFill>
                  <a:schemeClr val="tx1">
                    <a:lumMod val="75000"/>
                  </a:schemeClr>
                </a:solidFill>
                <a:latin typeface="Bell MT" panose="02020503060305020303" pitchFamily="18" charset="0"/>
              </a:rPr>
              <a:t>         </a:t>
            </a:r>
            <a:r>
              <a:rPr lang="en-US" b="0" i="0" dirty="0">
                <a:solidFill>
                  <a:schemeClr val="tx1">
                    <a:lumMod val="75000"/>
                  </a:schemeClr>
                </a:solidFill>
                <a:effectLst/>
                <a:latin typeface="Bell MT" panose="02020503060305020303" pitchFamily="18" charset="0"/>
              </a:rPr>
              <a:t>...</a:t>
            </a:r>
            <a:br>
              <a:rPr lang="en-US" dirty="0">
                <a:solidFill>
                  <a:schemeClr val="tx1">
                    <a:lumMod val="75000"/>
                  </a:schemeClr>
                </a:solidFill>
                <a:latin typeface="Bell MT" panose="02020503060305020303" pitchFamily="18" charset="0"/>
              </a:rPr>
            </a:br>
            <a:r>
              <a:rPr lang="en-US" dirty="0">
                <a:solidFill>
                  <a:schemeClr val="tx1">
                    <a:lumMod val="75000"/>
                  </a:schemeClr>
                </a:solidFill>
                <a:latin typeface="Bell MT" panose="02020503060305020303" pitchFamily="18" charset="0"/>
              </a:rPr>
              <a:t>         </a:t>
            </a:r>
            <a:r>
              <a:rPr lang="en-US" b="0" i="0" dirty="0">
                <a:solidFill>
                  <a:schemeClr val="tx1">
                    <a:lumMod val="75000"/>
                  </a:schemeClr>
                </a:solidFill>
                <a:effectLst/>
                <a:latin typeface="Bell MT" panose="02020503060305020303" pitchFamily="18" charset="0"/>
              </a:rPr>
              <a:t>}</a:t>
            </a:r>
            <a:br>
              <a:rPr lang="en-US" dirty="0">
                <a:solidFill>
                  <a:schemeClr val="tx1">
                    <a:lumMod val="75000"/>
                  </a:schemeClr>
                </a:solidFill>
                <a:latin typeface="Bell MT" panose="02020503060305020303" pitchFamily="18" charset="0"/>
              </a:rPr>
            </a:br>
            <a:r>
              <a:rPr lang="en-US" b="0" i="0" dirty="0">
                <a:solidFill>
                  <a:schemeClr val="tx1">
                    <a:lumMod val="75000"/>
                  </a:schemeClr>
                </a:solidFill>
                <a:effectLst/>
                <a:latin typeface="Bell MT" panose="02020503060305020303" pitchFamily="18" charset="0"/>
              </a:rPr>
              <a:t>&lt;/script&gt;</a:t>
            </a:r>
            <a:endParaRPr lang="en-IN" dirty="0">
              <a:solidFill>
                <a:schemeClr val="tx1">
                  <a:lumMod val="75000"/>
                </a:schemeClr>
              </a:solidFill>
              <a:latin typeface="Bell MT" panose="02020503060305020303" pitchFamily="18" charset="0"/>
            </a:endParaRPr>
          </a:p>
        </p:txBody>
      </p:sp>
      <p:sp>
        <p:nvSpPr>
          <p:cNvPr id="14" name="TextBox 13">
            <a:extLst>
              <a:ext uri="{FF2B5EF4-FFF2-40B4-BE49-F238E27FC236}">
                <a16:creationId xmlns:a16="http://schemas.microsoft.com/office/drawing/2014/main" id="{C9B3D5E8-8A97-C920-87BB-AF206B24A9C6}"/>
              </a:ext>
            </a:extLst>
          </p:cNvPr>
          <p:cNvSpPr txBox="1"/>
          <p:nvPr/>
        </p:nvSpPr>
        <p:spPr>
          <a:xfrm>
            <a:off x="5923723" y="1398823"/>
            <a:ext cx="5218042" cy="2369880"/>
          </a:xfrm>
          <a:prstGeom prst="rect">
            <a:avLst/>
          </a:prstGeom>
          <a:noFill/>
        </p:spPr>
        <p:txBody>
          <a:bodyPr wrap="square" rtlCol="0">
            <a:spAutoFit/>
          </a:bodyPr>
          <a:lstStyle/>
          <a:p>
            <a:pPr rtl="0"/>
            <a:r>
              <a:rPr lang="en-US" sz="2000" b="1" dirty="0">
                <a:latin typeface="Bell MT" panose="02020503060305020303" pitchFamily="18" charset="0"/>
              </a:rPr>
              <a:t>5.2 User Experience</a:t>
            </a:r>
          </a:p>
          <a:p>
            <a:pPr rtl="0"/>
            <a:endParaRPr lang="en-US" sz="2000" b="1" dirty="0">
              <a:latin typeface="Bell MT" panose="02020503060305020303" pitchFamily="18" charset="0"/>
            </a:endParaRPr>
          </a:p>
          <a:p>
            <a:pPr rtl="0"/>
            <a:r>
              <a:rPr lang="en-US" dirty="0">
                <a:latin typeface="Bell MT" panose="02020503060305020303" pitchFamily="18" charset="0"/>
              </a:rPr>
              <a:t>The chat interface allows users to type their responses, which are then sent to the Flask backend for processing. The responses are displayed in a conversation-like format, making the interaction more intuitive and engaging.</a:t>
            </a:r>
          </a:p>
          <a:p>
            <a:endParaRPr lang="en-IN" dirty="0"/>
          </a:p>
        </p:txBody>
      </p:sp>
    </p:spTree>
    <p:extLst>
      <p:ext uri="{BB962C8B-B14F-4D97-AF65-F5344CB8AC3E}">
        <p14:creationId xmlns:p14="http://schemas.microsoft.com/office/powerpoint/2010/main" val="4132147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7ECE481-134F-AB78-E10F-90C46969F6A1}"/>
              </a:ext>
            </a:extLst>
          </p:cNvPr>
          <p:cNvSpPr txBox="1"/>
          <p:nvPr/>
        </p:nvSpPr>
        <p:spPr>
          <a:xfrm>
            <a:off x="1593574" y="1242391"/>
            <a:ext cx="9004852" cy="2139047"/>
          </a:xfrm>
          <a:prstGeom prst="rect">
            <a:avLst/>
          </a:prstGeom>
          <a:noFill/>
        </p:spPr>
        <p:txBody>
          <a:bodyPr wrap="square" rtlCol="0">
            <a:spAutoFit/>
          </a:bodyPr>
          <a:lstStyle/>
          <a:p>
            <a:pPr rtl="0"/>
            <a:r>
              <a:rPr lang="en-US" sz="2500" b="1" dirty="0">
                <a:latin typeface="Bell MT" panose="02020503060305020303" pitchFamily="18" charset="0"/>
              </a:rPr>
              <a:t>Conclusion</a:t>
            </a:r>
          </a:p>
          <a:p>
            <a:pPr rtl="0"/>
            <a:r>
              <a:rPr lang="en-US" dirty="0">
                <a:latin typeface="Bell MT" panose="02020503060305020303" pitchFamily="18" charset="0"/>
              </a:rPr>
              <a:t>This chatbot application leverages NLP techniques, specifically sentiment analysis and response generation, to provide users with personalized support for managing stress. The combination of a structured Q&amp;A session, sentiment analysis, and AI-generated responses allows the chatbot to interact meaningfully with users, offering tailored stress management advice based on the emotional tone of their inputs.</a:t>
            </a:r>
          </a:p>
          <a:p>
            <a:endParaRPr lang="en-IN" dirty="0"/>
          </a:p>
        </p:txBody>
      </p:sp>
    </p:spTree>
    <p:extLst>
      <p:ext uri="{BB962C8B-B14F-4D97-AF65-F5344CB8AC3E}">
        <p14:creationId xmlns:p14="http://schemas.microsoft.com/office/powerpoint/2010/main" val="306499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BF2C122-0807-2AD2-DD60-0754216F44BE}"/>
              </a:ext>
            </a:extLst>
          </p:cNvPr>
          <p:cNvSpPr txBox="1"/>
          <p:nvPr/>
        </p:nvSpPr>
        <p:spPr>
          <a:xfrm>
            <a:off x="6817659" y="1407459"/>
            <a:ext cx="4917141" cy="4801314"/>
          </a:xfrm>
          <a:prstGeom prst="rect">
            <a:avLst/>
          </a:prstGeom>
          <a:noFill/>
        </p:spPr>
        <p:txBody>
          <a:bodyPr wrap="square" rtlCol="0">
            <a:spAutoFit/>
          </a:bodyPr>
          <a:lstStyle/>
          <a:p>
            <a:pPr rtl="0"/>
            <a:r>
              <a:rPr lang="en-US" sz="2000" b="1" dirty="0">
                <a:solidFill>
                  <a:schemeClr val="tx1">
                    <a:lumMod val="75000"/>
                  </a:schemeClr>
                </a:solidFill>
              </a:rPr>
              <a:t>Overview</a:t>
            </a:r>
          </a:p>
          <a:p>
            <a:pPr rtl="0"/>
            <a:endParaRPr lang="en-US" b="1" dirty="0"/>
          </a:p>
          <a:p>
            <a:pPr rtl="0"/>
            <a:r>
              <a:rPr lang="en-US" dirty="0">
                <a:solidFill>
                  <a:schemeClr val="tx1">
                    <a:lumMod val="75000"/>
                  </a:schemeClr>
                </a:solidFill>
                <a:latin typeface="Bell MT" panose="02020503060305020303" pitchFamily="18" charset="0"/>
              </a:rPr>
              <a:t>The provided chatbot application is a web-based interactive tool designed to assist users in managing their stress levels by offering motivational quotes, relaxation exercises, wellness tips, and access to mental health resources. The chatbot leverages Natural Language Processing (NLP) techniques to interact with users, assess their emotional state, and provide appropriate responses based on their inputs.</a:t>
            </a:r>
          </a:p>
          <a:p>
            <a:pPr rtl="0"/>
            <a:r>
              <a:rPr lang="en-US" dirty="0">
                <a:solidFill>
                  <a:schemeClr val="tx1">
                    <a:lumMod val="75000"/>
                  </a:schemeClr>
                </a:solidFill>
                <a:latin typeface="Bell MT" panose="02020503060305020303" pitchFamily="18" charset="0"/>
              </a:rPr>
              <a:t>This documentation outlines the key NLP techniques used in the chatbot, including sentiment analysis, response generation, and stress level categorization, as well as the overall implementation details.</a:t>
            </a:r>
          </a:p>
          <a:p>
            <a:endParaRPr lang="en-IN" dirty="0"/>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a:extLst>
              <a:ext uri="{FF2B5EF4-FFF2-40B4-BE49-F238E27FC236}">
                <a16:creationId xmlns:a16="http://schemas.microsoft.com/office/drawing/2014/main" id="{64E67DC7-1E5D-EE54-ED81-F37297E0CF49}"/>
              </a:ext>
            </a:extLst>
          </p:cNvPr>
          <p:cNvSpPr>
            <a:spLocks noChangeArrowheads="1"/>
          </p:cNvSpPr>
          <p:nvPr/>
        </p:nvSpPr>
        <p:spPr bwMode="auto">
          <a:xfrm>
            <a:off x="894519" y="892787"/>
            <a:ext cx="559573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altLang="en-US" sz="2500" b="1" i="0" u="none" strike="noStrike" cap="none" normalizeH="0" baseline="0" dirty="0">
                <a:ln>
                  <a:noFill/>
                </a:ln>
                <a:solidFill>
                  <a:schemeClr val="tx1"/>
                </a:solidFill>
                <a:effectLst/>
                <a:latin typeface="Bell MT" panose="02020503060305020303" pitchFamily="18" charset="0"/>
              </a:rPr>
              <a:t>Sentiment Analysis</a:t>
            </a:r>
          </a:p>
          <a:p>
            <a:pPr marR="0" lvl="0" algn="l" defTabSz="914400" rtl="0" eaLnBrk="0" fontAlgn="base" latinLnBrk="0" hangingPunct="0">
              <a:lnSpc>
                <a:spcPct val="100000"/>
              </a:lnSpc>
              <a:spcBef>
                <a:spcPct val="0"/>
              </a:spcBef>
              <a:spcAft>
                <a:spcPct val="0"/>
              </a:spcAft>
              <a:buClrTx/>
              <a:buSzTx/>
              <a:tabLst/>
            </a:pPr>
            <a:endParaRPr kumimoji="0" lang="en-US" altLang="en-US" sz="2500" b="1" i="0" u="none" strike="noStrike" cap="none" normalizeH="0" baseline="0" dirty="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ell MT" panose="02020503060305020303" pitchFamily="18" charset="0"/>
              </a:rPr>
              <a:t>1.1 Purpose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Bell MT" panose="02020503060305020303" pitchFamily="18" charset="0"/>
              </a:rPr>
              <a:t>Sentiment Analysis is used to evaluate the emotional tone behind the user’s inputs. The chatbot uses this analysis to determine the user's stress level based on the negativity in their responses.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ell MT" panose="02020503060305020303" pitchFamily="18" charset="0"/>
              </a:rPr>
              <a:t>1.2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Bell MT" panose="02020503060305020303" pitchFamily="18" charset="0"/>
              </a:rPr>
              <a:t>The chatbot uses the Sentiment Intensity Analyzer class from the NLTK library to perform sentiment analysis. This analyzer assigns a sentiment score to each user input, which is then used to calculate the overall stress level.</a:t>
            </a:r>
          </a:p>
        </p:txBody>
      </p:sp>
      <p:graphicFrame>
        <p:nvGraphicFramePr>
          <p:cNvPr id="22" name="Diagram 21">
            <a:extLst>
              <a:ext uri="{FF2B5EF4-FFF2-40B4-BE49-F238E27FC236}">
                <a16:creationId xmlns:a16="http://schemas.microsoft.com/office/drawing/2014/main" id="{1B08DD26-BA0D-229C-1180-CB5BB357F969}"/>
              </a:ext>
            </a:extLst>
          </p:cNvPr>
          <p:cNvGraphicFramePr/>
          <p:nvPr>
            <p:extLst>
              <p:ext uri="{D42A27DB-BD31-4B8C-83A1-F6EECF244321}">
                <p14:modId xmlns:p14="http://schemas.microsoft.com/office/powerpoint/2010/main" val="3329794596"/>
              </p:ext>
            </p:extLst>
          </p:nvPr>
        </p:nvGraphicFramePr>
        <p:xfrm>
          <a:off x="5636591" y="566531"/>
          <a:ext cx="6555409" cy="6102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TextBox 22">
            <a:extLst>
              <a:ext uri="{FF2B5EF4-FFF2-40B4-BE49-F238E27FC236}">
                <a16:creationId xmlns:a16="http://schemas.microsoft.com/office/drawing/2014/main" id="{B3D964D1-E40D-3D86-10B8-D80BA06C6550}"/>
              </a:ext>
            </a:extLst>
          </p:cNvPr>
          <p:cNvSpPr txBox="1"/>
          <p:nvPr/>
        </p:nvSpPr>
        <p:spPr>
          <a:xfrm>
            <a:off x="7841975" y="159027"/>
            <a:ext cx="2792896" cy="400110"/>
          </a:xfrm>
          <a:prstGeom prst="rect">
            <a:avLst/>
          </a:prstGeom>
          <a:noFill/>
        </p:spPr>
        <p:txBody>
          <a:bodyPr wrap="square" rtlCol="0">
            <a:spAutoFit/>
          </a:bodyPr>
          <a:lstStyle/>
          <a:p>
            <a:r>
              <a:rPr lang="en-IN" sz="2000" b="1" dirty="0">
                <a:latin typeface="Bell MT" panose="02020503060305020303" pitchFamily="18" charset="0"/>
              </a:rPr>
              <a:t>1.3 How it Works</a:t>
            </a:r>
            <a:r>
              <a:rPr lang="en-IN" dirty="0"/>
              <a:t>:</a:t>
            </a:r>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B388DA05-F03A-0F43-196F-0CE32AA46BC1}"/>
              </a:ext>
            </a:extLst>
          </p:cNvPr>
          <p:cNvSpPr txBox="1"/>
          <p:nvPr/>
        </p:nvSpPr>
        <p:spPr>
          <a:xfrm>
            <a:off x="1815548" y="751344"/>
            <a:ext cx="8401878" cy="5062924"/>
          </a:xfrm>
          <a:prstGeom prst="rect">
            <a:avLst/>
          </a:prstGeom>
          <a:noFill/>
        </p:spPr>
        <p:txBody>
          <a:bodyPr wrap="square" rtlCol="0">
            <a:spAutoFit/>
          </a:bodyPr>
          <a:lstStyle/>
          <a:p>
            <a:r>
              <a:rPr lang="en-IN" sz="1900" b="1" dirty="0">
                <a:solidFill>
                  <a:schemeClr val="bg2">
                    <a:lumMod val="25000"/>
                  </a:schemeClr>
                </a:solidFill>
                <a:latin typeface="Bell MT" panose="02020503060305020303" pitchFamily="18" charset="0"/>
              </a:rPr>
              <a:t>1.4 </a:t>
            </a:r>
            <a:r>
              <a:rPr lang="en-IN" sz="1900" b="1" i="0" dirty="0">
                <a:solidFill>
                  <a:schemeClr val="bg2">
                    <a:lumMod val="25000"/>
                  </a:schemeClr>
                </a:solidFill>
                <a:effectLst/>
                <a:latin typeface="Bell MT" panose="02020503060305020303" pitchFamily="18" charset="0"/>
              </a:rPr>
              <a:t>Code</a:t>
            </a:r>
            <a:r>
              <a:rPr lang="en-IN" sz="1900" b="0" i="0" dirty="0">
                <a:solidFill>
                  <a:schemeClr val="bg2">
                    <a:lumMod val="25000"/>
                  </a:schemeClr>
                </a:solidFill>
                <a:effectLst/>
                <a:latin typeface="Bell MT" panose="02020503060305020303" pitchFamily="18" charset="0"/>
              </a:rPr>
              <a:t>:</a:t>
            </a:r>
          </a:p>
          <a:p>
            <a:endParaRPr lang="en-IN" sz="1900" dirty="0">
              <a:solidFill>
                <a:schemeClr val="tx1">
                  <a:lumMod val="75000"/>
                </a:schemeClr>
              </a:solidFill>
              <a:latin typeface="Bell MT" panose="02020503060305020303" pitchFamily="18" charset="0"/>
            </a:endParaRPr>
          </a:p>
          <a:p>
            <a:r>
              <a:rPr lang="en-IN" sz="1900" b="0" i="0" dirty="0">
                <a:solidFill>
                  <a:schemeClr val="tx1">
                    <a:lumMod val="75000"/>
                  </a:schemeClr>
                </a:solidFill>
                <a:effectLst/>
                <a:latin typeface="Bell MT" panose="02020503060305020303" pitchFamily="18" charset="0"/>
              </a:rPr>
              <a:t>pythonCopy codefrom nltk.sentiment import SentimentIntensityAnalyzer</a:t>
            </a:r>
            <a:br>
              <a:rPr lang="en-IN" sz="1900" dirty="0">
                <a:solidFill>
                  <a:schemeClr val="tx1">
                    <a:lumMod val="75000"/>
                  </a:schemeClr>
                </a:solidFill>
                <a:latin typeface="Bell MT" panose="02020503060305020303" pitchFamily="18" charset="0"/>
              </a:rPr>
            </a:br>
            <a:r>
              <a:rPr lang="en-IN" sz="1900" b="0" i="0" dirty="0">
                <a:solidFill>
                  <a:schemeClr val="tx1">
                    <a:lumMod val="75000"/>
                  </a:schemeClr>
                </a:solidFill>
                <a:effectLst/>
                <a:highlight>
                  <a:srgbClr val="C0C0C0"/>
                </a:highlight>
                <a:latin typeface="Bell MT" panose="02020503060305020303" pitchFamily="18" charset="0"/>
              </a:rPr>
              <a:t># Initialize NLTK sentiment analyzer</a:t>
            </a:r>
          </a:p>
          <a:p>
            <a:r>
              <a:rPr lang="en-IN" sz="1900" b="0" i="0" dirty="0">
                <a:solidFill>
                  <a:schemeClr val="tx1">
                    <a:lumMod val="75000"/>
                  </a:schemeClr>
                </a:solidFill>
                <a:effectLst/>
                <a:latin typeface="Bell MT" panose="02020503060305020303" pitchFamily="18" charset="0"/>
              </a:rPr>
              <a:t>sia = SentimentIntensityAnalyzer()</a:t>
            </a:r>
            <a:br>
              <a:rPr lang="en-IN" sz="1900" dirty="0">
                <a:solidFill>
                  <a:schemeClr val="tx1">
                    <a:lumMod val="75000"/>
                  </a:schemeClr>
                </a:solidFill>
                <a:latin typeface="Bell MT" panose="02020503060305020303" pitchFamily="18" charset="0"/>
              </a:rPr>
            </a:br>
            <a:r>
              <a:rPr lang="en-IN" sz="1900" b="0" i="0" dirty="0">
                <a:solidFill>
                  <a:schemeClr val="tx1">
                    <a:lumMod val="75000"/>
                  </a:schemeClr>
                </a:solidFill>
                <a:effectLst/>
                <a:latin typeface="Bell MT" panose="02020503060305020303" pitchFamily="18" charset="0"/>
              </a:rPr>
              <a:t>def get_stress</a:t>
            </a:r>
            <a:r>
              <a:rPr lang="en-IN" sz="1900" dirty="0">
                <a:solidFill>
                  <a:schemeClr val="tx1">
                    <a:lumMod val="75000"/>
                  </a:schemeClr>
                </a:solidFill>
                <a:latin typeface="Bell MT" panose="02020503060305020303" pitchFamily="18" charset="0"/>
              </a:rPr>
              <a:t>_</a:t>
            </a:r>
            <a:r>
              <a:rPr lang="en-IN" sz="1900" b="0" i="0" dirty="0">
                <a:solidFill>
                  <a:schemeClr val="tx1">
                    <a:lumMod val="75000"/>
                  </a:schemeClr>
                </a:solidFill>
                <a:effectLst/>
                <a:latin typeface="Bell MT" panose="02020503060305020303" pitchFamily="18" charset="0"/>
              </a:rPr>
              <a:t>level():</a:t>
            </a:r>
            <a:br>
              <a:rPr lang="en-IN" sz="1900" dirty="0">
                <a:solidFill>
                  <a:schemeClr val="tx1">
                    <a:lumMod val="75000"/>
                  </a:schemeClr>
                </a:solidFill>
                <a:latin typeface="Bell MT" panose="02020503060305020303" pitchFamily="18" charset="0"/>
              </a:rPr>
            </a:br>
            <a:r>
              <a:rPr lang="en-IN" sz="1900" b="0" i="0" dirty="0">
                <a:solidFill>
                  <a:schemeClr val="tx1">
                    <a:lumMod val="75000"/>
                  </a:schemeClr>
                </a:solidFill>
                <a:effectLst/>
                <a:latin typeface="Bell MT" panose="02020503060305020303" pitchFamily="18" charset="0"/>
              </a:rPr>
              <a:t>    stress_score = 0</a:t>
            </a:r>
          </a:p>
          <a:p>
            <a:r>
              <a:rPr lang="en-IN" sz="1900" b="0" i="0" dirty="0">
                <a:solidFill>
                  <a:schemeClr val="tx1">
                    <a:lumMod val="75000"/>
                  </a:schemeClr>
                </a:solidFill>
                <a:effectLst/>
                <a:latin typeface="Bell MT" panose="02020503060305020303" pitchFamily="18" charset="0"/>
              </a:rPr>
              <a:t>    for response in user_responses:</a:t>
            </a:r>
            <a:br>
              <a:rPr lang="en-IN" sz="1900" dirty="0">
                <a:solidFill>
                  <a:schemeClr val="tx1">
                    <a:lumMod val="75000"/>
                  </a:schemeClr>
                </a:solidFill>
                <a:latin typeface="Bell MT" panose="02020503060305020303" pitchFamily="18" charset="0"/>
              </a:rPr>
            </a:br>
            <a:r>
              <a:rPr lang="en-IN" sz="1900" b="0" i="0" dirty="0">
                <a:solidFill>
                  <a:schemeClr val="tx1">
                    <a:lumMod val="75000"/>
                  </a:schemeClr>
                </a:solidFill>
                <a:effectLst/>
                <a:latin typeface="Bell MT" panose="02020503060305020303" pitchFamily="18" charset="0"/>
              </a:rPr>
              <a:t>        sentiment = sia.polarity_scores(response)       </a:t>
            </a:r>
          </a:p>
          <a:p>
            <a:r>
              <a:rPr lang="en-IN" sz="1900" dirty="0">
                <a:solidFill>
                  <a:schemeClr val="tx1">
                    <a:lumMod val="75000"/>
                  </a:schemeClr>
                </a:solidFill>
                <a:latin typeface="Bell MT" panose="02020503060305020303" pitchFamily="18" charset="0"/>
              </a:rPr>
              <a:t>       </a:t>
            </a:r>
            <a:r>
              <a:rPr lang="en-IN" sz="1900" b="0" i="0" dirty="0">
                <a:solidFill>
                  <a:schemeClr val="tx1">
                    <a:lumMod val="75000"/>
                  </a:schemeClr>
                </a:solidFill>
                <a:effectLst/>
                <a:latin typeface="Bell MT" panose="02020503060305020303" pitchFamily="18" charset="0"/>
              </a:rPr>
              <a:t> stress_score +=  sentiment['neg’]  </a:t>
            </a:r>
          </a:p>
          <a:p>
            <a:r>
              <a:rPr lang="en-IN" sz="1900" b="0" i="0" dirty="0">
                <a:solidFill>
                  <a:schemeClr val="tx1">
                    <a:lumMod val="75000"/>
                  </a:schemeClr>
                </a:solidFill>
                <a:effectLst/>
                <a:highlight>
                  <a:srgbClr val="C0C0C0"/>
                </a:highlight>
                <a:latin typeface="Bell MT" panose="02020503060305020303" pitchFamily="18" charset="0"/>
              </a:rPr>
              <a:t># Focus on the negativity score</a:t>
            </a:r>
          </a:p>
          <a:p>
            <a:r>
              <a:rPr lang="en-IN" sz="1900" dirty="0">
                <a:solidFill>
                  <a:schemeClr val="tx1">
                    <a:lumMod val="75000"/>
                  </a:schemeClr>
                </a:solidFill>
                <a:latin typeface="Bell MT" panose="02020503060305020303" pitchFamily="18" charset="0"/>
              </a:rPr>
              <a:t>        </a:t>
            </a:r>
            <a:r>
              <a:rPr lang="en-IN" sz="1900" b="0" i="0" dirty="0">
                <a:solidFill>
                  <a:schemeClr val="tx1">
                    <a:lumMod val="75000"/>
                  </a:schemeClr>
                </a:solidFill>
                <a:effectLst/>
                <a:latin typeface="Bell MT" panose="02020503060305020303" pitchFamily="18" charset="0"/>
              </a:rPr>
              <a:t>if stress_score &lt; 2:</a:t>
            </a:r>
            <a:br>
              <a:rPr lang="en-IN" sz="1900" dirty="0">
                <a:solidFill>
                  <a:schemeClr val="tx1">
                    <a:lumMod val="75000"/>
                  </a:schemeClr>
                </a:solidFill>
                <a:latin typeface="Bell MT" panose="02020503060305020303" pitchFamily="18" charset="0"/>
              </a:rPr>
            </a:br>
            <a:r>
              <a:rPr lang="en-IN" sz="1900" b="0" i="0" dirty="0">
                <a:solidFill>
                  <a:schemeClr val="tx1">
                    <a:lumMod val="75000"/>
                  </a:schemeClr>
                </a:solidFill>
                <a:effectLst/>
                <a:latin typeface="Bell MT" panose="02020503060305020303" pitchFamily="18" charset="0"/>
              </a:rPr>
              <a:t>                return "low“</a:t>
            </a:r>
          </a:p>
          <a:p>
            <a:r>
              <a:rPr lang="en-IN" sz="1900" dirty="0">
                <a:solidFill>
                  <a:schemeClr val="tx1">
                    <a:lumMod val="75000"/>
                  </a:schemeClr>
                </a:solidFill>
                <a:latin typeface="Bell MT" panose="02020503060305020303" pitchFamily="18" charset="0"/>
              </a:rPr>
              <a:t>        </a:t>
            </a:r>
            <a:r>
              <a:rPr lang="en-IN" sz="1900" b="0" i="0" dirty="0">
                <a:solidFill>
                  <a:schemeClr val="tx1">
                    <a:lumMod val="75000"/>
                  </a:schemeClr>
                </a:solidFill>
                <a:effectLst/>
                <a:latin typeface="Bell MT" panose="02020503060305020303" pitchFamily="18" charset="0"/>
              </a:rPr>
              <a:t>elif 2 &lt;= stress_score &lt; 3:</a:t>
            </a:r>
            <a:br>
              <a:rPr lang="en-IN" sz="1900" dirty="0">
                <a:solidFill>
                  <a:schemeClr val="tx1">
                    <a:lumMod val="75000"/>
                  </a:schemeClr>
                </a:solidFill>
                <a:latin typeface="Bell MT" panose="02020503060305020303" pitchFamily="18" charset="0"/>
              </a:rPr>
            </a:br>
            <a:r>
              <a:rPr lang="en-IN" sz="1900" b="0" i="0" dirty="0">
                <a:solidFill>
                  <a:schemeClr val="tx1">
                    <a:lumMod val="75000"/>
                  </a:schemeClr>
                </a:solidFill>
                <a:effectLst/>
                <a:latin typeface="Bell MT" panose="02020503060305020303" pitchFamily="18" charset="0"/>
              </a:rPr>
              <a:t>               return "medium“</a:t>
            </a:r>
          </a:p>
          <a:p>
            <a:r>
              <a:rPr lang="en-IN" sz="1900" dirty="0">
                <a:solidFill>
                  <a:schemeClr val="tx1">
                    <a:lumMod val="75000"/>
                  </a:schemeClr>
                </a:solidFill>
                <a:latin typeface="Bell MT" panose="02020503060305020303" pitchFamily="18" charset="0"/>
              </a:rPr>
              <a:t>        </a:t>
            </a:r>
            <a:r>
              <a:rPr lang="en-IN" sz="1900" b="0" i="0" dirty="0">
                <a:solidFill>
                  <a:schemeClr val="tx1">
                    <a:lumMod val="75000"/>
                  </a:schemeClr>
                </a:solidFill>
                <a:effectLst/>
                <a:latin typeface="Bell MT" panose="02020503060305020303" pitchFamily="18" charset="0"/>
              </a:rPr>
              <a:t>else:</a:t>
            </a:r>
            <a:br>
              <a:rPr lang="en-IN" sz="1900" dirty="0">
                <a:solidFill>
                  <a:schemeClr val="tx1">
                    <a:lumMod val="75000"/>
                  </a:schemeClr>
                </a:solidFill>
                <a:latin typeface="Bell MT" panose="02020503060305020303" pitchFamily="18" charset="0"/>
              </a:rPr>
            </a:br>
            <a:r>
              <a:rPr lang="en-IN" sz="1900" dirty="0">
                <a:solidFill>
                  <a:schemeClr val="tx1">
                    <a:lumMod val="75000"/>
                  </a:schemeClr>
                </a:solidFill>
                <a:latin typeface="Bell MT" panose="02020503060305020303" pitchFamily="18" charset="0"/>
              </a:rPr>
              <a:t>               </a:t>
            </a:r>
            <a:r>
              <a:rPr lang="en-IN" sz="1900" b="0" i="0" dirty="0">
                <a:solidFill>
                  <a:schemeClr val="tx1">
                    <a:lumMod val="75000"/>
                  </a:schemeClr>
                </a:solidFill>
                <a:effectLst/>
                <a:latin typeface="Bell MT" panose="02020503060305020303" pitchFamily="18" charset="0"/>
              </a:rPr>
              <a:t>return "high"</a:t>
            </a:r>
            <a:endParaRPr lang="en-IN" sz="1900" dirty="0">
              <a:solidFill>
                <a:schemeClr val="tx1">
                  <a:lumMod val="75000"/>
                </a:schemeClr>
              </a:solidFill>
              <a:latin typeface="Bell MT" panose="02020503060305020303" pitchFamily="18" charset="0"/>
            </a:endParaRP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2E4872C-F65A-E5E7-7803-0007BF9A582A}"/>
              </a:ext>
            </a:extLst>
          </p:cNvPr>
          <p:cNvSpPr txBox="1"/>
          <p:nvPr/>
        </p:nvSpPr>
        <p:spPr>
          <a:xfrm>
            <a:off x="765314" y="1113185"/>
            <a:ext cx="5088836" cy="3724096"/>
          </a:xfrm>
          <a:prstGeom prst="rect">
            <a:avLst/>
          </a:prstGeom>
          <a:noFill/>
        </p:spPr>
        <p:txBody>
          <a:bodyPr wrap="square" rtlCol="0">
            <a:spAutoFit/>
          </a:bodyPr>
          <a:lstStyle/>
          <a:p>
            <a:pPr rtl="0"/>
            <a:r>
              <a:rPr lang="en-US" sz="2000" b="1" dirty="0">
                <a:latin typeface="Bell MT" panose="02020503060305020303" pitchFamily="18" charset="0"/>
              </a:rPr>
              <a:t>2. Response Generation</a:t>
            </a:r>
          </a:p>
          <a:p>
            <a:pPr rtl="0"/>
            <a:endParaRPr lang="en-US" b="1" dirty="0">
              <a:solidFill>
                <a:schemeClr val="tx1">
                  <a:lumMod val="75000"/>
                </a:schemeClr>
              </a:solidFill>
              <a:latin typeface="Bell MT" panose="02020503060305020303" pitchFamily="18" charset="0"/>
            </a:endParaRPr>
          </a:p>
          <a:p>
            <a:pPr rtl="0"/>
            <a:r>
              <a:rPr lang="en-US" b="1" dirty="0">
                <a:solidFill>
                  <a:schemeClr val="tx1">
                    <a:lumMod val="75000"/>
                  </a:schemeClr>
                </a:solidFill>
                <a:latin typeface="Bell MT" panose="02020503060305020303" pitchFamily="18" charset="0"/>
              </a:rPr>
              <a:t>2.1 Purpose</a:t>
            </a:r>
          </a:p>
          <a:p>
            <a:pPr rtl="0"/>
            <a:r>
              <a:rPr lang="en-US" dirty="0">
                <a:solidFill>
                  <a:schemeClr val="tx1">
                    <a:lumMod val="75000"/>
                  </a:schemeClr>
                </a:solidFill>
                <a:latin typeface="Bell MT" panose="02020503060305020303" pitchFamily="18" charset="0"/>
              </a:rPr>
              <a:t>The chatbot generates personalized responses based on the user’s input, which makes the interaction feel more natural and engaging.</a:t>
            </a:r>
          </a:p>
          <a:p>
            <a:pPr rtl="0"/>
            <a:endParaRPr lang="en-US" dirty="0">
              <a:solidFill>
                <a:schemeClr val="tx1">
                  <a:lumMod val="75000"/>
                </a:schemeClr>
              </a:solidFill>
              <a:latin typeface="Bell MT" panose="02020503060305020303" pitchFamily="18" charset="0"/>
            </a:endParaRPr>
          </a:p>
          <a:p>
            <a:pPr rtl="0"/>
            <a:r>
              <a:rPr lang="en-US" b="1" dirty="0">
                <a:solidFill>
                  <a:schemeClr val="tx1">
                    <a:lumMod val="75000"/>
                  </a:schemeClr>
                </a:solidFill>
                <a:latin typeface="Bell MT" panose="02020503060305020303" pitchFamily="18" charset="0"/>
              </a:rPr>
              <a:t>2.2 Implementation</a:t>
            </a:r>
          </a:p>
          <a:p>
            <a:pPr rtl="0"/>
            <a:r>
              <a:rPr lang="en-US" dirty="0">
                <a:solidFill>
                  <a:schemeClr val="tx1">
                    <a:lumMod val="75000"/>
                  </a:schemeClr>
                </a:solidFill>
                <a:latin typeface="Bell MT" panose="02020503060305020303" pitchFamily="18" charset="0"/>
              </a:rPr>
              <a:t>Response generation is powered by the Google Generative AI (Google Gemini API). The chatbot sends the user’s input to the API, which returns a generated text response.</a:t>
            </a:r>
          </a:p>
          <a:p>
            <a:endParaRPr lang="en-IN" dirty="0"/>
          </a:p>
        </p:txBody>
      </p:sp>
      <p:graphicFrame>
        <p:nvGraphicFramePr>
          <p:cNvPr id="11" name="Diagram 10">
            <a:extLst>
              <a:ext uri="{FF2B5EF4-FFF2-40B4-BE49-F238E27FC236}">
                <a16:creationId xmlns:a16="http://schemas.microsoft.com/office/drawing/2014/main" id="{6EFEFE09-5952-C41C-4A5C-D5E8DF8A3E80}"/>
              </a:ext>
            </a:extLst>
          </p:cNvPr>
          <p:cNvGraphicFramePr/>
          <p:nvPr>
            <p:extLst>
              <p:ext uri="{D42A27DB-BD31-4B8C-83A1-F6EECF244321}">
                <p14:modId xmlns:p14="http://schemas.microsoft.com/office/powerpoint/2010/main" val="2392177519"/>
              </p:ext>
            </p:extLst>
          </p:nvPr>
        </p:nvGraphicFramePr>
        <p:xfrm>
          <a:off x="5854150" y="898570"/>
          <a:ext cx="6177721"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2CFD7562-0AF1-7B41-6765-C068B39E00E2}"/>
              </a:ext>
            </a:extLst>
          </p:cNvPr>
          <p:cNvSpPr txBox="1"/>
          <p:nvPr/>
        </p:nvSpPr>
        <p:spPr>
          <a:xfrm>
            <a:off x="7633254" y="498460"/>
            <a:ext cx="2792896" cy="400110"/>
          </a:xfrm>
          <a:prstGeom prst="rect">
            <a:avLst/>
          </a:prstGeom>
          <a:noFill/>
        </p:spPr>
        <p:txBody>
          <a:bodyPr wrap="square" rtlCol="0">
            <a:spAutoFit/>
          </a:bodyPr>
          <a:lstStyle/>
          <a:p>
            <a:r>
              <a:rPr lang="en-IN" sz="2000" b="1" dirty="0">
                <a:latin typeface="Bell MT" panose="02020503060305020303" pitchFamily="18" charset="0"/>
              </a:rPr>
              <a:t>2.3 How it Works</a:t>
            </a:r>
            <a:r>
              <a:rPr lang="en-IN" dirty="0"/>
              <a:t>:</a:t>
            </a:r>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B104ACB-DB10-8F48-C680-F022D2E937ED}"/>
              </a:ext>
            </a:extLst>
          </p:cNvPr>
          <p:cNvSpPr txBox="1"/>
          <p:nvPr/>
        </p:nvSpPr>
        <p:spPr>
          <a:xfrm>
            <a:off x="3515140" y="744476"/>
            <a:ext cx="7722704" cy="5078313"/>
          </a:xfrm>
          <a:prstGeom prst="rect">
            <a:avLst/>
          </a:prstGeom>
          <a:noFill/>
        </p:spPr>
        <p:txBody>
          <a:bodyPr wrap="square" rtlCol="0">
            <a:spAutoFit/>
          </a:bodyPr>
          <a:lstStyle/>
          <a:p>
            <a:r>
              <a:rPr lang="en-IN" b="1" dirty="0">
                <a:solidFill>
                  <a:schemeClr val="bg2">
                    <a:lumMod val="25000"/>
                  </a:schemeClr>
                </a:solidFill>
                <a:latin typeface="Bell MT" panose="02020503060305020303" pitchFamily="18" charset="0"/>
              </a:rPr>
              <a:t>2</a:t>
            </a:r>
            <a:r>
              <a:rPr lang="en-IN" sz="1800" b="1" dirty="0">
                <a:solidFill>
                  <a:schemeClr val="bg2">
                    <a:lumMod val="25000"/>
                  </a:schemeClr>
                </a:solidFill>
                <a:latin typeface="Bell MT" panose="02020503060305020303" pitchFamily="18" charset="0"/>
              </a:rPr>
              <a:t>.4 </a:t>
            </a:r>
            <a:r>
              <a:rPr lang="en-IN" sz="1800" b="1" i="0" dirty="0">
                <a:solidFill>
                  <a:schemeClr val="bg2">
                    <a:lumMod val="25000"/>
                  </a:schemeClr>
                </a:solidFill>
                <a:effectLst/>
                <a:latin typeface="Bell MT" panose="02020503060305020303" pitchFamily="18" charset="0"/>
              </a:rPr>
              <a:t>Code</a:t>
            </a:r>
            <a:r>
              <a:rPr lang="en-IN" sz="1800" b="0" i="0" dirty="0">
                <a:solidFill>
                  <a:schemeClr val="bg2">
                    <a:lumMod val="25000"/>
                  </a:schemeClr>
                </a:solidFill>
                <a:effectLst/>
                <a:latin typeface="Bell MT" panose="02020503060305020303" pitchFamily="18" charset="0"/>
              </a:rPr>
              <a:t>:</a:t>
            </a:r>
          </a:p>
          <a:p>
            <a:endParaRPr lang="en-IN" b="0" i="0" dirty="0">
              <a:solidFill>
                <a:schemeClr val="tx1">
                  <a:lumMod val="75000"/>
                </a:schemeClr>
              </a:solidFill>
              <a:effectLst/>
              <a:latin typeface="Bell MT" panose="02020503060305020303" pitchFamily="18" charset="0"/>
            </a:endParaRPr>
          </a:p>
          <a:p>
            <a:endParaRPr lang="en-IN" dirty="0">
              <a:solidFill>
                <a:schemeClr val="tx1">
                  <a:lumMod val="75000"/>
                </a:schemeClr>
              </a:solidFill>
              <a:latin typeface="Bell MT" panose="02020503060305020303" pitchFamily="18" charset="0"/>
            </a:endParaRPr>
          </a:p>
          <a:p>
            <a:r>
              <a:rPr lang="en-IN" b="0" i="0" dirty="0">
                <a:solidFill>
                  <a:schemeClr val="tx1">
                    <a:lumMod val="75000"/>
                  </a:schemeClr>
                </a:solidFill>
                <a:effectLst/>
                <a:latin typeface="Bell MT" panose="02020503060305020303" pitchFamily="18" charset="0"/>
              </a:rPr>
              <a:t>pythonCopy codeimport google.generativeai as genai</a:t>
            </a:r>
            <a:br>
              <a:rPr lang="en-IN" dirty="0">
                <a:solidFill>
                  <a:schemeClr val="tx1">
                    <a:lumMod val="75000"/>
                  </a:schemeClr>
                </a:solidFill>
                <a:latin typeface="Bell MT" panose="02020503060305020303" pitchFamily="18" charset="0"/>
              </a:rPr>
            </a:br>
            <a:r>
              <a:rPr lang="en-IN" b="0" i="0" dirty="0">
                <a:solidFill>
                  <a:schemeClr val="tx1">
                    <a:lumMod val="75000"/>
                  </a:schemeClr>
                </a:solidFill>
                <a:effectLst/>
                <a:highlight>
                  <a:srgbClr val="C0C0C0"/>
                </a:highlight>
                <a:latin typeface="Bell MT" panose="02020503060305020303" pitchFamily="18" charset="0"/>
              </a:rPr>
              <a:t># Configure the API </a:t>
            </a:r>
          </a:p>
          <a:p>
            <a:endParaRPr lang="en-IN" dirty="0">
              <a:solidFill>
                <a:schemeClr val="tx1">
                  <a:lumMod val="75000"/>
                </a:schemeClr>
              </a:solidFill>
              <a:latin typeface="Bell MT" panose="02020503060305020303" pitchFamily="18" charset="0"/>
            </a:endParaRPr>
          </a:p>
          <a:p>
            <a:r>
              <a:rPr lang="en-IN" b="0" i="0" dirty="0">
                <a:solidFill>
                  <a:schemeClr val="tx1">
                    <a:lumMod val="75000"/>
                  </a:schemeClr>
                </a:solidFill>
                <a:effectLst/>
                <a:latin typeface="Bell MT" panose="02020503060305020303" pitchFamily="18" charset="0"/>
              </a:rPr>
              <a:t>keygenai.configure(api_key=api_key)</a:t>
            </a:r>
            <a:br>
              <a:rPr lang="en-IN" dirty="0">
                <a:solidFill>
                  <a:schemeClr val="tx1">
                    <a:lumMod val="75000"/>
                  </a:schemeClr>
                </a:solidFill>
                <a:latin typeface="Bell MT" panose="02020503060305020303" pitchFamily="18" charset="0"/>
              </a:rPr>
            </a:br>
            <a:r>
              <a:rPr lang="en-IN" b="0" i="0" dirty="0">
                <a:solidFill>
                  <a:schemeClr val="tx1">
                    <a:lumMod val="75000"/>
                  </a:schemeClr>
                </a:solidFill>
                <a:effectLst/>
                <a:latin typeface="Bell MT" panose="02020503060305020303" pitchFamily="18" charset="0"/>
              </a:rPr>
              <a:t>def generate_response(user_input):</a:t>
            </a:r>
            <a:br>
              <a:rPr lang="en-IN" dirty="0">
                <a:solidFill>
                  <a:schemeClr val="tx1">
                    <a:lumMod val="75000"/>
                  </a:schemeClr>
                </a:solidFill>
                <a:latin typeface="Bell MT" panose="02020503060305020303" pitchFamily="18" charset="0"/>
              </a:rPr>
            </a:br>
            <a:r>
              <a:rPr lang="en-IN" b="0" i="0" dirty="0">
                <a:solidFill>
                  <a:schemeClr val="tx1">
                    <a:lumMod val="75000"/>
                  </a:schemeClr>
                </a:solidFill>
                <a:effectLst/>
                <a:latin typeface="Bell MT" panose="02020503060305020303" pitchFamily="18" charset="0"/>
              </a:rPr>
              <a:t>    try:</a:t>
            </a:r>
            <a:br>
              <a:rPr lang="en-IN" dirty="0">
                <a:solidFill>
                  <a:schemeClr val="tx1">
                    <a:lumMod val="75000"/>
                  </a:schemeClr>
                </a:solidFill>
                <a:latin typeface="Bell MT" panose="02020503060305020303" pitchFamily="18" charset="0"/>
              </a:rPr>
            </a:br>
            <a:r>
              <a:rPr lang="en-IN" b="0" i="0" dirty="0">
                <a:solidFill>
                  <a:schemeClr val="tx1">
                    <a:lumMod val="75000"/>
                  </a:schemeClr>
                </a:solidFill>
                <a:effectLst/>
                <a:latin typeface="Bell MT" panose="02020503060305020303" pitchFamily="18" charset="0"/>
              </a:rPr>
              <a:t>        response=genai.generate_text(prompt=user_input)                  </a:t>
            </a:r>
          </a:p>
          <a:p>
            <a:r>
              <a:rPr lang="en-IN" dirty="0">
                <a:solidFill>
                  <a:schemeClr val="tx1">
                    <a:lumMod val="75000"/>
                  </a:schemeClr>
                </a:solidFill>
                <a:latin typeface="Bell MT" panose="02020503060305020303" pitchFamily="18" charset="0"/>
              </a:rPr>
              <a:t>   </a:t>
            </a:r>
            <a:r>
              <a:rPr lang="en-IN" b="0" i="0" dirty="0">
                <a:solidFill>
                  <a:schemeClr val="tx1">
                    <a:lumMod val="75000"/>
                  </a:schemeClr>
                </a:solidFill>
                <a:effectLst/>
                <a:latin typeface="Bell MT" panose="02020503060305020303" pitchFamily="18" charset="0"/>
              </a:rPr>
              <a:t>     if response.candidates and len(response.candidates) &gt; 0:</a:t>
            </a:r>
            <a:br>
              <a:rPr lang="en-IN" dirty="0">
                <a:solidFill>
                  <a:schemeClr val="tx1">
                    <a:lumMod val="75000"/>
                  </a:schemeClr>
                </a:solidFill>
                <a:latin typeface="Bell MT" panose="02020503060305020303" pitchFamily="18" charset="0"/>
              </a:rPr>
            </a:br>
            <a:r>
              <a:rPr lang="en-IN" b="0" i="0" dirty="0">
                <a:solidFill>
                  <a:schemeClr val="tx1">
                    <a:lumMod val="75000"/>
                  </a:schemeClr>
                </a:solidFill>
                <a:effectLst/>
                <a:latin typeface="Bell MT" panose="02020503060305020303" pitchFamily="18" charset="0"/>
              </a:rPr>
              <a:t>            generated_text = response.candidates[0].get('output', 'No output found')</a:t>
            </a:r>
            <a:br>
              <a:rPr lang="en-IN" dirty="0">
                <a:solidFill>
                  <a:schemeClr val="tx1">
                    <a:lumMod val="75000"/>
                  </a:schemeClr>
                </a:solidFill>
                <a:latin typeface="Bell MT" panose="02020503060305020303" pitchFamily="18" charset="0"/>
              </a:rPr>
            </a:br>
            <a:r>
              <a:rPr lang="en-IN" b="0" i="0" dirty="0">
                <a:solidFill>
                  <a:schemeClr val="tx1">
                    <a:lumMod val="75000"/>
                  </a:schemeClr>
                </a:solidFill>
                <a:effectLst/>
                <a:latin typeface="Bell MT" panose="02020503060305020303" pitchFamily="18" charset="0"/>
              </a:rPr>
              <a:t>        else:</a:t>
            </a:r>
            <a:br>
              <a:rPr lang="en-IN" dirty="0">
                <a:solidFill>
                  <a:schemeClr val="tx1">
                    <a:lumMod val="75000"/>
                  </a:schemeClr>
                </a:solidFill>
                <a:latin typeface="Bell MT" panose="02020503060305020303" pitchFamily="18" charset="0"/>
              </a:rPr>
            </a:br>
            <a:r>
              <a:rPr lang="en-IN" b="0" i="0" dirty="0">
                <a:solidFill>
                  <a:schemeClr val="tx1">
                    <a:lumMod val="75000"/>
                  </a:schemeClr>
                </a:solidFill>
                <a:effectLst/>
                <a:latin typeface="Bell MT" panose="02020503060305020303" pitchFamily="18" charset="0"/>
              </a:rPr>
              <a:t>            generated_text = 'Sorry, no valid response generated. '</a:t>
            </a:r>
          </a:p>
          <a:p>
            <a:r>
              <a:rPr lang="en-IN" dirty="0">
                <a:solidFill>
                  <a:schemeClr val="tx1">
                    <a:lumMod val="75000"/>
                  </a:schemeClr>
                </a:solidFill>
                <a:latin typeface="Bell MT" panose="02020503060305020303" pitchFamily="18" charset="0"/>
              </a:rPr>
              <a:t>     </a:t>
            </a:r>
            <a:r>
              <a:rPr lang="en-IN" b="0" i="0" dirty="0">
                <a:solidFill>
                  <a:schemeClr val="tx1">
                    <a:lumMod val="75000"/>
                  </a:schemeClr>
                </a:solidFill>
                <a:effectLst/>
                <a:latin typeface="Bell MT" panose="02020503060305020303" pitchFamily="18" charset="0"/>
              </a:rPr>
              <a:t>except Exception as e:</a:t>
            </a:r>
            <a:br>
              <a:rPr lang="en-IN" dirty="0">
                <a:solidFill>
                  <a:schemeClr val="tx1">
                    <a:lumMod val="75000"/>
                  </a:schemeClr>
                </a:solidFill>
                <a:latin typeface="Bell MT" panose="02020503060305020303" pitchFamily="18" charset="0"/>
              </a:rPr>
            </a:br>
            <a:r>
              <a:rPr lang="en-IN" dirty="0">
                <a:solidFill>
                  <a:schemeClr val="tx1">
                    <a:lumMod val="75000"/>
                  </a:schemeClr>
                </a:solidFill>
                <a:latin typeface="Bell MT" panose="02020503060305020303" pitchFamily="18" charset="0"/>
              </a:rPr>
              <a:t>         </a:t>
            </a:r>
            <a:r>
              <a:rPr lang="en-IN" b="0" i="0" dirty="0">
                <a:solidFill>
                  <a:schemeClr val="tx1">
                    <a:lumMod val="75000"/>
                  </a:schemeClr>
                </a:solidFill>
                <a:effectLst/>
                <a:latin typeface="Bell MT" panose="02020503060305020303" pitchFamily="18" charset="0"/>
              </a:rPr>
              <a:t>generated_text = "Sorry, I couldn't process your request: {}".format(str(e))</a:t>
            </a:r>
            <a:br>
              <a:rPr lang="en-IN" dirty="0">
                <a:solidFill>
                  <a:schemeClr val="tx1">
                    <a:lumMod val="75000"/>
                  </a:schemeClr>
                </a:solidFill>
                <a:latin typeface="Bell MT" panose="02020503060305020303" pitchFamily="18" charset="0"/>
              </a:rPr>
            </a:br>
            <a:br>
              <a:rPr lang="en-IN" dirty="0">
                <a:solidFill>
                  <a:schemeClr val="tx1">
                    <a:lumMod val="75000"/>
                  </a:schemeClr>
                </a:solidFill>
                <a:latin typeface="Bell MT" panose="02020503060305020303" pitchFamily="18" charset="0"/>
              </a:rPr>
            </a:br>
            <a:r>
              <a:rPr lang="en-IN" dirty="0">
                <a:solidFill>
                  <a:schemeClr val="tx1">
                    <a:lumMod val="75000"/>
                  </a:schemeClr>
                </a:solidFill>
                <a:latin typeface="Bell MT" panose="02020503060305020303" pitchFamily="18" charset="0"/>
              </a:rPr>
              <a:t>     </a:t>
            </a:r>
            <a:r>
              <a:rPr lang="en-IN" b="0" i="0" dirty="0">
                <a:solidFill>
                  <a:schemeClr val="tx1">
                    <a:lumMod val="75000"/>
                  </a:schemeClr>
                </a:solidFill>
                <a:effectLst/>
                <a:latin typeface="Bell MT" panose="02020503060305020303" pitchFamily="18" charset="0"/>
              </a:rPr>
              <a:t>return generated_text</a:t>
            </a:r>
            <a:endParaRPr lang="en-IN" dirty="0">
              <a:solidFill>
                <a:schemeClr val="tx1">
                  <a:lumMod val="75000"/>
                </a:schemeClr>
              </a:solidFill>
              <a:latin typeface="Bell MT" panose="02020503060305020303" pitchFamily="18" charset="0"/>
            </a:endParaRP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6AA0BA1E-14F7-CDC7-B8FC-A029FF4D42B1}"/>
              </a:ext>
            </a:extLst>
          </p:cNvPr>
          <p:cNvSpPr>
            <a:spLocks noChangeArrowheads="1"/>
          </p:cNvSpPr>
          <p:nvPr/>
        </p:nvSpPr>
        <p:spPr bwMode="auto">
          <a:xfrm>
            <a:off x="516836" y="405095"/>
            <a:ext cx="5933660" cy="3062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dirty="0">
                <a:ln>
                  <a:noFill/>
                </a:ln>
                <a:solidFill>
                  <a:schemeClr val="tx1"/>
                </a:solidFill>
                <a:effectLst/>
                <a:latin typeface="Bell MT" panose="02020503060305020303" pitchFamily="18" charset="0"/>
              </a:rPr>
              <a:t>3. Stress Level Categorization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ell MT" panose="02020503060305020303" pitchFamily="18" charset="0"/>
              </a:rPr>
              <a:t>3.1 Purpose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Bell MT" panose="02020503060305020303" pitchFamily="18" charset="0"/>
              </a:rPr>
              <a:t>Based on the sentiment analysis, the chatbot categorizes the user’s stress level to tailor the responses accordingly.</a:t>
            </a:r>
            <a:endParaRPr kumimoji="0" lang="en-US" altLang="en-US" b="1" i="0" u="none" strike="noStrike" cap="none" normalizeH="0" baseline="0" dirty="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ell MT" panose="02020503060305020303" pitchFamily="18" charset="0"/>
              </a:rPr>
              <a:t>3.2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Bell MT" panose="02020503060305020303" pitchFamily="18" charset="0"/>
              </a:rPr>
              <a:t>The get_stress_level() function aggregates the sentiment scores from all user responses and categorizes the stress level into three categories: low, medium, and high.</a:t>
            </a:r>
          </a:p>
        </p:txBody>
      </p:sp>
      <p:sp>
        <p:nvSpPr>
          <p:cNvPr id="7" name="Rectangle 2">
            <a:extLst>
              <a:ext uri="{FF2B5EF4-FFF2-40B4-BE49-F238E27FC236}">
                <a16:creationId xmlns:a16="http://schemas.microsoft.com/office/drawing/2014/main" id="{0F742D99-CFD4-3054-CE1C-FD5222A3E232}"/>
              </a:ext>
            </a:extLst>
          </p:cNvPr>
          <p:cNvSpPr>
            <a:spLocks noChangeArrowheads="1"/>
          </p:cNvSpPr>
          <p:nvPr/>
        </p:nvSpPr>
        <p:spPr bwMode="auto">
          <a:xfrm rot="10800000" flipV="1">
            <a:off x="6834370" y="719870"/>
            <a:ext cx="549660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Bell MT" panose="02020503060305020303" pitchFamily="18" charset="0"/>
              </a:rPr>
              <a:t>3.1Code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Bell MT" panose="02020503060305020303" pitchFamily="18" charset="0"/>
              </a:rPr>
              <a:t>pythonCopy codedef get_stress_level():</a:t>
            </a:r>
            <a:br>
              <a:rPr kumimoji="0" lang="en-US" altLang="en-US" b="0" i="0" u="none" strike="noStrike" cap="none" normalizeH="0" baseline="0" dirty="0">
                <a:ln>
                  <a:noFill/>
                </a:ln>
                <a:solidFill>
                  <a:schemeClr val="tx1"/>
                </a:solidFill>
                <a:effectLst/>
                <a:latin typeface="Bell MT" panose="02020503060305020303" pitchFamily="18" charset="0"/>
              </a:rPr>
            </a:br>
            <a:r>
              <a:rPr kumimoji="0" lang="en-US" altLang="en-US" b="0" i="0" u="none" strike="noStrike" cap="none" normalizeH="0" baseline="0" dirty="0">
                <a:ln>
                  <a:noFill/>
                </a:ln>
                <a:solidFill>
                  <a:schemeClr val="tx1"/>
                </a:solidFill>
                <a:effectLst/>
                <a:latin typeface="Bell MT" panose="02020503060305020303" pitchFamily="18" charset="0"/>
              </a:rPr>
              <a:t>    stress_score = 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Bell MT" panose="02020503060305020303" pitchFamily="18" charset="0"/>
              </a:rPr>
              <a:t>    </a:t>
            </a:r>
            <a:r>
              <a:rPr kumimoji="0" lang="en-US" altLang="en-US" b="0" i="0" u="none" strike="noStrike" cap="none" normalizeH="0" baseline="0" dirty="0">
                <a:ln>
                  <a:noFill/>
                </a:ln>
                <a:solidFill>
                  <a:schemeClr val="tx1"/>
                </a:solidFill>
                <a:effectLst/>
                <a:latin typeface="Bell MT" panose="02020503060305020303" pitchFamily="18" charset="0"/>
              </a:rPr>
              <a:t>for response in user_responses:</a:t>
            </a:r>
            <a:br>
              <a:rPr kumimoji="0" lang="en-US" altLang="en-US" b="0" i="0" u="none" strike="noStrike" cap="none" normalizeH="0" baseline="0" dirty="0">
                <a:ln>
                  <a:noFill/>
                </a:ln>
                <a:solidFill>
                  <a:schemeClr val="tx1"/>
                </a:solidFill>
                <a:effectLst/>
                <a:latin typeface="Bell MT" panose="02020503060305020303" pitchFamily="18" charset="0"/>
              </a:rPr>
            </a:br>
            <a:r>
              <a:rPr kumimoji="0" lang="en-US" altLang="en-US" b="0" i="0" u="none" strike="noStrike" cap="none" normalizeH="0" baseline="0" dirty="0">
                <a:ln>
                  <a:noFill/>
                </a:ln>
                <a:solidFill>
                  <a:schemeClr val="tx1"/>
                </a:solidFill>
                <a:effectLst/>
                <a:latin typeface="Bell MT" panose="02020503060305020303" pitchFamily="18" charset="0"/>
              </a:rPr>
              <a:t>        sentiment=sia.polarity_scores(response)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Bell MT" panose="02020503060305020303" pitchFamily="18" charset="0"/>
              </a:rPr>
              <a:t>       </a:t>
            </a:r>
            <a:r>
              <a:rPr kumimoji="0" lang="en-US" altLang="en-US" b="0" i="0" u="none" strike="noStrike" cap="none" normalizeH="0" baseline="0" dirty="0">
                <a:ln>
                  <a:noFill/>
                </a:ln>
                <a:solidFill>
                  <a:schemeClr val="tx1"/>
                </a:solidFill>
                <a:effectLst/>
                <a:latin typeface="Bell MT" panose="02020503060305020303" pitchFamily="18" charset="0"/>
              </a:rPr>
              <a:t>stress_score += sentiment['neg']</a:t>
            </a:r>
            <a:br>
              <a:rPr kumimoji="0" lang="en-US" altLang="en-US" b="0" i="0" u="none" strike="noStrike" cap="none" normalizeH="0" baseline="0" dirty="0">
                <a:ln>
                  <a:noFill/>
                </a:ln>
                <a:solidFill>
                  <a:schemeClr val="tx1"/>
                </a:solidFill>
                <a:effectLst/>
                <a:latin typeface="Bell MT" panose="02020503060305020303" pitchFamily="18" charset="0"/>
              </a:rPr>
            </a:br>
            <a:r>
              <a:rPr kumimoji="0" lang="en-US" altLang="en-US" b="0" i="0" u="none" strike="noStrike" cap="none" normalizeH="0" baseline="0" dirty="0">
                <a:ln>
                  <a:noFill/>
                </a:ln>
                <a:solidFill>
                  <a:schemeClr val="tx1"/>
                </a:solidFill>
                <a:effectLst/>
                <a:latin typeface="Bell MT" panose="02020503060305020303" pitchFamily="18" charset="0"/>
              </a:rPr>
              <a:t>    if stress_score &lt; 2:</a:t>
            </a:r>
            <a:br>
              <a:rPr kumimoji="0" lang="en-US" altLang="en-US" b="0" i="0" u="none" strike="noStrike" cap="none" normalizeH="0" baseline="0" dirty="0">
                <a:ln>
                  <a:noFill/>
                </a:ln>
                <a:solidFill>
                  <a:schemeClr val="tx1"/>
                </a:solidFill>
                <a:effectLst/>
                <a:latin typeface="Bell MT" panose="02020503060305020303" pitchFamily="18" charset="0"/>
              </a:rPr>
            </a:br>
            <a:r>
              <a:rPr kumimoji="0" lang="en-US" altLang="en-US" b="0" i="0" u="none" strike="noStrike" cap="none" normalizeH="0" baseline="0" dirty="0">
                <a:ln>
                  <a:noFill/>
                </a:ln>
                <a:solidFill>
                  <a:schemeClr val="tx1"/>
                </a:solidFill>
                <a:effectLst/>
                <a:latin typeface="Bell MT" panose="02020503060305020303" pitchFamily="18" charset="0"/>
              </a:rPr>
              <a:t>        return "low“</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Bell MT" panose="02020503060305020303" pitchFamily="18" charset="0"/>
              </a:rPr>
              <a:t>    </a:t>
            </a:r>
            <a:r>
              <a:rPr kumimoji="0" lang="en-US" altLang="en-US" b="0" i="0" u="none" strike="noStrike" cap="none" normalizeH="0" baseline="0" dirty="0">
                <a:ln>
                  <a:noFill/>
                </a:ln>
                <a:solidFill>
                  <a:schemeClr val="tx1"/>
                </a:solidFill>
                <a:effectLst/>
                <a:latin typeface="Bell MT" panose="02020503060305020303" pitchFamily="18" charset="0"/>
              </a:rPr>
              <a:t>elif 2 &lt;= stress_score &lt; 3:</a:t>
            </a:r>
            <a:br>
              <a:rPr kumimoji="0" lang="en-US" altLang="en-US" b="0" i="0" u="none" strike="noStrike" cap="none" normalizeH="0" baseline="0" dirty="0">
                <a:ln>
                  <a:noFill/>
                </a:ln>
                <a:solidFill>
                  <a:schemeClr val="tx1"/>
                </a:solidFill>
                <a:effectLst/>
                <a:latin typeface="Bell MT" panose="02020503060305020303" pitchFamily="18" charset="0"/>
              </a:rPr>
            </a:br>
            <a:r>
              <a:rPr kumimoji="0" lang="en-US" altLang="en-US" b="0" i="0" u="none" strike="noStrike" cap="none" normalizeH="0" baseline="0" dirty="0">
                <a:ln>
                  <a:noFill/>
                </a:ln>
                <a:solidFill>
                  <a:schemeClr val="tx1"/>
                </a:solidFill>
                <a:effectLst/>
                <a:latin typeface="Bell MT" panose="02020503060305020303" pitchFamily="18" charset="0"/>
              </a:rPr>
              <a:t>        return "medium“</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Bell MT" panose="02020503060305020303" pitchFamily="18" charset="0"/>
              </a:rPr>
              <a:t>    </a:t>
            </a:r>
            <a:r>
              <a:rPr kumimoji="0" lang="en-US" altLang="en-US" b="0" i="0" u="none" strike="noStrike" cap="none" normalizeH="0" baseline="0" dirty="0">
                <a:ln>
                  <a:noFill/>
                </a:ln>
                <a:solidFill>
                  <a:schemeClr val="tx1"/>
                </a:solidFill>
                <a:effectLst/>
                <a:latin typeface="Bell MT" panose="02020503060305020303" pitchFamily="18" charset="0"/>
              </a:rPr>
              <a:t>else:</a:t>
            </a:r>
            <a:br>
              <a:rPr kumimoji="0" lang="en-US" altLang="en-US" b="0" i="0" u="none" strike="noStrike" cap="none" normalizeH="0" baseline="0" dirty="0">
                <a:ln>
                  <a:noFill/>
                </a:ln>
                <a:solidFill>
                  <a:schemeClr val="tx1"/>
                </a:solidFill>
                <a:effectLst/>
                <a:latin typeface="Bell MT" panose="02020503060305020303" pitchFamily="18" charset="0"/>
              </a:rPr>
            </a:br>
            <a:r>
              <a:rPr lang="en-US" altLang="en-US" dirty="0">
                <a:latin typeface="Bell MT" panose="02020503060305020303" pitchFamily="18" charset="0"/>
              </a:rPr>
              <a:t>        </a:t>
            </a:r>
            <a:r>
              <a:rPr kumimoji="0" lang="en-US" altLang="en-US" b="0" i="0" u="none" strike="noStrike" cap="none" normalizeH="0" baseline="0" dirty="0">
                <a:ln>
                  <a:noFill/>
                </a:ln>
                <a:solidFill>
                  <a:schemeClr val="tx1"/>
                </a:solidFill>
                <a:effectLst/>
                <a:latin typeface="Bell MT" panose="02020503060305020303" pitchFamily="18" charset="0"/>
              </a:rPr>
              <a:t>return "high"</a:t>
            </a:r>
            <a:endParaRPr kumimoji="0" lang="en-US" altLang="en-US" b="1" i="0" u="none" strike="noStrike" cap="none" normalizeH="0" baseline="0" dirty="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Diagram 7">
            <a:extLst>
              <a:ext uri="{FF2B5EF4-FFF2-40B4-BE49-F238E27FC236}">
                <a16:creationId xmlns:a16="http://schemas.microsoft.com/office/drawing/2014/main" id="{7CB734BF-CE72-C17D-558D-4F02A8233E5C}"/>
              </a:ext>
            </a:extLst>
          </p:cNvPr>
          <p:cNvGraphicFramePr/>
          <p:nvPr>
            <p:extLst>
              <p:ext uri="{D42A27DB-BD31-4B8C-83A1-F6EECF244321}">
                <p14:modId xmlns:p14="http://schemas.microsoft.com/office/powerpoint/2010/main" val="674768987"/>
              </p:ext>
            </p:extLst>
          </p:nvPr>
        </p:nvGraphicFramePr>
        <p:xfrm>
          <a:off x="3165061" y="4740966"/>
          <a:ext cx="8128000" cy="1789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89DCEAA1-B658-39F3-3377-E7A34C6964E1}"/>
              </a:ext>
            </a:extLst>
          </p:cNvPr>
          <p:cNvSpPr txBox="1"/>
          <p:nvPr/>
        </p:nvSpPr>
        <p:spPr>
          <a:xfrm>
            <a:off x="690770" y="5357193"/>
            <a:ext cx="2792896" cy="400110"/>
          </a:xfrm>
          <a:prstGeom prst="rect">
            <a:avLst/>
          </a:prstGeom>
          <a:noFill/>
        </p:spPr>
        <p:txBody>
          <a:bodyPr wrap="square" rtlCol="0">
            <a:spAutoFit/>
          </a:bodyPr>
          <a:lstStyle/>
          <a:p>
            <a:r>
              <a:rPr lang="en-IN" sz="2000" b="1" dirty="0">
                <a:latin typeface="Bell MT" panose="02020503060305020303" pitchFamily="18" charset="0"/>
              </a:rPr>
              <a:t>3.3 How it Works</a:t>
            </a:r>
            <a:r>
              <a:rPr lang="en-IN" dirty="0"/>
              <a:t>:</a:t>
            </a:r>
          </a:p>
        </p:txBody>
      </p:sp>
    </p:spTree>
    <p:extLst>
      <p:ext uri="{BB962C8B-B14F-4D97-AF65-F5344CB8AC3E}">
        <p14:creationId xmlns:p14="http://schemas.microsoft.com/office/powerpoint/2010/main" val="107919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FE80968-5EEB-B7B1-B91F-64041446C552}"/>
              </a:ext>
            </a:extLst>
          </p:cNvPr>
          <p:cNvSpPr txBox="1"/>
          <p:nvPr/>
        </p:nvSpPr>
        <p:spPr>
          <a:xfrm>
            <a:off x="646042" y="2145728"/>
            <a:ext cx="4601817" cy="2308324"/>
          </a:xfrm>
          <a:prstGeom prst="rect">
            <a:avLst/>
          </a:prstGeom>
          <a:noFill/>
        </p:spPr>
        <p:txBody>
          <a:bodyPr wrap="square" rtlCol="0">
            <a:spAutoFit/>
          </a:bodyPr>
          <a:lstStyle/>
          <a:p>
            <a:pPr rtl="0"/>
            <a:r>
              <a:rPr lang="en-US" b="1" dirty="0">
                <a:latin typeface="Bell MT" panose="02020503060305020303" pitchFamily="18" charset="0"/>
              </a:rPr>
              <a:t>4.1 Question and Answer Flow</a:t>
            </a:r>
          </a:p>
          <a:p>
            <a:pPr rtl="0"/>
            <a:endParaRPr lang="en-US" b="1" dirty="0">
              <a:latin typeface="Bell MT" panose="02020503060305020303" pitchFamily="18" charset="0"/>
            </a:endParaRPr>
          </a:p>
          <a:p>
            <a:pPr rtl="0"/>
            <a:r>
              <a:rPr lang="en-US" dirty="0">
                <a:solidFill>
                  <a:schemeClr val="tx1">
                    <a:lumMod val="75000"/>
                  </a:schemeClr>
                </a:solidFill>
                <a:latin typeface="Bell MT" panose="02020503060305020303" pitchFamily="18" charset="0"/>
              </a:rPr>
              <a:t>The chatbot starts by asking the user a series of predefined questions. The user's responses are stored and analyzed for sentiment. Based on the analysis, the chatbot provides stress relief resources.</a:t>
            </a:r>
          </a:p>
          <a:p>
            <a:endParaRPr lang="en-IN" dirty="0"/>
          </a:p>
        </p:txBody>
      </p:sp>
      <p:sp>
        <p:nvSpPr>
          <p:cNvPr id="10" name="TextBox 9">
            <a:extLst>
              <a:ext uri="{FF2B5EF4-FFF2-40B4-BE49-F238E27FC236}">
                <a16:creationId xmlns:a16="http://schemas.microsoft.com/office/drawing/2014/main" id="{39911B13-20E0-CEDA-5DB8-AF74EBB3DCEF}"/>
              </a:ext>
            </a:extLst>
          </p:cNvPr>
          <p:cNvSpPr txBox="1"/>
          <p:nvPr/>
        </p:nvSpPr>
        <p:spPr>
          <a:xfrm>
            <a:off x="646042" y="1073426"/>
            <a:ext cx="3637721" cy="754053"/>
          </a:xfrm>
          <a:prstGeom prst="rect">
            <a:avLst/>
          </a:prstGeom>
          <a:noFill/>
        </p:spPr>
        <p:txBody>
          <a:bodyPr wrap="square" rtlCol="0">
            <a:spAutoFit/>
          </a:bodyPr>
          <a:lstStyle/>
          <a:p>
            <a:r>
              <a:rPr lang="en-US" sz="2500" b="1" dirty="0">
                <a:latin typeface="Bell MT" panose="02020503060305020303" pitchFamily="18" charset="0"/>
              </a:rPr>
              <a:t>4. Conversation Flow</a:t>
            </a:r>
          </a:p>
          <a:p>
            <a:endParaRPr lang="en-IN" dirty="0"/>
          </a:p>
        </p:txBody>
      </p:sp>
      <p:sp>
        <p:nvSpPr>
          <p:cNvPr id="13" name="TextBox 12">
            <a:extLst>
              <a:ext uri="{FF2B5EF4-FFF2-40B4-BE49-F238E27FC236}">
                <a16:creationId xmlns:a16="http://schemas.microsoft.com/office/drawing/2014/main" id="{51A62296-04DD-BB1D-A552-90782AFD3C44}"/>
              </a:ext>
            </a:extLst>
          </p:cNvPr>
          <p:cNvSpPr txBox="1"/>
          <p:nvPr/>
        </p:nvSpPr>
        <p:spPr>
          <a:xfrm>
            <a:off x="5923719" y="1868729"/>
            <a:ext cx="6457122" cy="2585323"/>
          </a:xfrm>
          <a:prstGeom prst="rect">
            <a:avLst/>
          </a:prstGeom>
          <a:noFill/>
        </p:spPr>
        <p:txBody>
          <a:bodyPr wrap="square" rtlCol="0">
            <a:spAutoFit/>
          </a:bodyPr>
          <a:lstStyle/>
          <a:p>
            <a:r>
              <a:rPr lang="en-US" b="1" dirty="0">
                <a:solidFill>
                  <a:schemeClr val="tx1">
                    <a:lumMod val="75000"/>
                  </a:schemeClr>
                </a:solidFill>
                <a:latin typeface="Bell MT" panose="02020503060305020303" pitchFamily="18" charset="0"/>
              </a:rPr>
              <a:t>4.1 Code</a:t>
            </a:r>
          </a:p>
          <a:p>
            <a:r>
              <a:rPr lang="en-US" b="0" i="0" dirty="0">
                <a:solidFill>
                  <a:schemeClr val="tx1">
                    <a:lumMod val="75000"/>
                  </a:schemeClr>
                </a:solidFill>
                <a:effectLst/>
                <a:latin typeface="Bell MT" panose="02020503060305020303" pitchFamily="18" charset="0"/>
              </a:rPr>
              <a:t>pythonCopy codequestions = [</a:t>
            </a:r>
            <a:br>
              <a:rPr lang="en-US" dirty="0">
                <a:solidFill>
                  <a:schemeClr val="tx1">
                    <a:lumMod val="75000"/>
                  </a:schemeClr>
                </a:solidFill>
                <a:latin typeface="Bell MT" panose="02020503060305020303" pitchFamily="18" charset="0"/>
              </a:rPr>
            </a:br>
            <a:r>
              <a:rPr lang="en-US" b="0" i="0" dirty="0">
                <a:solidFill>
                  <a:schemeClr val="tx1">
                    <a:lumMod val="75000"/>
                  </a:schemeClr>
                </a:solidFill>
                <a:effectLst/>
                <a:latin typeface="Bell MT" panose="02020503060305020303" pitchFamily="18" charset="0"/>
              </a:rPr>
              <a:t>    ("How’s your day going?", ["Good", "Okay", "Not great"]),</a:t>
            </a:r>
            <a:br>
              <a:rPr lang="en-US" dirty="0">
                <a:solidFill>
                  <a:schemeClr val="tx1">
                    <a:lumMod val="75000"/>
                  </a:schemeClr>
                </a:solidFill>
                <a:latin typeface="Bell MT" panose="02020503060305020303" pitchFamily="18" charset="0"/>
              </a:rPr>
            </a:br>
            <a:r>
              <a:rPr lang="en-US" b="0" i="0" dirty="0">
                <a:solidFill>
                  <a:schemeClr val="tx1">
                    <a:lumMod val="75000"/>
                  </a:schemeClr>
                </a:solidFill>
                <a:effectLst/>
                <a:latin typeface="Bell MT" panose="02020503060305020303" pitchFamily="18" charset="0"/>
              </a:rPr>
              <a:t>    ("What’s your routine like?", ["Busy", "Balanced", "Relaxed"]),</a:t>
            </a:r>
            <a:br>
              <a:rPr lang="en-US" dirty="0">
                <a:solidFill>
                  <a:schemeClr val="tx1">
                    <a:lumMod val="75000"/>
                  </a:schemeClr>
                </a:solidFill>
                <a:latin typeface="Bell MT" panose="02020503060305020303" pitchFamily="18" charset="0"/>
              </a:rPr>
            </a:br>
            <a:r>
              <a:rPr lang="en-US" b="0" i="0" dirty="0">
                <a:solidFill>
                  <a:schemeClr val="tx1">
                    <a:lumMod val="75000"/>
                  </a:schemeClr>
                </a:solidFill>
                <a:effectLst/>
                <a:latin typeface="Bell MT" panose="02020503060305020303" pitchFamily="18" charset="0"/>
              </a:rPr>
              <a:t>    ("How are you feeling these days?", ["Happy", "Mixed", "Sad"]),</a:t>
            </a:r>
            <a:br>
              <a:rPr lang="en-US" dirty="0">
                <a:solidFill>
                  <a:schemeClr val="tx1">
                    <a:lumMod val="75000"/>
                  </a:schemeClr>
                </a:solidFill>
                <a:latin typeface="Bell MT" panose="02020503060305020303" pitchFamily="18" charset="0"/>
              </a:rPr>
            </a:br>
            <a:r>
              <a:rPr lang="en-US" b="0" i="0" dirty="0">
                <a:solidFill>
                  <a:schemeClr val="tx1">
                    <a:lumMod val="75000"/>
                  </a:schemeClr>
                </a:solidFill>
                <a:effectLst/>
                <a:latin typeface="Bell MT" panose="02020503060305020303" pitchFamily="18" charset="0"/>
              </a:rPr>
              <a:t>    ("Anything on your mind lately?", ["Yes", "A little", "No"]),</a:t>
            </a:r>
            <a:br>
              <a:rPr lang="en-US" dirty="0">
                <a:solidFill>
                  <a:schemeClr val="tx1">
                    <a:lumMod val="75000"/>
                  </a:schemeClr>
                </a:solidFill>
                <a:latin typeface="Bell MT" panose="02020503060305020303" pitchFamily="18" charset="0"/>
              </a:rPr>
            </a:br>
            <a:r>
              <a:rPr lang="en-US" b="0" i="0" dirty="0">
                <a:solidFill>
                  <a:schemeClr val="tx1">
                    <a:lumMod val="75000"/>
                  </a:schemeClr>
                </a:solidFill>
                <a:effectLst/>
                <a:latin typeface="Bell MT" panose="02020503060305020303" pitchFamily="18" charset="0"/>
              </a:rPr>
              <a:t>    ("Are you sleeping well?", ["Yes", "Sometimes", "No"]),</a:t>
            </a:r>
            <a:br>
              <a:rPr lang="en-US" dirty="0">
                <a:solidFill>
                  <a:schemeClr val="tx1">
                    <a:lumMod val="75000"/>
                  </a:schemeClr>
                </a:solidFill>
                <a:latin typeface="Bell MT" panose="02020503060305020303" pitchFamily="18" charset="0"/>
              </a:rPr>
            </a:br>
            <a:r>
              <a:rPr lang="en-US" b="0" i="0" dirty="0">
                <a:solidFill>
                  <a:schemeClr val="tx1">
                    <a:lumMod val="75000"/>
                  </a:schemeClr>
                </a:solidFill>
                <a:effectLst/>
                <a:latin typeface="Bell MT" panose="02020503060305020303" pitchFamily="18" charset="0"/>
              </a:rPr>
              <a:t>("Do you get time to relax?", ["Yes", "Sometimes", "No"])</a:t>
            </a:r>
            <a:br>
              <a:rPr lang="en-US" dirty="0">
                <a:solidFill>
                  <a:schemeClr val="tx1">
                    <a:lumMod val="75000"/>
                  </a:schemeClr>
                </a:solidFill>
                <a:latin typeface="Bell MT" panose="02020503060305020303" pitchFamily="18" charset="0"/>
              </a:rPr>
            </a:br>
            <a:r>
              <a:rPr lang="en-US" b="0" i="0" dirty="0">
                <a:solidFill>
                  <a:schemeClr val="tx1">
                    <a:lumMod val="75000"/>
                  </a:schemeClr>
                </a:solidFill>
                <a:effectLst/>
                <a:latin typeface="Bell MT" panose="02020503060305020303" pitchFamily="18" charset="0"/>
              </a:rPr>
              <a:t>]</a:t>
            </a:r>
            <a:endParaRPr lang="en-IN" dirty="0">
              <a:solidFill>
                <a:schemeClr val="tx1">
                  <a:lumMod val="75000"/>
                </a:schemeClr>
              </a:solidFill>
              <a:latin typeface="Bell MT" panose="02020503060305020303" pitchFamily="18" charset="0"/>
            </a:endParaRPr>
          </a:p>
        </p:txBody>
      </p:sp>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E30081C-BB91-8FA0-D70C-EB087BD3C597}"/>
              </a:ext>
            </a:extLst>
          </p:cNvPr>
          <p:cNvSpPr txBox="1"/>
          <p:nvPr/>
        </p:nvSpPr>
        <p:spPr>
          <a:xfrm>
            <a:off x="4335944" y="1055016"/>
            <a:ext cx="6912665" cy="1754326"/>
          </a:xfrm>
          <a:prstGeom prst="rect">
            <a:avLst/>
          </a:prstGeom>
          <a:noFill/>
        </p:spPr>
        <p:txBody>
          <a:bodyPr wrap="square" rtlCol="0">
            <a:spAutoFit/>
          </a:bodyPr>
          <a:lstStyle/>
          <a:p>
            <a:pPr rtl="0"/>
            <a:r>
              <a:rPr lang="en-US" b="1" dirty="0">
                <a:latin typeface="Bell MT" panose="02020503060305020303" pitchFamily="18" charset="0"/>
              </a:rPr>
              <a:t>4.2 Chat Mode</a:t>
            </a:r>
          </a:p>
          <a:p>
            <a:pPr rtl="0"/>
            <a:endParaRPr lang="en-US" b="1" dirty="0">
              <a:latin typeface="Bell MT" panose="02020503060305020303" pitchFamily="18" charset="0"/>
            </a:endParaRPr>
          </a:p>
          <a:p>
            <a:pPr rtl="0"/>
            <a:r>
              <a:rPr lang="en-US" dirty="0">
                <a:latin typeface="Bell MT" panose="02020503060305020303" pitchFamily="18" charset="0"/>
              </a:rPr>
              <a:t>Once the user has gone through the initial questions, they enter a chat mode where they can continue to interact with the chatbot. The chatbot uses the Google Generative AI to generate responses.</a:t>
            </a:r>
          </a:p>
          <a:p>
            <a:endParaRPr lang="en-IN" dirty="0"/>
          </a:p>
        </p:txBody>
      </p:sp>
      <p:sp>
        <p:nvSpPr>
          <p:cNvPr id="8" name="TextBox 7">
            <a:extLst>
              <a:ext uri="{FF2B5EF4-FFF2-40B4-BE49-F238E27FC236}">
                <a16:creationId xmlns:a16="http://schemas.microsoft.com/office/drawing/2014/main" id="{84222518-DDB2-4128-912A-7AA65D2B1AFD}"/>
              </a:ext>
            </a:extLst>
          </p:cNvPr>
          <p:cNvSpPr txBox="1"/>
          <p:nvPr/>
        </p:nvSpPr>
        <p:spPr>
          <a:xfrm>
            <a:off x="4335943" y="2809342"/>
            <a:ext cx="6465405" cy="1477328"/>
          </a:xfrm>
          <a:prstGeom prst="rect">
            <a:avLst/>
          </a:prstGeom>
          <a:noFill/>
        </p:spPr>
        <p:txBody>
          <a:bodyPr wrap="square" rtlCol="0">
            <a:spAutoFit/>
          </a:bodyPr>
          <a:lstStyle/>
          <a:p>
            <a:pPr rtl="0"/>
            <a:r>
              <a:rPr lang="en-US" b="1" dirty="0">
                <a:latin typeface="Bell MT" panose="02020503060305020303" pitchFamily="18" charset="0"/>
              </a:rPr>
              <a:t>4.3 Restart Option</a:t>
            </a:r>
          </a:p>
          <a:p>
            <a:pPr rtl="0"/>
            <a:endParaRPr lang="en-US" b="1" dirty="0">
              <a:latin typeface="Bell MT" panose="02020503060305020303" pitchFamily="18" charset="0"/>
            </a:endParaRPr>
          </a:p>
          <a:p>
            <a:pPr rtl="0"/>
            <a:r>
              <a:rPr lang="en-US" dirty="0">
                <a:solidFill>
                  <a:schemeClr val="tx1">
                    <a:lumMod val="75000"/>
                  </a:schemeClr>
                </a:solidFill>
                <a:latin typeface="Bell MT" panose="02020503060305020303" pitchFamily="18" charset="0"/>
              </a:rPr>
              <a:t>The chatbot allows the user to restart the conversation from the beginning or continue chatting.</a:t>
            </a:r>
          </a:p>
          <a:p>
            <a:endParaRPr lang="en-IN" dirty="0"/>
          </a:p>
        </p:txBody>
      </p:sp>
      <p:sp>
        <p:nvSpPr>
          <p:cNvPr id="10" name="TextBox 9">
            <a:extLst>
              <a:ext uri="{FF2B5EF4-FFF2-40B4-BE49-F238E27FC236}">
                <a16:creationId xmlns:a16="http://schemas.microsoft.com/office/drawing/2014/main" id="{3646E87A-4C08-97A5-6E56-288FD892DBEE}"/>
              </a:ext>
            </a:extLst>
          </p:cNvPr>
          <p:cNvSpPr txBox="1"/>
          <p:nvPr/>
        </p:nvSpPr>
        <p:spPr>
          <a:xfrm>
            <a:off x="4224130" y="4286670"/>
            <a:ext cx="5844209" cy="1754326"/>
          </a:xfrm>
          <a:prstGeom prst="rect">
            <a:avLst/>
          </a:prstGeom>
          <a:noFill/>
        </p:spPr>
        <p:txBody>
          <a:bodyPr wrap="square" rtlCol="0">
            <a:spAutoFit/>
          </a:bodyPr>
          <a:lstStyle/>
          <a:p>
            <a:r>
              <a:rPr lang="en-US" b="0" i="0" dirty="0">
                <a:solidFill>
                  <a:schemeClr val="tx1">
                    <a:lumMod val="75000"/>
                  </a:schemeClr>
                </a:solidFill>
                <a:effectLst/>
                <a:latin typeface="Bell MT" panose="02020503060305020303" pitchFamily="18" charset="0"/>
              </a:rPr>
              <a:t>pythonCopy code@app.route('/chat', methods=['POST’])</a:t>
            </a:r>
          </a:p>
          <a:p>
            <a:r>
              <a:rPr lang="en-US" b="0" i="0" dirty="0">
                <a:solidFill>
                  <a:schemeClr val="tx1">
                    <a:lumMod val="75000"/>
                  </a:schemeClr>
                </a:solidFill>
                <a:effectLst/>
                <a:latin typeface="Bell MT" panose="02020503060305020303" pitchFamily="18" charset="0"/>
              </a:rPr>
              <a:t>def chat():</a:t>
            </a:r>
            <a:br>
              <a:rPr lang="en-US" dirty="0">
                <a:solidFill>
                  <a:schemeClr val="tx1">
                    <a:lumMod val="75000"/>
                  </a:schemeClr>
                </a:solidFill>
                <a:latin typeface="Bell MT" panose="02020503060305020303" pitchFamily="18" charset="0"/>
              </a:rPr>
            </a:br>
            <a:r>
              <a:rPr lang="en-US" b="0" i="0" dirty="0">
                <a:solidFill>
                  <a:schemeClr val="tx1">
                    <a:lumMod val="75000"/>
                  </a:schemeClr>
                </a:solidFill>
                <a:effectLst/>
                <a:latin typeface="Bell MT" panose="02020503060305020303" pitchFamily="18" charset="0"/>
              </a:rPr>
              <a:t>    # Logic for handling conversation stages: question, chat,      restart</a:t>
            </a:r>
            <a:br>
              <a:rPr lang="en-US" dirty="0">
                <a:solidFill>
                  <a:schemeClr val="tx1">
                    <a:lumMod val="75000"/>
                  </a:schemeClr>
                </a:solidFill>
                <a:latin typeface="Bell MT" panose="02020503060305020303" pitchFamily="18" charset="0"/>
              </a:rPr>
            </a:br>
            <a:r>
              <a:rPr lang="en-US" b="0" i="0" dirty="0">
                <a:solidFill>
                  <a:schemeClr val="tx1">
                    <a:lumMod val="75000"/>
                  </a:schemeClr>
                </a:solidFill>
                <a:effectLst/>
                <a:latin typeface="Bell MT" panose="02020503060305020303" pitchFamily="18" charset="0"/>
              </a:rPr>
              <a:t>...</a:t>
            </a:r>
            <a:br>
              <a:rPr lang="en-US" dirty="0"/>
            </a:br>
            <a:r>
              <a:rPr lang="en-US" b="0" i="0" dirty="0">
                <a:solidFill>
                  <a:srgbClr val="FFFFFF"/>
                </a:solidFill>
                <a:effectLst/>
                <a:highlight>
                  <a:srgbClr val="292929"/>
                </a:highlight>
                <a:latin typeface="Cascadia Mono" panose="020B0609020000020004" pitchFamily="49" charset="0"/>
              </a:rPr>
              <a:t> </a:t>
            </a:r>
            <a:endParaRPr lang="en-IN" dirty="0"/>
          </a:p>
        </p:txBody>
      </p:sp>
    </p:spTree>
    <p:extLst>
      <p:ext uri="{BB962C8B-B14F-4D97-AF65-F5344CB8AC3E}">
        <p14:creationId xmlns:p14="http://schemas.microsoft.com/office/powerpoint/2010/main" val="85990980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{483ECA66-7543-4608-BBD1-02EC8A01C873}tf11964407_win32</Template>
  <TotalTime>127</TotalTime>
  <Words>1223</Words>
  <Application>Microsoft Office PowerPoint</Application>
  <PresentationFormat>Widescreen</PresentationFormat>
  <Paragraphs>103</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Bell MT</vt:lpstr>
      <vt:lpstr>Calibri</vt:lpstr>
      <vt:lpstr>Cascadia Mono</vt:lpstr>
      <vt:lpstr>Courier New</vt:lpstr>
      <vt:lpstr>Gill Sans Nova Light</vt:lpstr>
      <vt:lpstr>Sagona Book</vt: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Mugilan Y</dc:creator>
  <cp:lastModifiedBy>Mugilan Y</cp:lastModifiedBy>
  <cp:revision>2</cp:revision>
  <dcterms:created xsi:type="dcterms:W3CDTF">2024-08-25T13:05:28Z</dcterms:created>
  <dcterms:modified xsi:type="dcterms:W3CDTF">2024-08-25T15:15:42Z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