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B05A0-7658-4E91-AA6E-4A61E7F1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IN" sz="5400"/>
              <a:t>Security Automation with QA Suites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B1E70-2AA4-49D7-9300-8D86B547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Presented By:-Deepak Sharma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1490778"/>
            <a:ext cx="0" cy="38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8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575BB-E01C-4419-81CD-BEA4F4C3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IN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99EB-400D-4564-8B89-589E9740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/>
              <a:t>Perforce/github (Source Code)</a:t>
            </a:r>
          </a:p>
          <a:p>
            <a:pPr>
              <a:lnSpc>
                <a:spcPct val="90000"/>
              </a:lnSpc>
            </a:pPr>
            <a:r>
              <a:rPr lang="en-IN" sz="1400"/>
              <a:t>Jenkins (Master Server)</a:t>
            </a:r>
          </a:p>
          <a:p>
            <a:pPr>
              <a:lnSpc>
                <a:spcPct val="90000"/>
              </a:lnSpc>
            </a:pPr>
            <a:r>
              <a:rPr lang="en-IN" sz="1400"/>
              <a:t>Slave Server (Execution)</a:t>
            </a:r>
          </a:p>
          <a:p>
            <a:pPr>
              <a:lnSpc>
                <a:spcPct val="90000"/>
              </a:lnSpc>
            </a:pPr>
            <a:r>
              <a:rPr lang="en-IN" sz="1400"/>
              <a:t>Database Server (PostgreSQL, Oracle)</a:t>
            </a:r>
          </a:p>
          <a:p>
            <a:pPr>
              <a:lnSpc>
                <a:spcPct val="90000"/>
              </a:lnSpc>
            </a:pPr>
            <a:r>
              <a:rPr lang="en-IN" sz="1400"/>
              <a:t>Application Server(Tomcat Apache)</a:t>
            </a:r>
          </a:p>
          <a:p>
            <a:pPr>
              <a:lnSpc>
                <a:spcPct val="90000"/>
              </a:lnSpc>
            </a:pPr>
            <a:r>
              <a:rPr lang="en-IN" sz="1400"/>
              <a:t>Applications (TSCO)</a:t>
            </a:r>
          </a:p>
          <a:p>
            <a:pPr>
              <a:lnSpc>
                <a:spcPct val="90000"/>
              </a:lnSpc>
            </a:pPr>
            <a:r>
              <a:rPr lang="en-IN" sz="1400"/>
              <a:t>Burpsuite (Automation)</a:t>
            </a:r>
          </a:p>
          <a:p>
            <a:pPr>
              <a:lnSpc>
                <a:spcPct val="90000"/>
              </a:lnSpc>
            </a:pPr>
            <a:r>
              <a:rPr lang="en-IN" sz="1400"/>
              <a:t>QA Automation Scripts</a:t>
            </a:r>
          </a:p>
          <a:p>
            <a:pPr>
              <a:lnSpc>
                <a:spcPct val="90000"/>
              </a:lnSpc>
            </a:pPr>
            <a:r>
              <a:rPr lang="en-IN" sz="1400"/>
              <a:t>Burp Automation Scripts</a:t>
            </a:r>
          </a:p>
          <a:p>
            <a:pPr>
              <a:lnSpc>
                <a:spcPct val="90000"/>
              </a:lnSpc>
            </a:pP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414649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4C8C7A1-ECC7-4FCC-AA4F-20FBF5851AEB}"/>
              </a:ext>
            </a:extLst>
          </p:cNvPr>
          <p:cNvSpPr/>
          <p:nvPr/>
        </p:nvSpPr>
        <p:spPr>
          <a:xfrm>
            <a:off x="276867" y="5010081"/>
            <a:ext cx="1215142" cy="7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Perforce/ GitHub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D6A846-53B9-41AC-A6A1-507714CEE59B}"/>
              </a:ext>
            </a:extLst>
          </p:cNvPr>
          <p:cNvSpPr/>
          <p:nvPr/>
        </p:nvSpPr>
        <p:spPr>
          <a:xfrm>
            <a:off x="4199138" y="519696"/>
            <a:ext cx="1608895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(PostgreSQL)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7C89C8E-8A5C-4121-8B7D-1574DDB9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68" y="1303892"/>
            <a:ext cx="223665" cy="33852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518A70F-8794-402C-9E69-27FCD96C1CBC}"/>
              </a:ext>
            </a:extLst>
          </p:cNvPr>
          <p:cNvSpPr/>
          <p:nvPr/>
        </p:nvSpPr>
        <p:spPr>
          <a:xfrm>
            <a:off x="7039293" y="519696"/>
            <a:ext cx="149987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</a:t>
            </a:r>
          </a:p>
          <a:p>
            <a:pPr algn="ctr"/>
            <a:r>
              <a:rPr lang="en-IN" dirty="0"/>
              <a:t>Server</a:t>
            </a:r>
          </a:p>
          <a:p>
            <a:pPr algn="ctr"/>
            <a:r>
              <a:rPr lang="en-IN" dirty="0"/>
              <a:t>(TSCO)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9751956-DAB1-468A-84BE-238D0D3E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40" y="1340460"/>
            <a:ext cx="205025" cy="31030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EDC1655-6666-4F80-92D7-7C27D204A91E}"/>
              </a:ext>
            </a:extLst>
          </p:cNvPr>
          <p:cNvSpPr/>
          <p:nvPr/>
        </p:nvSpPr>
        <p:spPr>
          <a:xfrm>
            <a:off x="4308862" y="4822853"/>
            <a:ext cx="149987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</a:t>
            </a:r>
          </a:p>
          <a:p>
            <a:pPr algn="ctr"/>
            <a:r>
              <a:rPr lang="en-IN" dirty="0"/>
              <a:t>(Master Server)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FFEA022-C718-48EA-9C80-C540F134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380" y="5672277"/>
            <a:ext cx="263208" cy="28864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BAE866F-E5C0-4D15-8E7C-D53B1A9ACA2C}"/>
              </a:ext>
            </a:extLst>
          </p:cNvPr>
          <p:cNvSpPr/>
          <p:nvPr/>
        </p:nvSpPr>
        <p:spPr>
          <a:xfrm>
            <a:off x="7040001" y="4822853"/>
            <a:ext cx="151851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Slave Server</a:t>
            </a:r>
          </a:p>
          <a:p>
            <a:pPr algn="ctr"/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D5913DE-8E60-4F13-BA24-EE0754FD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51931" y="5672277"/>
            <a:ext cx="293750" cy="28864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38FFB30-EF7D-4B66-AF58-8AD1CB8DA8CE}"/>
              </a:ext>
            </a:extLst>
          </p:cNvPr>
          <p:cNvSpPr/>
          <p:nvPr/>
        </p:nvSpPr>
        <p:spPr>
          <a:xfrm>
            <a:off x="8655854" y="2865149"/>
            <a:ext cx="151851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Slave Server</a:t>
            </a:r>
          </a:p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 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E45F8E5-84BC-4CE2-B184-7FC81D39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623" y="3714573"/>
            <a:ext cx="293750" cy="288642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2826D274-53B4-4778-B91A-A535F35F7C99}"/>
              </a:ext>
            </a:extLst>
          </p:cNvPr>
          <p:cNvSpPr/>
          <p:nvPr/>
        </p:nvSpPr>
        <p:spPr>
          <a:xfrm>
            <a:off x="1517750" y="5304978"/>
            <a:ext cx="2790404" cy="1419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6C61A72-3FB2-443D-BA95-8075B8A7BEAF}"/>
              </a:ext>
            </a:extLst>
          </p:cNvPr>
          <p:cNvSpPr/>
          <p:nvPr/>
        </p:nvSpPr>
        <p:spPr>
          <a:xfrm>
            <a:off x="5008856" y="1894339"/>
            <a:ext cx="2790404" cy="1631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3CD2496-0889-4887-83DB-02502A159A4F}"/>
              </a:ext>
            </a:extLst>
          </p:cNvPr>
          <p:cNvSpPr/>
          <p:nvPr/>
        </p:nvSpPr>
        <p:spPr>
          <a:xfrm rot="16200000">
            <a:off x="3380870" y="3138340"/>
            <a:ext cx="3165091" cy="20393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51C83BA-DC16-4AEE-9FD1-12461C08A3B5}"/>
              </a:ext>
            </a:extLst>
          </p:cNvPr>
          <p:cNvSpPr/>
          <p:nvPr/>
        </p:nvSpPr>
        <p:spPr>
          <a:xfrm rot="16200000">
            <a:off x="7661795" y="1772663"/>
            <a:ext cx="406766" cy="1629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61A1732-9CE4-4835-BB77-27757346F43B}"/>
              </a:ext>
            </a:extLst>
          </p:cNvPr>
          <p:cNvSpPr/>
          <p:nvPr/>
        </p:nvSpPr>
        <p:spPr>
          <a:xfrm>
            <a:off x="5808033" y="5304978"/>
            <a:ext cx="1231260" cy="1419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D7877C5-79FC-4560-A172-DD7DE3AC1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854" y="2865149"/>
            <a:ext cx="826996" cy="42006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847CF1F-90F4-4EDE-89BC-EF1409B08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364" y="4829494"/>
            <a:ext cx="294150" cy="294150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3764F1A1-742D-4FF9-9C76-EF761C4456CB}"/>
              </a:ext>
            </a:extLst>
          </p:cNvPr>
          <p:cNvSpPr/>
          <p:nvPr/>
        </p:nvSpPr>
        <p:spPr>
          <a:xfrm rot="16200000">
            <a:off x="6737172" y="4251769"/>
            <a:ext cx="924470" cy="19671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F8C533F-A3E4-41AF-A9AE-21B302026B74}"/>
              </a:ext>
            </a:extLst>
          </p:cNvPr>
          <p:cNvSpPr/>
          <p:nvPr/>
        </p:nvSpPr>
        <p:spPr>
          <a:xfrm>
            <a:off x="7116394" y="3770568"/>
            <a:ext cx="1554808" cy="15484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010EC9B-9A1B-48B3-A893-487A17C1EB49}"/>
              </a:ext>
            </a:extLst>
          </p:cNvPr>
          <p:cNvSpPr/>
          <p:nvPr/>
        </p:nvSpPr>
        <p:spPr>
          <a:xfrm rot="10800000">
            <a:off x="8527439" y="1154301"/>
            <a:ext cx="287526" cy="14072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highlight>
                <a:srgbClr val="FF0000"/>
              </a:highlight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40967C4-BA98-4063-A32F-651E7BFEF48A}"/>
              </a:ext>
            </a:extLst>
          </p:cNvPr>
          <p:cNvSpPr/>
          <p:nvPr/>
        </p:nvSpPr>
        <p:spPr>
          <a:xfrm rot="16200000">
            <a:off x="8037860" y="1963222"/>
            <a:ext cx="1667877" cy="1359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highlight>
                <a:srgbClr val="FF0000"/>
              </a:highlight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F4E1789-5051-49D1-86A2-D9E085F011CE}"/>
              </a:ext>
            </a:extLst>
          </p:cNvPr>
          <p:cNvSpPr/>
          <p:nvPr/>
        </p:nvSpPr>
        <p:spPr>
          <a:xfrm>
            <a:off x="8539172" y="618371"/>
            <a:ext cx="703504" cy="1731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AF21A5D-07BB-45B6-8A2C-1F85E9220C6E}"/>
              </a:ext>
            </a:extLst>
          </p:cNvPr>
          <p:cNvSpPr/>
          <p:nvPr/>
        </p:nvSpPr>
        <p:spPr>
          <a:xfrm rot="5400000">
            <a:off x="8205305" y="1671951"/>
            <a:ext cx="2203475" cy="1829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148D2BF9-03C1-4F16-8D2C-130862C1AE5F}"/>
              </a:ext>
            </a:extLst>
          </p:cNvPr>
          <p:cNvSpPr/>
          <p:nvPr/>
        </p:nvSpPr>
        <p:spPr>
          <a:xfrm>
            <a:off x="10184735" y="3285210"/>
            <a:ext cx="703504" cy="1731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A2E780-B432-4C6A-942A-874BB32F646E}"/>
              </a:ext>
            </a:extLst>
          </p:cNvPr>
          <p:cNvSpPr/>
          <p:nvPr/>
        </p:nvSpPr>
        <p:spPr>
          <a:xfrm>
            <a:off x="10888239" y="3187492"/>
            <a:ext cx="1045010" cy="34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Reports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EC77BF0-EB7E-46AF-B5B2-C55FABC98BC7}"/>
              </a:ext>
            </a:extLst>
          </p:cNvPr>
          <p:cNvSpPr/>
          <p:nvPr/>
        </p:nvSpPr>
        <p:spPr>
          <a:xfrm rot="5400000">
            <a:off x="10007748" y="4968681"/>
            <a:ext cx="3029829" cy="1633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EB32E35-1E35-4BFA-8133-A133DF14C64E}"/>
              </a:ext>
            </a:extLst>
          </p:cNvPr>
          <p:cNvSpPr/>
          <p:nvPr/>
        </p:nvSpPr>
        <p:spPr>
          <a:xfrm rot="10800000">
            <a:off x="5126339" y="6530805"/>
            <a:ext cx="6477987" cy="1835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51EC1973-91E2-4CD9-AB7A-AFA0E8CA991C}"/>
              </a:ext>
            </a:extLst>
          </p:cNvPr>
          <p:cNvSpPr/>
          <p:nvPr/>
        </p:nvSpPr>
        <p:spPr>
          <a:xfrm rot="16200000">
            <a:off x="4629382" y="6276396"/>
            <a:ext cx="812439" cy="1814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7F7D40-57E3-4B09-AB4C-8982A399906A}"/>
              </a:ext>
            </a:extLst>
          </p:cNvPr>
          <p:cNvSpPr txBox="1"/>
          <p:nvPr/>
        </p:nvSpPr>
        <p:spPr>
          <a:xfrm>
            <a:off x="2671481" y="5033808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3BA940-C58F-42FD-8A15-45B30EF9AA8B}"/>
              </a:ext>
            </a:extLst>
          </p:cNvPr>
          <p:cNvSpPr txBox="1"/>
          <p:nvPr/>
        </p:nvSpPr>
        <p:spPr>
          <a:xfrm>
            <a:off x="4614930" y="2955834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DD439047-F5EC-4B98-9600-A8CC12B8C11C}"/>
              </a:ext>
            </a:extLst>
          </p:cNvPr>
          <p:cNvSpPr/>
          <p:nvPr/>
        </p:nvSpPr>
        <p:spPr>
          <a:xfrm rot="16200000">
            <a:off x="4514411" y="3924995"/>
            <a:ext cx="1621440" cy="14643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07807E35-A1C6-4A21-816C-E60D51286571}"/>
              </a:ext>
            </a:extLst>
          </p:cNvPr>
          <p:cNvSpPr/>
          <p:nvPr/>
        </p:nvSpPr>
        <p:spPr>
          <a:xfrm>
            <a:off x="5305810" y="3042227"/>
            <a:ext cx="3346412" cy="17866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35D9B3-30E1-40FC-A42E-B777B1AD3704}"/>
              </a:ext>
            </a:extLst>
          </p:cNvPr>
          <p:cNvSpPr/>
          <p:nvPr/>
        </p:nvSpPr>
        <p:spPr>
          <a:xfrm>
            <a:off x="6666110" y="27532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49D8C5-6C16-4C6C-8742-9CFF4D5CC50E}"/>
              </a:ext>
            </a:extLst>
          </p:cNvPr>
          <p:cNvSpPr/>
          <p:nvPr/>
        </p:nvSpPr>
        <p:spPr>
          <a:xfrm>
            <a:off x="6244838" y="50225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FCC6D6-1BCD-404A-8690-D80C3376074A}"/>
              </a:ext>
            </a:extLst>
          </p:cNvPr>
          <p:cNvSpPr/>
          <p:nvPr/>
        </p:nvSpPr>
        <p:spPr>
          <a:xfrm>
            <a:off x="7708685" y="35080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C72F891-A696-47FA-8843-A08F67725DB6}"/>
              </a:ext>
            </a:extLst>
          </p:cNvPr>
          <p:cNvSpPr/>
          <p:nvPr/>
        </p:nvSpPr>
        <p:spPr>
          <a:xfrm>
            <a:off x="8575364" y="18288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C5E995D-E50E-42E2-BE74-36526AEE8EBD}"/>
              </a:ext>
            </a:extLst>
          </p:cNvPr>
          <p:cNvSpPr/>
          <p:nvPr/>
        </p:nvSpPr>
        <p:spPr>
          <a:xfrm flipH="1">
            <a:off x="9288885" y="1788260"/>
            <a:ext cx="50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0F7EE-6B4E-407C-A067-BAD1CDF94F9C}"/>
              </a:ext>
            </a:extLst>
          </p:cNvPr>
          <p:cNvSpPr/>
          <p:nvPr/>
        </p:nvSpPr>
        <p:spPr>
          <a:xfrm flipH="1">
            <a:off x="10345429" y="3023518"/>
            <a:ext cx="50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BF47393-5930-4DB6-8E92-88A353721DEA}"/>
              </a:ext>
            </a:extLst>
          </p:cNvPr>
          <p:cNvSpPr/>
          <p:nvPr/>
        </p:nvSpPr>
        <p:spPr>
          <a:xfrm flipH="1">
            <a:off x="11189005" y="4299536"/>
            <a:ext cx="50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F1A5C60-554B-44EB-AFAF-6FC3AB18861D}"/>
              </a:ext>
            </a:extLst>
          </p:cNvPr>
          <p:cNvSpPr/>
          <p:nvPr/>
        </p:nvSpPr>
        <p:spPr>
          <a:xfrm>
            <a:off x="10594186" y="4612670"/>
            <a:ext cx="1533459" cy="462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Remove False Positives</a:t>
            </a:r>
            <a:endParaRPr lang="en-IN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3155FB4-E272-4A69-8BF3-C6FD3E503814}"/>
              </a:ext>
            </a:extLst>
          </p:cNvPr>
          <p:cNvSpPr/>
          <p:nvPr/>
        </p:nvSpPr>
        <p:spPr>
          <a:xfrm>
            <a:off x="7600260" y="6334266"/>
            <a:ext cx="1533459" cy="462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Pass/Fail Build</a:t>
            </a:r>
            <a:endParaRPr lang="en-IN" dirty="0"/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B415114F-BC2F-49E3-9752-F7827F7ED64B}"/>
              </a:ext>
            </a:extLst>
          </p:cNvPr>
          <p:cNvSpPr txBox="1">
            <a:spLocks/>
          </p:cNvSpPr>
          <p:nvPr/>
        </p:nvSpPr>
        <p:spPr>
          <a:xfrm>
            <a:off x="195576" y="183395"/>
            <a:ext cx="8676222" cy="41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Security Automation Workflow Architecture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A2698B-4672-458C-A04E-F1A0F2F7612F}"/>
              </a:ext>
            </a:extLst>
          </p:cNvPr>
          <p:cNvSpPr txBox="1"/>
          <p:nvPr/>
        </p:nvSpPr>
        <p:spPr>
          <a:xfrm>
            <a:off x="2074063" y="5446929"/>
            <a:ext cx="1677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Pull the Source code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F084F8-41CF-41DC-A26D-AEF8B406F1E1}"/>
              </a:ext>
            </a:extLst>
          </p:cNvPr>
          <p:cNvSpPr txBox="1"/>
          <p:nvPr/>
        </p:nvSpPr>
        <p:spPr>
          <a:xfrm>
            <a:off x="2978927" y="3226765"/>
            <a:ext cx="312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Install DB and Application </a:t>
            </a:r>
          </a:p>
          <a:p>
            <a:r>
              <a:rPr lang="en-IN" sz="1100" dirty="0"/>
              <a:t>through Jenkins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2C831C-ED43-49CA-8B7E-D4C359602CC8}"/>
              </a:ext>
            </a:extLst>
          </p:cNvPr>
          <p:cNvSpPr txBox="1"/>
          <p:nvPr/>
        </p:nvSpPr>
        <p:spPr>
          <a:xfrm>
            <a:off x="5808033" y="3155848"/>
            <a:ext cx="2329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Invoke the Burp through Jenkins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0C38D3-54B4-48C4-936A-1D19FD096B70}"/>
              </a:ext>
            </a:extLst>
          </p:cNvPr>
          <p:cNvSpPr txBox="1"/>
          <p:nvPr/>
        </p:nvSpPr>
        <p:spPr>
          <a:xfrm>
            <a:off x="5986639" y="5379492"/>
            <a:ext cx="89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Start Test Execution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E98484-05E8-4F9C-85D8-92272EF78F30}"/>
              </a:ext>
            </a:extLst>
          </p:cNvPr>
          <p:cNvSpPr txBox="1"/>
          <p:nvPr/>
        </p:nvSpPr>
        <p:spPr>
          <a:xfrm>
            <a:off x="7372659" y="3871460"/>
            <a:ext cx="1149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Pass the Traffic to Burp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F29667-F7D7-46D6-BC53-220DC4478AAA}"/>
              </a:ext>
            </a:extLst>
          </p:cNvPr>
          <p:cNvSpPr txBox="1"/>
          <p:nvPr/>
        </p:nvSpPr>
        <p:spPr>
          <a:xfrm rot="16200000">
            <a:off x="8272551" y="1898677"/>
            <a:ext cx="64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Attack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2EE31D-CD01-4CC6-8829-9BBEAB788662}"/>
              </a:ext>
            </a:extLst>
          </p:cNvPr>
          <p:cNvSpPr txBox="1"/>
          <p:nvPr/>
        </p:nvSpPr>
        <p:spPr>
          <a:xfrm rot="5400000">
            <a:off x="9279188" y="1840907"/>
            <a:ext cx="64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Results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EE11FB-7B3E-463D-9072-F5A9ADA0723F}"/>
              </a:ext>
            </a:extLst>
          </p:cNvPr>
          <p:cNvSpPr txBox="1"/>
          <p:nvPr/>
        </p:nvSpPr>
        <p:spPr>
          <a:xfrm>
            <a:off x="10129879" y="3409544"/>
            <a:ext cx="1149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Fetch the </a:t>
            </a:r>
          </a:p>
          <a:p>
            <a:r>
              <a:rPr lang="en-IN" sz="1100" dirty="0"/>
              <a:t>Reports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AE1DFB-AF50-421A-B8F6-A65C95998DFC}"/>
              </a:ext>
            </a:extLst>
          </p:cNvPr>
          <p:cNvSpPr txBox="1"/>
          <p:nvPr/>
        </p:nvSpPr>
        <p:spPr>
          <a:xfrm>
            <a:off x="9482850" y="5803251"/>
            <a:ext cx="200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Based on the True Vulnerabilities and their severity we pass/fail the Build</a:t>
            </a:r>
          </a:p>
        </p:txBody>
      </p:sp>
    </p:spTree>
    <p:extLst>
      <p:ext uri="{BB962C8B-B14F-4D97-AF65-F5344CB8AC3E}">
        <p14:creationId xmlns:p14="http://schemas.microsoft.com/office/powerpoint/2010/main" val="326601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A266F1-2B3F-4FC0-8F6D-7AF5DF5D2B1C}"/>
              </a:ext>
            </a:extLst>
          </p:cNvPr>
          <p:cNvSpPr/>
          <p:nvPr/>
        </p:nvSpPr>
        <p:spPr>
          <a:xfrm>
            <a:off x="276867" y="5010081"/>
            <a:ext cx="1215142" cy="7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Perforce/ 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5F399-9AFF-41DF-BE35-73D091D0B05D}"/>
              </a:ext>
            </a:extLst>
          </p:cNvPr>
          <p:cNvSpPr/>
          <p:nvPr/>
        </p:nvSpPr>
        <p:spPr>
          <a:xfrm>
            <a:off x="4199138" y="519696"/>
            <a:ext cx="1608895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  <a:p>
            <a:pPr algn="ctr"/>
            <a:r>
              <a:rPr lang="en-IN" dirty="0"/>
              <a:t>(PostgreSQL)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510FF-D355-4DC6-A189-44E29C4C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68" y="1303892"/>
            <a:ext cx="223665" cy="338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73CFF1-8387-4974-9AE6-DEBA55FEDBFF}"/>
              </a:ext>
            </a:extLst>
          </p:cNvPr>
          <p:cNvSpPr/>
          <p:nvPr/>
        </p:nvSpPr>
        <p:spPr>
          <a:xfrm>
            <a:off x="7039293" y="519696"/>
            <a:ext cx="149987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</a:t>
            </a:r>
          </a:p>
          <a:p>
            <a:pPr algn="ctr"/>
            <a:r>
              <a:rPr lang="en-IN" dirty="0"/>
              <a:t>Server</a:t>
            </a:r>
          </a:p>
          <a:p>
            <a:pPr algn="ctr"/>
            <a:r>
              <a:rPr lang="en-IN" dirty="0"/>
              <a:t>(TSCO)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18A44-84E4-47C1-AD1E-60F7DE96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40" y="1340460"/>
            <a:ext cx="205025" cy="3103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72B011-98D7-4BA0-AE97-6004573E1F6C}"/>
              </a:ext>
            </a:extLst>
          </p:cNvPr>
          <p:cNvSpPr/>
          <p:nvPr/>
        </p:nvSpPr>
        <p:spPr>
          <a:xfrm>
            <a:off x="4308862" y="4822853"/>
            <a:ext cx="149987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Jenkins</a:t>
            </a:r>
          </a:p>
          <a:p>
            <a:pPr algn="ctr"/>
            <a:r>
              <a:rPr lang="en-IN" dirty="0"/>
              <a:t>(Master Server)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AEF852-1160-4E30-AF5F-D204621F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380" y="5672277"/>
            <a:ext cx="263208" cy="2886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0824F-E11B-4604-AC22-7DB810E8B3CC}"/>
              </a:ext>
            </a:extLst>
          </p:cNvPr>
          <p:cNvSpPr/>
          <p:nvPr/>
        </p:nvSpPr>
        <p:spPr>
          <a:xfrm>
            <a:off x="7040001" y="4822853"/>
            <a:ext cx="151851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Slave Server</a:t>
            </a:r>
          </a:p>
          <a:p>
            <a:pPr algn="ctr"/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CD330E-4B18-42C7-9CF5-DCFF2AB5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51931" y="5672277"/>
            <a:ext cx="293750" cy="2886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A7E9B8-A0ED-4088-A97E-10D289D32D1B}"/>
              </a:ext>
            </a:extLst>
          </p:cNvPr>
          <p:cNvSpPr/>
          <p:nvPr/>
        </p:nvSpPr>
        <p:spPr>
          <a:xfrm>
            <a:off x="8655854" y="2865149"/>
            <a:ext cx="151851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Slave Server</a:t>
            </a:r>
          </a:p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DF7CB7-82DE-49D9-8398-E63148BF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623" y="3714573"/>
            <a:ext cx="293750" cy="28864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F92707-CE07-4C50-9138-403CE18A3F2F}"/>
              </a:ext>
            </a:extLst>
          </p:cNvPr>
          <p:cNvSpPr/>
          <p:nvPr/>
        </p:nvSpPr>
        <p:spPr>
          <a:xfrm>
            <a:off x="1517750" y="5304978"/>
            <a:ext cx="2790404" cy="1419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4D49A67-42D4-4EEF-AB1A-DBF7A6D9184C}"/>
              </a:ext>
            </a:extLst>
          </p:cNvPr>
          <p:cNvSpPr/>
          <p:nvPr/>
        </p:nvSpPr>
        <p:spPr>
          <a:xfrm>
            <a:off x="4972934" y="2301781"/>
            <a:ext cx="6216071" cy="2077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EA1B2EF-6C7E-460C-9ADB-A4ED46CC26EF}"/>
              </a:ext>
            </a:extLst>
          </p:cNvPr>
          <p:cNvSpPr/>
          <p:nvPr/>
        </p:nvSpPr>
        <p:spPr>
          <a:xfrm rot="16200000">
            <a:off x="3380870" y="3138340"/>
            <a:ext cx="3165091" cy="20393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20516F-3642-42FC-9C36-F4E69A861DB9}"/>
              </a:ext>
            </a:extLst>
          </p:cNvPr>
          <p:cNvSpPr/>
          <p:nvPr/>
        </p:nvSpPr>
        <p:spPr>
          <a:xfrm rot="16200000">
            <a:off x="7529381" y="1905076"/>
            <a:ext cx="702141" cy="1935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4231BAD-D10F-48AF-8E79-B6D6E7A16883}"/>
              </a:ext>
            </a:extLst>
          </p:cNvPr>
          <p:cNvSpPr/>
          <p:nvPr/>
        </p:nvSpPr>
        <p:spPr>
          <a:xfrm>
            <a:off x="5808033" y="5304978"/>
            <a:ext cx="1231260" cy="14195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C37766-3079-4D03-B335-CA8E5906E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854" y="2865149"/>
            <a:ext cx="826996" cy="4200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FE2651-3502-4101-A681-A5729543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364" y="4829494"/>
            <a:ext cx="294150" cy="29415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50A7DC61-2FD5-4009-8668-988F28E27EB7}"/>
              </a:ext>
            </a:extLst>
          </p:cNvPr>
          <p:cNvSpPr/>
          <p:nvPr/>
        </p:nvSpPr>
        <p:spPr>
          <a:xfrm rot="16200000">
            <a:off x="6737172" y="4251769"/>
            <a:ext cx="924470" cy="19671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B12831-56DA-4DE9-AC81-5F8DBCCDF34A}"/>
              </a:ext>
            </a:extLst>
          </p:cNvPr>
          <p:cNvSpPr/>
          <p:nvPr/>
        </p:nvSpPr>
        <p:spPr>
          <a:xfrm>
            <a:off x="7116394" y="3770568"/>
            <a:ext cx="1554808" cy="15484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316E03-F84A-40C9-8976-E20F4D59E394}"/>
              </a:ext>
            </a:extLst>
          </p:cNvPr>
          <p:cNvSpPr/>
          <p:nvPr/>
        </p:nvSpPr>
        <p:spPr>
          <a:xfrm rot="10800000">
            <a:off x="8509638" y="1491221"/>
            <a:ext cx="287526" cy="14072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highlight>
                <a:srgbClr val="FF0000"/>
              </a:highlight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04C3A22-508E-4A60-A893-C28AA16ABE97}"/>
              </a:ext>
            </a:extLst>
          </p:cNvPr>
          <p:cNvSpPr/>
          <p:nvPr/>
        </p:nvSpPr>
        <p:spPr>
          <a:xfrm rot="16200000">
            <a:off x="8189745" y="2115105"/>
            <a:ext cx="1357464" cy="1426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highlight>
                <a:srgbClr val="FF0000"/>
              </a:highligh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B2E2322-4309-4E2E-85CC-2EE85BD9C58C}"/>
              </a:ext>
            </a:extLst>
          </p:cNvPr>
          <p:cNvSpPr/>
          <p:nvPr/>
        </p:nvSpPr>
        <p:spPr>
          <a:xfrm>
            <a:off x="8535360" y="1179725"/>
            <a:ext cx="556154" cy="1731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445CED6-55E6-48A9-8ADA-DB4E8E8C85F8}"/>
              </a:ext>
            </a:extLst>
          </p:cNvPr>
          <p:cNvSpPr/>
          <p:nvPr/>
        </p:nvSpPr>
        <p:spPr>
          <a:xfrm rot="5400000">
            <a:off x="8297956" y="1928657"/>
            <a:ext cx="1689764" cy="1919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E04A31E-E8EF-4D62-9FAC-B6DE4D7DFD36}"/>
              </a:ext>
            </a:extLst>
          </p:cNvPr>
          <p:cNvSpPr/>
          <p:nvPr/>
        </p:nvSpPr>
        <p:spPr>
          <a:xfrm>
            <a:off x="10184735" y="3285210"/>
            <a:ext cx="703504" cy="1731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1AD081-E59C-45D8-9EC4-91EDF56F0D55}"/>
              </a:ext>
            </a:extLst>
          </p:cNvPr>
          <p:cNvSpPr/>
          <p:nvPr/>
        </p:nvSpPr>
        <p:spPr>
          <a:xfrm>
            <a:off x="10888239" y="3187492"/>
            <a:ext cx="1045010" cy="347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37C1E0A-F635-4A46-9575-9CCC04E02588}"/>
              </a:ext>
            </a:extLst>
          </p:cNvPr>
          <p:cNvSpPr/>
          <p:nvPr/>
        </p:nvSpPr>
        <p:spPr>
          <a:xfrm rot="5400000">
            <a:off x="10007748" y="4968681"/>
            <a:ext cx="3029829" cy="1633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9B00E38-1021-4152-ABB2-03D8EE45CACD}"/>
              </a:ext>
            </a:extLst>
          </p:cNvPr>
          <p:cNvSpPr/>
          <p:nvPr/>
        </p:nvSpPr>
        <p:spPr>
          <a:xfrm rot="10800000">
            <a:off x="5126339" y="6530805"/>
            <a:ext cx="6477987" cy="1835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E88B67-BC7D-426E-BBC1-063884A46866}"/>
              </a:ext>
            </a:extLst>
          </p:cNvPr>
          <p:cNvSpPr/>
          <p:nvPr/>
        </p:nvSpPr>
        <p:spPr>
          <a:xfrm rot="16200000">
            <a:off x="4629382" y="6276396"/>
            <a:ext cx="812439" cy="1814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DC88E-5967-4323-9AE9-13AC7ABC5FC2}"/>
              </a:ext>
            </a:extLst>
          </p:cNvPr>
          <p:cNvSpPr txBox="1"/>
          <p:nvPr/>
        </p:nvSpPr>
        <p:spPr>
          <a:xfrm>
            <a:off x="2671481" y="5033808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08E24C-A61E-4D3E-905A-C906CED05D25}"/>
              </a:ext>
            </a:extLst>
          </p:cNvPr>
          <p:cNvSpPr txBox="1"/>
          <p:nvPr/>
        </p:nvSpPr>
        <p:spPr>
          <a:xfrm>
            <a:off x="4614930" y="2955834"/>
            <a:ext cx="6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A66A0C2-CA96-4D13-B38E-56561AECEA02}"/>
              </a:ext>
            </a:extLst>
          </p:cNvPr>
          <p:cNvSpPr/>
          <p:nvPr/>
        </p:nvSpPr>
        <p:spPr>
          <a:xfrm rot="16200000">
            <a:off x="4514411" y="3924995"/>
            <a:ext cx="1621440" cy="14643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84C11C6-67AB-498A-9A82-0A03D9B48863}"/>
              </a:ext>
            </a:extLst>
          </p:cNvPr>
          <p:cNvSpPr/>
          <p:nvPr/>
        </p:nvSpPr>
        <p:spPr>
          <a:xfrm>
            <a:off x="5305810" y="3042227"/>
            <a:ext cx="3346412" cy="17866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3C94FF-6C74-4F33-B376-8A83644C587E}"/>
              </a:ext>
            </a:extLst>
          </p:cNvPr>
          <p:cNvSpPr/>
          <p:nvPr/>
        </p:nvSpPr>
        <p:spPr>
          <a:xfrm>
            <a:off x="6666110" y="27532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C3977C-3D2A-44EB-8F8A-768B2FA26CE5}"/>
              </a:ext>
            </a:extLst>
          </p:cNvPr>
          <p:cNvSpPr/>
          <p:nvPr/>
        </p:nvSpPr>
        <p:spPr>
          <a:xfrm>
            <a:off x="6244838" y="50225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868110-73B3-4B3B-8EC0-E6E2A7152AB6}"/>
              </a:ext>
            </a:extLst>
          </p:cNvPr>
          <p:cNvSpPr/>
          <p:nvPr/>
        </p:nvSpPr>
        <p:spPr>
          <a:xfrm>
            <a:off x="7708685" y="35080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7B1115-FB73-4BCD-891E-4FF2D945FE03}"/>
              </a:ext>
            </a:extLst>
          </p:cNvPr>
          <p:cNvSpPr/>
          <p:nvPr/>
        </p:nvSpPr>
        <p:spPr>
          <a:xfrm>
            <a:off x="8575364" y="18288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48D7D3-A322-4C07-B24B-D8260B825DA3}"/>
              </a:ext>
            </a:extLst>
          </p:cNvPr>
          <p:cNvSpPr/>
          <p:nvPr/>
        </p:nvSpPr>
        <p:spPr>
          <a:xfrm flipH="1">
            <a:off x="9288885" y="1788260"/>
            <a:ext cx="50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ABCB2-C470-4A6F-B2F0-3E3D720B9D5C}"/>
              </a:ext>
            </a:extLst>
          </p:cNvPr>
          <p:cNvSpPr/>
          <p:nvPr/>
        </p:nvSpPr>
        <p:spPr>
          <a:xfrm flipH="1">
            <a:off x="10345429" y="3023518"/>
            <a:ext cx="50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A09867-41FC-4542-8F40-F6F5373132E3}"/>
              </a:ext>
            </a:extLst>
          </p:cNvPr>
          <p:cNvSpPr/>
          <p:nvPr/>
        </p:nvSpPr>
        <p:spPr>
          <a:xfrm flipH="1">
            <a:off x="11189005" y="4299536"/>
            <a:ext cx="50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0BBA97-46D9-417D-A1F1-DBAA57A8018D}"/>
              </a:ext>
            </a:extLst>
          </p:cNvPr>
          <p:cNvSpPr/>
          <p:nvPr/>
        </p:nvSpPr>
        <p:spPr>
          <a:xfrm>
            <a:off x="10594186" y="4612670"/>
            <a:ext cx="1533459" cy="462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Remove False Positives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6D97F2-13E4-4A12-9EB0-B45B05C353E0}"/>
              </a:ext>
            </a:extLst>
          </p:cNvPr>
          <p:cNvSpPr/>
          <p:nvPr/>
        </p:nvSpPr>
        <p:spPr>
          <a:xfrm>
            <a:off x="7600260" y="6334266"/>
            <a:ext cx="1533459" cy="462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Pass/Fail Build</a:t>
            </a:r>
            <a:endParaRPr lang="en-IN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D1B6924F-53CD-492A-9060-BF6EFA886840}"/>
              </a:ext>
            </a:extLst>
          </p:cNvPr>
          <p:cNvSpPr txBox="1">
            <a:spLocks/>
          </p:cNvSpPr>
          <p:nvPr/>
        </p:nvSpPr>
        <p:spPr>
          <a:xfrm>
            <a:off x="195576" y="183395"/>
            <a:ext cx="8676222" cy="41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Security Automation Workflow Architecture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AB8DFE-DE41-4DA4-8922-287FC635F6C4}"/>
              </a:ext>
            </a:extLst>
          </p:cNvPr>
          <p:cNvSpPr txBox="1"/>
          <p:nvPr/>
        </p:nvSpPr>
        <p:spPr>
          <a:xfrm>
            <a:off x="2074063" y="5446929"/>
            <a:ext cx="1677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Pull the Source 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9DB573-A68F-48D2-A375-5EA644E97C0E}"/>
              </a:ext>
            </a:extLst>
          </p:cNvPr>
          <p:cNvSpPr txBox="1"/>
          <p:nvPr/>
        </p:nvSpPr>
        <p:spPr>
          <a:xfrm>
            <a:off x="2978927" y="3226765"/>
            <a:ext cx="3124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Install DB and Application </a:t>
            </a:r>
          </a:p>
          <a:p>
            <a:r>
              <a:rPr lang="en-IN" sz="1100" dirty="0"/>
              <a:t>through Jenkins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C5DDAC-8143-413C-96DF-4CF6207F3EFC}"/>
              </a:ext>
            </a:extLst>
          </p:cNvPr>
          <p:cNvSpPr txBox="1"/>
          <p:nvPr/>
        </p:nvSpPr>
        <p:spPr>
          <a:xfrm>
            <a:off x="5808033" y="3155848"/>
            <a:ext cx="2329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Invoke the Burp through Jenkins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A0B85A-F3A4-4DA6-B9FF-4CA232A7966D}"/>
              </a:ext>
            </a:extLst>
          </p:cNvPr>
          <p:cNvSpPr txBox="1"/>
          <p:nvPr/>
        </p:nvSpPr>
        <p:spPr>
          <a:xfrm>
            <a:off x="5986639" y="5379492"/>
            <a:ext cx="89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Start Test Execution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9201F1-6CD1-45E3-B37A-D7111362A25E}"/>
              </a:ext>
            </a:extLst>
          </p:cNvPr>
          <p:cNvSpPr txBox="1"/>
          <p:nvPr/>
        </p:nvSpPr>
        <p:spPr>
          <a:xfrm>
            <a:off x="7372659" y="3871460"/>
            <a:ext cx="1149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Pass the Traffic to Burp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3D7E0B-F492-4B2D-9D84-9A97DAE1F621}"/>
              </a:ext>
            </a:extLst>
          </p:cNvPr>
          <p:cNvSpPr txBox="1"/>
          <p:nvPr/>
        </p:nvSpPr>
        <p:spPr>
          <a:xfrm rot="16200000">
            <a:off x="8272551" y="1898677"/>
            <a:ext cx="64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Attack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CFFE9C-A5E1-4B6E-9BDA-60BA245DC6C5}"/>
              </a:ext>
            </a:extLst>
          </p:cNvPr>
          <p:cNvSpPr txBox="1"/>
          <p:nvPr/>
        </p:nvSpPr>
        <p:spPr>
          <a:xfrm rot="5400000">
            <a:off x="9279188" y="1840907"/>
            <a:ext cx="646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Results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233C2E-584D-4CAA-A4DC-F97F782BEA81}"/>
              </a:ext>
            </a:extLst>
          </p:cNvPr>
          <p:cNvSpPr txBox="1"/>
          <p:nvPr/>
        </p:nvSpPr>
        <p:spPr>
          <a:xfrm>
            <a:off x="10129879" y="3409544"/>
            <a:ext cx="1149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Fetch the </a:t>
            </a:r>
          </a:p>
          <a:p>
            <a:r>
              <a:rPr lang="en-IN" sz="1100" dirty="0"/>
              <a:t>Reports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EB25DE-8F11-4748-8F0D-BEA6EB2207E4}"/>
              </a:ext>
            </a:extLst>
          </p:cNvPr>
          <p:cNvSpPr txBox="1"/>
          <p:nvPr/>
        </p:nvSpPr>
        <p:spPr>
          <a:xfrm>
            <a:off x="9482850" y="5803251"/>
            <a:ext cx="200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Based on the True Vulnerabilities and their severity we pass/fail the Build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B34B34-A9D2-457E-B70D-EBA3B2E7B92B}"/>
              </a:ext>
            </a:extLst>
          </p:cNvPr>
          <p:cNvSpPr/>
          <p:nvPr/>
        </p:nvSpPr>
        <p:spPr>
          <a:xfrm>
            <a:off x="10289574" y="519696"/>
            <a:ext cx="1499879" cy="113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RSS0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FB3667F-973B-4EDB-9651-94804A3C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121" y="1340460"/>
            <a:ext cx="205025" cy="310308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6971BA02-F11F-4CFA-B34F-24A0C0F4FFE8}"/>
              </a:ext>
            </a:extLst>
          </p:cNvPr>
          <p:cNvSpPr/>
          <p:nvPr/>
        </p:nvSpPr>
        <p:spPr>
          <a:xfrm>
            <a:off x="8545706" y="787369"/>
            <a:ext cx="1740676" cy="18304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61DB698-839B-4D17-A564-33871F77C336}"/>
              </a:ext>
            </a:extLst>
          </p:cNvPr>
          <p:cNvSpPr/>
          <p:nvPr/>
        </p:nvSpPr>
        <p:spPr>
          <a:xfrm rot="10800000">
            <a:off x="8538146" y="604473"/>
            <a:ext cx="1740677" cy="15389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349DC1-6438-4290-ABB0-1597010F6D8A}"/>
              </a:ext>
            </a:extLst>
          </p:cNvPr>
          <p:cNvSpPr txBox="1"/>
          <p:nvPr/>
        </p:nvSpPr>
        <p:spPr>
          <a:xfrm>
            <a:off x="9046886" y="646775"/>
            <a:ext cx="537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SSO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AA50278-72A0-46C2-BD09-D91678F8CE17}"/>
              </a:ext>
            </a:extLst>
          </p:cNvPr>
          <p:cNvSpPr/>
          <p:nvPr/>
        </p:nvSpPr>
        <p:spPr>
          <a:xfrm rot="16200000">
            <a:off x="10831265" y="1926728"/>
            <a:ext cx="702141" cy="1935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33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1E6B-C8BE-4271-826F-078BC728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</a:t>
            </a: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48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87BD-3146-4ADC-B6B0-E71B8089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Any Questions?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F6F7820-0035-4705-A1E5-144DDBB09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4573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148</TotalTime>
  <Words>236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Mesh</vt:lpstr>
      <vt:lpstr>Security Automation with QA Suites</vt:lpstr>
      <vt:lpstr>Requirements: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QA with Burp</dc:title>
  <dc:creator>Sharma, Deepak</dc:creator>
  <cp:lastModifiedBy>Sharma, Deepak</cp:lastModifiedBy>
  <cp:revision>26</cp:revision>
  <dcterms:created xsi:type="dcterms:W3CDTF">2018-07-11T10:44:41Z</dcterms:created>
  <dcterms:modified xsi:type="dcterms:W3CDTF">2018-07-20T09:20:25Z</dcterms:modified>
</cp:coreProperties>
</file>