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2.png"/><Relationship Id="rId7" Type="http://schemas.openxmlformats.org/officeDocument/2006/relationships/image" Target="../media/image20.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3.gif"/><Relationship Id="rId4" Type="http://schemas.openxmlformats.org/officeDocument/2006/relationships/image" Target="../media/image3.png"/><Relationship Id="rId9"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36916" y="3928983"/>
            <a:ext cx="9149350" cy="1793390"/>
          </a:xfrm>
        </p:spPr>
        <p:txBody>
          <a:bodyPr>
            <a:normAutofit/>
          </a:bodyPr>
          <a:lstStyle/>
          <a:p>
            <a:pPr>
              <a:lnSpc>
                <a:spcPct val="90000"/>
              </a:lnSpc>
            </a:pPr>
            <a:r>
              <a:rPr lang="en-US" sz="6100">
                <a:solidFill>
                  <a:srgbClr val="EBEBEB"/>
                </a:solidFill>
              </a:rPr>
              <a:t>Manual Pentest VS Automated Tools</a:t>
            </a:r>
          </a:p>
        </p:txBody>
      </p:sp>
      <p:sp>
        <p:nvSpPr>
          <p:cNvPr id="3" name="Subtitle 2"/>
          <p:cNvSpPr>
            <a:spLocks noGrp="1"/>
          </p:cNvSpPr>
          <p:nvPr>
            <p:ph type="subTitle" idx="1"/>
          </p:nvPr>
        </p:nvSpPr>
        <p:spPr>
          <a:xfrm>
            <a:off x="636916" y="5722374"/>
            <a:ext cx="9149349" cy="487924"/>
          </a:xfrm>
        </p:spPr>
        <p:txBody>
          <a:bodyPr>
            <a:normAutofit/>
          </a:bodyPr>
          <a:lstStyle/>
          <a:p>
            <a:r>
              <a:rPr lang="en-US">
                <a:solidFill>
                  <a:schemeClr val="tx2">
                    <a:lumMod val="40000"/>
                    <a:lumOff val="60000"/>
                  </a:schemeClr>
                </a:solidFill>
              </a:rPr>
              <a:t>Presented By: Deepak Sharma</a:t>
            </a:r>
          </a:p>
        </p:txBody>
      </p:sp>
    </p:spTree>
    <p:extLst>
      <p:ext uri="{BB962C8B-B14F-4D97-AF65-F5344CB8AC3E}">
        <p14:creationId xmlns:p14="http://schemas.microsoft.com/office/powerpoint/2010/main" val="68286740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2" y="143625"/>
            <a:ext cx="11575940" cy="1170020"/>
          </a:xfrm>
        </p:spPr>
        <p:txBody>
          <a:bodyPr/>
          <a:lstStyle/>
          <a:p>
            <a:r>
              <a:rPr lang="en-US" sz="3200" dirty="0"/>
              <a:t>Scenario:2</a:t>
            </a:r>
            <a:br>
              <a:rPr lang="en-US" sz="3200" dirty="0"/>
            </a:br>
            <a:r>
              <a:rPr lang="en-US" sz="2400" dirty="0"/>
              <a:t>In this scenario, scanner fails to identify the XSS vulnerability in the URL</a:t>
            </a:r>
            <a:r>
              <a:rPr lang="en-US" sz="36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92" y="1313645"/>
            <a:ext cx="11704728" cy="5370490"/>
          </a:xfrm>
        </p:spPr>
      </p:pic>
    </p:spTree>
    <p:extLst>
      <p:ext uri="{BB962C8B-B14F-4D97-AF65-F5344CB8AC3E}">
        <p14:creationId xmlns:p14="http://schemas.microsoft.com/office/powerpoint/2010/main" val="32961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87" y="182261"/>
            <a:ext cx="11614576" cy="835170"/>
          </a:xfrm>
        </p:spPr>
        <p:txBody>
          <a:bodyPr/>
          <a:lstStyle/>
          <a:p>
            <a:r>
              <a:rPr lang="en-US" sz="4000" dirty="0"/>
              <a:t>Request and Response of the Vulnerable URL</a:t>
            </a:r>
          </a:p>
        </p:txBody>
      </p:sp>
      <p:pic>
        <p:nvPicPr>
          <p:cNvPr id="4" name="Content Placeholder 3"/>
          <p:cNvPicPr>
            <a:picLocks noGrp="1" noChangeAspect="1"/>
          </p:cNvPicPr>
          <p:nvPr>
            <p:ph idx="1"/>
          </p:nvPr>
        </p:nvPicPr>
        <p:blipFill>
          <a:blip r:embed="rId2"/>
          <a:stretch>
            <a:fillRect/>
          </a:stretch>
        </p:blipFill>
        <p:spPr>
          <a:xfrm>
            <a:off x="233987" y="1184856"/>
            <a:ext cx="4763016" cy="5512156"/>
          </a:xfrm>
          <a:prstGeom prst="rect">
            <a:avLst/>
          </a:prstGeom>
        </p:spPr>
      </p:pic>
      <p:pic>
        <p:nvPicPr>
          <p:cNvPr id="5" name="Picture 4"/>
          <p:cNvPicPr>
            <a:picLocks noChangeAspect="1"/>
          </p:cNvPicPr>
          <p:nvPr/>
        </p:nvPicPr>
        <p:blipFill>
          <a:blip r:embed="rId3"/>
          <a:stretch>
            <a:fillRect/>
          </a:stretch>
        </p:blipFill>
        <p:spPr>
          <a:xfrm>
            <a:off x="5100034" y="1184856"/>
            <a:ext cx="6838681" cy="5512157"/>
          </a:xfrm>
          <a:prstGeom prst="rect">
            <a:avLst/>
          </a:prstGeom>
        </p:spPr>
      </p:pic>
    </p:spTree>
    <p:extLst>
      <p:ext uri="{BB962C8B-B14F-4D97-AF65-F5344CB8AC3E}">
        <p14:creationId xmlns:p14="http://schemas.microsoft.com/office/powerpoint/2010/main" val="55548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49" y="220899"/>
            <a:ext cx="11823776" cy="725400"/>
          </a:xfrm>
        </p:spPr>
        <p:txBody>
          <a:bodyPr/>
          <a:lstStyle/>
          <a:p>
            <a:r>
              <a:rPr lang="en-US" sz="2400" dirty="0"/>
              <a:t>Craft the payload according to the vulnerable </a:t>
            </a:r>
            <a:r>
              <a:rPr lang="en-US" sz="2400" dirty="0" err="1"/>
              <a:t>parrameter</a:t>
            </a:r>
            <a:r>
              <a:rPr lang="en-US" sz="2400" dirty="0"/>
              <a:t> and the popup alert(1) gets executed</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96" y="1241269"/>
            <a:ext cx="6247223" cy="541710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710" y="1241269"/>
            <a:ext cx="5537915" cy="5417108"/>
          </a:xfrm>
          <a:prstGeom prst="rect">
            <a:avLst/>
          </a:prstGeom>
        </p:spPr>
      </p:pic>
    </p:spTree>
    <p:extLst>
      <p:ext uri="{BB962C8B-B14F-4D97-AF65-F5344CB8AC3E}">
        <p14:creationId xmlns:p14="http://schemas.microsoft.com/office/powerpoint/2010/main" val="62418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502" y="220897"/>
            <a:ext cx="11777709" cy="912443"/>
          </a:xfrm>
        </p:spPr>
        <p:txBody>
          <a:bodyPr/>
          <a:lstStyle/>
          <a:p>
            <a:r>
              <a:rPr lang="en-US" sz="2800" dirty="0"/>
              <a:t>An alert(2) has been popped up in a different instance on the same URL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7" y="1249252"/>
            <a:ext cx="6194738" cy="53962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831" y="1249252"/>
            <a:ext cx="5559380" cy="5396248"/>
          </a:xfrm>
          <a:prstGeom prst="rect">
            <a:avLst/>
          </a:prstGeom>
        </p:spPr>
      </p:pic>
    </p:spTree>
    <p:extLst>
      <p:ext uri="{BB962C8B-B14F-4D97-AF65-F5344CB8AC3E}">
        <p14:creationId xmlns:p14="http://schemas.microsoft.com/office/powerpoint/2010/main" val="62892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a:t>THANKS </a:t>
            </a:r>
            <a:r>
              <a:rPr lang="en-US" sz="5400">
                <a:sym typeface="Wingdings" panose="05000000000000000000" pitchFamily="2" charset="2"/>
              </a:rPr>
              <a:t></a:t>
            </a:r>
            <a:endParaRPr lang="en-US" sz="5400"/>
          </a:p>
        </p:txBody>
      </p:sp>
      <p:sp>
        <p:nvSpPr>
          <p:cNvPr id="3" name="Content Placeholder 2"/>
          <p:cNvSpPr>
            <a:spLocks noGrp="1"/>
          </p:cNvSpPr>
          <p:nvPr>
            <p:ph idx="1"/>
          </p:nvPr>
        </p:nvSpPr>
        <p:spPr>
          <a:xfrm>
            <a:off x="8210623" y="4740729"/>
            <a:ext cx="3333676" cy="1469570"/>
          </a:xfrm>
        </p:spPr>
        <p:txBody>
          <a:bodyPr vert="horz" lIns="91440" tIns="45720" rIns="91440" bIns="45720" rtlCol="0" anchor="t">
            <a:normAutofit/>
          </a:bodyPr>
          <a:lstStyle/>
          <a:p>
            <a:pPr marL="0" indent="0">
              <a:buNone/>
            </a:pPr>
            <a:r>
              <a:rPr lang="en-US" sz="1800" cap="all">
                <a:solidFill>
                  <a:schemeClr val="bg2">
                    <a:lumMod val="40000"/>
                    <a:lumOff val="60000"/>
                  </a:schemeClr>
                </a:solidFill>
              </a:rPr>
              <a:t>ANY QUESTIONS ?</a:t>
            </a:r>
          </a:p>
        </p:txBody>
      </p:sp>
      <p:sp>
        <p:nvSpPr>
          <p:cNvPr id="24" name="Rectangle 23">
            <a:extLst>
              <a:ext uri="{FF2B5EF4-FFF2-40B4-BE49-F238E27FC236}">
                <a16:creationId xmlns:a16="http://schemas.microsoft.com/office/drawing/2014/main" id="{B4CEBA4E-A6B6-4AA3-B008-AE4B9019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3" y="1329732"/>
            <a:ext cx="3038347" cy="1294600"/>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EE59C2E8-9975-48D5-8C85-1D43DCA97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6168" y="1408861"/>
            <a:ext cx="3038347" cy="1136341"/>
          </a:xfrm>
          <a:prstGeom prst="rect">
            <a:avLst/>
          </a:prstGeom>
          <a:effectLst/>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3852" y="4277813"/>
            <a:ext cx="3038348" cy="1105759"/>
          </a:xfrm>
          <a:prstGeom prst="rect">
            <a:avLst/>
          </a:prstGeom>
          <a:effectLst/>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76168" y="4320275"/>
            <a:ext cx="3038348" cy="1020836"/>
          </a:xfrm>
          <a:prstGeom prst="rect">
            <a:avLst/>
          </a:prstGeom>
          <a:effectLst/>
        </p:spPr>
      </p:pic>
    </p:spTree>
    <p:extLst>
      <p:ext uri="{BB962C8B-B14F-4D97-AF65-F5344CB8AC3E}">
        <p14:creationId xmlns:p14="http://schemas.microsoft.com/office/powerpoint/2010/main" val="422109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lstStyle/>
          <a:p>
            <a:r>
              <a:rPr lang="en-US" sz="3600"/>
              <a:t>Talk about Advantages &amp; Disadvantages	</a:t>
            </a:r>
            <a:endParaRPr lang="en-US" sz="3600" dirty="0"/>
          </a:p>
        </p:txBody>
      </p:sp>
      <p:sp>
        <p:nvSpPr>
          <p:cNvPr id="3" name="Content Placeholder 2"/>
          <p:cNvSpPr>
            <a:spLocks noGrp="1"/>
          </p:cNvSpPr>
          <p:nvPr>
            <p:ph idx="1"/>
          </p:nvPr>
        </p:nvSpPr>
        <p:spPr>
          <a:xfrm>
            <a:off x="166863" y="1138518"/>
            <a:ext cx="11849126" cy="5584254"/>
          </a:xfrm>
        </p:spPr>
        <p:txBody>
          <a:bodyPr>
            <a:normAutofit/>
          </a:bodyPr>
          <a:lstStyle/>
          <a:p>
            <a:r>
              <a:rPr lang="en-US" sz="1600"/>
              <a:t>Choosing between automated tools and manual testing approach is quite a challenge for many companies.</a:t>
            </a:r>
          </a:p>
          <a:p>
            <a:pPr marL="0" indent="0">
              <a:buNone/>
            </a:pP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558788052"/>
              </p:ext>
            </p:extLst>
          </p:nvPr>
        </p:nvGraphicFramePr>
        <p:xfrm>
          <a:off x="373206" y="1476606"/>
          <a:ext cx="11436440" cy="5168893"/>
        </p:xfrm>
        <a:graphic>
          <a:graphicData uri="http://schemas.openxmlformats.org/drawingml/2006/table">
            <a:tbl>
              <a:tblPr firstRow="1" bandRow="1">
                <a:tableStyleId>{5C22544A-7EE6-4342-B048-85BDC9FD1C3A}</a:tableStyleId>
              </a:tblPr>
              <a:tblGrid>
                <a:gridCol w="5718220">
                  <a:extLst>
                    <a:ext uri="{9D8B030D-6E8A-4147-A177-3AD203B41FA5}">
                      <a16:colId xmlns:a16="http://schemas.microsoft.com/office/drawing/2014/main" val="2515931436"/>
                    </a:ext>
                  </a:extLst>
                </a:gridCol>
                <a:gridCol w="5718220">
                  <a:extLst>
                    <a:ext uri="{9D8B030D-6E8A-4147-A177-3AD203B41FA5}">
                      <a16:colId xmlns:a16="http://schemas.microsoft.com/office/drawing/2014/main" val="489141376"/>
                    </a:ext>
                  </a:extLst>
                </a:gridCol>
              </a:tblGrid>
              <a:tr h="400958">
                <a:tc>
                  <a:txBody>
                    <a:bodyPr/>
                    <a:lstStyle/>
                    <a:p>
                      <a:pPr algn="ctr"/>
                      <a:r>
                        <a:rPr lang="en-US"/>
                        <a:t>Manual Approach	</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t>Automated Tool based Approach</a:t>
                      </a:r>
                      <a:endParaRPr lang="en-US" dirty="0"/>
                    </a:p>
                  </a:txBody>
                  <a:tcPr/>
                </a:tc>
                <a:extLst>
                  <a:ext uri="{0D108BD9-81ED-4DB2-BD59-A6C34878D82A}">
                    <a16:rowId xmlns:a16="http://schemas.microsoft.com/office/drawing/2014/main" val="1757719042"/>
                  </a:ext>
                </a:extLst>
              </a:tr>
              <a:tr h="400958">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approach would always need more time.</a:t>
                      </a:r>
                    </a:p>
                  </a:txBody>
                  <a:tcPr/>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work faster.</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802152005"/>
                  </a:ext>
                </a:extLst>
              </a:tr>
              <a:tr h="702363">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testing cannot possibly cover everything from A to Z on the application. This is harder due to the obvious reasons such as time and skills.</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can do it with a little bit of human intervention(Tool</a:t>
                      </a:r>
                      <a:r>
                        <a:rPr lang="en-US" sz="1400" kern="1200" baseline="0">
                          <a:solidFill>
                            <a:schemeClr val="dk1"/>
                          </a:solidFill>
                          <a:latin typeface="+mn-lt"/>
                          <a:ea typeface="+mn-ea"/>
                          <a:cs typeface="+mn-cs"/>
                        </a:rPr>
                        <a:t> Configuration</a:t>
                      </a:r>
                      <a:r>
                        <a:rPr lang="en-US" sz="1400" kern="1200">
                          <a:solidFill>
                            <a:schemeClr val="dk1"/>
                          </a:solidFill>
                          <a:latin typeface="+mn-lt"/>
                          <a:ea typeface="+mn-ea"/>
                          <a:cs typeface="+mn-cs"/>
                        </a:rPr>
                        <a:t>).</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292816714"/>
                  </a:ext>
                </a:extLst>
              </a:tr>
              <a:tr h="702363">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During Manual approach tester may not be able to apply all the test cases during an attack on the target, it's depends on the time and his/her skills. </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are the perfect fit for testing on a target, because it can apply all the test cases during attacks with large number of payloads.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184986685"/>
                  </a:ext>
                </a:extLst>
              </a:tr>
              <a:tr h="933051">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As Mobile Security, Cloud Security, IOT Security is relatively a new subject and not many resources are available on the internet. A manual penetration test obviously requires an expert or a team of experts to do pen testing.</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No more Automated tools are available for pentests for new technologies.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173356396"/>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Creating a penetration test report manually is obviously a time-consuming task.</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 nice and clean report with just one click is a great advantage with automated tools to save a lot of time.</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171859539"/>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efforts are needed to do business logic testing.</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Automated tools are weak when it comes to testing for business logic vulnerabilities.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2051509421"/>
                  </a:ext>
                </a:extLst>
              </a:tr>
              <a:tr h="471675">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When there is a new vulnerability/exploit released, a human can learn about a new technique and implement it the very next day.</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Most of the automated tools have to wait for the next update in order to use it in their tests.</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4095458956"/>
                  </a:ext>
                </a:extLst>
              </a:tr>
              <a:tr h="306624">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Manual analysis is required to confirm True positives and remove the false positives in the reported vulnerabilities</a:t>
                      </a:r>
                      <a:endParaRPr lang="en-US" sz="1400" kern="1200" dirty="0">
                        <a:solidFill>
                          <a:schemeClr val="dk1"/>
                        </a:solidFill>
                        <a:latin typeface="+mn-lt"/>
                        <a:ea typeface="+mn-ea"/>
                        <a:cs typeface="+mn-cs"/>
                      </a:endParaRPr>
                    </a:p>
                  </a:txBody>
                  <a:tcPr marL="9525" marR="9525" marT="9525" marB="0"/>
                </a:tc>
                <a:tc>
                  <a:txBody>
                    <a:bodyPr/>
                    <a:lstStyle/>
                    <a:p>
                      <a:pPr marL="285750" indent="-285750" algn="l" defTabSz="457200" rtl="0" eaLnBrk="1" fontAlgn="t" latinLnBrk="0" hangingPunct="1">
                        <a:buFont typeface="Arial" panose="020B0604020202020204" pitchFamily="34" charset="0"/>
                        <a:buChar char="•"/>
                      </a:pPr>
                      <a:r>
                        <a:rPr lang="en-US" sz="1400" kern="1200">
                          <a:solidFill>
                            <a:schemeClr val="dk1"/>
                          </a:solidFill>
                          <a:latin typeface="+mn-lt"/>
                          <a:ea typeface="+mn-ea"/>
                          <a:cs typeface="+mn-cs"/>
                        </a:rPr>
                        <a:t>With automated tools, the false positive rate is considered high</a:t>
                      </a:r>
                      <a:endParaRPr lang="en-US" sz="14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3742361051"/>
                  </a:ext>
                </a:extLst>
              </a:tr>
            </a:tbl>
          </a:graphicData>
        </a:graphic>
      </p:graphicFrame>
    </p:spTree>
    <p:extLst>
      <p:ext uri="{BB962C8B-B14F-4D97-AF65-F5344CB8AC3E}">
        <p14:creationId xmlns:p14="http://schemas.microsoft.com/office/powerpoint/2010/main" val="1394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3143" y="1645920"/>
            <a:ext cx="3522879" cy="4470821"/>
          </a:xfrm>
        </p:spPr>
        <p:txBody>
          <a:bodyPr>
            <a:normAutofit/>
          </a:bodyPr>
          <a:lstStyle/>
          <a:p>
            <a:pPr algn="r"/>
            <a:r>
              <a:rPr lang="en-US"/>
              <a:t>Question: Why Manual Pentesters are Needed?</a:t>
            </a:r>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400">
                <a:solidFill>
                  <a:schemeClr val="bg1"/>
                </a:solidFill>
              </a:rPr>
              <a:t>Most of the tools have not got the capability to find out privilege Escalation especially in Burp suite.</a:t>
            </a:r>
          </a:p>
          <a:p>
            <a:pPr>
              <a:lnSpc>
                <a:spcPct val="90000"/>
              </a:lnSpc>
            </a:pPr>
            <a:r>
              <a:rPr lang="en-US" sz="1400">
                <a:solidFill>
                  <a:schemeClr val="bg1"/>
                </a:solidFill>
              </a:rPr>
              <a:t>Automated tools fail to find out the IDOR (Insecure Direct Object Reference) vulnerabilities which can be easily found out during manual pen tests.</a:t>
            </a:r>
          </a:p>
          <a:p>
            <a:pPr>
              <a:lnSpc>
                <a:spcPct val="90000"/>
              </a:lnSpc>
            </a:pPr>
            <a:r>
              <a:rPr lang="en-US" sz="1400">
                <a:solidFill>
                  <a:schemeClr val="bg1"/>
                </a:solidFill>
              </a:rPr>
              <a:t>In Angular JS we can try to modify the parameters in response and try to access admin features, Whereas in tools they are not smart enough to do this.</a:t>
            </a:r>
          </a:p>
          <a:p>
            <a:pPr>
              <a:lnSpc>
                <a:spcPct val="90000"/>
              </a:lnSpc>
            </a:pPr>
            <a:r>
              <a:rPr lang="en-US" sz="1400">
                <a:solidFill>
                  <a:schemeClr val="bg1"/>
                </a:solidFill>
              </a:rPr>
              <a:t>Sometimes tools are not able to find out the vulnerabilities in the vulnerable parameters. So this is the point where companies fail , if it depends only on tools and after some external researcher reported the vulnerabilities which could not be found during internal pen testing or if this vulnerability is got by some malicious attacker then they can try to exploit it and it reveals sensitive data.</a:t>
            </a:r>
          </a:p>
          <a:p>
            <a:pPr>
              <a:lnSpc>
                <a:spcPct val="90000"/>
              </a:lnSpc>
            </a:pPr>
            <a:r>
              <a:rPr lang="en-US" sz="1400">
                <a:solidFill>
                  <a:schemeClr val="bg1"/>
                </a:solidFill>
              </a:rPr>
              <a:t>An expert can do some manual research and find out the way to get the vulnerabilities, they try to break the code and put the modified  payload and reveal the vulnerabilities. </a:t>
            </a:r>
          </a:p>
        </p:txBody>
      </p:sp>
    </p:spTree>
    <p:extLst>
      <p:ext uri="{BB962C8B-B14F-4D97-AF65-F5344CB8AC3E}">
        <p14:creationId xmlns:p14="http://schemas.microsoft.com/office/powerpoint/2010/main" val="134930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156504"/>
            <a:ext cx="9741741" cy="899564"/>
          </a:xfrm>
        </p:spPr>
        <p:txBody>
          <a:bodyPr/>
          <a:lstStyle/>
          <a:p>
            <a:r>
              <a:rPr lang="en-US" sz="2800"/>
              <a:t>Scenario:1</a:t>
            </a:r>
            <a:br>
              <a:rPr lang="en-US" sz="2800"/>
            </a:br>
            <a:r>
              <a:rPr lang="en-US" sz="2800"/>
              <a:t>In Line 85, The scanner fails to identify the Vulnerabilities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93" y="1171977"/>
            <a:ext cx="11539470" cy="5585445"/>
          </a:xfrm>
        </p:spPr>
      </p:pic>
    </p:spTree>
    <p:extLst>
      <p:ext uri="{BB962C8B-B14F-4D97-AF65-F5344CB8AC3E}">
        <p14:creationId xmlns:p14="http://schemas.microsoft.com/office/powerpoint/2010/main" val="41831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5" y="169382"/>
            <a:ext cx="11820638" cy="835170"/>
          </a:xfrm>
        </p:spPr>
        <p:txBody>
          <a:bodyPr/>
          <a:lstStyle/>
          <a:p>
            <a:r>
              <a:rPr lang="en-US" sz="3200"/>
              <a:t>Scanner finds out the below vulnerabilities on the URL.</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81" y="1241268"/>
            <a:ext cx="11375094" cy="5344881"/>
          </a:xfrm>
        </p:spPr>
      </p:pic>
    </p:spTree>
    <p:extLst>
      <p:ext uri="{BB962C8B-B14F-4D97-AF65-F5344CB8AC3E}">
        <p14:creationId xmlns:p14="http://schemas.microsoft.com/office/powerpoint/2010/main" val="25375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50" y="117867"/>
            <a:ext cx="11885033" cy="822291"/>
          </a:xfrm>
        </p:spPr>
        <p:txBody>
          <a:bodyPr/>
          <a:lstStyle/>
          <a:p>
            <a:r>
              <a:rPr lang="en-US" sz="2000" dirty="0"/>
              <a:t>After breaking the code &amp; putting modified payload in the URL and then it gets executed</a:t>
            </a:r>
            <a:r>
              <a:rPr lang="en-US" sz="36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50" y="1184856"/>
            <a:ext cx="11756244" cy="5485896"/>
          </a:xfrm>
        </p:spPr>
      </p:pic>
    </p:spTree>
    <p:extLst>
      <p:ext uri="{BB962C8B-B14F-4D97-AF65-F5344CB8AC3E}">
        <p14:creationId xmlns:p14="http://schemas.microsoft.com/office/powerpoint/2010/main" val="65820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An alert(1) has been popped up.</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798395"/>
            <a:ext cx="6270662" cy="3260744"/>
          </a:xfrm>
          <a:prstGeom prst="rect">
            <a:avLst/>
          </a:prstGeom>
          <a:effectLst/>
        </p:spPr>
      </p:pic>
    </p:spTree>
    <p:extLst>
      <p:ext uri="{BB962C8B-B14F-4D97-AF65-F5344CB8AC3E}">
        <p14:creationId xmlns:p14="http://schemas.microsoft.com/office/powerpoint/2010/main" val="6169449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08" y="156503"/>
            <a:ext cx="9404723" cy="925322"/>
          </a:xfrm>
        </p:spPr>
        <p:txBody>
          <a:bodyPr/>
          <a:lstStyle/>
          <a:p>
            <a:r>
              <a:rPr lang="en-US" sz="2800" dirty="0"/>
              <a:t>Scanner also is unable to identify the vulnerability, if we scan the URL with payload.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08" y="1184856"/>
            <a:ext cx="11601698" cy="5435019"/>
          </a:xfrm>
        </p:spPr>
      </p:pic>
    </p:spTree>
    <p:extLst>
      <p:ext uri="{BB962C8B-B14F-4D97-AF65-F5344CB8AC3E}">
        <p14:creationId xmlns:p14="http://schemas.microsoft.com/office/powerpoint/2010/main" val="298904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9" y="156504"/>
            <a:ext cx="11666092" cy="1015473"/>
          </a:xfrm>
        </p:spPr>
        <p:txBody>
          <a:bodyPr/>
          <a:lstStyle/>
          <a:p>
            <a:r>
              <a:rPr lang="en-US" sz="3200" dirty="0"/>
              <a:t>In this you can check that whatever input provided by the scanner it checks only that input on the response</a:t>
            </a:r>
          </a:p>
        </p:txBody>
      </p:sp>
      <p:pic>
        <p:nvPicPr>
          <p:cNvPr id="5" name="Content Placeholder 4"/>
          <p:cNvPicPr>
            <a:picLocks noGrp="1" noChangeAspect="1"/>
          </p:cNvPicPr>
          <p:nvPr>
            <p:ph idx="1"/>
          </p:nvPr>
        </p:nvPicPr>
        <p:blipFill>
          <a:blip r:embed="rId2"/>
          <a:stretch>
            <a:fillRect/>
          </a:stretch>
        </p:blipFill>
        <p:spPr>
          <a:xfrm>
            <a:off x="117811" y="1685757"/>
            <a:ext cx="5857986" cy="4998378"/>
          </a:xfrm>
          <a:prstGeom prst="rect">
            <a:avLst/>
          </a:prstGeom>
        </p:spPr>
      </p:pic>
      <p:pic>
        <p:nvPicPr>
          <p:cNvPr id="7" name="Picture 6"/>
          <p:cNvPicPr>
            <a:picLocks noChangeAspect="1"/>
          </p:cNvPicPr>
          <p:nvPr/>
        </p:nvPicPr>
        <p:blipFill>
          <a:blip r:embed="rId3"/>
          <a:stretch>
            <a:fillRect/>
          </a:stretch>
        </p:blipFill>
        <p:spPr>
          <a:xfrm>
            <a:off x="6078827" y="1685757"/>
            <a:ext cx="5996813" cy="4998378"/>
          </a:xfrm>
          <a:prstGeom prst="rect">
            <a:avLst/>
          </a:prstGeom>
        </p:spPr>
      </p:pic>
      <p:sp>
        <p:nvSpPr>
          <p:cNvPr id="8" name="TextBox 7"/>
          <p:cNvSpPr txBox="1"/>
          <p:nvPr/>
        </p:nvSpPr>
        <p:spPr>
          <a:xfrm>
            <a:off x="2060621" y="1316425"/>
            <a:ext cx="1107583" cy="369332"/>
          </a:xfrm>
          <a:prstGeom prst="rect">
            <a:avLst/>
          </a:prstGeom>
          <a:noFill/>
        </p:spPr>
        <p:txBody>
          <a:bodyPr wrap="square" rtlCol="0">
            <a:spAutoFit/>
          </a:bodyPr>
          <a:lstStyle/>
          <a:p>
            <a:r>
              <a:rPr lang="en-US" b="1" dirty="0"/>
              <a:t>REQUEST</a:t>
            </a:r>
          </a:p>
        </p:txBody>
      </p:sp>
      <p:sp>
        <p:nvSpPr>
          <p:cNvPr id="9" name="TextBox 8"/>
          <p:cNvSpPr txBox="1"/>
          <p:nvPr/>
        </p:nvSpPr>
        <p:spPr>
          <a:xfrm>
            <a:off x="8047151" y="1264222"/>
            <a:ext cx="1393063" cy="369332"/>
          </a:xfrm>
          <a:prstGeom prst="rect">
            <a:avLst/>
          </a:prstGeom>
          <a:noFill/>
        </p:spPr>
        <p:txBody>
          <a:bodyPr wrap="square" rtlCol="0">
            <a:spAutoFit/>
          </a:bodyPr>
          <a:lstStyle/>
          <a:p>
            <a:r>
              <a:rPr lang="en-US" b="1" dirty="0"/>
              <a:t>RESPONSE</a:t>
            </a:r>
          </a:p>
        </p:txBody>
      </p:sp>
    </p:spTree>
    <p:extLst>
      <p:ext uri="{BB962C8B-B14F-4D97-AF65-F5344CB8AC3E}">
        <p14:creationId xmlns:p14="http://schemas.microsoft.com/office/powerpoint/2010/main" val="926206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308</TotalTime>
  <Words>656</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Manual Pentest VS Automated Tools</vt:lpstr>
      <vt:lpstr>Talk about Advantages &amp; Disadvantages </vt:lpstr>
      <vt:lpstr>Question: Why Manual Pentesters are Needed?</vt:lpstr>
      <vt:lpstr>Scenario:1 In Line 85, The scanner fails to identify the Vulnerabilities</vt:lpstr>
      <vt:lpstr>Scanner finds out the below vulnerabilities on the URL.</vt:lpstr>
      <vt:lpstr>After breaking the code &amp; putting modified payload in the URL and then it gets executed </vt:lpstr>
      <vt:lpstr>An alert(1) has been popped up.</vt:lpstr>
      <vt:lpstr>Scanner also is unable to identify the vulnerability, if we scan the URL with payload.</vt:lpstr>
      <vt:lpstr>In this you can check that whatever input provided by the scanner it checks only that input on the response</vt:lpstr>
      <vt:lpstr>Scenario:2 In this scenario, scanner fails to identify the XSS vulnerability in the URL </vt:lpstr>
      <vt:lpstr>Request and Response of the Vulnerable URL</vt:lpstr>
      <vt:lpstr>Craft the payload according to the vulnerable parrameter and the popup alert(1) gets executed</vt:lpstr>
      <vt:lpstr>An alert(2) has been popped up in a different instance on the same URL</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Pentest VS Automated Tools</dc:title>
  <dc:creator>Deepak</dc:creator>
  <cp:lastModifiedBy>Deepak Sharma</cp:lastModifiedBy>
  <cp:revision>26</cp:revision>
  <dcterms:created xsi:type="dcterms:W3CDTF">2018-05-05T04:51:54Z</dcterms:created>
  <dcterms:modified xsi:type="dcterms:W3CDTF">2019-06-26T07:03:15Z</dcterms:modified>
</cp:coreProperties>
</file>