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60" r:id="rId4"/>
    <p:sldId id="258" r:id="rId5"/>
    <p:sldId id="259" r:id="rId6"/>
    <p:sldId id="261" r:id="rId7"/>
    <p:sldId id="262" r:id="rId8"/>
    <p:sldId id="263" r:id="rId9"/>
    <p:sldId id="266" r:id="rId10"/>
    <p:sldId id="264" r:id="rId11"/>
    <p:sldId id="265"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784448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638649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886069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2B31C9D-28DA-47F9-B1B5-85CFBD7A3CEE}"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504400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56424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03CB5-D429-4E54-9D0F-9087924C60E4}" type="datetimeFigureOut">
              <a:rPr lang="en-IN" smtClean="0"/>
              <a:t>26-06-2019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3267730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93C03CB5-D429-4E54-9D0F-9087924C60E4}" type="datetimeFigureOut">
              <a:rPr lang="en-IN" smtClean="0"/>
              <a:t>26-06-2019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5935731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545331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3C03CB5-D429-4E54-9D0F-9087924C60E4}" type="datetimeFigureOut">
              <a:rPr lang="en-IN" smtClean="0"/>
              <a:t>26-06-2019</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92B31C9D-28DA-47F9-B1B5-85CFBD7A3CEE}" type="slidenum">
              <a:rPr lang="en-IN" smtClean="0"/>
              <a:t>‹#›</a:t>
            </a:fld>
            <a:endParaRPr lang="en-IN"/>
          </a:p>
        </p:txBody>
      </p:sp>
    </p:spTree>
    <p:extLst>
      <p:ext uri="{BB962C8B-B14F-4D97-AF65-F5344CB8AC3E}">
        <p14:creationId xmlns:p14="http://schemas.microsoft.com/office/powerpoint/2010/main" val="1238170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C03CB5-D429-4E54-9D0F-9087924C60E4}"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81342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3C03CB5-D429-4E54-9D0F-9087924C60E4}" type="datetimeFigureOut">
              <a:rPr lang="en-IN" smtClean="0"/>
              <a:t>26-06-2019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501982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42545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C03CB5-D429-4E54-9D0F-9087924C60E4}" type="datetimeFigureOut">
              <a:rPr lang="en-IN" smtClean="0"/>
              <a:t>26-06-2019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427008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3C03CB5-D429-4E54-9D0F-9087924C60E4}" type="datetimeFigureOut">
              <a:rPr lang="en-IN" smtClean="0"/>
              <a:t>26-06-2019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33587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3C03CB5-D429-4E54-9D0F-9087924C60E4}" type="datetimeFigureOut">
              <a:rPr lang="en-IN" smtClean="0"/>
              <a:t>26-06-2019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1465616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2688907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3C03CB5-D429-4E54-9D0F-9087924C60E4}" type="datetimeFigureOut">
              <a:rPr lang="en-IN" smtClean="0"/>
              <a:t>26-06-2019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B31C9D-28DA-47F9-B1B5-85CFBD7A3CEE}" type="slidenum">
              <a:rPr lang="en-IN" smtClean="0"/>
              <a:t>‹#›</a:t>
            </a:fld>
            <a:endParaRPr lang="en-IN"/>
          </a:p>
        </p:txBody>
      </p:sp>
    </p:spTree>
    <p:extLst>
      <p:ext uri="{BB962C8B-B14F-4D97-AF65-F5344CB8AC3E}">
        <p14:creationId xmlns:p14="http://schemas.microsoft.com/office/powerpoint/2010/main" val="344287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3C03CB5-D429-4E54-9D0F-9087924C60E4}" type="datetimeFigureOut">
              <a:rPr lang="en-IN" smtClean="0"/>
              <a:t>26-06-2019</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92B31C9D-28DA-47F9-B1B5-85CFBD7A3CEE}" type="slidenum">
              <a:rPr lang="en-IN" smtClean="0"/>
              <a:t>‹#›</a:t>
            </a:fld>
            <a:endParaRPr lang="en-IN"/>
          </a:p>
        </p:txBody>
      </p:sp>
    </p:spTree>
    <p:extLst>
      <p:ext uri="{BB962C8B-B14F-4D97-AF65-F5344CB8AC3E}">
        <p14:creationId xmlns:p14="http://schemas.microsoft.com/office/powerpoint/2010/main" val="890484204"/>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 b="1763"/>
          <a:stretch/>
        </p:blipFill>
        <p:spPr>
          <a:xfrm>
            <a:off x="7550980" y="1"/>
            <a:ext cx="4637843" cy="3420244"/>
          </a:xfrm>
          <a:prstGeom prst="rect">
            <a:avLst/>
          </a:prstGeom>
          <a:ln>
            <a:noFill/>
          </a:ln>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p:cNvSpPr>
            <a:spLocks noGrp="1"/>
          </p:cNvSpPr>
          <p:nvPr>
            <p:ph type="ctrTitle"/>
          </p:nvPr>
        </p:nvSpPr>
        <p:spPr>
          <a:xfrm>
            <a:off x="680322" y="2733709"/>
            <a:ext cx="6752110" cy="1373070"/>
          </a:xfrm>
        </p:spPr>
        <p:txBody>
          <a:bodyPr>
            <a:normAutofit/>
          </a:bodyPr>
          <a:lstStyle/>
          <a:p>
            <a:r>
              <a:rPr lang="en-IN" sz="3000"/>
              <a:t>Application Security</a:t>
            </a:r>
            <a:br>
              <a:rPr lang="en-IN" sz="3000"/>
            </a:br>
            <a:r>
              <a:rPr lang="en-IN" sz="3000"/>
              <a:t> Testing Methodologies</a:t>
            </a:r>
            <a:br>
              <a:rPr lang="en-IN" sz="3000"/>
            </a:br>
            <a:endParaRPr lang="en-IN" sz="3000"/>
          </a:p>
        </p:txBody>
      </p:sp>
      <p:sp>
        <p:nvSpPr>
          <p:cNvPr id="3" name="Subtitle 2"/>
          <p:cNvSpPr>
            <a:spLocks noGrp="1"/>
          </p:cNvSpPr>
          <p:nvPr>
            <p:ph type="subTitle" idx="1"/>
          </p:nvPr>
        </p:nvSpPr>
        <p:spPr>
          <a:xfrm>
            <a:off x="680322" y="4394039"/>
            <a:ext cx="6752109" cy="1117687"/>
          </a:xfrm>
        </p:spPr>
        <p:txBody>
          <a:bodyPr>
            <a:normAutofit/>
          </a:bodyPr>
          <a:lstStyle/>
          <a:p>
            <a:r>
              <a:rPr lang="en-IN"/>
              <a:t>Presented By:-Deepak Sharma</a:t>
            </a:r>
            <a:endParaRPr lang="en-IN" dirty="0"/>
          </a:p>
        </p:txBody>
      </p:sp>
    </p:spTree>
    <p:extLst>
      <p:ext uri="{BB962C8B-B14F-4D97-AF65-F5344CB8AC3E}">
        <p14:creationId xmlns:p14="http://schemas.microsoft.com/office/powerpoint/2010/main" val="353290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78887"/>
          </a:xfrm>
        </p:spPr>
        <p:txBody>
          <a:bodyPr>
            <a:normAutofit/>
          </a:bodyPr>
          <a:lstStyle/>
          <a:p>
            <a:pPr marL="0" indent="0">
              <a:buNone/>
            </a:pPr>
            <a:r>
              <a:rPr lang="en-IN" sz="1200" dirty="0">
                <a:solidFill>
                  <a:srgbClr val="FFFFFF"/>
                </a:solidFill>
              </a:rPr>
              <a:t>5. </a:t>
            </a:r>
            <a:r>
              <a:rPr lang="en-IN" sz="1200" u="sng" dirty="0">
                <a:solidFill>
                  <a:srgbClr val="FFFFFF"/>
                </a:solidFill>
              </a:rPr>
              <a:t>Risk assessment</a:t>
            </a:r>
            <a:r>
              <a:rPr lang="en-IN" sz="1200" dirty="0">
                <a:solidFill>
                  <a:srgbClr val="FFFFFF"/>
                </a:solidFill>
              </a:rPr>
              <a:t>- Assessment of risk involved with the security of systems done under the security testing phase and then risks are classified as Critical, High, Medium and Low based on certain factors. </a:t>
            </a:r>
          </a:p>
          <a:p>
            <a:pPr marL="0" indent="0">
              <a:buNone/>
            </a:pPr>
            <a:r>
              <a:rPr lang="en-IN" sz="1200" dirty="0">
                <a:solidFill>
                  <a:srgbClr val="FFFFFF"/>
                </a:solidFill>
              </a:rPr>
              <a:t>Assessing the risk involved with the different type of possibilities of the vulnerability occurrence and it’s impact on Business.</a:t>
            </a:r>
          </a:p>
          <a:p>
            <a:pPr marL="0" indent="0">
              <a:buNone/>
            </a:pPr>
            <a:endParaRPr lang="en-IN" sz="1200" dirty="0">
              <a:solidFill>
                <a:srgbClr val="FFFFFF"/>
              </a:solidFill>
            </a:endParaRPr>
          </a:p>
          <a:p>
            <a:pPr marL="0" indent="0">
              <a:buNone/>
            </a:pPr>
            <a:r>
              <a:rPr lang="en-IN" sz="1200" b="1" dirty="0">
                <a:solidFill>
                  <a:srgbClr val="FFFFFF"/>
                </a:solidFill>
              </a:rPr>
              <a:t>Five steps to risk assessment</a:t>
            </a:r>
          </a:p>
          <a:p>
            <a:pPr marL="0" indent="0">
              <a:buNone/>
            </a:pPr>
            <a:endParaRPr lang="en-IN" sz="1200" b="1" dirty="0">
              <a:solidFill>
                <a:srgbClr val="FFFFFF"/>
              </a:solidFill>
            </a:endParaRPr>
          </a:p>
          <a:p>
            <a:pPr marL="0" indent="0">
              <a:buNone/>
            </a:pPr>
            <a:r>
              <a:rPr lang="en-IN" sz="1200" dirty="0">
                <a:solidFill>
                  <a:srgbClr val="FFFFFF"/>
                </a:solidFill>
              </a:rPr>
              <a:t>Step 1: Identify hazards, i.e. anything that may cause harm.</a:t>
            </a:r>
          </a:p>
          <a:p>
            <a:pPr marL="0" indent="0">
              <a:buNone/>
            </a:pPr>
            <a:r>
              <a:rPr lang="en-IN" sz="1200" dirty="0">
                <a:solidFill>
                  <a:srgbClr val="FFFFFF"/>
                </a:solidFill>
              </a:rPr>
              <a:t>Step 2: Decide who may be harmed, and how.</a:t>
            </a:r>
          </a:p>
          <a:p>
            <a:pPr marL="0" indent="0">
              <a:buNone/>
            </a:pPr>
            <a:r>
              <a:rPr lang="en-IN" sz="1200" dirty="0">
                <a:solidFill>
                  <a:srgbClr val="FFFFFF"/>
                </a:solidFill>
              </a:rPr>
              <a:t>Step 3: Assess the risks and take action.</a:t>
            </a:r>
          </a:p>
          <a:p>
            <a:pPr marL="0" indent="0">
              <a:buNone/>
            </a:pPr>
            <a:r>
              <a:rPr lang="en-IN" sz="1200" dirty="0">
                <a:solidFill>
                  <a:srgbClr val="FFFFFF"/>
                </a:solidFill>
              </a:rPr>
              <a:t>Step 4: Make a record of the findings.</a:t>
            </a:r>
          </a:p>
          <a:p>
            <a:pPr marL="0" indent="0">
              <a:buNone/>
            </a:pPr>
            <a:r>
              <a:rPr lang="en-IN" sz="1200" dirty="0">
                <a:solidFill>
                  <a:srgbClr val="FFFFFF"/>
                </a:solidFill>
              </a:rPr>
              <a:t>Step 5: Review the risk assessment.</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27625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256967"/>
          </a:xfrm>
        </p:spPr>
        <p:txBody>
          <a:bodyPr>
            <a:normAutofit/>
          </a:bodyPr>
          <a:lstStyle/>
          <a:p>
            <a:pPr marL="0" indent="0">
              <a:buNone/>
            </a:pPr>
            <a:r>
              <a:rPr lang="en-IN" sz="1200" dirty="0">
                <a:solidFill>
                  <a:srgbClr val="FFFFFF"/>
                </a:solidFill>
              </a:rPr>
              <a:t>6. </a:t>
            </a:r>
            <a:r>
              <a:rPr lang="en-IN" sz="1200" u="sng" dirty="0">
                <a:solidFill>
                  <a:srgbClr val="FFFFFF"/>
                </a:solidFill>
              </a:rPr>
              <a:t>Security Audit</a:t>
            </a:r>
            <a:r>
              <a:rPr lang="en-IN" sz="1200" dirty="0">
                <a:solidFill>
                  <a:srgbClr val="FFFFFF"/>
                </a:solidFill>
              </a:rPr>
              <a:t>- It is a systematic approach of the security for a company's information system, physical configuration and environment, software, information handling processes, and user practices.</a:t>
            </a:r>
          </a:p>
          <a:p>
            <a:pPr marL="0" indent="0">
              <a:buNone/>
            </a:pPr>
            <a:r>
              <a:rPr lang="en-IN" sz="1200" dirty="0">
                <a:solidFill>
                  <a:srgbClr val="FFFFFF"/>
                </a:solidFill>
              </a:rPr>
              <a:t>Security audits are often used to determine regulatory compliance Such as HIPAA Policy, PCI-DSS, ISO-27001 etc.</a:t>
            </a:r>
          </a:p>
          <a:p>
            <a:pPr marL="0" indent="0">
              <a:buNone/>
            </a:pPr>
            <a:endParaRPr lang="en-IN" sz="1200" dirty="0">
              <a:solidFill>
                <a:srgbClr val="FFFFFF"/>
              </a:solidFill>
            </a:endParaRPr>
          </a:p>
          <a:p>
            <a:pPr marL="0" indent="0">
              <a:buNone/>
            </a:pPr>
            <a:r>
              <a:rPr lang="en-IN" sz="1200" u="sng" dirty="0">
                <a:solidFill>
                  <a:srgbClr val="FFFFFF"/>
                </a:solidFill>
              </a:rPr>
              <a:t>7. Security Review</a:t>
            </a:r>
            <a:r>
              <a:rPr lang="en-IN" sz="1200" dirty="0">
                <a:solidFill>
                  <a:srgbClr val="FFFFFF"/>
                </a:solidFill>
              </a:rPr>
              <a:t>- This is the review process for security standards </a:t>
            </a:r>
            <a:r>
              <a:rPr lang="en-IN" sz="1200">
                <a:solidFill>
                  <a:srgbClr val="FFFFFF"/>
                </a:solidFill>
              </a:rPr>
              <a:t>like PCI-DSS</a:t>
            </a:r>
            <a:r>
              <a:rPr lang="en-IN" sz="1200" dirty="0">
                <a:solidFill>
                  <a:srgbClr val="FFFFFF"/>
                </a:solidFill>
              </a:rPr>
              <a:t>, ISO-27001. </a:t>
            </a:r>
          </a:p>
          <a:p>
            <a:pPr marL="0" indent="0">
              <a:buNone/>
            </a:pPr>
            <a:r>
              <a:rPr lang="en-IN" sz="1200" dirty="0">
                <a:solidFill>
                  <a:srgbClr val="FFFFFF"/>
                </a:solidFill>
              </a:rPr>
              <a:t>Whether all the standards are followed and implemented properly and are checked through gap analysis, code checks or design reviews.</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181697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0526"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Understanding Client Requirement</a:t>
            </a:r>
          </a:p>
        </p:txBody>
      </p:sp>
      <p:sp>
        <p:nvSpPr>
          <p:cNvPr id="7" name="Rectangle 6"/>
          <p:cNvSpPr/>
          <p:nvPr/>
        </p:nvSpPr>
        <p:spPr>
          <a:xfrm>
            <a:off x="3137700"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Scoping of the Application</a:t>
            </a:r>
            <a:endParaRPr lang="en-US" sz="1200" dirty="0"/>
          </a:p>
        </p:txBody>
      </p:sp>
      <p:sp>
        <p:nvSpPr>
          <p:cNvPr id="8" name="Rectangle 7"/>
          <p:cNvSpPr/>
          <p:nvPr/>
        </p:nvSpPr>
        <p:spPr>
          <a:xfrm>
            <a:off x="5854874" y="1456927"/>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Information Gathering  about the Target</a:t>
            </a:r>
          </a:p>
        </p:txBody>
      </p:sp>
      <p:sp>
        <p:nvSpPr>
          <p:cNvPr id="15" name="Rectangle 14"/>
          <p:cNvSpPr/>
          <p:nvPr/>
        </p:nvSpPr>
        <p:spPr>
          <a:xfrm>
            <a:off x="5854874" y="2402158"/>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Threat Modeling and Risk Identification </a:t>
            </a:r>
          </a:p>
        </p:txBody>
      </p:sp>
      <p:sp>
        <p:nvSpPr>
          <p:cNvPr id="16" name="Rectangle 15"/>
          <p:cNvSpPr/>
          <p:nvPr/>
        </p:nvSpPr>
        <p:spPr>
          <a:xfrm>
            <a:off x="3137698" y="239060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Application Scanning and Enumeration</a:t>
            </a:r>
            <a:endParaRPr lang="en-US" sz="1200" dirty="0"/>
          </a:p>
        </p:txBody>
      </p:sp>
      <p:sp>
        <p:nvSpPr>
          <p:cNvPr id="17" name="Rectangle 16"/>
          <p:cNvSpPr/>
          <p:nvPr/>
        </p:nvSpPr>
        <p:spPr>
          <a:xfrm>
            <a:off x="420521"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Vulnerability Analysis</a:t>
            </a:r>
            <a:endParaRPr lang="en-US" sz="1200" dirty="0"/>
          </a:p>
        </p:txBody>
      </p:sp>
      <p:sp>
        <p:nvSpPr>
          <p:cNvPr id="18" name="Rectangle 17"/>
          <p:cNvSpPr/>
          <p:nvPr/>
        </p:nvSpPr>
        <p:spPr>
          <a:xfrm>
            <a:off x="420522" y="2402158"/>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Preparing a Test Plan</a:t>
            </a:r>
            <a:endParaRPr lang="en-US" sz="1200" dirty="0"/>
          </a:p>
        </p:txBody>
      </p:sp>
      <p:sp>
        <p:nvSpPr>
          <p:cNvPr id="19" name="Rectangle 18"/>
          <p:cNvSpPr/>
          <p:nvPr/>
        </p:nvSpPr>
        <p:spPr>
          <a:xfrm>
            <a:off x="3137698"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Exploit Research and Exploitation	</a:t>
            </a:r>
            <a:endParaRPr lang="en-US" sz="1200" dirty="0"/>
          </a:p>
        </p:txBody>
      </p:sp>
      <p:sp>
        <p:nvSpPr>
          <p:cNvPr id="20" name="Rectangle 19"/>
          <p:cNvSpPr/>
          <p:nvPr/>
        </p:nvSpPr>
        <p:spPr>
          <a:xfrm>
            <a:off x="5854874" y="3387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POC’s Evidence Collection</a:t>
            </a:r>
          </a:p>
        </p:txBody>
      </p:sp>
      <p:cxnSp>
        <p:nvCxnSpPr>
          <p:cNvPr id="23" name="Straight Arrow Connector 22"/>
          <p:cNvCxnSpPr/>
          <p:nvPr/>
        </p:nvCxnSpPr>
        <p:spPr>
          <a:xfrm flipV="1">
            <a:off x="2374936" y="1678474"/>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5" name="Straight Arrow Connector 24"/>
          <p:cNvCxnSpPr/>
          <p:nvPr/>
        </p:nvCxnSpPr>
        <p:spPr>
          <a:xfrm flipV="1">
            <a:off x="5092112" y="1638851"/>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p:cNvCxnSpPr/>
          <p:nvPr/>
        </p:nvCxnSpPr>
        <p:spPr>
          <a:xfrm>
            <a:off x="6700091" y="1905317"/>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stCxn id="15" idx="1"/>
            <a:endCxn id="16" idx="3"/>
          </p:cNvCxnSpPr>
          <p:nvPr/>
        </p:nvCxnSpPr>
        <p:spPr>
          <a:xfrm flipH="1" flipV="1">
            <a:off x="5091019" y="2612148"/>
            <a:ext cx="763855" cy="11558"/>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p:cNvCxnSpPr/>
          <p:nvPr/>
        </p:nvCxnSpPr>
        <p:spPr>
          <a:xfrm flipH="1" flipV="1">
            <a:off x="2375886" y="2609533"/>
            <a:ext cx="763855" cy="11558"/>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p:cNvCxnSpPr/>
          <p:nvPr/>
        </p:nvCxnSpPr>
        <p:spPr>
          <a:xfrm>
            <a:off x="1368211" y="2863427"/>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Straight Arrow Connector 35"/>
          <p:cNvCxnSpPr/>
          <p:nvPr/>
        </p:nvCxnSpPr>
        <p:spPr>
          <a:xfrm flipV="1">
            <a:off x="2373842" y="3608687"/>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37" name="Straight Arrow Connector 36"/>
          <p:cNvCxnSpPr/>
          <p:nvPr/>
        </p:nvCxnSpPr>
        <p:spPr>
          <a:xfrm flipV="1">
            <a:off x="5092112" y="3593518"/>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39" name="Rectangle 38"/>
          <p:cNvSpPr/>
          <p:nvPr/>
        </p:nvSpPr>
        <p:spPr>
          <a:xfrm>
            <a:off x="5854874" y="4333140"/>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US" sz="1200" dirty="0"/>
              <a:t>Test Execution Report</a:t>
            </a:r>
          </a:p>
        </p:txBody>
      </p:sp>
      <p:cxnSp>
        <p:nvCxnSpPr>
          <p:cNvPr id="40" name="Straight Arrow Connector 39"/>
          <p:cNvCxnSpPr/>
          <p:nvPr/>
        </p:nvCxnSpPr>
        <p:spPr>
          <a:xfrm>
            <a:off x="6700091" y="3836299"/>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41" name="Rectangle 40"/>
          <p:cNvSpPr/>
          <p:nvPr/>
        </p:nvSpPr>
        <p:spPr>
          <a:xfrm>
            <a:off x="5854874" y="5302699"/>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Vulnerability Fixing / Patching</a:t>
            </a:r>
            <a:endParaRPr lang="en-US" sz="1200" dirty="0"/>
          </a:p>
        </p:txBody>
      </p:sp>
      <p:sp>
        <p:nvSpPr>
          <p:cNvPr id="43" name="Rectangle 42"/>
          <p:cNvSpPr/>
          <p:nvPr/>
        </p:nvSpPr>
        <p:spPr>
          <a:xfrm>
            <a:off x="3137698" y="4793194"/>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Revalidation</a:t>
            </a:r>
            <a:endParaRPr lang="en-US" sz="1200" dirty="0"/>
          </a:p>
        </p:txBody>
      </p:sp>
      <p:cxnSp>
        <p:nvCxnSpPr>
          <p:cNvPr id="45" name="Elbow Connector 44"/>
          <p:cNvCxnSpPr/>
          <p:nvPr/>
        </p:nvCxnSpPr>
        <p:spPr>
          <a:xfrm rot="10800000">
            <a:off x="4114358" y="5242729"/>
            <a:ext cx="1740516" cy="329949"/>
          </a:xfrm>
          <a:prstGeom prst="bentConnector3">
            <a:avLst>
              <a:gd name="adj1" fmla="val 99576"/>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5" name="Elbow Connector 54"/>
          <p:cNvCxnSpPr/>
          <p:nvPr/>
        </p:nvCxnSpPr>
        <p:spPr>
          <a:xfrm rot="5400000" flipH="1" flipV="1">
            <a:off x="4865364" y="3803684"/>
            <a:ext cx="238506" cy="1740515"/>
          </a:xfrm>
          <a:prstGeom prst="bentConnector2">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cxnSp>
        <p:nvCxnSpPr>
          <p:cNvPr id="59" name="Straight Arrow Connector 58"/>
          <p:cNvCxnSpPr/>
          <p:nvPr/>
        </p:nvCxnSpPr>
        <p:spPr>
          <a:xfrm>
            <a:off x="6709464" y="4776235"/>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60" name="Rectangle 59"/>
          <p:cNvSpPr/>
          <p:nvPr/>
        </p:nvSpPr>
        <p:spPr>
          <a:xfrm>
            <a:off x="5854874" y="6293966"/>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 Final Closing Report</a:t>
            </a:r>
            <a:endParaRPr lang="en-US" sz="1200" dirty="0"/>
          </a:p>
        </p:txBody>
      </p:sp>
      <p:cxnSp>
        <p:nvCxnSpPr>
          <p:cNvPr id="61" name="Straight Arrow Connector 60"/>
          <p:cNvCxnSpPr/>
          <p:nvPr/>
        </p:nvCxnSpPr>
        <p:spPr>
          <a:xfrm>
            <a:off x="6709464" y="5767502"/>
            <a:ext cx="9373" cy="483962"/>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66" name="Rectangle 65"/>
          <p:cNvSpPr/>
          <p:nvPr/>
        </p:nvSpPr>
        <p:spPr>
          <a:xfrm>
            <a:off x="8572786" y="6295602"/>
            <a:ext cx="1953321" cy="443095"/>
          </a:xfrm>
          <a:prstGeom prst="rec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200" dirty="0"/>
              <a:t>Sign Off	</a:t>
            </a:r>
            <a:endParaRPr lang="en-US" sz="1200" dirty="0"/>
          </a:p>
        </p:txBody>
      </p:sp>
      <p:cxnSp>
        <p:nvCxnSpPr>
          <p:cNvPr id="67" name="Straight Arrow Connector 66"/>
          <p:cNvCxnSpPr/>
          <p:nvPr/>
        </p:nvCxnSpPr>
        <p:spPr>
          <a:xfrm flipV="1">
            <a:off x="7808930" y="6517149"/>
            <a:ext cx="762761" cy="10589"/>
          </a:xfrm>
          <a:prstGeom prst="straightConnector1">
            <a:avLst/>
          </a:prstGeom>
          <a:ln>
            <a:solidFill>
              <a:srgbClr val="0070C0"/>
            </a:solidFill>
            <a:tailEnd type="triangle"/>
          </a:ln>
        </p:spPr>
        <p:style>
          <a:lnRef idx="1">
            <a:schemeClr val="accent2"/>
          </a:lnRef>
          <a:fillRef idx="0">
            <a:schemeClr val="accent2"/>
          </a:fillRef>
          <a:effectRef idx="0">
            <a:schemeClr val="accent2"/>
          </a:effectRef>
          <a:fontRef idx="minor">
            <a:schemeClr val="tx1"/>
          </a:fontRef>
        </p:style>
      </p:cxnSp>
      <p:sp>
        <p:nvSpPr>
          <p:cNvPr id="2" name="Rectangle 1">
            <a:extLst>
              <a:ext uri="{FF2B5EF4-FFF2-40B4-BE49-F238E27FC236}">
                <a16:creationId xmlns:a16="http://schemas.microsoft.com/office/drawing/2014/main" id="{35B5DA34-B0CA-40BC-9586-37F7BE7134BF}"/>
              </a:ext>
            </a:extLst>
          </p:cNvPr>
          <p:cNvSpPr/>
          <p:nvPr/>
        </p:nvSpPr>
        <p:spPr>
          <a:xfrm>
            <a:off x="342922" y="715514"/>
            <a:ext cx="7069932" cy="461665"/>
          </a:xfrm>
          <a:prstGeom prst="rect">
            <a:avLst/>
          </a:prstGeom>
        </p:spPr>
        <p:txBody>
          <a:bodyPr wrap="square">
            <a:spAutoFit/>
          </a:bodyPr>
          <a:lstStyle/>
          <a:p>
            <a:r>
              <a:rPr lang="en-IN" sz="2400" dirty="0"/>
              <a:t>Process to performing security testing?</a:t>
            </a:r>
          </a:p>
        </p:txBody>
      </p:sp>
    </p:spTree>
    <p:extLst>
      <p:ext uri="{BB962C8B-B14F-4D97-AF65-F5344CB8AC3E}">
        <p14:creationId xmlns:p14="http://schemas.microsoft.com/office/powerpoint/2010/main" val="221562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84319" y="1539707"/>
            <a:ext cx="1242786" cy="41017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marL="0" indent="0" algn="ctr">
              <a:buNone/>
            </a:pPr>
            <a:r>
              <a:rPr lang="en-IN" sz="1100" dirty="0"/>
              <a:t>Scoping of the Application</a:t>
            </a:r>
            <a:endParaRPr lang="en-US" sz="1100" dirty="0"/>
          </a:p>
        </p:txBody>
      </p:sp>
      <p:cxnSp>
        <p:nvCxnSpPr>
          <p:cNvPr id="5" name="Straight Arrow Connector 4"/>
          <p:cNvCxnSpPr/>
          <p:nvPr/>
        </p:nvCxnSpPr>
        <p:spPr>
          <a:xfrm flipH="1">
            <a:off x="1120260" y="1964576"/>
            <a:ext cx="1366877" cy="60604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7" name="Straight Arrow Connector 6"/>
          <p:cNvCxnSpPr>
            <a:stCxn id="4" idx="2"/>
            <a:endCxn id="22" idx="0"/>
          </p:cNvCxnSpPr>
          <p:nvPr/>
        </p:nvCxnSpPr>
        <p:spPr>
          <a:xfrm flipH="1">
            <a:off x="2273432" y="1949879"/>
            <a:ext cx="332280" cy="64610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9" name="Straight Arrow Connector 8"/>
          <p:cNvCxnSpPr>
            <a:cxnSpLocks/>
            <a:stCxn id="4" idx="0"/>
            <a:endCxn id="19" idx="4"/>
          </p:cNvCxnSpPr>
          <p:nvPr/>
        </p:nvCxnSpPr>
        <p:spPr>
          <a:xfrm flipH="1" flipV="1">
            <a:off x="1631545" y="609455"/>
            <a:ext cx="974167" cy="93025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a:cxnSpLocks/>
            <a:endCxn id="20" idx="4"/>
          </p:cNvCxnSpPr>
          <p:nvPr/>
        </p:nvCxnSpPr>
        <p:spPr>
          <a:xfrm flipV="1">
            <a:off x="2841957" y="707216"/>
            <a:ext cx="290512" cy="78308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9" name="Oval 18"/>
          <p:cNvSpPr/>
          <p:nvPr/>
        </p:nvSpPr>
        <p:spPr>
          <a:xfrm>
            <a:off x="971882" y="0"/>
            <a:ext cx="1319325" cy="60945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Checking for static and dynamic pages</a:t>
            </a:r>
          </a:p>
        </p:txBody>
      </p:sp>
      <p:sp>
        <p:nvSpPr>
          <p:cNvPr id="20" name="Oval 19"/>
          <p:cNvSpPr/>
          <p:nvPr/>
        </p:nvSpPr>
        <p:spPr>
          <a:xfrm>
            <a:off x="2404591" y="45140"/>
            <a:ext cx="1455756"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Documenting number of logins </a:t>
            </a:r>
            <a:r>
              <a:rPr lang="en-IN" sz="800"/>
              <a:t>and roles </a:t>
            </a:r>
            <a:r>
              <a:rPr lang="en-IN" sz="800" dirty="0"/>
              <a:t>of the users</a:t>
            </a:r>
          </a:p>
        </p:txBody>
      </p:sp>
      <p:sp>
        <p:nvSpPr>
          <p:cNvPr id="21" name="Oval 20"/>
          <p:cNvSpPr/>
          <p:nvPr/>
        </p:nvSpPr>
        <p:spPr>
          <a:xfrm>
            <a:off x="289194" y="2583607"/>
            <a:ext cx="1284287"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Nature and behaviour of the application</a:t>
            </a:r>
          </a:p>
        </p:txBody>
      </p:sp>
      <p:sp>
        <p:nvSpPr>
          <p:cNvPr id="22" name="Oval 21"/>
          <p:cNvSpPr/>
          <p:nvPr/>
        </p:nvSpPr>
        <p:spPr>
          <a:xfrm>
            <a:off x="1611443" y="2595987"/>
            <a:ext cx="1323977" cy="662076"/>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Understand the logic of the application</a:t>
            </a:r>
          </a:p>
        </p:txBody>
      </p:sp>
      <p:cxnSp>
        <p:nvCxnSpPr>
          <p:cNvPr id="23" name="Straight Arrow Connector 22"/>
          <p:cNvCxnSpPr>
            <a:stCxn id="4" idx="3"/>
          </p:cNvCxnSpPr>
          <p:nvPr/>
        </p:nvCxnSpPr>
        <p:spPr>
          <a:xfrm flipV="1">
            <a:off x="3227105" y="1731497"/>
            <a:ext cx="753558" cy="1329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6" name="Content Placeholder 3"/>
          <p:cNvSpPr txBox="1">
            <a:spLocks/>
          </p:cNvSpPr>
          <p:nvPr/>
        </p:nvSpPr>
        <p:spPr>
          <a:xfrm>
            <a:off x="3985882" y="1543388"/>
            <a:ext cx="1825760" cy="42118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100" dirty="0"/>
              <a:t>Information Gathering  about Target</a:t>
            </a:r>
          </a:p>
        </p:txBody>
      </p:sp>
      <p:cxnSp>
        <p:nvCxnSpPr>
          <p:cNvPr id="27" name="Straight Arrow Connector 26"/>
          <p:cNvCxnSpPr>
            <a:endCxn id="49" idx="1"/>
          </p:cNvCxnSpPr>
          <p:nvPr/>
        </p:nvCxnSpPr>
        <p:spPr>
          <a:xfrm flipV="1">
            <a:off x="5809868" y="1744793"/>
            <a:ext cx="944917" cy="919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Straight Arrow Connector 27"/>
          <p:cNvCxnSpPr>
            <a:cxnSpLocks/>
            <a:endCxn id="29" idx="4"/>
          </p:cNvCxnSpPr>
          <p:nvPr/>
        </p:nvCxnSpPr>
        <p:spPr>
          <a:xfrm flipH="1" flipV="1">
            <a:off x="4180067" y="1099636"/>
            <a:ext cx="306362" cy="43456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9" name="Oval 28"/>
          <p:cNvSpPr/>
          <p:nvPr/>
        </p:nvSpPr>
        <p:spPr>
          <a:xfrm>
            <a:off x="3502949" y="579321"/>
            <a:ext cx="1354235"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Active/Passive Scanning</a:t>
            </a:r>
          </a:p>
        </p:txBody>
      </p:sp>
      <p:sp>
        <p:nvSpPr>
          <p:cNvPr id="30" name="Oval 29"/>
          <p:cNvSpPr/>
          <p:nvPr/>
        </p:nvSpPr>
        <p:spPr>
          <a:xfrm>
            <a:off x="4404126" y="30351"/>
            <a:ext cx="1348332" cy="616220"/>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Port Scanning / Service /Version Identification</a:t>
            </a:r>
          </a:p>
        </p:txBody>
      </p:sp>
      <p:cxnSp>
        <p:nvCxnSpPr>
          <p:cNvPr id="32" name="Straight Arrow Connector 31"/>
          <p:cNvCxnSpPr/>
          <p:nvPr/>
        </p:nvCxnSpPr>
        <p:spPr>
          <a:xfrm flipH="1">
            <a:off x="3966033" y="2020414"/>
            <a:ext cx="287049" cy="30682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3" name="Oval 32"/>
          <p:cNvSpPr/>
          <p:nvPr/>
        </p:nvSpPr>
        <p:spPr>
          <a:xfrm>
            <a:off x="2917970" y="2272242"/>
            <a:ext cx="1254844"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Spider, Robots and Crawlers</a:t>
            </a:r>
          </a:p>
        </p:txBody>
      </p:sp>
      <p:cxnSp>
        <p:nvCxnSpPr>
          <p:cNvPr id="34" name="Straight Arrow Connector 33"/>
          <p:cNvCxnSpPr/>
          <p:nvPr/>
        </p:nvCxnSpPr>
        <p:spPr>
          <a:xfrm flipV="1">
            <a:off x="5260995" y="1009156"/>
            <a:ext cx="412667" cy="53423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35" name="Oval 34"/>
          <p:cNvSpPr/>
          <p:nvPr/>
        </p:nvSpPr>
        <p:spPr>
          <a:xfrm>
            <a:off x="5267113" y="523571"/>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Search Engine Discovery</a:t>
            </a:r>
          </a:p>
        </p:txBody>
      </p:sp>
      <p:cxnSp>
        <p:nvCxnSpPr>
          <p:cNvPr id="37" name="Straight Arrow Connector 36"/>
          <p:cNvCxnSpPr>
            <a:cxnSpLocks/>
            <a:endCxn id="30" idx="4"/>
          </p:cNvCxnSpPr>
          <p:nvPr/>
        </p:nvCxnSpPr>
        <p:spPr>
          <a:xfrm flipV="1">
            <a:off x="4883119" y="646571"/>
            <a:ext cx="195173" cy="90205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44" name="Oval 43"/>
          <p:cNvSpPr/>
          <p:nvPr/>
        </p:nvSpPr>
        <p:spPr>
          <a:xfrm>
            <a:off x="6543647" y="2443713"/>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Web Application Fingerprint</a:t>
            </a:r>
          </a:p>
        </p:txBody>
      </p:sp>
      <p:cxnSp>
        <p:nvCxnSpPr>
          <p:cNvPr id="46" name="Straight Arrow Connector 45"/>
          <p:cNvCxnSpPr/>
          <p:nvPr/>
        </p:nvCxnSpPr>
        <p:spPr>
          <a:xfrm flipH="1" flipV="1">
            <a:off x="6311615" y="2462910"/>
            <a:ext cx="626106" cy="1332692"/>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47" name="Oval 46"/>
          <p:cNvSpPr/>
          <p:nvPr/>
        </p:nvSpPr>
        <p:spPr>
          <a:xfrm>
            <a:off x="5512405" y="1970602"/>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Analysis of Error Codes</a:t>
            </a:r>
          </a:p>
        </p:txBody>
      </p:sp>
      <p:sp>
        <p:nvSpPr>
          <p:cNvPr id="49" name="Content Placeholder 3"/>
          <p:cNvSpPr txBox="1">
            <a:spLocks/>
          </p:cNvSpPr>
          <p:nvPr/>
        </p:nvSpPr>
        <p:spPr>
          <a:xfrm>
            <a:off x="6754785" y="1534199"/>
            <a:ext cx="2526781" cy="42118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100" dirty="0"/>
              <a:t>Threat Modeling and Risk Identification </a:t>
            </a:r>
          </a:p>
        </p:txBody>
      </p:sp>
      <p:cxnSp>
        <p:nvCxnSpPr>
          <p:cNvPr id="53" name="Straight Arrow Connector 52"/>
          <p:cNvCxnSpPr>
            <a:endCxn id="54" idx="4"/>
          </p:cNvCxnSpPr>
          <p:nvPr/>
        </p:nvCxnSpPr>
        <p:spPr>
          <a:xfrm flipH="1" flipV="1">
            <a:off x="6836052" y="561708"/>
            <a:ext cx="1065" cy="97249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54" name="Oval 53"/>
          <p:cNvSpPr/>
          <p:nvPr/>
        </p:nvSpPr>
        <p:spPr>
          <a:xfrm>
            <a:off x="6216968" y="41393"/>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public module</a:t>
            </a:r>
          </a:p>
        </p:txBody>
      </p:sp>
      <p:cxnSp>
        <p:nvCxnSpPr>
          <p:cNvPr id="59" name="Straight Arrow Connector 58"/>
          <p:cNvCxnSpPr>
            <a:endCxn id="60" idx="4"/>
          </p:cNvCxnSpPr>
          <p:nvPr/>
        </p:nvCxnSpPr>
        <p:spPr>
          <a:xfrm flipV="1">
            <a:off x="7545456" y="1110329"/>
            <a:ext cx="11349" cy="43305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0" name="Oval 59"/>
          <p:cNvSpPr/>
          <p:nvPr/>
        </p:nvSpPr>
        <p:spPr>
          <a:xfrm>
            <a:off x="6937721" y="590014"/>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login / logout module</a:t>
            </a:r>
          </a:p>
        </p:txBody>
      </p:sp>
      <p:cxnSp>
        <p:nvCxnSpPr>
          <p:cNvPr id="63" name="Straight Arrow Connector 62"/>
          <p:cNvCxnSpPr>
            <a:endCxn id="64" idx="4"/>
          </p:cNvCxnSpPr>
          <p:nvPr/>
        </p:nvCxnSpPr>
        <p:spPr>
          <a:xfrm flipV="1">
            <a:off x="8297482" y="600344"/>
            <a:ext cx="32360" cy="88996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4" name="Oval 63"/>
          <p:cNvSpPr/>
          <p:nvPr/>
        </p:nvSpPr>
        <p:spPr>
          <a:xfrm>
            <a:off x="7678397" y="80029"/>
            <a:ext cx="1302889"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password change module</a:t>
            </a:r>
          </a:p>
        </p:txBody>
      </p:sp>
      <p:cxnSp>
        <p:nvCxnSpPr>
          <p:cNvPr id="66" name="Straight Arrow Connector 65"/>
          <p:cNvCxnSpPr>
            <a:endCxn id="67" idx="4"/>
          </p:cNvCxnSpPr>
          <p:nvPr/>
        </p:nvCxnSpPr>
        <p:spPr>
          <a:xfrm flipV="1">
            <a:off x="9050595" y="1300766"/>
            <a:ext cx="11324" cy="256036"/>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7" name="Oval 66"/>
          <p:cNvSpPr/>
          <p:nvPr/>
        </p:nvSpPr>
        <p:spPr>
          <a:xfrm>
            <a:off x="8442860" y="504825"/>
            <a:ext cx="1238117" cy="795941"/>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Threat profile for business rule escalation module</a:t>
            </a:r>
          </a:p>
        </p:txBody>
      </p:sp>
      <p:sp>
        <p:nvSpPr>
          <p:cNvPr id="70" name="Oval 69"/>
          <p:cNvSpPr/>
          <p:nvPr/>
        </p:nvSpPr>
        <p:spPr>
          <a:xfrm>
            <a:off x="9755829" y="71507"/>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Identification</a:t>
            </a:r>
          </a:p>
        </p:txBody>
      </p:sp>
      <p:sp>
        <p:nvSpPr>
          <p:cNvPr id="71" name="Oval 70"/>
          <p:cNvSpPr/>
          <p:nvPr/>
        </p:nvSpPr>
        <p:spPr>
          <a:xfrm>
            <a:off x="11045271" y="59212"/>
            <a:ext cx="109848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Analysis</a:t>
            </a:r>
          </a:p>
        </p:txBody>
      </p:sp>
      <p:sp>
        <p:nvSpPr>
          <p:cNvPr id="72" name="Oval 71"/>
          <p:cNvSpPr/>
          <p:nvPr/>
        </p:nvSpPr>
        <p:spPr>
          <a:xfrm>
            <a:off x="9710460" y="637280"/>
            <a:ext cx="1364199"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Risk Exposer using Mitigation</a:t>
            </a:r>
          </a:p>
        </p:txBody>
      </p:sp>
      <p:sp>
        <p:nvSpPr>
          <p:cNvPr id="73" name="Oval 72"/>
          <p:cNvSpPr/>
          <p:nvPr/>
        </p:nvSpPr>
        <p:spPr>
          <a:xfrm>
            <a:off x="11104142" y="657613"/>
            <a:ext cx="1022113"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Policy</a:t>
            </a:r>
          </a:p>
        </p:txBody>
      </p:sp>
      <p:sp>
        <p:nvSpPr>
          <p:cNvPr id="74" name="Oval 73"/>
          <p:cNvSpPr/>
          <p:nvPr/>
        </p:nvSpPr>
        <p:spPr>
          <a:xfrm>
            <a:off x="9755829" y="1270833"/>
            <a:ext cx="107689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Plan</a:t>
            </a:r>
          </a:p>
        </p:txBody>
      </p:sp>
      <p:sp>
        <p:nvSpPr>
          <p:cNvPr id="76" name="Oval 75"/>
          <p:cNvSpPr/>
          <p:nvPr/>
        </p:nvSpPr>
        <p:spPr>
          <a:xfrm>
            <a:off x="10876357" y="1256608"/>
            <a:ext cx="1172031"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Execution</a:t>
            </a:r>
          </a:p>
        </p:txBody>
      </p:sp>
      <p:sp>
        <p:nvSpPr>
          <p:cNvPr id="77" name="Oval 76"/>
          <p:cNvSpPr/>
          <p:nvPr/>
        </p:nvSpPr>
        <p:spPr>
          <a:xfrm>
            <a:off x="9681769" y="1952651"/>
            <a:ext cx="1238168"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Execution</a:t>
            </a:r>
          </a:p>
        </p:txBody>
      </p:sp>
      <p:sp>
        <p:nvSpPr>
          <p:cNvPr id="78" name="Oval 77"/>
          <p:cNvSpPr/>
          <p:nvPr/>
        </p:nvSpPr>
        <p:spPr>
          <a:xfrm>
            <a:off x="10980245" y="1957237"/>
            <a:ext cx="1090401"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Test Result</a:t>
            </a:r>
          </a:p>
        </p:txBody>
      </p:sp>
      <p:sp>
        <p:nvSpPr>
          <p:cNvPr id="119" name="Left Brace 118"/>
          <p:cNvSpPr/>
          <p:nvPr/>
        </p:nvSpPr>
        <p:spPr>
          <a:xfrm>
            <a:off x="9320569" y="41393"/>
            <a:ext cx="751607" cy="2615253"/>
          </a:xfrm>
          <a:prstGeom prst="leftBrace">
            <a:avLst>
              <a:gd name="adj1" fmla="val 8333"/>
              <a:gd name="adj2" fmla="val 63789"/>
            </a:avLst>
          </a:prstGeom>
          <a:ln>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600"/>
          </a:p>
        </p:txBody>
      </p:sp>
      <p:sp>
        <p:nvSpPr>
          <p:cNvPr id="123" name="Rectangle 122"/>
          <p:cNvSpPr/>
          <p:nvPr/>
        </p:nvSpPr>
        <p:spPr>
          <a:xfrm>
            <a:off x="6466213" y="3812461"/>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Application Scanning and Enumeration</a:t>
            </a:r>
            <a:endParaRPr lang="en-US" sz="1100" dirty="0"/>
          </a:p>
        </p:txBody>
      </p:sp>
      <p:cxnSp>
        <p:nvCxnSpPr>
          <p:cNvPr id="124" name="Straight Arrow Connector 123"/>
          <p:cNvCxnSpPr/>
          <p:nvPr/>
        </p:nvCxnSpPr>
        <p:spPr>
          <a:xfrm flipH="1">
            <a:off x="7987156" y="1940053"/>
            <a:ext cx="165" cy="1834248"/>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39" name="Rectangle 138"/>
          <p:cNvSpPr/>
          <p:nvPr/>
        </p:nvSpPr>
        <p:spPr>
          <a:xfrm>
            <a:off x="139037" y="3572895"/>
            <a:ext cx="1124981" cy="402814"/>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Authentication</a:t>
            </a:r>
            <a:endParaRPr lang="en-US" sz="1100" dirty="0"/>
          </a:p>
        </p:txBody>
      </p:sp>
      <p:sp>
        <p:nvSpPr>
          <p:cNvPr id="140" name="Rectangle 139"/>
          <p:cNvSpPr/>
          <p:nvPr/>
        </p:nvSpPr>
        <p:spPr>
          <a:xfrm>
            <a:off x="1367902" y="3552754"/>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Authorization</a:t>
            </a:r>
            <a:endParaRPr lang="en-US" sz="1100" dirty="0"/>
          </a:p>
        </p:txBody>
      </p:sp>
      <p:sp>
        <p:nvSpPr>
          <p:cNvPr id="141" name="Rectangle 140"/>
          <p:cNvSpPr/>
          <p:nvPr/>
        </p:nvSpPr>
        <p:spPr>
          <a:xfrm>
            <a:off x="2533948" y="3552754"/>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Session Management</a:t>
            </a:r>
            <a:endParaRPr lang="en-US" sz="1100" dirty="0"/>
          </a:p>
        </p:txBody>
      </p:sp>
      <p:sp>
        <p:nvSpPr>
          <p:cNvPr id="142" name="Rectangle 141"/>
          <p:cNvSpPr/>
          <p:nvPr/>
        </p:nvSpPr>
        <p:spPr>
          <a:xfrm>
            <a:off x="139038" y="4162898"/>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Data Validation</a:t>
            </a:r>
            <a:endParaRPr lang="en-US" sz="1100" dirty="0"/>
          </a:p>
        </p:txBody>
      </p:sp>
      <p:sp>
        <p:nvSpPr>
          <p:cNvPr id="143" name="Rectangle 142"/>
          <p:cNvSpPr/>
          <p:nvPr/>
        </p:nvSpPr>
        <p:spPr>
          <a:xfrm>
            <a:off x="1364687" y="4162897"/>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Error Handling</a:t>
            </a:r>
            <a:endParaRPr lang="en-US" sz="1100" dirty="0"/>
          </a:p>
        </p:txBody>
      </p:sp>
      <p:sp>
        <p:nvSpPr>
          <p:cNvPr id="144" name="Rectangle 143"/>
          <p:cNvSpPr/>
          <p:nvPr/>
        </p:nvSpPr>
        <p:spPr>
          <a:xfrm>
            <a:off x="2533948" y="416682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Information Leakage</a:t>
            </a:r>
            <a:endParaRPr lang="en-US" sz="1100" dirty="0"/>
          </a:p>
        </p:txBody>
      </p:sp>
      <p:sp>
        <p:nvSpPr>
          <p:cNvPr id="145" name="Rectangle 144"/>
          <p:cNvSpPr/>
          <p:nvPr/>
        </p:nvSpPr>
        <p:spPr>
          <a:xfrm>
            <a:off x="139037" y="483453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Database Handling</a:t>
            </a:r>
            <a:endParaRPr lang="en-US" sz="1100" dirty="0"/>
          </a:p>
        </p:txBody>
      </p:sp>
      <p:sp>
        <p:nvSpPr>
          <p:cNvPr id="146" name="Rectangle 145"/>
          <p:cNvSpPr/>
          <p:nvPr/>
        </p:nvSpPr>
        <p:spPr>
          <a:xfrm>
            <a:off x="2521519" y="4834536"/>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Cryptography</a:t>
            </a:r>
            <a:endParaRPr lang="en-US" sz="1100" dirty="0"/>
          </a:p>
        </p:txBody>
      </p:sp>
      <p:sp>
        <p:nvSpPr>
          <p:cNvPr id="149" name="Rectangle 148"/>
          <p:cNvSpPr/>
          <p:nvPr/>
        </p:nvSpPr>
        <p:spPr>
          <a:xfrm>
            <a:off x="4209596" y="3812461"/>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Preparing a Test Plan</a:t>
            </a:r>
            <a:endParaRPr lang="en-US" sz="1100" dirty="0"/>
          </a:p>
        </p:txBody>
      </p:sp>
      <p:cxnSp>
        <p:nvCxnSpPr>
          <p:cNvPr id="151" name="Straight Arrow Connector 150"/>
          <p:cNvCxnSpPr>
            <a:endCxn id="44" idx="4"/>
          </p:cNvCxnSpPr>
          <p:nvPr/>
        </p:nvCxnSpPr>
        <p:spPr>
          <a:xfrm flipV="1">
            <a:off x="7228878" y="2964028"/>
            <a:ext cx="0" cy="84843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54" name="Oval 153"/>
          <p:cNvSpPr/>
          <p:nvPr/>
        </p:nvSpPr>
        <p:spPr>
          <a:xfrm>
            <a:off x="8039732" y="2016401"/>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Work Flow Analysis</a:t>
            </a:r>
          </a:p>
        </p:txBody>
      </p:sp>
      <p:cxnSp>
        <p:nvCxnSpPr>
          <p:cNvPr id="155" name="Straight Arrow Connector 154"/>
          <p:cNvCxnSpPr/>
          <p:nvPr/>
        </p:nvCxnSpPr>
        <p:spPr>
          <a:xfrm flipV="1">
            <a:off x="8203116" y="2548413"/>
            <a:ext cx="336713" cy="122588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59" name="Rectangle 158"/>
          <p:cNvSpPr/>
          <p:nvPr/>
        </p:nvSpPr>
        <p:spPr>
          <a:xfrm>
            <a:off x="1361683" y="4823089"/>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Logging and Auditing</a:t>
            </a:r>
            <a:endParaRPr lang="en-US" sz="1100" dirty="0"/>
          </a:p>
        </p:txBody>
      </p:sp>
      <p:sp>
        <p:nvSpPr>
          <p:cNvPr id="160" name="Rectangle 159"/>
          <p:cNvSpPr/>
          <p:nvPr/>
        </p:nvSpPr>
        <p:spPr>
          <a:xfrm>
            <a:off x="143639" y="5483315"/>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Denial of Service</a:t>
            </a:r>
            <a:endParaRPr lang="en-US" sz="1100" dirty="0"/>
          </a:p>
        </p:txBody>
      </p:sp>
      <p:sp>
        <p:nvSpPr>
          <p:cNvPr id="161" name="Rectangle 160"/>
          <p:cNvSpPr/>
          <p:nvPr/>
        </p:nvSpPr>
        <p:spPr>
          <a:xfrm>
            <a:off x="1361683" y="6093424"/>
            <a:ext cx="1046442" cy="61646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Ajax, APIs and Web Services</a:t>
            </a:r>
            <a:endParaRPr lang="en-US" sz="1100" dirty="0"/>
          </a:p>
        </p:txBody>
      </p:sp>
      <p:sp>
        <p:nvSpPr>
          <p:cNvPr id="162" name="Rectangle 161"/>
          <p:cNvSpPr/>
          <p:nvPr/>
        </p:nvSpPr>
        <p:spPr>
          <a:xfrm>
            <a:off x="2533948" y="5456973"/>
            <a:ext cx="104644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Business Logic Bypass</a:t>
            </a:r>
            <a:endParaRPr lang="en-US" sz="1100" dirty="0"/>
          </a:p>
        </p:txBody>
      </p:sp>
      <p:sp>
        <p:nvSpPr>
          <p:cNvPr id="163" name="Left Brace 162"/>
          <p:cNvSpPr/>
          <p:nvPr/>
        </p:nvSpPr>
        <p:spPr>
          <a:xfrm flipH="1">
            <a:off x="3443538" y="3387834"/>
            <a:ext cx="755343" cy="3409739"/>
          </a:xfrm>
          <a:prstGeom prst="leftBrace">
            <a:avLst>
              <a:gd name="adj1" fmla="val 8333"/>
              <a:gd name="adj2" fmla="val 43392"/>
            </a:avLst>
          </a:prstGeom>
          <a:ln>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1600"/>
          </a:p>
        </p:txBody>
      </p:sp>
      <p:sp>
        <p:nvSpPr>
          <p:cNvPr id="164" name="Oval 163"/>
          <p:cNvSpPr/>
          <p:nvPr/>
        </p:nvSpPr>
        <p:spPr>
          <a:xfrm>
            <a:off x="8594993" y="2618411"/>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Business Logic Analysis</a:t>
            </a:r>
          </a:p>
        </p:txBody>
      </p:sp>
      <p:sp>
        <p:nvSpPr>
          <p:cNvPr id="165" name="Oval 164"/>
          <p:cNvSpPr/>
          <p:nvPr/>
        </p:nvSpPr>
        <p:spPr>
          <a:xfrm>
            <a:off x="10439782" y="2598475"/>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Application Entry Points</a:t>
            </a:r>
          </a:p>
        </p:txBody>
      </p:sp>
      <p:cxnSp>
        <p:nvCxnSpPr>
          <p:cNvPr id="166" name="Straight Arrow Connector 165"/>
          <p:cNvCxnSpPr>
            <a:endCxn id="164" idx="3"/>
          </p:cNvCxnSpPr>
          <p:nvPr/>
        </p:nvCxnSpPr>
        <p:spPr>
          <a:xfrm flipV="1">
            <a:off x="8313662" y="3062528"/>
            <a:ext cx="482031" cy="71177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68" name="Straight Arrow Connector 167"/>
          <p:cNvCxnSpPr>
            <a:endCxn id="165" idx="2"/>
          </p:cNvCxnSpPr>
          <p:nvPr/>
        </p:nvCxnSpPr>
        <p:spPr>
          <a:xfrm flipV="1">
            <a:off x="8425749" y="2858633"/>
            <a:ext cx="2014033" cy="1000575"/>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70" name="Oval 169"/>
          <p:cNvSpPr/>
          <p:nvPr/>
        </p:nvSpPr>
        <p:spPr>
          <a:xfrm>
            <a:off x="2984470" y="2862365"/>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Black Box Testing</a:t>
            </a:r>
          </a:p>
        </p:txBody>
      </p:sp>
      <p:sp>
        <p:nvSpPr>
          <p:cNvPr id="171" name="Oval 170"/>
          <p:cNvSpPr/>
          <p:nvPr/>
        </p:nvSpPr>
        <p:spPr>
          <a:xfrm>
            <a:off x="4079165" y="2595987"/>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err="1"/>
              <a:t>Gray</a:t>
            </a:r>
            <a:r>
              <a:rPr lang="en-IN" sz="800" dirty="0"/>
              <a:t> Box Testing</a:t>
            </a:r>
          </a:p>
        </p:txBody>
      </p:sp>
      <p:sp>
        <p:nvSpPr>
          <p:cNvPr id="176" name="Oval 175"/>
          <p:cNvSpPr/>
          <p:nvPr/>
        </p:nvSpPr>
        <p:spPr>
          <a:xfrm>
            <a:off x="5262180" y="2979469"/>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White Box Testing</a:t>
            </a:r>
          </a:p>
        </p:txBody>
      </p:sp>
      <p:cxnSp>
        <p:nvCxnSpPr>
          <p:cNvPr id="177" name="Straight Arrow Connector 176"/>
          <p:cNvCxnSpPr>
            <a:endCxn id="170" idx="5"/>
          </p:cNvCxnSpPr>
          <p:nvPr/>
        </p:nvCxnSpPr>
        <p:spPr>
          <a:xfrm flipH="1" flipV="1">
            <a:off x="4067298" y="3276838"/>
            <a:ext cx="570250" cy="53562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79" name="Straight Arrow Connector 178"/>
          <p:cNvCxnSpPr>
            <a:stCxn id="149" idx="0"/>
            <a:endCxn id="171" idx="4"/>
          </p:cNvCxnSpPr>
          <p:nvPr/>
        </p:nvCxnSpPr>
        <p:spPr>
          <a:xfrm flipH="1" flipV="1">
            <a:off x="4713471" y="3081572"/>
            <a:ext cx="472786" cy="73088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181" name="Straight Arrow Connector 180"/>
          <p:cNvCxnSpPr/>
          <p:nvPr/>
        </p:nvCxnSpPr>
        <p:spPr>
          <a:xfrm flipV="1">
            <a:off x="5745042" y="3458511"/>
            <a:ext cx="155934" cy="337091"/>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83" name="Rectangle 182"/>
          <p:cNvSpPr/>
          <p:nvPr/>
        </p:nvSpPr>
        <p:spPr>
          <a:xfrm>
            <a:off x="118216" y="6113599"/>
            <a:ext cx="1046442" cy="596293"/>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err="1"/>
              <a:t>SQLi</a:t>
            </a:r>
            <a:r>
              <a:rPr lang="en-IN" sz="1100" dirty="0"/>
              <a:t> / XSS /CSRF</a:t>
            </a:r>
            <a:endParaRPr lang="en-US" sz="1100" dirty="0"/>
          </a:p>
        </p:txBody>
      </p:sp>
      <p:sp>
        <p:nvSpPr>
          <p:cNvPr id="184" name="Rectangle 183"/>
          <p:cNvSpPr/>
          <p:nvPr/>
        </p:nvSpPr>
        <p:spPr>
          <a:xfrm>
            <a:off x="1338793" y="5483281"/>
            <a:ext cx="1069332"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Brute Force</a:t>
            </a:r>
            <a:endParaRPr lang="en-US" sz="1100" dirty="0"/>
          </a:p>
        </p:txBody>
      </p:sp>
      <p:sp>
        <p:nvSpPr>
          <p:cNvPr id="185" name="Rectangle 184"/>
          <p:cNvSpPr/>
          <p:nvPr/>
        </p:nvSpPr>
        <p:spPr>
          <a:xfrm>
            <a:off x="2521519" y="6093424"/>
            <a:ext cx="1046442" cy="616468"/>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SSL/TLS Testing</a:t>
            </a:r>
            <a:endParaRPr lang="en-US" sz="1100" dirty="0"/>
          </a:p>
        </p:txBody>
      </p:sp>
      <p:cxnSp>
        <p:nvCxnSpPr>
          <p:cNvPr id="187" name="Straight Arrow Connector 186"/>
          <p:cNvCxnSpPr>
            <a:stCxn id="123" idx="1"/>
            <a:endCxn id="149" idx="3"/>
          </p:cNvCxnSpPr>
          <p:nvPr/>
        </p:nvCxnSpPr>
        <p:spPr>
          <a:xfrm flipH="1">
            <a:off x="6162917" y="4034009"/>
            <a:ext cx="303296"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90" name="Straight Arrow Connector 189"/>
          <p:cNvCxnSpPr/>
          <p:nvPr/>
        </p:nvCxnSpPr>
        <p:spPr>
          <a:xfrm>
            <a:off x="5081731" y="4255556"/>
            <a:ext cx="9070" cy="31494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192" name="Rectangle 191"/>
          <p:cNvSpPr/>
          <p:nvPr/>
        </p:nvSpPr>
        <p:spPr>
          <a:xfrm>
            <a:off x="4177359" y="4570498"/>
            <a:ext cx="1953321" cy="38779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Vulnerability Analysis</a:t>
            </a:r>
            <a:endParaRPr lang="en-US" sz="1100" dirty="0"/>
          </a:p>
        </p:txBody>
      </p:sp>
      <p:sp>
        <p:nvSpPr>
          <p:cNvPr id="193" name="Rectangle 192"/>
          <p:cNvSpPr/>
          <p:nvPr/>
        </p:nvSpPr>
        <p:spPr>
          <a:xfrm>
            <a:off x="4382242" y="5588297"/>
            <a:ext cx="195332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Exploit Research and Exploitation	</a:t>
            </a:r>
            <a:endParaRPr lang="en-US" sz="1100" dirty="0"/>
          </a:p>
        </p:txBody>
      </p:sp>
      <p:sp>
        <p:nvSpPr>
          <p:cNvPr id="196" name="Oval 195"/>
          <p:cNvSpPr/>
          <p:nvPr/>
        </p:nvSpPr>
        <p:spPr>
          <a:xfrm>
            <a:off x="5135518" y="6356125"/>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Manual and Automated Scripts</a:t>
            </a:r>
          </a:p>
        </p:txBody>
      </p:sp>
      <p:sp>
        <p:nvSpPr>
          <p:cNvPr id="197" name="Oval 196"/>
          <p:cNvSpPr/>
          <p:nvPr/>
        </p:nvSpPr>
        <p:spPr>
          <a:xfrm>
            <a:off x="3693784" y="5023391"/>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Public Exploits</a:t>
            </a:r>
          </a:p>
        </p:txBody>
      </p:sp>
      <p:cxnSp>
        <p:nvCxnSpPr>
          <p:cNvPr id="199" name="Straight Arrow Connector 198"/>
          <p:cNvCxnSpPr>
            <a:endCxn id="229" idx="1"/>
          </p:cNvCxnSpPr>
          <p:nvPr/>
        </p:nvCxnSpPr>
        <p:spPr>
          <a:xfrm>
            <a:off x="6227719" y="6058670"/>
            <a:ext cx="476989" cy="85400"/>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20" name="Rectangle 219"/>
          <p:cNvSpPr/>
          <p:nvPr/>
        </p:nvSpPr>
        <p:spPr>
          <a:xfrm>
            <a:off x="7415008" y="4768104"/>
            <a:ext cx="1270407"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Test Execution   </a:t>
            </a:r>
          </a:p>
          <a:p>
            <a:pPr algn="ctr"/>
            <a:r>
              <a:rPr lang="en-IN" sz="1100" dirty="0"/>
              <a:t>      Reports	</a:t>
            </a:r>
            <a:endParaRPr lang="en-US" sz="1100" dirty="0"/>
          </a:p>
        </p:txBody>
      </p:sp>
      <p:cxnSp>
        <p:nvCxnSpPr>
          <p:cNvPr id="221" name="Straight Arrow Connector 220"/>
          <p:cNvCxnSpPr>
            <a:stCxn id="193" idx="3"/>
          </p:cNvCxnSpPr>
          <p:nvPr/>
        </p:nvCxnSpPr>
        <p:spPr>
          <a:xfrm>
            <a:off x="6335563" y="5809845"/>
            <a:ext cx="635204" cy="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223" name="Rectangle 222"/>
          <p:cNvSpPr/>
          <p:nvPr/>
        </p:nvSpPr>
        <p:spPr>
          <a:xfrm>
            <a:off x="10519285" y="5508273"/>
            <a:ext cx="1500518"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Sign Off</a:t>
            </a:r>
            <a:endParaRPr lang="en-US" sz="1100" dirty="0"/>
          </a:p>
        </p:txBody>
      </p:sp>
      <p:sp>
        <p:nvSpPr>
          <p:cNvPr id="226" name="Oval 225"/>
          <p:cNvSpPr/>
          <p:nvPr/>
        </p:nvSpPr>
        <p:spPr>
          <a:xfrm>
            <a:off x="6178151" y="4315917"/>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L1/L2/L3 Reports</a:t>
            </a:r>
          </a:p>
        </p:txBody>
      </p:sp>
      <p:sp>
        <p:nvSpPr>
          <p:cNvPr id="227" name="Oval 226"/>
          <p:cNvSpPr/>
          <p:nvPr/>
        </p:nvSpPr>
        <p:spPr>
          <a:xfrm>
            <a:off x="3866906" y="6328847"/>
            <a:ext cx="1268612" cy="48558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Privileges Escalation</a:t>
            </a:r>
          </a:p>
        </p:txBody>
      </p:sp>
      <p:sp>
        <p:nvSpPr>
          <p:cNvPr id="229" name="Oval 228"/>
          <p:cNvSpPr/>
          <p:nvPr/>
        </p:nvSpPr>
        <p:spPr>
          <a:xfrm>
            <a:off x="6518924" y="6026166"/>
            <a:ext cx="1268612" cy="805100"/>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Exploit all possible Vulnerabilities</a:t>
            </a:r>
          </a:p>
        </p:txBody>
      </p:sp>
      <p:cxnSp>
        <p:nvCxnSpPr>
          <p:cNvPr id="236" name="Straight Arrow Connector 235"/>
          <p:cNvCxnSpPr/>
          <p:nvPr/>
        </p:nvCxnSpPr>
        <p:spPr>
          <a:xfrm flipH="1" flipV="1">
            <a:off x="6970767" y="4872331"/>
            <a:ext cx="414768" cy="15722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41" name="Rectangle 240"/>
          <p:cNvSpPr/>
          <p:nvPr/>
        </p:nvSpPr>
        <p:spPr>
          <a:xfrm>
            <a:off x="8677865" y="4118708"/>
            <a:ext cx="1384783"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Vulnerabilities Fixing / Patching</a:t>
            </a:r>
            <a:endParaRPr lang="en-US" sz="1100" dirty="0"/>
          </a:p>
        </p:txBody>
      </p:sp>
      <p:cxnSp>
        <p:nvCxnSpPr>
          <p:cNvPr id="242" name="Straight Arrow Connector 241"/>
          <p:cNvCxnSpPr>
            <a:stCxn id="193" idx="1"/>
          </p:cNvCxnSpPr>
          <p:nvPr/>
        </p:nvCxnSpPr>
        <p:spPr>
          <a:xfrm flipH="1" flipV="1">
            <a:off x="4214928" y="5483281"/>
            <a:ext cx="167314" cy="32656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44" name="Rectangle 243"/>
          <p:cNvSpPr/>
          <p:nvPr/>
        </p:nvSpPr>
        <p:spPr>
          <a:xfrm>
            <a:off x="8809163" y="5507426"/>
            <a:ext cx="1384783"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Revalidation</a:t>
            </a:r>
            <a:endParaRPr lang="en-US" sz="1100" dirty="0"/>
          </a:p>
        </p:txBody>
      </p:sp>
      <p:cxnSp>
        <p:nvCxnSpPr>
          <p:cNvPr id="246" name="Elbow Connector 245"/>
          <p:cNvCxnSpPr>
            <a:endCxn id="241" idx="1"/>
          </p:cNvCxnSpPr>
          <p:nvPr/>
        </p:nvCxnSpPr>
        <p:spPr>
          <a:xfrm flipV="1">
            <a:off x="7940009" y="4340256"/>
            <a:ext cx="737856" cy="402576"/>
          </a:xfrm>
          <a:prstGeom prst="bentConnector3">
            <a:avLst>
              <a:gd name="adj1" fmla="val 1128"/>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3" name="Straight Arrow Connector 262"/>
          <p:cNvCxnSpPr/>
          <p:nvPr/>
        </p:nvCxnSpPr>
        <p:spPr>
          <a:xfrm>
            <a:off x="5089912" y="4956242"/>
            <a:ext cx="8207" cy="590730"/>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267" name="Straight Arrow Connector 266"/>
          <p:cNvCxnSpPr>
            <a:stCxn id="193" idx="2"/>
          </p:cNvCxnSpPr>
          <p:nvPr/>
        </p:nvCxnSpPr>
        <p:spPr>
          <a:xfrm>
            <a:off x="5358903" y="6031392"/>
            <a:ext cx="223384" cy="324733"/>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cxnSp>
        <p:nvCxnSpPr>
          <p:cNvPr id="270" name="Straight Arrow Connector 269"/>
          <p:cNvCxnSpPr/>
          <p:nvPr/>
        </p:nvCxnSpPr>
        <p:spPr>
          <a:xfrm flipH="1">
            <a:off x="4520783" y="6048965"/>
            <a:ext cx="192688" cy="268839"/>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293" name="Rectangle 292"/>
          <p:cNvSpPr/>
          <p:nvPr/>
        </p:nvSpPr>
        <p:spPr>
          <a:xfrm>
            <a:off x="6959131" y="5546972"/>
            <a:ext cx="1270407"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POC’s Evidence Collection	</a:t>
            </a:r>
            <a:endParaRPr lang="en-US" sz="1100" dirty="0"/>
          </a:p>
        </p:txBody>
      </p:sp>
      <p:cxnSp>
        <p:nvCxnSpPr>
          <p:cNvPr id="296" name="Straight Arrow Connector 295"/>
          <p:cNvCxnSpPr/>
          <p:nvPr/>
        </p:nvCxnSpPr>
        <p:spPr>
          <a:xfrm flipH="1" flipV="1">
            <a:off x="7899499" y="5211199"/>
            <a:ext cx="14610" cy="335773"/>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09" name="Straight Arrow Connector 308"/>
          <p:cNvCxnSpPr/>
          <p:nvPr/>
        </p:nvCxnSpPr>
        <p:spPr>
          <a:xfrm flipH="1">
            <a:off x="9358790" y="4558694"/>
            <a:ext cx="18935" cy="924587"/>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11" name="Elbow Connector 310"/>
          <p:cNvCxnSpPr/>
          <p:nvPr/>
        </p:nvCxnSpPr>
        <p:spPr>
          <a:xfrm rot="16200000" flipV="1">
            <a:off x="8363297" y="5334943"/>
            <a:ext cx="511962" cy="352836"/>
          </a:xfrm>
          <a:prstGeom prst="bentConnector3">
            <a:avLst>
              <a:gd name="adj1" fmla="val 2204"/>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18" name="Rectangle 317"/>
          <p:cNvSpPr/>
          <p:nvPr/>
        </p:nvSpPr>
        <p:spPr>
          <a:xfrm>
            <a:off x="10592412" y="4127403"/>
            <a:ext cx="1345231" cy="443095"/>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995363" rtl="0" fontAlgn="base">
              <a:spcBef>
                <a:spcPct val="0"/>
              </a:spcBef>
              <a:spcAft>
                <a:spcPct val="0"/>
              </a:spcAft>
              <a:defRPr sz="2000" kern="1200">
                <a:solidFill>
                  <a:schemeClr val="lt1"/>
                </a:solidFill>
                <a:latin typeface="+mn-lt"/>
                <a:ea typeface="+mn-ea"/>
                <a:cs typeface="+mn-cs"/>
              </a:defRPr>
            </a:lvl1pPr>
            <a:lvl2pPr marL="496888" indent="-39688" algn="l" defTabSz="995363" rtl="0" fontAlgn="base">
              <a:spcBef>
                <a:spcPct val="0"/>
              </a:spcBef>
              <a:spcAft>
                <a:spcPct val="0"/>
              </a:spcAft>
              <a:defRPr sz="2000" kern="1200">
                <a:solidFill>
                  <a:schemeClr val="lt1"/>
                </a:solidFill>
                <a:latin typeface="+mn-lt"/>
                <a:ea typeface="+mn-ea"/>
                <a:cs typeface="+mn-cs"/>
              </a:defRPr>
            </a:lvl2pPr>
            <a:lvl3pPr marL="995363" indent="-80963" algn="l" defTabSz="995363" rtl="0" fontAlgn="base">
              <a:spcBef>
                <a:spcPct val="0"/>
              </a:spcBef>
              <a:spcAft>
                <a:spcPct val="0"/>
              </a:spcAft>
              <a:defRPr sz="2000" kern="1200">
                <a:solidFill>
                  <a:schemeClr val="lt1"/>
                </a:solidFill>
                <a:latin typeface="+mn-lt"/>
                <a:ea typeface="+mn-ea"/>
                <a:cs typeface="+mn-cs"/>
              </a:defRPr>
            </a:lvl3pPr>
            <a:lvl4pPr marL="1492250" indent="-120650" algn="l" defTabSz="995363" rtl="0" fontAlgn="base">
              <a:spcBef>
                <a:spcPct val="0"/>
              </a:spcBef>
              <a:spcAft>
                <a:spcPct val="0"/>
              </a:spcAft>
              <a:defRPr sz="2000" kern="1200">
                <a:solidFill>
                  <a:schemeClr val="lt1"/>
                </a:solidFill>
                <a:latin typeface="+mn-lt"/>
                <a:ea typeface="+mn-ea"/>
                <a:cs typeface="+mn-cs"/>
              </a:defRPr>
            </a:lvl4pPr>
            <a:lvl5pPr marL="1990725" indent="-161925" algn="l" defTabSz="995363" rtl="0" fontAlgn="base">
              <a:spcBef>
                <a:spcPct val="0"/>
              </a:spcBef>
              <a:spcAft>
                <a:spcPct val="0"/>
              </a:spcAft>
              <a:defRPr sz="2000" kern="1200">
                <a:solidFill>
                  <a:schemeClr val="lt1"/>
                </a:solidFill>
                <a:latin typeface="+mn-lt"/>
                <a:ea typeface="+mn-ea"/>
                <a:cs typeface="+mn-cs"/>
              </a:defRPr>
            </a:lvl5pPr>
            <a:lvl6pPr marL="2286000" algn="l" defTabSz="914400" rtl="0" eaLnBrk="1" latinLnBrk="0" hangingPunct="1">
              <a:defRPr sz="2000" kern="1200">
                <a:solidFill>
                  <a:schemeClr val="lt1"/>
                </a:solidFill>
                <a:latin typeface="+mn-lt"/>
                <a:ea typeface="+mn-ea"/>
                <a:cs typeface="+mn-cs"/>
              </a:defRPr>
            </a:lvl6pPr>
            <a:lvl7pPr marL="2743200" algn="l" defTabSz="914400" rtl="0" eaLnBrk="1" latinLnBrk="0" hangingPunct="1">
              <a:defRPr sz="2000" kern="1200">
                <a:solidFill>
                  <a:schemeClr val="lt1"/>
                </a:solidFill>
                <a:latin typeface="+mn-lt"/>
                <a:ea typeface="+mn-ea"/>
                <a:cs typeface="+mn-cs"/>
              </a:defRPr>
            </a:lvl7pPr>
            <a:lvl8pPr marL="3200400" algn="l" defTabSz="914400" rtl="0" eaLnBrk="1" latinLnBrk="0" hangingPunct="1">
              <a:defRPr sz="2000" kern="1200">
                <a:solidFill>
                  <a:schemeClr val="lt1"/>
                </a:solidFill>
                <a:latin typeface="+mn-lt"/>
                <a:ea typeface="+mn-ea"/>
                <a:cs typeface="+mn-cs"/>
              </a:defRPr>
            </a:lvl8pPr>
            <a:lvl9pPr marL="3657600" algn="l" defTabSz="914400" rtl="0" eaLnBrk="1" latinLnBrk="0" hangingPunct="1">
              <a:defRPr sz="2000" kern="1200">
                <a:solidFill>
                  <a:schemeClr val="lt1"/>
                </a:solidFill>
                <a:latin typeface="+mn-lt"/>
                <a:ea typeface="+mn-ea"/>
                <a:cs typeface="+mn-cs"/>
              </a:defRPr>
            </a:lvl9pPr>
          </a:lstStyle>
          <a:p>
            <a:pPr algn="ctr"/>
            <a:r>
              <a:rPr lang="en-IN" sz="1100" dirty="0"/>
              <a:t>Final Closing Report</a:t>
            </a:r>
            <a:endParaRPr lang="en-US" sz="1100" dirty="0"/>
          </a:p>
        </p:txBody>
      </p:sp>
      <p:cxnSp>
        <p:nvCxnSpPr>
          <p:cNvPr id="319" name="Straight Arrow Connector 318"/>
          <p:cNvCxnSpPr>
            <a:cxnSpLocks/>
            <a:stCxn id="241" idx="3"/>
            <a:endCxn id="318" idx="1"/>
          </p:cNvCxnSpPr>
          <p:nvPr/>
        </p:nvCxnSpPr>
        <p:spPr>
          <a:xfrm>
            <a:off x="10062648" y="4340256"/>
            <a:ext cx="529764" cy="869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21" name="Straight Arrow Connector 320"/>
          <p:cNvCxnSpPr>
            <a:cxnSpLocks/>
            <a:stCxn id="318" idx="2"/>
            <a:endCxn id="223" idx="0"/>
          </p:cNvCxnSpPr>
          <p:nvPr/>
        </p:nvCxnSpPr>
        <p:spPr>
          <a:xfrm>
            <a:off x="11265028" y="4570498"/>
            <a:ext cx="4516" cy="937775"/>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30" name="Content Placeholder 3"/>
          <p:cNvSpPr txBox="1">
            <a:spLocks/>
          </p:cNvSpPr>
          <p:nvPr/>
        </p:nvSpPr>
        <p:spPr>
          <a:xfrm>
            <a:off x="11980" y="1549533"/>
            <a:ext cx="1242786" cy="410172"/>
          </a:xfrm>
          <a:prstGeom prst="rect">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defPPr>
              <a:defRPr lang="en-US"/>
            </a:defPPr>
            <a:lvl1pPr marL="228600" indent="-22860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1pPr>
            <a:lvl2pPr marL="496888" indent="-39688"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2pPr>
            <a:lvl3pPr marL="995363" indent="-80963"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3pPr>
            <a:lvl4pPr marL="1492250" indent="-120650"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4pPr>
            <a:lvl5pPr marL="1990725" indent="-161925" algn="l" defTabSz="995363" rtl="0" eaLnBrk="1" fontAlgn="base" latinLnBrk="0" hangingPunct="1">
              <a:lnSpc>
                <a:spcPct val="90000"/>
              </a:lnSpc>
              <a:spcBef>
                <a:spcPct val="0"/>
              </a:spcBef>
              <a:spcAft>
                <a:spcPct val="0"/>
              </a:spcAft>
              <a:buFont typeface="Arial" panose="020B0604020202020204" pitchFamily="34" charset="0"/>
              <a:buChar char="•"/>
              <a:defRPr sz="2000" kern="1200">
                <a:solidFill>
                  <a:schemeClr val="lt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9pPr>
          </a:lstStyle>
          <a:p>
            <a:pPr marL="0" indent="0" algn="ctr">
              <a:buNone/>
            </a:pPr>
            <a:r>
              <a:rPr lang="en-US" sz="1050" dirty="0"/>
              <a:t>Understanding Client Requirement</a:t>
            </a:r>
          </a:p>
        </p:txBody>
      </p:sp>
      <p:cxnSp>
        <p:nvCxnSpPr>
          <p:cNvPr id="331" name="Straight Arrow Connector 330"/>
          <p:cNvCxnSpPr>
            <a:cxnSpLocks/>
            <a:stCxn id="330" idx="3"/>
          </p:cNvCxnSpPr>
          <p:nvPr/>
        </p:nvCxnSpPr>
        <p:spPr>
          <a:xfrm flipV="1">
            <a:off x="1254766" y="1741323"/>
            <a:ext cx="753558" cy="1329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42" name="Oval 341"/>
          <p:cNvSpPr/>
          <p:nvPr/>
        </p:nvSpPr>
        <p:spPr>
          <a:xfrm>
            <a:off x="9788504" y="3369682"/>
            <a:ext cx="1370462" cy="520315"/>
          </a:xfrm>
          <a:prstGeom prst="ellipse">
            <a:avLst/>
          </a:prstGeom>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00" dirty="0"/>
              <a:t>Source Code Analysis</a:t>
            </a:r>
          </a:p>
        </p:txBody>
      </p:sp>
      <p:cxnSp>
        <p:nvCxnSpPr>
          <p:cNvPr id="344" name="Straight Arrow Connector 343"/>
          <p:cNvCxnSpPr>
            <a:endCxn id="342" idx="2"/>
          </p:cNvCxnSpPr>
          <p:nvPr/>
        </p:nvCxnSpPr>
        <p:spPr>
          <a:xfrm flipV="1">
            <a:off x="8422641" y="3629840"/>
            <a:ext cx="1365863" cy="40965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186498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Tools required for security testing</a:t>
            </a:r>
          </a:p>
        </p:txBody>
      </p:sp>
      <p:sp>
        <p:nvSpPr>
          <p:cNvPr id="3" name="Content Placeholder 2"/>
          <p:cNvSpPr>
            <a:spLocks noGrp="1"/>
          </p:cNvSpPr>
          <p:nvPr>
            <p:ph idx="1"/>
          </p:nvPr>
        </p:nvSpPr>
        <p:spPr>
          <a:xfrm>
            <a:off x="6938779" y="2283541"/>
            <a:ext cx="4145924" cy="4351338"/>
          </a:xfrm>
        </p:spPr>
        <p:txBody>
          <a:bodyPr>
            <a:normAutofit/>
          </a:bodyPr>
          <a:lstStyle/>
          <a:p>
            <a:pPr marL="0" indent="0">
              <a:buNone/>
            </a:pPr>
            <a:r>
              <a:rPr lang="en-IN" sz="2000" dirty="0"/>
              <a:t>Commercial</a:t>
            </a:r>
          </a:p>
          <a:p>
            <a:r>
              <a:rPr lang="en-IN" sz="2000" dirty="0" err="1"/>
              <a:t>Burpsuite</a:t>
            </a:r>
            <a:endParaRPr lang="en-IN" sz="2000" dirty="0"/>
          </a:p>
          <a:p>
            <a:r>
              <a:rPr lang="en-IN" sz="2000" dirty="0"/>
              <a:t>HP </a:t>
            </a:r>
            <a:r>
              <a:rPr lang="en-IN" sz="2000" dirty="0" err="1"/>
              <a:t>Acunextix</a:t>
            </a:r>
            <a:endParaRPr lang="en-IN" sz="2000" dirty="0"/>
          </a:p>
          <a:p>
            <a:r>
              <a:rPr lang="en-IN" sz="2000" dirty="0"/>
              <a:t>IBM Rational </a:t>
            </a:r>
            <a:r>
              <a:rPr lang="en-IN" sz="2000" dirty="0" err="1"/>
              <a:t>Appscan</a:t>
            </a:r>
            <a:endParaRPr lang="en-IN" sz="2000" dirty="0"/>
          </a:p>
          <a:p>
            <a:r>
              <a:rPr lang="en-IN" sz="2000" dirty="0"/>
              <a:t>Nessus</a:t>
            </a:r>
          </a:p>
          <a:p>
            <a:r>
              <a:rPr lang="en-IN" sz="2000" dirty="0"/>
              <a:t>Nexpose</a:t>
            </a:r>
          </a:p>
          <a:p>
            <a:r>
              <a:rPr lang="en-IN" sz="2000" dirty="0"/>
              <a:t>Metasploit</a:t>
            </a:r>
          </a:p>
          <a:p>
            <a:r>
              <a:rPr lang="en-IN" sz="2000" dirty="0"/>
              <a:t>Nipper Studio</a:t>
            </a:r>
          </a:p>
          <a:p>
            <a:r>
              <a:rPr lang="en-IN" sz="2000" dirty="0"/>
              <a:t>Nexus</a:t>
            </a:r>
          </a:p>
        </p:txBody>
      </p:sp>
      <p:sp>
        <p:nvSpPr>
          <p:cNvPr id="4" name="Content Placeholder 2"/>
          <p:cNvSpPr txBox="1">
            <a:spLocks/>
          </p:cNvSpPr>
          <p:nvPr/>
        </p:nvSpPr>
        <p:spPr>
          <a:xfrm>
            <a:off x="1000760" y="2283541"/>
            <a:ext cx="414592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000" dirty="0"/>
              <a:t>Open Source / Freeware</a:t>
            </a:r>
          </a:p>
          <a:p>
            <a:r>
              <a:rPr lang="en-IN" sz="2000" dirty="0"/>
              <a:t>Nmap</a:t>
            </a:r>
          </a:p>
          <a:p>
            <a:r>
              <a:rPr lang="en-IN" sz="2000" dirty="0"/>
              <a:t>Owasp Zed Attack Proxy</a:t>
            </a:r>
          </a:p>
          <a:p>
            <a:r>
              <a:rPr lang="en-IN" sz="2000" dirty="0"/>
              <a:t>MBSA</a:t>
            </a:r>
          </a:p>
          <a:p>
            <a:r>
              <a:rPr lang="en-IN" sz="2000" dirty="0"/>
              <a:t>Wireshark</a:t>
            </a:r>
          </a:p>
          <a:p>
            <a:r>
              <a:rPr lang="en-IN" sz="2000" dirty="0"/>
              <a:t>Ping of Death</a:t>
            </a:r>
          </a:p>
          <a:p>
            <a:r>
              <a:rPr lang="en-IN" sz="2000" dirty="0"/>
              <a:t>THC Hydra</a:t>
            </a:r>
          </a:p>
          <a:p>
            <a:r>
              <a:rPr lang="en-IN" sz="2000" dirty="0"/>
              <a:t>Owasp Xenotix XSS</a:t>
            </a:r>
          </a:p>
          <a:p>
            <a:r>
              <a:rPr lang="en-IN" sz="2000" dirty="0"/>
              <a:t>BeEF Framework</a:t>
            </a:r>
          </a:p>
          <a:p>
            <a:r>
              <a:rPr lang="en-IN" sz="2000" dirty="0" err="1"/>
              <a:t>SQLmap</a:t>
            </a:r>
            <a:endParaRPr lang="en-IN" sz="2000" dirty="0"/>
          </a:p>
          <a:p>
            <a:endParaRPr lang="en-IN" dirty="0"/>
          </a:p>
          <a:p>
            <a:endParaRPr lang="en-IN" dirty="0"/>
          </a:p>
        </p:txBody>
      </p:sp>
    </p:spTree>
    <p:extLst>
      <p:ext uri="{BB962C8B-B14F-4D97-AF65-F5344CB8AC3E}">
        <p14:creationId xmlns:p14="http://schemas.microsoft.com/office/powerpoint/2010/main" val="1278009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7087552" cy="1080938"/>
          </a:xfrm>
        </p:spPr>
        <p:txBody>
          <a:bodyPr>
            <a:normAutofit/>
          </a:bodyPr>
          <a:lstStyle/>
          <a:p>
            <a:r>
              <a:rPr lang="en-IN" sz="2000" b="1"/>
              <a:t>Security</a:t>
            </a:r>
            <a:r>
              <a:rPr lang="en-IN" sz="2000"/>
              <a:t> means “data should be accessible only for authorized users and protected from unauthorized users”</a:t>
            </a:r>
            <a:br>
              <a:rPr lang="en-IN" sz="2000"/>
            </a:br>
            <a:endParaRPr lang="en-IN" sz="2000"/>
          </a:p>
        </p:txBody>
      </p:sp>
      <p:sp>
        <p:nvSpPr>
          <p:cNvPr id="3" name="Content Placeholder 2"/>
          <p:cNvSpPr>
            <a:spLocks noGrp="1"/>
          </p:cNvSpPr>
          <p:nvPr>
            <p:ph idx="1"/>
          </p:nvPr>
        </p:nvSpPr>
        <p:spPr>
          <a:xfrm>
            <a:off x="680321" y="2336873"/>
            <a:ext cx="6423211" cy="3599316"/>
          </a:xfrm>
        </p:spPr>
        <p:txBody>
          <a:bodyPr>
            <a:normAutofit/>
          </a:bodyPr>
          <a:lstStyle/>
          <a:p>
            <a:pPr marL="0" indent="0">
              <a:buNone/>
            </a:pPr>
            <a:r>
              <a:rPr lang="en-IN" sz="1600" b="1"/>
              <a:t>What is Security Testing?</a:t>
            </a:r>
          </a:p>
          <a:p>
            <a:pPr marL="0" indent="0">
              <a:buNone/>
            </a:pPr>
            <a:endParaRPr lang="en-IN" sz="1600" b="1"/>
          </a:p>
          <a:p>
            <a:pPr>
              <a:buFont typeface="Wingdings" panose="05000000000000000000" pitchFamily="2" charset="2"/>
              <a:buChar char="Ø"/>
            </a:pPr>
            <a:r>
              <a:rPr lang="en-IN" sz="1600">
                <a:latin typeface="+mj-lt"/>
                <a:ea typeface="+mj-ea"/>
                <a:cs typeface="+mj-cs"/>
              </a:rPr>
              <a:t>It is the process to find out the vulnerabilities or security flaws in the Application. Using this information an organization can plan defence against any hacking attempts.</a:t>
            </a:r>
          </a:p>
          <a:p>
            <a:pPr>
              <a:buFont typeface="Wingdings" panose="05000000000000000000" pitchFamily="2" charset="2"/>
              <a:buChar char="Ø"/>
            </a:pPr>
            <a:r>
              <a:rPr lang="en-IN" sz="1600">
                <a:latin typeface="+mj-lt"/>
                <a:ea typeface="+mj-ea"/>
                <a:cs typeface="+mj-cs"/>
              </a:rPr>
              <a:t>Security Testers identify the vulnerabilities in the applications, databases, network devices, systems and servers through manual testing or with the help of automated tools.</a:t>
            </a:r>
          </a:p>
          <a:p>
            <a:pPr>
              <a:buFont typeface="Wingdings" panose="05000000000000000000" pitchFamily="2" charset="2"/>
              <a:buChar char="Ø"/>
            </a:pPr>
            <a:r>
              <a:rPr lang="en-IN" sz="1600">
                <a:latin typeface="+mj-lt"/>
                <a:ea typeface="+mj-ea"/>
                <a:cs typeface="+mj-cs"/>
              </a:rPr>
              <a:t>User privacy and data security are the biggest concerns nowadays. Main objective of Security Testing is to provide security in IT Environments so that the data and resources are protected from unauthorized users.</a:t>
            </a:r>
          </a:p>
          <a:p>
            <a:pPr marL="0" indent="0">
              <a:buNone/>
            </a:pPr>
            <a:endParaRPr lang="en-IN" sz="1600"/>
          </a:p>
        </p:txBody>
      </p:sp>
    </p:spTree>
    <p:extLst>
      <p:ext uri="{BB962C8B-B14F-4D97-AF65-F5344CB8AC3E}">
        <p14:creationId xmlns:p14="http://schemas.microsoft.com/office/powerpoint/2010/main" val="4096284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7087552" cy="1080938"/>
          </a:xfrm>
        </p:spPr>
        <p:txBody>
          <a:bodyPr>
            <a:normAutofit/>
          </a:bodyPr>
          <a:lstStyle/>
          <a:p>
            <a:r>
              <a:rPr lang="en-IN" dirty="0"/>
              <a:t>“</a:t>
            </a:r>
            <a:r>
              <a:rPr lang="en-IN" b="1" dirty="0"/>
              <a:t>Few attributes of Security Testing</a:t>
            </a:r>
            <a:r>
              <a:rPr lang="en-IN" dirty="0"/>
              <a:t>”</a:t>
            </a:r>
          </a:p>
        </p:txBody>
      </p:sp>
      <p:sp>
        <p:nvSpPr>
          <p:cNvPr id="3" name="Content Placeholder 2"/>
          <p:cNvSpPr>
            <a:spLocks noGrp="1"/>
          </p:cNvSpPr>
          <p:nvPr>
            <p:ph idx="1"/>
          </p:nvPr>
        </p:nvSpPr>
        <p:spPr>
          <a:xfrm>
            <a:off x="680321" y="2336873"/>
            <a:ext cx="6423211" cy="3599316"/>
          </a:xfrm>
        </p:spPr>
        <p:txBody>
          <a:bodyPr>
            <a:normAutofit/>
          </a:bodyPr>
          <a:lstStyle/>
          <a:p>
            <a:r>
              <a:rPr lang="en-IN" sz="1400" dirty="0"/>
              <a:t>Authentication -	 Who you are?</a:t>
            </a:r>
          </a:p>
          <a:p>
            <a:r>
              <a:rPr lang="en-IN" sz="1400" dirty="0"/>
              <a:t>Authorization   -	 What you can do?</a:t>
            </a:r>
          </a:p>
          <a:p>
            <a:r>
              <a:rPr lang="en-IN" sz="1400" dirty="0"/>
              <a:t>Confidentiality - 	 Protecting the information from unauthorized users</a:t>
            </a:r>
          </a:p>
          <a:p>
            <a:pPr marL="0" indent="0">
              <a:buNone/>
            </a:pPr>
            <a:r>
              <a:rPr lang="en-IN" sz="1400" dirty="0"/>
              <a:t>		 E.g.- Encryption </a:t>
            </a:r>
          </a:p>
          <a:p>
            <a:r>
              <a:rPr lang="en-IN" sz="1400" dirty="0"/>
              <a:t>Integrity          -	 Protecting information from being modified or 		 altered by unauthorized users.</a:t>
            </a:r>
          </a:p>
          <a:p>
            <a:pPr marL="0" indent="0">
              <a:buNone/>
            </a:pPr>
            <a:r>
              <a:rPr lang="en-IN" sz="1400" dirty="0"/>
              <a:t>		 E.g.- Hashing </a:t>
            </a:r>
          </a:p>
          <a:p>
            <a:r>
              <a:rPr lang="en-IN" sz="1400" dirty="0"/>
              <a:t>Availability      -	 It ensures that authorized users are able to access 		 the information when its needed. </a:t>
            </a:r>
          </a:p>
          <a:p>
            <a:pPr marL="0" indent="0">
              <a:buNone/>
            </a:pPr>
            <a:r>
              <a:rPr lang="en-IN" sz="1400" dirty="0"/>
              <a:t>  		 E.g.- Protection from DDOS Attack</a:t>
            </a:r>
          </a:p>
        </p:txBody>
      </p:sp>
    </p:spTree>
    <p:extLst>
      <p:ext uri="{BB962C8B-B14F-4D97-AF65-F5344CB8AC3E}">
        <p14:creationId xmlns:p14="http://schemas.microsoft.com/office/powerpoint/2010/main" val="3396014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0938"/>
          </a:xfrm>
        </p:spPr>
        <p:txBody>
          <a:bodyPr>
            <a:normAutofit/>
          </a:bodyPr>
          <a:lstStyle/>
          <a:p>
            <a:r>
              <a:rPr lang="en-IN"/>
              <a:t>Why Security Testing is required?</a:t>
            </a:r>
            <a:endParaRPr lang="en-IN" dirty="0"/>
          </a:p>
        </p:txBody>
      </p:sp>
      <p:sp>
        <p:nvSpPr>
          <p:cNvPr id="3" name="Content Placeholder 2"/>
          <p:cNvSpPr>
            <a:spLocks noGrp="1"/>
          </p:cNvSpPr>
          <p:nvPr>
            <p:ph idx="1"/>
          </p:nvPr>
        </p:nvSpPr>
        <p:spPr>
          <a:xfrm>
            <a:off x="3777672" y="2336873"/>
            <a:ext cx="6516509" cy="3599316"/>
          </a:xfrm>
        </p:spPr>
        <p:txBody>
          <a:bodyPr>
            <a:normAutofit/>
          </a:bodyPr>
          <a:lstStyle/>
          <a:p>
            <a:pPr marL="0" indent="0">
              <a:buNone/>
            </a:pPr>
            <a:r>
              <a:rPr lang="en-IN" sz="1100" b="1">
                <a:latin typeface="Trebuchet MS (Body)"/>
                <a:ea typeface="+mj-ea"/>
                <a:cs typeface="+mj-cs"/>
              </a:rPr>
              <a:t>Major Business Impact recently:-</a:t>
            </a:r>
          </a:p>
          <a:p>
            <a:pPr marL="0" indent="0">
              <a:buNone/>
            </a:pPr>
            <a:r>
              <a:rPr lang="en-IN" sz="1100">
                <a:latin typeface="Trebuchet MS (Body)"/>
                <a:ea typeface="+mj-ea"/>
                <a:cs typeface="+mj-cs"/>
              </a:rPr>
              <a:t>You must have heard of the WannaCry ransomware attack that started in May,2017. It locked more than 2 lakh computers around the world and demanded for ransom payments in Bitcoin cryptocurrency. This attack has affected many big organizations around the globe.</a:t>
            </a:r>
          </a:p>
          <a:p>
            <a:pPr marL="0" indent="0">
              <a:buNone/>
            </a:pPr>
            <a:endParaRPr lang="en-IN" sz="1100">
              <a:latin typeface="Trebuchet MS (Body)"/>
              <a:ea typeface="+mj-ea"/>
              <a:cs typeface="+mj-cs"/>
            </a:endParaRPr>
          </a:p>
          <a:p>
            <a:pPr marL="0" indent="0">
              <a:buNone/>
            </a:pPr>
            <a:r>
              <a:rPr lang="en-IN" sz="1100" b="1">
                <a:latin typeface="Trebuchet MS (Body)"/>
              </a:rPr>
              <a:t>So, security testing is mainly required because:</a:t>
            </a:r>
          </a:p>
          <a:p>
            <a:pPr marL="0" indent="0">
              <a:buNone/>
            </a:pPr>
            <a:endParaRPr lang="en-IN" sz="1100" b="1">
              <a:latin typeface="Trebuchet MS (Body)"/>
            </a:endParaRPr>
          </a:p>
          <a:p>
            <a:r>
              <a:rPr lang="en-IN" sz="1100">
                <a:latin typeface="Trebuchet MS (Body)"/>
                <a:ea typeface="+mj-ea"/>
                <a:cs typeface="+mj-cs"/>
              </a:rPr>
              <a:t>Financial or critical data theft is too risky for both client and organisation, so it must be secured while transferring it between different systems or over the network.</a:t>
            </a:r>
          </a:p>
          <a:p>
            <a:r>
              <a:rPr lang="en-IN" sz="1100">
                <a:latin typeface="Trebuchet MS (Body)"/>
                <a:ea typeface="+mj-ea"/>
                <a:cs typeface="+mj-cs"/>
              </a:rPr>
              <a:t>Maintain and Secure user data from unauthorized users.</a:t>
            </a:r>
          </a:p>
          <a:p>
            <a:r>
              <a:rPr lang="en-IN" sz="1100">
                <a:latin typeface="Trebuchet MS (Body)"/>
                <a:ea typeface="+mj-ea"/>
                <a:cs typeface="+mj-cs"/>
              </a:rPr>
              <a:t>Find out new and existing security vulnerabilities in an application, network and servers to protect from future attacks.</a:t>
            </a:r>
          </a:p>
          <a:p>
            <a:r>
              <a:rPr lang="en-IN" sz="1100">
                <a:latin typeface="Trebuchet MS (Body)"/>
                <a:ea typeface="+mj-ea"/>
                <a:cs typeface="+mj-cs"/>
              </a:rPr>
              <a:t>Identify the risks and business impact of successful attacks.</a:t>
            </a:r>
          </a:p>
          <a:p>
            <a:r>
              <a:rPr lang="en-IN" sz="1100">
                <a:latin typeface="Trebuchet MS (Body)"/>
                <a:ea typeface="+mj-ea"/>
                <a:cs typeface="+mj-cs"/>
              </a:rPr>
              <a:t>Maintain existing and Implement new security strategies in an organization to prevent existing and new threats.</a:t>
            </a:r>
          </a:p>
        </p:txBody>
      </p:sp>
    </p:spTree>
    <p:extLst>
      <p:ext uri="{BB962C8B-B14F-4D97-AF65-F5344CB8AC3E}">
        <p14:creationId xmlns:p14="http://schemas.microsoft.com/office/powerpoint/2010/main" val="291589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0FFC73F-A318-4A21-8993-108C1DCDA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705FBBC2-87A3-43AE-9AD7-588C90C153EA}"/>
              </a:ext>
            </a:extLst>
          </p:cNvPr>
          <p:cNvPicPr>
            <a:picLocks noChangeAspect="1"/>
          </p:cNvPicPr>
          <p:nvPr/>
        </p:nvPicPr>
        <p:blipFill rotWithShape="1">
          <a:blip r:embed="rId2" cstate="print">
            <a:duotone>
              <a:prstClr val="black"/>
              <a:schemeClr val="bg2">
                <a:tint val="45000"/>
                <a:satMod val="400000"/>
              </a:schemeClr>
            </a:duotone>
            <a:alphaModFix amt="41000"/>
            <a:extLst>
              <a:ext uri="{28A0092B-C50C-407E-A947-70E740481C1C}">
                <a14:useLocalDpi xmlns:a14="http://schemas.microsoft.com/office/drawing/2010/main" val="0"/>
              </a:ext>
            </a:extLst>
          </a:blip>
          <a:srcRect t="19088" b="24662"/>
          <a:stretch/>
        </p:blipFill>
        <p:spPr>
          <a:xfrm>
            <a:off x="20" y="-1"/>
            <a:ext cx="12191980" cy="6858001"/>
          </a:xfrm>
          <a:prstGeom prst="rect">
            <a:avLst/>
          </a:prstGeom>
        </p:spPr>
      </p:pic>
      <p:sp>
        <p:nvSpPr>
          <p:cNvPr id="24" name="Rectangle 23">
            <a:extLst>
              <a:ext uri="{FF2B5EF4-FFF2-40B4-BE49-F238E27FC236}">
                <a16:creationId xmlns:a16="http://schemas.microsoft.com/office/drawing/2014/main" id="{B8BCE4E4-5CBD-4940-82DF-E061DB079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1043940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a:extLst>
              <a:ext uri="{FF2B5EF4-FFF2-40B4-BE49-F238E27FC236}">
                <a16:creationId xmlns:a16="http://schemas.microsoft.com/office/drawing/2014/main" id="{67BB6D7E-7207-44B3-918C-D30673E76A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28" name="Rectangle 27">
            <a:extLst>
              <a:ext uri="{FF2B5EF4-FFF2-40B4-BE49-F238E27FC236}">
                <a16:creationId xmlns:a16="http://schemas.microsoft.com/office/drawing/2014/main" id="{878CAF58-E42B-437B-8490-F8FED23C6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9613861" cy="1080938"/>
          </a:xfrm>
        </p:spPr>
        <p:txBody>
          <a:bodyPr>
            <a:normAutofit/>
          </a:bodyPr>
          <a:lstStyle/>
          <a:p>
            <a:br>
              <a:rPr lang="en-IN" b="1"/>
            </a:br>
            <a:r>
              <a:rPr lang="en-IN" b="1"/>
              <a:t>Security Testing Services (Offerings)</a:t>
            </a:r>
            <a:endParaRPr lang="en-IN" b="1" dirty="0"/>
          </a:p>
        </p:txBody>
      </p:sp>
      <p:pic>
        <p:nvPicPr>
          <p:cNvPr id="30" name="Picture 29">
            <a:extLst>
              <a:ext uri="{FF2B5EF4-FFF2-40B4-BE49-F238E27FC236}">
                <a16:creationId xmlns:a16="http://schemas.microsoft.com/office/drawing/2014/main" id="{580C3C5B-2644-4CDD-8211-ACD3F3208E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32" name="Rectangle 31">
            <a:extLst>
              <a:ext uri="{FF2B5EF4-FFF2-40B4-BE49-F238E27FC236}">
                <a16:creationId xmlns:a16="http://schemas.microsoft.com/office/drawing/2014/main" id="{FD2B6070-6B6D-47EA-957C-1B17F9E3E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680321" y="2336873"/>
            <a:ext cx="9613861" cy="3395060"/>
          </a:xfrm>
        </p:spPr>
        <p:txBody>
          <a:bodyPr anchor="ctr">
            <a:normAutofit/>
          </a:bodyPr>
          <a:lstStyle/>
          <a:p>
            <a:r>
              <a:rPr lang="en-IN" sz="1300"/>
              <a:t>Application Security Testing - </a:t>
            </a:r>
            <a:r>
              <a:rPr lang="en-IN" sz="1300">
                <a:latin typeface="+mj-lt"/>
                <a:ea typeface="+mj-ea"/>
                <a:cs typeface="+mj-cs"/>
              </a:rPr>
              <a:t>An approach to validate and uncover security vulnerabilities in an application (web / mobile / thick client / web services) and its associated components (Network Devices / Servers / Systems), by performing static and dynamic security testing.</a:t>
            </a:r>
          </a:p>
          <a:p>
            <a:r>
              <a:rPr lang="en-IN" sz="1300"/>
              <a:t>Web application security testing (</a:t>
            </a:r>
            <a:r>
              <a:rPr lang="en-IN" sz="1300" i="1"/>
              <a:t>Secure code analysis, penetration testing, vulnerability management</a:t>
            </a:r>
            <a:r>
              <a:rPr lang="en-IN" sz="1300"/>
              <a:t>)</a:t>
            </a:r>
          </a:p>
          <a:p>
            <a:r>
              <a:rPr lang="en-IN" sz="1300"/>
              <a:t>Mobile security testing (</a:t>
            </a:r>
            <a:r>
              <a:rPr lang="en-IN" sz="1300" i="1"/>
              <a:t>Mobile web, native and hybrid apps</a:t>
            </a:r>
            <a:r>
              <a:rPr lang="en-IN" sz="1300"/>
              <a:t>)</a:t>
            </a:r>
          </a:p>
          <a:p>
            <a:r>
              <a:rPr lang="en-IN" sz="1300"/>
              <a:t>Network security testing (Switches, Routers, Firewalls, Servers) </a:t>
            </a:r>
          </a:p>
          <a:p>
            <a:r>
              <a:rPr lang="en-IN" sz="1300"/>
              <a:t>Infrastructure security testing</a:t>
            </a:r>
          </a:p>
          <a:p>
            <a:r>
              <a:rPr lang="en-IN" sz="1300"/>
              <a:t>Secure software development life cycle (SDLC) integration and security training</a:t>
            </a:r>
          </a:p>
          <a:p>
            <a:r>
              <a:rPr lang="en-IN" sz="1300"/>
              <a:t>Data security validation and role-based authentication and authorization testing</a:t>
            </a:r>
          </a:p>
          <a:p>
            <a:r>
              <a:rPr lang="en-IN" sz="1300"/>
              <a:t>Web services / API security testing</a:t>
            </a:r>
          </a:p>
          <a:p>
            <a:r>
              <a:rPr lang="en-IN" sz="1300"/>
              <a:t>PCI DSS compliance security testing</a:t>
            </a:r>
          </a:p>
          <a:p>
            <a:r>
              <a:rPr lang="en-IN" sz="1300"/>
              <a:t>Social engineering attacks security testing</a:t>
            </a:r>
          </a:p>
          <a:p>
            <a:pPr marL="0" indent="0">
              <a:buNone/>
            </a:pPr>
            <a:endParaRPr lang="en-IN" sz="1300">
              <a:latin typeface="+mj-lt"/>
              <a:ea typeface="+mj-ea"/>
              <a:cs typeface="+mj-cs"/>
            </a:endParaRPr>
          </a:p>
        </p:txBody>
      </p:sp>
    </p:spTree>
    <p:extLst>
      <p:ext uri="{BB962C8B-B14F-4D97-AF65-F5344CB8AC3E}">
        <p14:creationId xmlns:p14="http://schemas.microsoft.com/office/powerpoint/2010/main" val="3078659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Picture 21">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0" name="Picture 23">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1" name="Rectangle 25">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27">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8"/>
            <a:ext cx="7087552" cy="1080938"/>
          </a:xfrm>
        </p:spPr>
        <p:txBody>
          <a:bodyPr>
            <a:normAutofit/>
          </a:bodyPr>
          <a:lstStyle/>
          <a:p>
            <a:r>
              <a:rPr lang="en-IN">
                <a:solidFill>
                  <a:srgbClr val="FFFFFF"/>
                </a:solidFill>
              </a:rPr>
              <a:t>		Types of Security Testing</a:t>
            </a:r>
          </a:p>
        </p:txBody>
      </p:sp>
      <p:pic>
        <p:nvPicPr>
          <p:cNvPr id="53" name="Picture 29">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3"/>
            <a:ext cx="6423211" cy="3599316"/>
          </a:xfrm>
        </p:spPr>
        <p:txBody>
          <a:bodyPr>
            <a:normAutofit/>
          </a:bodyPr>
          <a:lstStyle/>
          <a:p>
            <a:pPr marL="514350" indent="-514350">
              <a:buAutoNum type="arabicPeriod"/>
            </a:pPr>
            <a:r>
              <a:rPr lang="en-IN" sz="1300" u="sng" dirty="0">
                <a:solidFill>
                  <a:srgbClr val="FFFFFF"/>
                </a:solidFill>
              </a:rPr>
              <a:t>Vulnerability scanning</a:t>
            </a:r>
            <a:r>
              <a:rPr lang="en-IN" sz="1300" b="1" dirty="0">
                <a:solidFill>
                  <a:srgbClr val="FFFFFF"/>
                </a:solidFill>
              </a:rPr>
              <a:t>- </a:t>
            </a:r>
            <a:r>
              <a:rPr lang="en-IN" sz="1300" dirty="0">
                <a:solidFill>
                  <a:srgbClr val="FFFFFF"/>
                </a:solidFill>
              </a:rPr>
              <a:t>It is the first phase of a Security tester and an attacker to identify detects and classifies vulnerabilities in computers, networks and applications.</a:t>
            </a:r>
          </a:p>
          <a:p>
            <a:pPr marL="0" indent="0">
              <a:buNone/>
            </a:pPr>
            <a:r>
              <a:rPr lang="en-IN" sz="1300" dirty="0">
                <a:solidFill>
                  <a:srgbClr val="FFFFFF"/>
                </a:solidFill>
              </a:rPr>
              <a:t>          Vulnerability scans are also used by an attacker looking for points of entry.</a:t>
            </a:r>
          </a:p>
          <a:p>
            <a:pPr marL="0" indent="0">
              <a:buNone/>
            </a:pPr>
            <a:endParaRPr lang="en-IN" sz="1300" dirty="0">
              <a:solidFill>
                <a:srgbClr val="FFFFFF"/>
              </a:solidFill>
            </a:endParaRPr>
          </a:p>
          <a:p>
            <a:pPr marL="0" indent="0">
              <a:buNone/>
            </a:pPr>
            <a:r>
              <a:rPr lang="en-IN" sz="1300" dirty="0">
                <a:solidFill>
                  <a:srgbClr val="FFFFFF"/>
                </a:solidFill>
              </a:rPr>
              <a:t>           Assessment-</a:t>
            </a:r>
          </a:p>
          <a:p>
            <a:pPr lvl="2">
              <a:buFont typeface="Wingdings" panose="05000000000000000000" pitchFamily="2" charset="2"/>
              <a:buChar char="Ø"/>
            </a:pPr>
            <a:r>
              <a:rPr lang="en-IN" sz="1300" dirty="0">
                <a:solidFill>
                  <a:srgbClr val="FFFFFF"/>
                </a:solidFill>
              </a:rPr>
              <a:t>Port scanner (e.g. </a:t>
            </a:r>
            <a:r>
              <a:rPr lang="en-IN" sz="1300" dirty="0" err="1">
                <a:solidFill>
                  <a:srgbClr val="FFFFFF"/>
                </a:solidFill>
              </a:rPr>
              <a:t>Nmap</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Network vulnerability scanner (e.g. Nessus, OpenVAS, INFRA Security Scanner, </a:t>
            </a:r>
            <a:r>
              <a:rPr lang="en-IN" sz="1300" dirty="0" err="1">
                <a:solidFill>
                  <a:srgbClr val="FFFFFF"/>
                </a:solidFill>
              </a:rPr>
              <a:t>Nexpose</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Web application security scanner (e.g. </a:t>
            </a:r>
            <a:r>
              <a:rPr lang="en-IN" sz="1300" dirty="0" err="1">
                <a:solidFill>
                  <a:srgbClr val="FFFFFF"/>
                </a:solidFill>
              </a:rPr>
              <a:t>Nikto</a:t>
            </a:r>
            <a:r>
              <a:rPr lang="en-IN" sz="1300" dirty="0">
                <a:solidFill>
                  <a:srgbClr val="FFFFFF"/>
                </a:solidFill>
              </a:rPr>
              <a:t>, </a:t>
            </a:r>
            <a:r>
              <a:rPr lang="en-IN" sz="1300" dirty="0" err="1">
                <a:solidFill>
                  <a:srgbClr val="FFFFFF"/>
                </a:solidFill>
              </a:rPr>
              <a:t>Acunetix</a:t>
            </a:r>
            <a:r>
              <a:rPr lang="en-IN" sz="1300" dirty="0">
                <a:solidFill>
                  <a:srgbClr val="FFFFFF"/>
                </a:solidFill>
              </a:rPr>
              <a:t>, Burp Suite, OWASP ZAP, IBM </a:t>
            </a:r>
            <a:r>
              <a:rPr lang="en-IN" sz="1300" dirty="0" err="1">
                <a:solidFill>
                  <a:srgbClr val="FFFFFF"/>
                </a:solidFill>
              </a:rPr>
              <a:t>Appscan</a:t>
            </a:r>
            <a:r>
              <a:rPr lang="en-IN" sz="1300" dirty="0">
                <a:solidFill>
                  <a:srgbClr val="FFFFFF"/>
                </a:solidFill>
              </a:rPr>
              <a:t>)</a:t>
            </a:r>
          </a:p>
          <a:p>
            <a:pPr lvl="2">
              <a:buFont typeface="Wingdings" panose="05000000000000000000" pitchFamily="2" charset="2"/>
              <a:buChar char="Ø"/>
            </a:pPr>
            <a:r>
              <a:rPr lang="en-IN" sz="1300" dirty="0">
                <a:solidFill>
                  <a:srgbClr val="FFFFFF"/>
                </a:solidFill>
              </a:rPr>
              <a:t>Database security scanner</a:t>
            </a:r>
          </a:p>
          <a:p>
            <a:pPr lvl="2">
              <a:buFont typeface="Wingdings" panose="05000000000000000000" pitchFamily="2" charset="2"/>
              <a:buChar char="Ø"/>
            </a:pPr>
            <a:r>
              <a:rPr lang="en-IN" sz="1300" dirty="0">
                <a:solidFill>
                  <a:srgbClr val="FFFFFF"/>
                </a:solidFill>
              </a:rPr>
              <a:t>Host based vulnerability scanner (</a:t>
            </a:r>
            <a:r>
              <a:rPr lang="en-IN" sz="1300" dirty="0" err="1">
                <a:solidFill>
                  <a:srgbClr val="FFFFFF"/>
                </a:solidFill>
              </a:rPr>
              <a:t>Lynis</a:t>
            </a:r>
            <a:r>
              <a:rPr lang="en-IN" sz="1300" dirty="0">
                <a:solidFill>
                  <a:srgbClr val="FFFFFF"/>
                </a:solidFill>
              </a:rPr>
              <a:t>, MBSA)</a:t>
            </a:r>
          </a:p>
          <a:p>
            <a:pPr lvl="2">
              <a:buFont typeface="Wingdings" panose="05000000000000000000" pitchFamily="2" charset="2"/>
              <a:buChar char="Ø"/>
            </a:pPr>
            <a:r>
              <a:rPr lang="en-IN" sz="1300" dirty="0">
                <a:solidFill>
                  <a:srgbClr val="FFFFFF"/>
                </a:solidFill>
              </a:rPr>
              <a:t>Single vulnerability tests</a:t>
            </a:r>
          </a:p>
          <a:p>
            <a:pPr marL="0" indent="0">
              <a:buNone/>
            </a:pPr>
            <a:endParaRPr lang="en-IN" sz="1300" dirty="0">
              <a:solidFill>
                <a:srgbClr val="FFFFFF"/>
              </a:solidFill>
            </a:endParaRPr>
          </a:p>
          <a:p>
            <a:pPr marL="0" indent="0">
              <a:buNone/>
            </a:pPr>
            <a:endParaRPr lang="en-IN" sz="1300" dirty="0">
              <a:solidFill>
                <a:srgbClr val="FFFFFF"/>
              </a:solidFill>
            </a:endParaRPr>
          </a:p>
        </p:txBody>
      </p:sp>
      <p:sp useBgFill="1">
        <p:nvSpPr>
          <p:cNvPr id="54" name="Rectangle 31">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5497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57" name="Picture 56">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9" name="Rectangle 58">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63" name="Picture 62">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78887"/>
          </a:xfrm>
        </p:spPr>
        <p:txBody>
          <a:bodyPr>
            <a:normAutofit/>
          </a:bodyPr>
          <a:lstStyle/>
          <a:p>
            <a:pPr marL="0" indent="0">
              <a:buNone/>
            </a:pPr>
            <a:r>
              <a:rPr lang="en-IN" sz="1200" dirty="0">
                <a:solidFill>
                  <a:srgbClr val="FFFFFF"/>
                </a:solidFill>
              </a:rPr>
              <a:t>2. </a:t>
            </a:r>
            <a:r>
              <a:rPr lang="en-IN" sz="1200" u="sng" dirty="0">
                <a:solidFill>
                  <a:srgbClr val="FFFFFF"/>
                </a:solidFill>
              </a:rPr>
              <a:t>Security Scanning </a:t>
            </a:r>
            <a:r>
              <a:rPr lang="en-IN" sz="1200" dirty="0">
                <a:solidFill>
                  <a:srgbClr val="FFFFFF"/>
                </a:solidFill>
              </a:rPr>
              <a:t>-To scan the whole infrastructure and identify the vulnerabilities in </a:t>
            </a:r>
          </a:p>
          <a:p>
            <a:pPr marL="0" indent="0">
              <a:buNone/>
            </a:pPr>
            <a:r>
              <a:rPr lang="en-IN" sz="1200" dirty="0">
                <a:solidFill>
                  <a:srgbClr val="FFFFFF"/>
                </a:solidFill>
              </a:rPr>
              <a:t>depth.</a:t>
            </a:r>
          </a:p>
          <a:p>
            <a:pPr marL="0" indent="0">
              <a:buNone/>
            </a:pPr>
            <a:endParaRPr lang="en-IN" sz="1200" dirty="0">
              <a:solidFill>
                <a:srgbClr val="FFFFFF"/>
              </a:solidFill>
            </a:endParaRPr>
          </a:p>
          <a:p>
            <a:pPr marL="0" indent="0">
              <a:buNone/>
            </a:pPr>
            <a:r>
              <a:rPr lang="en-IN" sz="1200" dirty="0">
                <a:solidFill>
                  <a:srgbClr val="FFFFFF"/>
                </a:solidFill>
              </a:rPr>
              <a:t>Address the application security and network security vulnerabilities to avoid any of the following:</a:t>
            </a:r>
          </a:p>
          <a:p>
            <a:r>
              <a:rPr lang="en-IN" sz="1200" dirty="0">
                <a:solidFill>
                  <a:srgbClr val="FFFFFF"/>
                </a:solidFill>
              </a:rPr>
              <a:t>Loss of customer trust.</a:t>
            </a:r>
          </a:p>
          <a:p>
            <a:r>
              <a:rPr lang="en-IN" sz="1200" dirty="0">
                <a:solidFill>
                  <a:srgbClr val="FFFFFF"/>
                </a:solidFill>
              </a:rPr>
              <a:t>Disturbance in your online services, means of revenue generation/collection.(</a:t>
            </a:r>
            <a:r>
              <a:rPr lang="en-IN" sz="1200" dirty="0" err="1">
                <a:solidFill>
                  <a:srgbClr val="FFFFFF"/>
                </a:solidFill>
              </a:rPr>
              <a:t>eg.Facebook</a:t>
            </a:r>
            <a:r>
              <a:rPr lang="en-IN" sz="1200" dirty="0">
                <a:solidFill>
                  <a:srgbClr val="FFFFFF"/>
                </a:solidFill>
              </a:rPr>
              <a:t>)</a:t>
            </a:r>
          </a:p>
          <a:p>
            <a:r>
              <a:rPr lang="en-IN" sz="1200" dirty="0">
                <a:solidFill>
                  <a:srgbClr val="FFFFFF"/>
                </a:solidFill>
              </a:rPr>
              <a:t>Website downtime, time loss and expenditures in recovering from damages (reinstalling services, restoring backups, etc.)</a:t>
            </a:r>
          </a:p>
          <a:p>
            <a:r>
              <a:rPr lang="en-IN" sz="1200" dirty="0">
                <a:solidFill>
                  <a:srgbClr val="FFFFFF"/>
                </a:solidFill>
              </a:rPr>
              <a:t>Costs associated with securing web applications and network against future attacks.</a:t>
            </a:r>
          </a:p>
          <a:p>
            <a:pPr marL="0" indent="0">
              <a:buNone/>
            </a:pPr>
            <a:endParaRPr lang="en-IN" sz="1200" dirty="0">
              <a:solidFill>
                <a:srgbClr val="FFFFFF"/>
              </a:solidFill>
            </a:endParaRPr>
          </a:p>
          <a:p>
            <a:pPr marL="0" indent="0">
              <a:buNone/>
            </a:pPr>
            <a:r>
              <a:rPr lang="en-IN" sz="1200" dirty="0">
                <a:solidFill>
                  <a:srgbClr val="FFFFFF"/>
                </a:solidFill>
              </a:rPr>
              <a:t>          Assessment-</a:t>
            </a:r>
          </a:p>
          <a:p>
            <a:pPr lvl="2">
              <a:buFont typeface="Wingdings" panose="05000000000000000000" pitchFamily="2" charset="2"/>
              <a:buChar char="Ø"/>
            </a:pPr>
            <a:r>
              <a:rPr lang="en-IN" sz="1200" dirty="0">
                <a:solidFill>
                  <a:srgbClr val="FFFFFF"/>
                </a:solidFill>
              </a:rPr>
              <a:t>Information Gathering about Targets (Active/Passive)</a:t>
            </a:r>
          </a:p>
          <a:p>
            <a:pPr lvl="2">
              <a:buFont typeface="Wingdings" panose="05000000000000000000" pitchFamily="2" charset="2"/>
              <a:buChar char="Ø"/>
            </a:pPr>
            <a:r>
              <a:rPr lang="en-IN" sz="1200" dirty="0">
                <a:solidFill>
                  <a:srgbClr val="FFFFFF"/>
                </a:solidFill>
              </a:rPr>
              <a:t>Fingerprinting (Application Server/ Web Server/ Network Devices)</a:t>
            </a:r>
          </a:p>
          <a:p>
            <a:pPr lvl="2">
              <a:buFont typeface="Wingdings" panose="05000000000000000000" pitchFamily="2" charset="2"/>
              <a:buChar char="Ø"/>
            </a:pPr>
            <a:r>
              <a:rPr lang="en-IN" sz="1200" dirty="0">
                <a:solidFill>
                  <a:srgbClr val="FFFFFF"/>
                </a:solidFill>
              </a:rPr>
              <a:t>Port Scan and Identify Services and its versions</a:t>
            </a:r>
          </a:p>
          <a:p>
            <a:pPr lvl="2">
              <a:buFont typeface="Wingdings" panose="05000000000000000000" pitchFamily="2" charset="2"/>
              <a:buChar char="Ø"/>
            </a:pPr>
            <a:r>
              <a:rPr lang="en-IN" sz="1200" dirty="0">
                <a:solidFill>
                  <a:srgbClr val="FFFFFF"/>
                </a:solidFill>
              </a:rPr>
              <a:t>Automated Vulnerability Scan</a:t>
            </a:r>
          </a:p>
          <a:p>
            <a:pPr lvl="1">
              <a:buFont typeface="Wingdings" panose="05000000000000000000" pitchFamily="2" charset="2"/>
              <a:buChar char="Ø"/>
            </a:pPr>
            <a:endParaRPr lang="en-IN" sz="1200" dirty="0">
              <a:solidFill>
                <a:srgbClr val="FFFFFF"/>
              </a:solidFill>
            </a:endParaRPr>
          </a:p>
          <a:p>
            <a:pPr marL="0" indent="0">
              <a:buNone/>
            </a:pPr>
            <a:endParaRPr lang="en-IN" sz="1200" dirty="0">
              <a:solidFill>
                <a:srgbClr val="FFFFFF"/>
              </a:solidFill>
            </a:endParaRPr>
          </a:p>
          <a:p>
            <a:pPr marL="0" indent="0">
              <a:buNone/>
            </a:pPr>
            <a:endParaRPr lang="en-IN" sz="1200" dirty="0">
              <a:solidFill>
                <a:srgbClr val="FFFFFF"/>
              </a:solidFill>
            </a:endParaRPr>
          </a:p>
          <a:p>
            <a:pPr marL="0" indent="0">
              <a:buNone/>
            </a:pPr>
            <a:endParaRPr lang="en-IN" sz="1200" dirty="0">
              <a:solidFill>
                <a:srgbClr val="FFFFFF"/>
              </a:solidFill>
            </a:endParaRPr>
          </a:p>
        </p:txBody>
      </p:sp>
      <p:sp useBgFill="1">
        <p:nvSpPr>
          <p:cNvPr id="65" name="Rectangle 64">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5977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8">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30" name="Picture 10">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1" name="Rectangle 12">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14">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33" name="Picture 16">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680321" y="2336872"/>
            <a:ext cx="6423211" cy="4358567"/>
          </a:xfrm>
        </p:spPr>
        <p:txBody>
          <a:bodyPr>
            <a:normAutofit lnSpcReduction="10000"/>
          </a:bodyPr>
          <a:lstStyle/>
          <a:p>
            <a:pPr marL="0" indent="0">
              <a:buNone/>
            </a:pPr>
            <a:r>
              <a:rPr lang="en-IN" sz="1100" dirty="0">
                <a:solidFill>
                  <a:srgbClr val="FFFFFF"/>
                </a:solidFill>
              </a:rPr>
              <a:t>3. </a:t>
            </a:r>
            <a:r>
              <a:rPr lang="en-IN" sz="1100" u="sng" dirty="0">
                <a:solidFill>
                  <a:srgbClr val="FFFFFF"/>
                </a:solidFill>
              </a:rPr>
              <a:t>Penetration testing</a:t>
            </a:r>
            <a:r>
              <a:rPr lang="en-IN" sz="1100" dirty="0">
                <a:solidFill>
                  <a:srgbClr val="FFFFFF"/>
                </a:solidFill>
              </a:rPr>
              <a:t> – It is the process and important phase for a security researcher and an attacker to identify security vulnerabilities in an application by evaluating the system or network with various malicious techniques. </a:t>
            </a:r>
          </a:p>
          <a:p>
            <a:pPr marL="0" indent="0">
              <a:buNone/>
            </a:pPr>
            <a:r>
              <a:rPr lang="en-IN" sz="1100" dirty="0">
                <a:solidFill>
                  <a:srgbClr val="FFFFFF"/>
                </a:solidFill>
              </a:rPr>
              <a:t>Once the vulnerability is identified by an attacker. An attacker uses malicious payloads to exploit the vulnerabilities of the application and system in order to gain access and escalate privileges to get sensitive information.</a:t>
            </a:r>
          </a:p>
          <a:p>
            <a:pPr marL="0" indent="0">
              <a:buNone/>
            </a:pPr>
            <a:endParaRPr lang="en-IN" sz="1100" dirty="0">
              <a:solidFill>
                <a:srgbClr val="FFFFFF"/>
              </a:solidFill>
            </a:endParaRPr>
          </a:p>
          <a:p>
            <a:pPr marL="0" indent="0">
              <a:buNone/>
            </a:pPr>
            <a:r>
              <a:rPr lang="en-IN" sz="1100" dirty="0">
                <a:solidFill>
                  <a:srgbClr val="FFFFFF"/>
                </a:solidFill>
              </a:rPr>
              <a:t>          Assessment-</a:t>
            </a:r>
          </a:p>
          <a:p>
            <a:pPr lvl="2">
              <a:buFont typeface="Wingdings" panose="05000000000000000000" pitchFamily="2" charset="2"/>
              <a:buChar char="Ø"/>
            </a:pPr>
            <a:r>
              <a:rPr lang="en-IN" sz="1100" dirty="0">
                <a:solidFill>
                  <a:srgbClr val="FFFFFF"/>
                </a:solidFill>
              </a:rPr>
              <a:t>DOS / DDOS Attack -Application-Layer, Protocol, Volume-based (Ping of Death, Smurf, DDOSIM)</a:t>
            </a:r>
          </a:p>
          <a:p>
            <a:pPr lvl="2">
              <a:buFont typeface="Wingdings" panose="05000000000000000000" pitchFamily="2" charset="2"/>
              <a:buChar char="Ø"/>
            </a:pPr>
            <a:r>
              <a:rPr lang="en-IN" sz="1100" dirty="0">
                <a:solidFill>
                  <a:srgbClr val="FFFFFF"/>
                </a:solidFill>
              </a:rPr>
              <a:t>Password/Brute Force Attack (Burp suite, THC Hydra, Cain and Abel, John the Ripper)</a:t>
            </a:r>
          </a:p>
          <a:p>
            <a:pPr lvl="2">
              <a:buFont typeface="Wingdings" panose="05000000000000000000" pitchFamily="2" charset="2"/>
              <a:buChar char="Ø"/>
            </a:pPr>
            <a:r>
              <a:rPr lang="en-IN" sz="1100" dirty="0">
                <a:solidFill>
                  <a:srgbClr val="FFFFFF"/>
                </a:solidFill>
              </a:rPr>
              <a:t>Exploitation of Known Vulnerabilities -SSL v3.0 Heartbleed, Vulnerable Framework</a:t>
            </a:r>
          </a:p>
          <a:p>
            <a:pPr lvl="2">
              <a:buFont typeface="Wingdings" panose="05000000000000000000" pitchFamily="2" charset="2"/>
              <a:buChar char="Ø"/>
            </a:pPr>
            <a:r>
              <a:rPr lang="en-IN" sz="1100" dirty="0">
                <a:solidFill>
                  <a:srgbClr val="FFFFFF"/>
                </a:solidFill>
              </a:rPr>
              <a:t>SQL Injection (</a:t>
            </a:r>
            <a:r>
              <a:rPr lang="en-IN" sz="1100" dirty="0" err="1">
                <a:solidFill>
                  <a:srgbClr val="FFFFFF"/>
                </a:solidFill>
              </a:rPr>
              <a:t>SQLmap</a:t>
            </a:r>
            <a:r>
              <a:rPr lang="en-IN" sz="1100" dirty="0">
                <a:solidFill>
                  <a:srgbClr val="FFFFFF"/>
                </a:solidFill>
              </a:rPr>
              <a:t>, </a:t>
            </a:r>
            <a:r>
              <a:rPr lang="en-IN" sz="1100" dirty="0" err="1">
                <a:solidFill>
                  <a:srgbClr val="FFFFFF"/>
                </a:solidFill>
              </a:rPr>
              <a:t>SQLninja</a:t>
            </a:r>
            <a:r>
              <a:rPr lang="en-IN" sz="1100" dirty="0">
                <a:solidFill>
                  <a:srgbClr val="FFFFFF"/>
                </a:solidFill>
              </a:rPr>
              <a:t>, </a:t>
            </a:r>
            <a:r>
              <a:rPr lang="en-IN" sz="1100" dirty="0" err="1">
                <a:solidFill>
                  <a:srgbClr val="FFFFFF"/>
                </a:solidFill>
              </a:rPr>
              <a:t>Hackbar</a:t>
            </a:r>
            <a:r>
              <a:rPr lang="en-IN" sz="1100" dirty="0">
                <a:solidFill>
                  <a:srgbClr val="FFFFFF"/>
                </a:solidFill>
              </a:rPr>
              <a:t> Add-ons)</a:t>
            </a:r>
          </a:p>
          <a:p>
            <a:pPr lvl="2">
              <a:buFont typeface="Wingdings" panose="05000000000000000000" pitchFamily="2" charset="2"/>
              <a:buChar char="Ø"/>
            </a:pPr>
            <a:r>
              <a:rPr lang="en-IN" sz="1100" dirty="0">
                <a:solidFill>
                  <a:srgbClr val="FFFFFF"/>
                </a:solidFill>
              </a:rPr>
              <a:t>XSS Attack (</a:t>
            </a:r>
            <a:r>
              <a:rPr lang="en-IN" sz="1100" dirty="0" err="1">
                <a:solidFill>
                  <a:srgbClr val="FFFFFF"/>
                </a:solidFill>
              </a:rPr>
              <a:t>BeEF</a:t>
            </a:r>
            <a:r>
              <a:rPr lang="en-IN" sz="1100" dirty="0">
                <a:solidFill>
                  <a:srgbClr val="FFFFFF"/>
                </a:solidFill>
              </a:rPr>
              <a:t> Framework, </a:t>
            </a:r>
            <a:r>
              <a:rPr lang="en-IN" sz="1100" dirty="0" err="1">
                <a:solidFill>
                  <a:srgbClr val="FFFFFF"/>
                </a:solidFill>
              </a:rPr>
              <a:t>Owasp</a:t>
            </a:r>
            <a:r>
              <a:rPr lang="en-IN" sz="1100" dirty="0">
                <a:solidFill>
                  <a:srgbClr val="FFFFFF"/>
                </a:solidFill>
              </a:rPr>
              <a:t> </a:t>
            </a:r>
            <a:r>
              <a:rPr lang="en-IN" sz="1100" dirty="0" err="1">
                <a:solidFill>
                  <a:srgbClr val="FFFFFF"/>
                </a:solidFill>
              </a:rPr>
              <a:t>Xenotix</a:t>
            </a:r>
            <a:r>
              <a:rPr lang="en-IN" sz="1100" dirty="0">
                <a:solidFill>
                  <a:srgbClr val="FFFFFF"/>
                </a:solidFill>
              </a:rPr>
              <a:t>, </a:t>
            </a:r>
            <a:r>
              <a:rPr lang="en-IN" sz="1100" dirty="0" err="1">
                <a:solidFill>
                  <a:srgbClr val="FFFFFF"/>
                </a:solidFill>
              </a:rPr>
              <a:t>Netsparker</a:t>
            </a:r>
            <a:r>
              <a:rPr lang="en-IN" sz="1100" dirty="0">
                <a:solidFill>
                  <a:srgbClr val="FFFFFF"/>
                </a:solidFill>
              </a:rPr>
              <a:t>, Burp Suite)</a:t>
            </a:r>
          </a:p>
          <a:p>
            <a:pPr lvl="2">
              <a:buFont typeface="Wingdings" panose="05000000000000000000" pitchFamily="2" charset="2"/>
              <a:buChar char="Ø"/>
            </a:pPr>
            <a:r>
              <a:rPr lang="en-IN" sz="1100" dirty="0">
                <a:solidFill>
                  <a:srgbClr val="FFFFFF"/>
                </a:solidFill>
              </a:rPr>
              <a:t>CSRF Attack- (Burp suite, Postman Add-ons)</a:t>
            </a:r>
          </a:p>
          <a:p>
            <a:pPr lvl="2">
              <a:buFont typeface="Wingdings" panose="05000000000000000000" pitchFamily="2" charset="2"/>
              <a:buChar char="Ø"/>
            </a:pPr>
            <a:r>
              <a:rPr lang="en-IN" sz="1100" dirty="0">
                <a:solidFill>
                  <a:srgbClr val="FFFFFF"/>
                </a:solidFill>
              </a:rPr>
              <a:t>Privilege Escalation-(Metasploit)</a:t>
            </a:r>
          </a:p>
          <a:p>
            <a:pPr lvl="2">
              <a:buFont typeface="Wingdings" panose="05000000000000000000" pitchFamily="2" charset="2"/>
              <a:buChar char="Ø"/>
            </a:pPr>
            <a:r>
              <a:rPr lang="en-IN" sz="1100" dirty="0">
                <a:solidFill>
                  <a:srgbClr val="FFFFFF"/>
                </a:solidFill>
              </a:rPr>
              <a:t>URL and DATA manipulation- (Burp suite, </a:t>
            </a:r>
            <a:r>
              <a:rPr lang="en-IN" sz="1100" dirty="0" err="1">
                <a:solidFill>
                  <a:srgbClr val="FFFFFF"/>
                </a:solidFill>
              </a:rPr>
              <a:t>Owasp</a:t>
            </a:r>
            <a:r>
              <a:rPr lang="en-IN" sz="1100" dirty="0">
                <a:solidFill>
                  <a:srgbClr val="FFFFFF"/>
                </a:solidFill>
              </a:rPr>
              <a:t> Zed Attack, Tamper data Add-ons)</a:t>
            </a:r>
          </a:p>
          <a:p>
            <a:pPr lvl="2">
              <a:buFont typeface="Wingdings" panose="05000000000000000000" pitchFamily="2" charset="2"/>
              <a:buChar char="Ø"/>
            </a:pPr>
            <a:r>
              <a:rPr lang="en-IN" sz="1100" dirty="0">
                <a:solidFill>
                  <a:srgbClr val="FFFFFF"/>
                </a:solidFill>
              </a:rPr>
              <a:t>Buffer Overflow Testing(Immunity Debugger)</a:t>
            </a:r>
          </a:p>
          <a:p>
            <a:pPr lvl="2">
              <a:buFont typeface="Wingdings" panose="05000000000000000000" pitchFamily="2" charset="2"/>
              <a:buChar char="Ø"/>
            </a:pPr>
            <a:r>
              <a:rPr lang="en-IN" sz="1100" dirty="0">
                <a:solidFill>
                  <a:srgbClr val="FFFFFF"/>
                </a:solidFill>
              </a:rPr>
              <a:t>Network Security – (Wireshark, Nessus, </a:t>
            </a:r>
            <a:r>
              <a:rPr lang="en-IN" sz="1100" dirty="0" err="1">
                <a:solidFill>
                  <a:srgbClr val="FFFFFF"/>
                </a:solidFill>
              </a:rPr>
              <a:t>Nexpose</a:t>
            </a:r>
            <a:r>
              <a:rPr lang="en-IN" sz="1100" dirty="0">
                <a:solidFill>
                  <a:srgbClr val="FFFFFF"/>
                </a:solidFill>
              </a:rPr>
              <a:t>, MBSA, Nipper Studio)</a:t>
            </a:r>
          </a:p>
          <a:p>
            <a:pPr lvl="2">
              <a:buFont typeface="Wingdings" panose="05000000000000000000" pitchFamily="2" charset="2"/>
              <a:buChar char="Ø"/>
            </a:pPr>
            <a:r>
              <a:rPr lang="en-IN" sz="1100" dirty="0">
                <a:solidFill>
                  <a:srgbClr val="FFFFFF"/>
                </a:solidFill>
              </a:rPr>
              <a:t>Wireless Attack- (</a:t>
            </a:r>
            <a:r>
              <a:rPr lang="en-IN" sz="1100" dirty="0" err="1">
                <a:solidFill>
                  <a:srgbClr val="FFFFFF"/>
                </a:solidFill>
              </a:rPr>
              <a:t>Aircrack</a:t>
            </a:r>
            <a:r>
              <a:rPr lang="en-IN" sz="1100" dirty="0">
                <a:solidFill>
                  <a:srgbClr val="FFFFFF"/>
                </a:solidFill>
              </a:rPr>
              <a:t>, </a:t>
            </a:r>
            <a:r>
              <a:rPr lang="en-IN" sz="1100" dirty="0" err="1">
                <a:solidFill>
                  <a:srgbClr val="FFFFFF"/>
                </a:solidFill>
              </a:rPr>
              <a:t>AirSnort</a:t>
            </a:r>
            <a:r>
              <a:rPr lang="en-IN" sz="1100" dirty="0">
                <a:solidFill>
                  <a:srgbClr val="FFFFFF"/>
                </a:solidFill>
              </a:rPr>
              <a:t>, </a:t>
            </a:r>
            <a:r>
              <a:rPr lang="en-IN" sz="1100" dirty="0" err="1">
                <a:solidFill>
                  <a:srgbClr val="FFFFFF"/>
                </a:solidFill>
              </a:rPr>
              <a:t>Reaver</a:t>
            </a:r>
            <a:r>
              <a:rPr lang="en-IN" sz="1100" dirty="0">
                <a:solidFill>
                  <a:srgbClr val="FFFFFF"/>
                </a:solidFill>
              </a:rPr>
              <a:t>)</a:t>
            </a:r>
          </a:p>
        </p:txBody>
      </p:sp>
      <p:sp useBgFill="1">
        <p:nvSpPr>
          <p:cNvPr id="34" name="Rectangle 18">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2631059"/>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B8C3F18-2A17-4372-BAE1-DB295E2ACB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11" name="Picture 10">
            <a:extLst>
              <a:ext uri="{FF2B5EF4-FFF2-40B4-BE49-F238E27FC236}">
                <a16:creationId xmlns:a16="http://schemas.microsoft.com/office/drawing/2014/main" id="{DCBB5819-B198-483A-901B-E946789534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Rectangle 12">
            <a:extLst>
              <a:ext uri="{FF2B5EF4-FFF2-40B4-BE49-F238E27FC236}">
                <a16:creationId xmlns:a16="http://schemas.microsoft.com/office/drawing/2014/main" id="{FC0814F6-DCDA-4612-801B-FEB1C2B81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8325" y="0"/>
            <a:ext cx="4636008"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94CF788-1E16-4F1F-AAF8-5644BBA94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7876030"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7" name="Picture 16">
            <a:extLst>
              <a:ext uri="{FF2B5EF4-FFF2-40B4-BE49-F238E27FC236}">
                <a16:creationId xmlns:a16="http://schemas.microsoft.com/office/drawing/2014/main" id="{484AEBEF-EF01-44A6-A9AC-E21D52665E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0"/>
            <a:ext cx="7967048" cy="321164"/>
          </a:xfrm>
          <a:prstGeom prst="rect">
            <a:avLst/>
          </a:prstGeom>
        </p:spPr>
      </p:pic>
      <p:sp>
        <p:nvSpPr>
          <p:cNvPr id="3" name="Content Placeholder 2"/>
          <p:cNvSpPr>
            <a:spLocks noGrp="1"/>
          </p:cNvSpPr>
          <p:nvPr>
            <p:ph idx="1"/>
          </p:nvPr>
        </p:nvSpPr>
        <p:spPr>
          <a:xfrm>
            <a:off x="587557" y="2130822"/>
            <a:ext cx="6423211" cy="4645898"/>
          </a:xfrm>
        </p:spPr>
        <p:txBody>
          <a:bodyPr>
            <a:normAutofit lnSpcReduction="10000"/>
          </a:bodyPr>
          <a:lstStyle/>
          <a:p>
            <a:pPr marL="0" indent="0">
              <a:buNone/>
            </a:pPr>
            <a:r>
              <a:rPr lang="en-IN" sz="1100" dirty="0">
                <a:solidFill>
                  <a:srgbClr val="FFFFFF"/>
                </a:solidFill>
              </a:rPr>
              <a:t>4. </a:t>
            </a:r>
            <a:r>
              <a:rPr lang="en-IN" sz="1100" u="sng" dirty="0">
                <a:solidFill>
                  <a:srgbClr val="FFFFFF"/>
                </a:solidFill>
              </a:rPr>
              <a:t>Ethical Hacking</a:t>
            </a:r>
            <a:r>
              <a:rPr lang="en-IN" sz="1100" dirty="0">
                <a:solidFill>
                  <a:srgbClr val="FFFFFF"/>
                </a:solidFill>
              </a:rPr>
              <a:t> - Ethical hacking means hacking performed by a company or an individual person to help identify potential threats and expose all the security flaws or loopholes in the application, software on a computer or network.</a:t>
            </a:r>
          </a:p>
          <a:p>
            <a:pPr marL="0" indent="0">
              <a:buNone/>
            </a:pPr>
            <a:r>
              <a:rPr lang="en-IN" sz="1100" dirty="0">
                <a:solidFill>
                  <a:srgbClr val="FFFFFF"/>
                </a:solidFill>
              </a:rPr>
              <a:t>An ethical hacker attempts to bypass the system security flaws and searches for any vulnerability that could be exploited by malicious hackers aka Black hats. </a:t>
            </a:r>
          </a:p>
          <a:p>
            <a:pPr marL="0" indent="0">
              <a:buNone/>
            </a:pPr>
            <a:r>
              <a:rPr lang="en-IN" sz="1100" dirty="0">
                <a:solidFill>
                  <a:srgbClr val="FFFFFF"/>
                </a:solidFill>
              </a:rPr>
              <a:t>White hats may suggest changes to systems that make them less likely to be penetrated by black hats.</a:t>
            </a:r>
          </a:p>
          <a:p>
            <a:pPr marL="0" indent="0">
              <a:buNone/>
            </a:pPr>
            <a:endParaRPr lang="en-IN" sz="1100" dirty="0">
              <a:solidFill>
                <a:srgbClr val="FFFFFF"/>
              </a:solidFill>
            </a:endParaRPr>
          </a:p>
          <a:p>
            <a:pPr marL="0" indent="0">
              <a:buNone/>
            </a:pPr>
            <a:r>
              <a:rPr lang="en-IN" sz="1100" b="1" dirty="0">
                <a:solidFill>
                  <a:srgbClr val="FFFFFF"/>
                </a:solidFill>
              </a:rPr>
              <a:t>There are three types of Testing done in Ethical Hacking:</a:t>
            </a:r>
          </a:p>
          <a:p>
            <a:pPr marL="0" indent="0">
              <a:buNone/>
            </a:pPr>
            <a:r>
              <a:rPr lang="en-IN" sz="1100" b="1" dirty="0">
                <a:solidFill>
                  <a:srgbClr val="FFFFFF"/>
                </a:solidFill>
              </a:rPr>
              <a:t>Black Box Testing</a:t>
            </a:r>
            <a:r>
              <a:rPr lang="en-IN" sz="1100" dirty="0">
                <a:solidFill>
                  <a:srgbClr val="FFFFFF"/>
                </a:solidFill>
              </a:rPr>
              <a:t>:- In this testing, tester assesses the target system, network or process without the knowledge of its internal details. </a:t>
            </a:r>
          </a:p>
          <a:p>
            <a:pPr marL="0" indent="0">
              <a:buNone/>
            </a:pPr>
            <a:r>
              <a:rPr lang="en-IN" sz="1100" dirty="0">
                <a:solidFill>
                  <a:srgbClr val="FFFFFF"/>
                </a:solidFill>
              </a:rPr>
              <a:t>They just have very high level of inputs like URL or company name using which they penetrate into the target environment.</a:t>
            </a:r>
          </a:p>
          <a:p>
            <a:pPr marL="0" indent="0">
              <a:buNone/>
            </a:pPr>
            <a:r>
              <a:rPr lang="en-IN" sz="1100" dirty="0">
                <a:solidFill>
                  <a:srgbClr val="FFFFFF"/>
                </a:solidFill>
              </a:rPr>
              <a:t>No code is being examined in this method.</a:t>
            </a:r>
          </a:p>
          <a:p>
            <a:pPr marL="0" indent="0">
              <a:buNone/>
            </a:pPr>
            <a:endParaRPr lang="en-IN" sz="1100" b="1" dirty="0">
              <a:solidFill>
                <a:srgbClr val="FFFFFF"/>
              </a:solidFill>
            </a:endParaRPr>
          </a:p>
          <a:p>
            <a:pPr marL="0" indent="0">
              <a:buNone/>
            </a:pPr>
            <a:r>
              <a:rPr lang="en-IN" sz="1100" b="1" dirty="0">
                <a:solidFill>
                  <a:srgbClr val="FFFFFF"/>
                </a:solidFill>
              </a:rPr>
              <a:t>White Box Testing</a:t>
            </a:r>
            <a:r>
              <a:rPr lang="en-IN" sz="1100" dirty="0">
                <a:solidFill>
                  <a:srgbClr val="FFFFFF"/>
                </a:solidFill>
              </a:rPr>
              <a:t>: In this approach, tester is equipped with complete details about the target environment – Systems, network, OS, IP address, source code, schema, etc. </a:t>
            </a:r>
          </a:p>
          <a:p>
            <a:pPr marL="0" indent="0">
              <a:buNone/>
            </a:pPr>
            <a:r>
              <a:rPr lang="en-IN" sz="1100" dirty="0">
                <a:solidFill>
                  <a:srgbClr val="FFFFFF"/>
                </a:solidFill>
              </a:rPr>
              <a:t>It examines the code and finds out design &amp; development errors.</a:t>
            </a:r>
          </a:p>
          <a:p>
            <a:pPr marL="0" indent="0">
              <a:buNone/>
            </a:pPr>
            <a:r>
              <a:rPr lang="en-IN" sz="1100" dirty="0">
                <a:solidFill>
                  <a:srgbClr val="FFFFFF"/>
                </a:solidFill>
              </a:rPr>
              <a:t>It is a simulation of an internal security attack.</a:t>
            </a:r>
          </a:p>
          <a:p>
            <a:pPr marL="0" indent="0">
              <a:buNone/>
            </a:pPr>
            <a:r>
              <a:rPr lang="en-IN" sz="1100" b="1" dirty="0" err="1">
                <a:solidFill>
                  <a:srgbClr val="FFFFFF"/>
                </a:solidFill>
              </a:rPr>
              <a:t>Gray</a:t>
            </a:r>
            <a:r>
              <a:rPr lang="en-IN" sz="1100" b="1" dirty="0">
                <a:solidFill>
                  <a:srgbClr val="FFFFFF"/>
                </a:solidFill>
              </a:rPr>
              <a:t> Box Testing</a:t>
            </a:r>
            <a:r>
              <a:rPr lang="en-IN" sz="1100" dirty="0">
                <a:solidFill>
                  <a:srgbClr val="FFFFFF"/>
                </a:solidFill>
              </a:rPr>
              <a:t>: In this approach, the tester has limited details about the target environment. It is a simulation of external security attack.</a:t>
            </a:r>
          </a:p>
        </p:txBody>
      </p:sp>
      <p:sp useBgFill="1">
        <p:nvSpPr>
          <p:cNvPr id="19" name="Rectangle 18">
            <a:extLst>
              <a:ext uri="{FF2B5EF4-FFF2-40B4-BE49-F238E27FC236}">
                <a16:creationId xmlns:a16="http://schemas.microsoft.com/office/drawing/2014/main" id="{11D6DEA9-466D-4CF0-B302-39178915E1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6423" y="642795"/>
            <a:ext cx="3347830" cy="5575125"/>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404689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
  <TotalTime>1537</TotalTime>
  <Words>1496</Words>
  <Application>Microsoft Office PowerPoint</Application>
  <PresentationFormat>Widescreen</PresentationFormat>
  <Paragraphs>208</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Trebuchet MS</vt:lpstr>
      <vt:lpstr>Trebuchet MS (Body)</vt:lpstr>
      <vt:lpstr>Wingdings</vt:lpstr>
      <vt:lpstr>Berlin</vt:lpstr>
      <vt:lpstr>Application Security  Testing Methodologies </vt:lpstr>
      <vt:lpstr>Security means “data should be accessible only for authorized users and protected from unauthorized users” </vt:lpstr>
      <vt:lpstr>“Few attributes of Security Testing”</vt:lpstr>
      <vt:lpstr>Why Security Testing is required?</vt:lpstr>
      <vt:lpstr> Security Testing Services (Offerings)</vt:lpstr>
      <vt:lpstr>  Types of Security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Tools required for security testing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Application Security Testing</dc:title>
  <dc:creator>Deepak Sharma</dc:creator>
  <cp:lastModifiedBy>Deepak Sharma</cp:lastModifiedBy>
  <cp:revision>92</cp:revision>
  <dcterms:created xsi:type="dcterms:W3CDTF">2017-07-15T12:17:59Z</dcterms:created>
  <dcterms:modified xsi:type="dcterms:W3CDTF">2019-06-26T07:09:02Z</dcterms:modified>
</cp:coreProperties>
</file>