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5" r:id="rId2"/>
    <p:sldId id="259" r:id="rId3"/>
    <p:sldId id="260" r:id="rId4"/>
    <p:sldId id="261" r:id="rId5"/>
    <p:sldId id="269" r:id="rId6"/>
    <p:sldId id="264" r:id="rId7"/>
    <p:sldId id="263" r:id="rId8"/>
    <p:sldId id="262" r:id="rId9"/>
    <p:sldId id="271" r:id="rId10"/>
    <p:sldId id="270" r:id="rId11"/>
    <p:sldId id="272" r:id="rId12"/>
    <p:sldId id="273" r:id="rId13"/>
    <p:sldId id="274" r:id="rId14"/>
    <p:sldId id="276" r:id="rId15"/>
    <p:sldId id="277" r:id="rId16"/>
    <p:sldId id="278" r:id="rId17"/>
    <p:sldId id="279" r:id="rId18"/>
    <p:sldId id="265" r:id="rId19"/>
    <p:sldId id="267" r:id="rId20"/>
    <p:sldId id="266"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2" clrIdx="0">
    <p:extLst>
      <p:ext uri="{19B8F6BF-5375-455C-9EA6-DF929625EA0E}">
        <p15:presenceInfo xmlns:p15="http://schemas.microsoft.com/office/powerpoint/2012/main" userId="c2e989562ff517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Awale" userId="93ba1cec517f1016" providerId="LiveId" clId="{CCF635E1-6280-4171-B0D6-409F001F4074}"/>
    <pc:docChg chg="undo custSel addSld modSld">
      <pc:chgData name="Shubham Awale" userId="93ba1cec517f1016" providerId="LiveId" clId="{CCF635E1-6280-4171-B0D6-409F001F4074}" dt="2022-02-02T09:36:41.297" v="290" actId="20577"/>
      <pc:docMkLst>
        <pc:docMk/>
      </pc:docMkLst>
      <pc:sldChg chg="modSp mod">
        <pc:chgData name="Shubham Awale" userId="93ba1cec517f1016" providerId="LiveId" clId="{CCF635E1-6280-4171-B0D6-409F001F4074}" dt="2022-02-02T09:36:41.297" v="290" actId="20577"/>
        <pc:sldMkLst>
          <pc:docMk/>
          <pc:sldMk cId="1359160680" sldId="275"/>
        </pc:sldMkLst>
        <pc:spChg chg="mod">
          <ac:chgData name="Shubham Awale" userId="93ba1cec517f1016" providerId="LiveId" clId="{CCF635E1-6280-4171-B0D6-409F001F4074}" dt="2022-02-02T09:36:41.297" v="290" actId="20577"/>
          <ac:spMkLst>
            <pc:docMk/>
            <pc:sldMk cId="1359160680" sldId="275"/>
            <ac:spMk id="3" creationId="{7F323736-351E-4A0F-B711-0ABA33EB5EB9}"/>
          </ac:spMkLst>
        </pc:spChg>
      </pc:sldChg>
      <pc:sldChg chg="addSp delSp modSp new mod">
        <pc:chgData name="Shubham Awale" userId="93ba1cec517f1016" providerId="LiveId" clId="{CCF635E1-6280-4171-B0D6-409F001F4074}" dt="2022-02-02T09:31:45.626" v="286" actId="20577"/>
        <pc:sldMkLst>
          <pc:docMk/>
          <pc:sldMk cId="3015832028" sldId="276"/>
        </pc:sldMkLst>
        <pc:spChg chg="mod">
          <ac:chgData name="Shubham Awale" userId="93ba1cec517f1016" providerId="LiveId" clId="{CCF635E1-6280-4171-B0D6-409F001F4074}" dt="2022-02-02T09:31:14.011" v="285" actId="115"/>
          <ac:spMkLst>
            <pc:docMk/>
            <pc:sldMk cId="3015832028" sldId="276"/>
            <ac:spMk id="2" creationId="{A0E59AD9-3A80-4D15-8058-0749BA7DDE7B}"/>
          </ac:spMkLst>
        </pc:spChg>
        <pc:spChg chg="mod">
          <ac:chgData name="Shubham Awale" userId="93ba1cec517f1016" providerId="LiveId" clId="{CCF635E1-6280-4171-B0D6-409F001F4074}" dt="2022-02-02T09:21:10.994" v="82" actId="20577"/>
          <ac:spMkLst>
            <pc:docMk/>
            <pc:sldMk cId="3015832028" sldId="276"/>
            <ac:spMk id="3" creationId="{A166D2D9-351D-44B8-A6D9-2131D64074B8}"/>
          </ac:spMkLst>
        </pc:spChg>
        <pc:spChg chg="add mod">
          <ac:chgData name="Shubham Awale" userId="93ba1cec517f1016" providerId="LiveId" clId="{CCF635E1-6280-4171-B0D6-409F001F4074}" dt="2022-02-02T09:29:55.025" v="264" actId="1076"/>
          <ac:spMkLst>
            <pc:docMk/>
            <pc:sldMk cId="3015832028" sldId="276"/>
            <ac:spMk id="6" creationId="{3D08971D-8604-4E0F-8130-CAFF2F07708C}"/>
          </ac:spMkLst>
        </pc:spChg>
        <pc:spChg chg="add mod">
          <ac:chgData name="Shubham Awale" userId="93ba1cec517f1016" providerId="LiveId" clId="{CCF635E1-6280-4171-B0D6-409F001F4074}" dt="2022-02-02T09:31:45.626" v="286" actId="20577"/>
          <ac:spMkLst>
            <pc:docMk/>
            <pc:sldMk cId="3015832028" sldId="276"/>
            <ac:spMk id="7" creationId="{C06C1C63-3657-43FB-A53F-5AD2C0F2701D}"/>
          </ac:spMkLst>
        </pc:spChg>
        <pc:spChg chg="add mod">
          <ac:chgData name="Shubham Awale" userId="93ba1cec517f1016" providerId="LiveId" clId="{CCF635E1-6280-4171-B0D6-409F001F4074}" dt="2022-02-02T09:30:06.686" v="267" actId="1076"/>
          <ac:spMkLst>
            <pc:docMk/>
            <pc:sldMk cId="3015832028" sldId="276"/>
            <ac:spMk id="8" creationId="{A48DF51E-E336-452A-AC6A-8B8AA1544481}"/>
          </ac:spMkLst>
        </pc:spChg>
        <pc:spChg chg="add mod">
          <ac:chgData name="Shubham Awale" userId="93ba1cec517f1016" providerId="LiveId" clId="{CCF635E1-6280-4171-B0D6-409F001F4074}" dt="2022-02-02T09:30:02.628" v="266" actId="1076"/>
          <ac:spMkLst>
            <pc:docMk/>
            <pc:sldMk cId="3015832028" sldId="276"/>
            <ac:spMk id="9" creationId="{508D2678-5F43-4FEC-9C2F-5AAB1CAEB090}"/>
          </ac:spMkLst>
        </pc:spChg>
        <pc:spChg chg="add mod">
          <ac:chgData name="Shubham Awale" userId="93ba1cec517f1016" providerId="LiveId" clId="{CCF635E1-6280-4171-B0D6-409F001F4074}" dt="2022-02-02T09:30:00.102" v="265" actId="1076"/>
          <ac:spMkLst>
            <pc:docMk/>
            <pc:sldMk cId="3015832028" sldId="276"/>
            <ac:spMk id="10" creationId="{F419285C-7E7C-4DF7-909D-DBD9FF800A3C}"/>
          </ac:spMkLst>
        </pc:spChg>
        <pc:picChg chg="add mod">
          <ac:chgData name="Shubham Awale" userId="93ba1cec517f1016" providerId="LiveId" clId="{CCF635E1-6280-4171-B0D6-409F001F4074}" dt="2022-02-02T09:30:17.264" v="271" actId="1076"/>
          <ac:picMkLst>
            <pc:docMk/>
            <pc:sldMk cId="3015832028" sldId="276"/>
            <ac:picMk id="16" creationId="{C98CEF4D-ADD2-4303-883B-ADE192DE9D94}"/>
          </ac:picMkLst>
        </pc:picChg>
        <pc:picChg chg="add mod">
          <ac:chgData name="Shubham Awale" userId="93ba1cec517f1016" providerId="LiveId" clId="{CCF635E1-6280-4171-B0D6-409F001F4074}" dt="2022-02-02T09:30:38.182" v="275" actId="1076"/>
          <ac:picMkLst>
            <pc:docMk/>
            <pc:sldMk cId="3015832028" sldId="276"/>
            <ac:picMk id="17" creationId="{BEC4A1D5-5F15-4435-9304-211DA87154A3}"/>
          </ac:picMkLst>
        </pc:picChg>
        <pc:picChg chg="add mod">
          <ac:chgData name="Shubham Awale" userId="93ba1cec517f1016" providerId="LiveId" clId="{CCF635E1-6280-4171-B0D6-409F001F4074}" dt="2022-02-02T09:30:40.762" v="276" actId="1076"/>
          <ac:picMkLst>
            <pc:docMk/>
            <pc:sldMk cId="3015832028" sldId="276"/>
            <ac:picMk id="18" creationId="{223DDB69-752D-46D4-A8B3-9FFC0685E64F}"/>
          </ac:picMkLst>
        </pc:picChg>
        <pc:inkChg chg="add del">
          <ac:chgData name="Shubham Awale" userId="93ba1cec517f1016" providerId="LiveId" clId="{CCF635E1-6280-4171-B0D6-409F001F4074}" dt="2022-02-02T09:29:31.555" v="261" actId="9405"/>
          <ac:inkMkLst>
            <pc:docMk/>
            <pc:sldMk cId="3015832028" sldId="276"/>
            <ac:inkMk id="14" creationId="{862D31B0-AAEE-4EBD-806A-BA7F0275F18F}"/>
          </ac:inkMkLst>
        </pc:inkChg>
        <pc:cxnChg chg="add mod">
          <ac:chgData name="Shubham Awale" userId="93ba1cec517f1016" providerId="LiveId" clId="{CCF635E1-6280-4171-B0D6-409F001F4074}" dt="2022-02-02T09:25:41.312" v="259" actId="1076"/>
          <ac:cxnSpMkLst>
            <pc:docMk/>
            <pc:sldMk cId="3015832028" sldId="276"/>
            <ac:cxnSpMk id="12" creationId="{EA814F68-E3CD-4C7F-A892-779D38E8703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038CE-333E-4646-B4B7-2804761D4505}" type="datetimeFigureOut">
              <a:rPr lang="en-IN" smtClean="0"/>
              <a:t>22/03/2022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7AFE8-14D0-44B3-A087-115F44470538}" type="slidenum">
              <a:rPr lang="en-IN" smtClean="0"/>
              <a:t>‹#›</a:t>
            </a:fld>
            <a:endParaRPr lang="en-IN"/>
          </a:p>
        </p:txBody>
      </p:sp>
    </p:spTree>
    <p:extLst>
      <p:ext uri="{BB962C8B-B14F-4D97-AF65-F5344CB8AC3E}">
        <p14:creationId xmlns:p14="http://schemas.microsoft.com/office/powerpoint/2010/main" val="387368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B84E12-BC13-4DD4-BCAA-6AD3FD93D28B}" type="datetimeFigureOut">
              <a:rPr lang="en-IN" smtClean="0"/>
              <a:t>22/03/2022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1239684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B84E12-BC13-4DD4-BCAA-6AD3FD93D28B}"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24766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B84E12-BC13-4DD4-BCAA-6AD3FD93D28B}"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417426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B84E12-BC13-4DD4-BCAA-6AD3FD93D28B}"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56B28-9231-4E6D-B259-9DF2BA3F32E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9088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B84E12-BC13-4DD4-BCAA-6AD3FD93D28B}"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3025230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B84E12-BC13-4DD4-BCAA-6AD3FD93D28B}" type="datetimeFigureOut">
              <a:rPr lang="en-IN" smtClean="0"/>
              <a:t>22/03/2022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2168208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B84E12-BC13-4DD4-BCAA-6AD3FD93D28B}" type="datetimeFigureOut">
              <a:rPr lang="en-IN" smtClean="0"/>
              <a:t>22/03/2022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3132488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84E12-BC13-4DD4-BCAA-6AD3FD93D28B}"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2000758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84E12-BC13-4DD4-BCAA-6AD3FD93D28B}"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165239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84E12-BC13-4DD4-BCAA-6AD3FD93D28B}"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321377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84E12-BC13-4DD4-BCAA-6AD3FD93D28B}"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335093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84E12-BC13-4DD4-BCAA-6AD3FD93D28B}"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395173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84E12-BC13-4DD4-BCAA-6AD3FD93D28B}" type="datetimeFigureOut">
              <a:rPr lang="en-IN" smtClean="0"/>
              <a:t>22/03/2022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379916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B84E12-BC13-4DD4-BCAA-6AD3FD93D28B}" type="datetimeFigureOut">
              <a:rPr lang="en-IN" smtClean="0"/>
              <a:t>22/03/2022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326379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84E12-BC13-4DD4-BCAA-6AD3FD93D28B}" type="datetimeFigureOut">
              <a:rPr lang="en-IN" smtClean="0"/>
              <a:t>22/03/2022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1961612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B84E12-BC13-4DD4-BCAA-6AD3FD93D28B}"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340629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B84E12-BC13-4DD4-BCAA-6AD3FD93D28B}"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56B28-9231-4E6D-B259-9DF2BA3F32EB}" type="slidenum">
              <a:rPr lang="en-IN" smtClean="0"/>
              <a:t>‹#›</a:t>
            </a:fld>
            <a:endParaRPr lang="en-IN"/>
          </a:p>
        </p:txBody>
      </p:sp>
    </p:spTree>
    <p:extLst>
      <p:ext uri="{BB962C8B-B14F-4D97-AF65-F5344CB8AC3E}">
        <p14:creationId xmlns:p14="http://schemas.microsoft.com/office/powerpoint/2010/main" val="304702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B84E12-BC13-4DD4-BCAA-6AD3FD93D28B}" type="datetimeFigureOut">
              <a:rPr lang="en-IN" smtClean="0"/>
              <a:t>22/03/2022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C56B28-9231-4E6D-B259-9DF2BA3F32EB}" type="slidenum">
              <a:rPr lang="en-IN" smtClean="0"/>
              <a:t>‹#›</a:t>
            </a:fld>
            <a:endParaRPr lang="en-IN"/>
          </a:p>
        </p:txBody>
      </p:sp>
    </p:spTree>
    <p:extLst>
      <p:ext uri="{BB962C8B-B14F-4D97-AF65-F5344CB8AC3E}">
        <p14:creationId xmlns:p14="http://schemas.microsoft.com/office/powerpoint/2010/main" val="14389195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https://www.testresources.net/applications/standards/astm/a%20stm-d3330-peel-adhesion-pressure-sensitiveadhesive-tapes/" TargetMode="Externa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hyperlink" Target="http://www.peoplematters.in/blog/others/is-it-possible-to-be-completely-objective-19331"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hyperlink" Target="https://www.testresources.net/applications/standards/astm/astm-d3330-peel-adhesion-pressure-sensitive-adhesive-tapes/"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FA1D-D593-4991-859F-3D03AE053549}"/>
              </a:ext>
            </a:extLst>
          </p:cNvPr>
          <p:cNvSpPr>
            <a:spLocks noGrp="1"/>
          </p:cNvSpPr>
          <p:nvPr>
            <p:ph type="ctrTitle"/>
          </p:nvPr>
        </p:nvSpPr>
        <p:spPr>
          <a:xfrm>
            <a:off x="1700212" y="1065722"/>
            <a:ext cx="8791575" cy="3506278"/>
          </a:xfrm>
        </p:spPr>
        <p:txBody>
          <a:bodyPr>
            <a:normAutofit fontScale="90000"/>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N" sz="2200" b="1" i="1" dirty="0">
                <a:latin typeface="Times New Roman" panose="02020603050405020304" pitchFamily="18" charset="0"/>
                <a:cs typeface="Times New Roman" panose="02020603050405020304" pitchFamily="18" charset="0"/>
              </a:rPr>
              <a:t>JSPM’s </a:t>
            </a:r>
            <a:br>
              <a:rPr lang="en-IN" sz="2200" dirty="0"/>
            </a:br>
            <a:r>
              <a:rPr lang="en-GB" sz="2200" b="1" i="1" dirty="0">
                <a:latin typeface="Times New Roman" panose="02020603050405020304" pitchFamily="18" charset="0"/>
                <a:cs typeface="Times New Roman" panose="02020603050405020304" pitchFamily="18" charset="0"/>
              </a:rPr>
              <a:t>Rajarshi Shahu College of Engineering </a:t>
            </a:r>
            <a:br>
              <a:rPr lang="en-GB" sz="2200" dirty="0">
                <a:latin typeface="Times New Roman" panose="02020603050405020304" pitchFamily="18" charset="0"/>
                <a:cs typeface="Times New Roman" panose="02020603050405020304" pitchFamily="18" charset="0"/>
              </a:rPr>
            </a:br>
            <a:r>
              <a:rPr lang="en-IN" sz="2200" b="1" i="1" dirty="0">
                <a:latin typeface="Times New Roman" panose="02020603050405020304" pitchFamily="18" charset="0"/>
                <a:cs typeface="Times New Roman" panose="02020603050405020304" pitchFamily="18" charset="0"/>
              </a:rPr>
              <a:t>Tathawade, Pune-411033 </a:t>
            </a:r>
            <a:br>
              <a:rPr lang="en-IN" sz="2200" b="1" i="1" dirty="0">
                <a:latin typeface="Times New Roman" panose="02020603050405020304" pitchFamily="18" charset="0"/>
                <a:cs typeface="Times New Roman" panose="02020603050405020304" pitchFamily="18" charset="0"/>
              </a:rPr>
            </a:br>
            <a:r>
              <a:rPr lang="en-IN" sz="2200" b="1" i="1" dirty="0">
                <a:latin typeface="Times New Roman" panose="02020603050405020304" pitchFamily="18" charset="0"/>
                <a:cs typeface="Times New Roman" panose="02020603050405020304" pitchFamily="18" charset="0"/>
              </a:rPr>
              <a:t>Department of Mechanical engineering</a:t>
            </a:r>
            <a:br>
              <a:rPr lang="en-IN" dirty="0"/>
            </a:br>
            <a:r>
              <a:rPr kumimoji="0" lang="en-GB" sz="1400" b="1" i="0" u="none" strike="noStrike" kern="1200" cap="none" spc="0" normalizeH="0" baseline="0" noProof="0" dirty="0">
                <a:ln>
                  <a:noFill/>
                </a:ln>
                <a:solidFill>
                  <a:prstClr val="black"/>
                </a:solidFill>
                <a:effectLst/>
                <a:uLnTx/>
                <a:uFillTx/>
                <a:latin typeface="Century Schoolbook"/>
                <a:ea typeface="+mn-ea"/>
                <a:cs typeface="+mn-cs"/>
              </a:rPr>
              <a:t>Approved by AICTE (An Autonomous Institute Affiliated to Savitribai Phule Pune University) </a:t>
            </a:r>
            <a:br>
              <a:rPr kumimoji="0" lang="en-GB" sz="1400" b="1" i="0" u="none" strike="noStrike" kern="1200" cap="none" spc="0" normalizeH="0" baseline="0" noProof="0" dirty="0">
                <a:ln>
                  <a:noFill/>
                </a:ln>
                <a:solidFill>
                  <a:prstClr val="black"/>
                </a:solidFill>
                <a:effectLst/>
                <a:uLnTx/>
                <a:uFillTx/>
                <a:latin typeface="Century Schoolbook"/>
                <a:ea typeface="+mn-ea"/>
                <a:cs typeface="+mn-cs"/>
              </a:rPr>
            </a:br>
            <a:r>
              <a:rPr kumimoji="0" lang="en-IN" sz="1400" b="1" i="0" u="none" strike="noStrike" kern="1200" cap="none" spc="0" normalizeH="0" baseline="0" noProof="0" dirty="0">
                <a:ln>
                  <a:noFill/>
                </a:ln>
                <a:solidFill>
                  <a:prstClr val="black"/>
                </a:solidFill>
                <a:effectLst/>
                <a:uLnTx/>
                <a:uFillTx/>
                <a:latin typeface="Century Schoolbook"/>
                <a:ea typeface="+mn-ea"/>
                <a:cs typeface="+mn-cs"/>
              </a:rPr>
              <a:t>(NBA &amp; NAAC Accredited) </a:t>
            </a:r>
            <a:br>
              <a:rPr kumimoji="0" lang="en-IN" sz="1400" b="1" i="0" u="none" strike="noStrike" kern="1200" cap="none" spc="0" normalizeH="0" baseline="0" noProof="0" dirty="0">
                <a:ln>
                  <a:noFill/>
                </a:ln>
                <a:solidFill>
                  <a:prstClr val="black"/>
                </a:solidFill>
                <a:effectLst/>
                <a:uLnTx/>
                <a:uFillTx/>
                <a:latin typeface="Century Schoolbook"/>
                <a:ea typeface="+mn-ea"/>
                <a:cs typeface="+mn-cs"/>
              </a:rPr>
            </a:br>
            <a:r>
              <a:rPr lang="en-US" sz="4800" b="1" i="1" u="sng" dirty="0"/>
              <a:t>Peel Strength measuring machine</a:t>
            </a:r>
            <a:br>
              <a:rPr lang="en-US" sz="4800" b="1" i="1" u="sng" dirty="0"/>
            </a:br>
            <a:r>
              <a:rPr lang="en-US" sz="2200" u="sng" dirty="0"/>
              <a:t>guided by,</a:t>
            </a:r>
            <a:br>
              <a:rPr lang="en-US" sz="2200" u="sng" dirty="0"/>
            </a:br>
            <a:r>
              <a:rPr lang="en-US" sz="2200" dirty="0"/>
              <a:t>Prof. N.A. Patil</a:t>
            </a:r>
            <a:endParaRPr lang="en-IN" dirty="0"/>
          </a:p>
        </p:txBody>
      </p:sp>
      <p:sp>
        <p:nvSpPr>
          <p:cNvPr id="3" name="Subtitle 2">
            <a:extLst>
              <a:ext uri="{FF2B5EF4-FFF2-40B4-BE49-F238E27FC236}">
                <a16:creationId xmlns:a16="http://schemas.microsoft.com/office/drawing/2014/main" id="{7F323736-351E-4A0F-B711-0ABA33EB5EB9}"/>
              </a:ext>
            </a:extLst>
          </p:cNvPr>
          <p:cNvSpPr>
            <a:spLocks noGrp="1"/>
          </p:cNvSpPr>
          <p:nvPr>
            <p:ph type="subTitle" idx="1"/>
          </p:nvPr>
        </p:nvSpPr>
        <p:spPr>
          <a:xfrm>
            <a:off x="1700211" y="4688966"/>
            <a:ext cx="8791575" cy="1792378"/>
          </a:xfrm>
        </p:spPr>
        <p:txBody>
          <a:bodyPr>
            <a:normAutofit fontScale="70000" lnSpcReduction="20000"/>
          </a:bodyPr>
          <a:lstStyle/>
          <a:p>
            <a:r>
              <a:rPr lang="en-US" dirty="0"/>
              <a:t>Presented by – </a:t>
            </a:r>
            <a:r>
              <a:rPr lang="en-US" b="1" dirty="0">
                <a:latin typeface="Times New Roman" panose="02020603050405020304" pitchFamily="18" charset="0"/>
                <a:cs typeface="Times New Roman" panose="02020603050405020304" pitchFamily="18" charset="0"/>
              </a:rPr>
              <a:t>BE A</a:t>
            </a:r>
            <a:r>
              <a:rPr lang="en-US" dirty="0"/>
              <a:t> </a:t>
            </a:r>
            <a:r>
              <a:rPr lang="en-US" b="1" dirty="0">
                <a:latin typeface="Times New Roman" panose="02020603050405020304" pitchFamily="18" charset="0"/>
                <a:cs typeface="Times New Roman" panose="02020603050405020304" pitchFamily="18" charset="0"/>
              </a:rPr>
              <a:t>Group No: 43</a:t>
            </a:r>
            <a:endParaRPr lang="en-US" dirty="0"/>
          </a:p>
          <a:p>
            <a:pPr marL="457200" indent="-457200">
              <a:buAutoNum type="arabicPeriod"/>
            </a:pPr>
            <a:r>
              <a:rPr lang="en-IN" dirty="0" err="1"/>
              <a:t>Dipraj</a:t>
            </a:r>
            <a:r>
              <a:rPr lang="en-IN" dirty="0"/>
              <a:t> Shinde (O2)</a:t>
            </a:r>
          </a:p>
          <a:p>
            <a:pPr marL="457200" indent="-457200">
              <a:buAutoNum type="arabicPeriod"/>
            </a:pPr>
            <a:r>
              <a:rPr lang="en-IN" dirty="0"/>
              <a:t>Deepak Shinde (07)</a:t>
            </a:r>
          </a:p>
          <a:p>
            <a:pPr marL="457200" indent="-457200">
              <a:buAutoNum type="arabicPeriod"/>
            </a:pPr>
            <a:r>
              <a:rPr lang="en-IN" dirty="0"/>
              <a:t>Shubham Awale (58)</a:t>
            </a:r>
          </a:p>
          <a:p>
            <a:pPr marL="457200" indent="-457200">
              <a:buAutoNum type="arabicPeriod"/>
            </a:pPr>
            <a:r>
              <a:rPr lang="en-IN" dirty="0"/>
              <a:t>Gauri </a:t>
            </a:r>
            <a:r>
              <a:rPr lang="en-IN" dirty="0" err="1"/>
              <a:t>Chatur</a:t>
            </a:r>
            <a:r>
              <a:rPr lang="en-IN" dirty="0"/>
              <a:t> (61)</a:t>
            </a:r>
          </a:p>
          <a:p>
            <a:endParaRPr lang="en-IN" dirty="0"/>
          </a:p>
        </p:txBody>
      </p:sp>
      <p:pic>
        <p:nvPicPr>
          <p:cNvPr id="4" name="Picture 3">
            <a:extLst>
              <a:ext uri="{FF2B5EF4-FFF2-40B4-BE49-F238E27FC236}">
                <a16:creationId xmlns:a16="http://schemas.microsoft.com/office/drawing/2014/main" id="{8A5E2A02-2D57-4DCE-8626-093F83E86CE2}"/>
              </a:ext>
            </a:extLst>
          </p:cNvPr>
          <p:cNvPicPr>
            <a:picLocks noChangeAspect="1"/>
          </p:cNvPicPr>
          <p:nvPr/>
        </p:nvPicPr>
        <p:blipFill>
          <a:blip r:embed="rId2"/>
          <a:stretch>
            <a:fillRect/>
          </a:stretch>
        </p:blipFill>
        <p:spPr>
          <a:xfrm>
            <a:off x="813167" y="169533"/>
            <a:ext cx="1774090" cy="1792379"/>
          </a:xfrm>
          <a:prstGeom prst="rect">
            <a:avLst/>
          </a:prstGeom>
        </p:spPr>
      </p:pic>
      <p:pic>
        <p:nvPicPr>
          <p:cNvPr id="5" name="Picture 4">
            <a:extLst>
              <a:ext uri="{FF2B5EF4-FFF2-40B4-BE49-F238E27FC236}">
                <a16:creationId xmlns:a16="http://schemas.microsoft.com/office/drawing/2014/main" id="{772C2FA1-7424-4EF4-B6CB-E206AC09C400}"/>
              </a:ext>
            </a:extLst>
          </p:cNvPr>
          <p:cNvPicPr>
            <a:picLocks noChangeAspect="1"/>
          </p:cNvPicPr>
          <p:nvPr/>
        </p:nvPicPr>
        <p:blipFill>
          <a:blip r:embed="rId3"/>
          <a:stretch>
            <a:fillRect/>
          </a:stretch>
        </p:blipFill>
        <p:spPr>
          <a:xfrm>
            <a:off x="9887643" y="180136"/>
            <a:ext cx="1721263" cy="1781776"/>
          </a:xfrm>
          <a:prstGeom prst="rect">
            <a:avLst/>
          </a:prstGeom>
        </p:spPr>
      </p:pic>
    </p:spTree>
    <p:extLst>
      <p:ext uri="{BB962C8B-B14F-4D97-AF65-F5344CB8AC3E}">
        <p14:creationId xmlns:p14="http://schemas.microsoft.com/office/powerpoint/2010/main" val="1359160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CDDA-085F-40F6-AE40-4B56483B0386}"/>
              </a:ext>
            </a:extLst>
          </p:cNvPr>
          <p:cNvSpPr>
            <a:spLocks noGrp="1"/>
          </p:cNvSpPr>
          <p:nvPr>
            <p:ph type="ctrTitle"/>
          </p:nvPr>
        </p:nvSpPr>
        <p:spPr>
          <a:xfrm>
            <a:off x="1876424" y="1122363"/>
            <a:ext cx="8791575" cy="547046"/>
          </a:xfrm>
        </p:spPr>
        <p:txBody>
          <a:bodyPr>
            <a:normAutofit fontScale="90000"/>
          </a:bodyPr>
          <a:lstStyle/>
          <a:p>
            <a:br>
              <a:rPr lang="en-US" sz="2400" dirty="0"/>
            </a:br>
            <a:r>
              <a:rPr lang="en-US" sz="3100" u="sng" dirty="0" err="1"/>
              <a:t>Theorotical</a:t>
            </a:r>
            <a:r>
              <a:rPr lang="en-US" sz="3100" u="sng" dirty="0"/>
              <a:t> Calculations</a:t>
            </a:r>
            <a:br>
              <a:rPr lang="en-US" sz="3100" u="sng" dirty="0"/>
            </a:br>
            <a:br>
              <a:rPr lang="en-US" sz="2400" dirty="0"/>
            </a:br>
            <a:r>
              <a:rPr lang="en-US" sz="2400" dirty="0"/>
              <a:t>Standard dimensions for Square threads</a:t>
            </a:r>
            <a:endParaRPr lang="en-IN" sz="2400"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B23ECCB8-1F1F-44A4-BA18-F2C8B0D7C22B}"/>
                  </a:ext>
                </a:extLst>
              </p:cNvPr>
              <p:cNvSpPr>
                <a:spLocks noGrp="1"/>
              </p:cNvSpPr>
              <p:nvPr>
                <p:ph type="subTitle" idx="1"/>
              </p:nvPr>
            </p:nvSpPr>
            <p:spPr>
              <a:xfrm>
                <a:off x="1968703" y="3429000"/>
                <a:ext cx="8791575" cy="3064079"/>
              </a:xfrm>
            </p:spPr>
            <p:txBody>
              <a:bodyPr>
                <a:normAutofit fontScale="62500" lnSpcReduction="20000"/>
              </a:bodyPr>
              <a:lstStyle/>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solidFill>
                      <a:srgbClr val="FF0000"/>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For our design, taking its compactness in size, working load of max. 20 kg and length of 40 cm in consideration we had chosen 24mm as Nominal dia. For square thread shaft. And as per IS:4694-1968 dimensions (all are in mm) are-  </a:t>
                </a:r>
                <a:endParaRPr lang="en-IN" sz="1800" dirty="0">
                  <a:solidFill>
                    <a:schemeClr val="tx1"/>
                  </a:solidFill>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solidFill>
                      <a:schemeClr val="tx1"/>
                    </a:solidFill>
                    <a:effectLst/>
                    <a:latin typeface="Times New Roman" panose="02020603050405020304" pitchFamily="18" charset="0"/>
                    <a:ea typeface="Times New Roman" panose="02020603050405020304" pitchFamily="18" charset="0"/>
                  </a:rPr>
                  <a:t>Nominal </a:t>
                </a:r>
                <a:r>
                  <a:rPr lang="en-US" sz="1800" dirty="0" err="1">
                    <a:solidFill>
                      <a:schemeClr val="tx1"/>
                    </a:solidFill>
                    <a:effectLst/>
                    <a:latin typeface="Times New Roman" panose="02020603050405020304" pitchFamily="18" charset="0"/>
                    <a:ea typeface="Times New Roman" panose="02020603050405020304" pitchFamily="18" charset="0"/>
                  </a:rPr>
                  <a:t>dIA</a:t>
                </a:r>
                <a:r>
                  <a:rPr lang="en-US" sz="1800" dirty="0">
                    <a:solidFill>
                      <a:schemeClr val="tx1"/>
                    </a:solidFill>
                    <a:effectLst/>
                    <a:latin typeface="Times New Roman" panose="02020603050405020304" pitchFamily="18" charset="0"/>
                    <a:ea typeface="Times New Roman" panose="02020603050405020304" pitchFamily="18" charset="0"/>
                  </a:rPr>
                  <a:t>          = 24</a:t>
                </a:r>
                <a:endParaRPr lang="en-IN" sz="1800" dirty="0">
                  <a:solidFill>
                    <a:schemeClr val="tx1"/>
                  </a:solidFill>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solidFill>
                      <a:schemeClr val="tx1"/>
                    </a:solidFill>
                    <a:effectLst/>
                    <a:latin typeface="Times New Roman" panose="02020603050405020304" pitchFamily="18" charset="0"/>
                    <a:ea typeface="Times New Roman" panose="02020603050405020304" pitchFamily="18" charset="0"/>
                  </a:rPr>
                  <a:t>Major </a:t>
                </a:r>
                <a:r>
                  <a:rPr lang="en-US" sz="1800" dirty="0" err="1">
                    <a:solidFill>
                      <a:schemeClr val="tx1"/>
                    </a:solidFill>
                    <a:effectLst/>
                    <a:latin typeface="Times New Roman" panose="02020603050405020304" pitchFamily="18" charset="0"/>
                    <a:ea typeface="Times New Roman" panose="02020603050405020304" pitchFamily="18" charset="0"/>
                  </a:rPr>
                  <a:t>dIA.</a:t>
                </a:r>
                <a:r>
                  <a:rPr lang="en-US" sz="1800" dirty="0">
                    <a:solidFill>
                      <a:schemeClr val="tx1"/>
                    </a:solidFill>
                    <a:effectLst/>
                    <a:latin typeface="Times New Roman" panose="02020603050405020304" pitchFamily="18" charset="0"/>
                    <a:ea typeface="Times New Roman" panose="02020603050405020304" pitchFamily="18" charset="0"/>
                  </a:rPr>
                  <a:t>              = 24 (for bolt), 24.5 (for nut)</a:t>
                </a:r>
                <a:endParaRPr lang="en-IN" sz="1800" dirty="0">
                  <a:solidFill>
                    <a:schemeClr val="tx1"/>
                  </a:solidFill>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solidFill>
                      <a:schemeClr val="tx1"/>
                    </a:solidFill>
                    <a:effectLst/>
                    <a:latin typeface="Times New Roman" panose="02020603050405020304" pitchFamily="18" charset="0"/>
                    <a:ea typeface="Times New Roman" panose="02020603050405020304" pitchFamily="18" charset="0"/>
                  </a:rPr>
                  <a:t>Minor Dia.               = 19</a:t>
                </a:r>
                <a:endParaRPr lang="en-IN" sz="1800" dirty="0">
                  <a:solidFill>
                    <a:schemeClr val="tx1"/>
                  </a:solidFill>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solidFill>
                      <a:schemeClr val="tx1"/>
                    </a:solidFill>
                    <a:effectLst/>
                    <a:latin typeface="Times New Roman" panose="02020603050405020304" pitchFamily="18" charset="0"/>
                    <a:ea typeface="Times New Roman" panose="02020603050405020304" pitchFamily="18" charset="0"/>
                  </a:rPr>
                  <a:t>Pitch                          = 5</a:t>
                </a:r>
                <a:endParaRPr lang="en-IN" sz="1800" dirty="0">
                  <a:solidFill>
                    <a:schemeClr val="tx1"/>
                  </a:solidFill>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solidFill>
                      <a:schemeClr val="tx1"/>
                    </a:solidFill>
                    <a:effectLst/>
                    <a:latin typeface="Times New Roman" panose="02020603050405020304" pitchFamily="18" charset="0"/>
                    <a:ea typeface="Times New Roman" panose="02020603050405020304" pitchFamily="18" charset="0"/>
                  </a:rPr>
                  <a:t>Depth of thread      = 2.5 (for bolt), 2.75 (for nut)</a:t>
                </a:r>
                <a:endParaRPr lang="en-IN" sz="1800" dirty="0">
                  <a:solidFill>
                    <a:schemeClr val="tx1"/>
                  </a:solidFill>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solidFill>
                      <a:schemeClr val="tx1"/>
                    </a:solidFill>
                    <a:effectLst/>
                    <a:latin typeface="Times New Roman" panose="02020603050405020304" pitchFamily="18" charset="0"/>
                    <a:ea typeface="Times New Roman" panose="02020603050405020304" pitchFamily="18" charset="0"/>
                  </a:rPr>
                  <a:t>Coefficient of friction (for mild steel bolt and Nut) (</a:t>
                </a:r>
                <a14:m>
                  <m:oMath xmlns:m="http://schemas.openxmlformats.org/officeDocument/2006/math">
                    <m:func>
                      <m:funcPr>
                        <m:ctrlPr>
                          <a:rPr lang="en-IN" sz="1800" i="1">
                            <a:solidFill>
                              <a:schemeClr val="tx1"/>
                            </a:solidFill>
                            <a:effectLst/>
                            <a:latin typeface="Cambria Math" panose="02040503050406030204" pitchFamily="18" charset="0"/>
                            <a:ea typeface="Times New Roman" panose="02020603050405020304" pitchFamily="18" charset="0"/>
                          </a:rPr>
                        </m:ctrlPr>
                      </m:funcPr>
                      <m:fName>
                        <m:r>
                          <a:rPr lang="en-US" sz="1800" i="1">
                            <a:solidFill>
                              <a:schemeClr val="tx1"/>
                            </a:solidFill>
                            <a:effectLst/>
                            <a:latin typeface="Cambria Math" panose="02040503050406030204" pitchFamily="18" charset="0"/>
                            <a:ea typeface="Times New Roman" panose="02020603050405020304" pitchFamily="18" charset="0"/>
                          </a:rPr>
                          <m:t>𝑡𝑎𝑛</m:t>
                        </m:r>
                      </m:fName>
                      <m:e>
                        <m:r>
                          <a:rPr lang="en-US" sz="1800" i="1">
                            <a:solidFill>
                              <a:schemeClr val="tx1"/>
                            </a:solidFill>
                            <a:effectLst/>
                            <a:latin typeface="Cambria Math" panose="02040503050406030204" pitchFamily="18" charset="0"/>
                            <a:ea typeface="Times New Roman" panose="02020603050405020304" pitchFamily="18" charset="0"/>
                          </a:rPr>
                          <m:t>∅</m:t>
                        </m:r>
                      </m:e>
                    </m:func>
                  </m:oMath>
                </a14:m>
                <a:r>
                  <a:rPr lang="en-US" sz="1800" dirty="0">
                    <a:solidFill>
                      <a:schemeClr val="tx1"/>
                    </a:solidFill>
                    <a:effectLst/>
                    <a:latin typeface="Times New Roman" panose="02020603050405020304" pitchFamily="18" charset="0"/>
                    <a:ea typeface="Times New Roman" panose="02020603050405020304" pitchFamily="18" charset="0"/>
                  </a:rPr>
                  <a:t>) = 0.09 </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dirty="0">
                  <a:solidFill>
                    <a:schemeClr val="bg1"/>
                  </a:solidFill>
                </a:endParaRPr>
              </a:p>
            </p:txBody>
          </p:sp>
        </mc:Choice>
        <mc:Fallback xmlns="">
          <p:sp>
            <p:nvSpPr>
              <p:cNvPr id="3" name="Subtitle 2">
                <a:extLst>
                  <a:ext uri="{FF2B5EF4-FFF2-40B4-BE49-F238E27FC236}">
                    <a16:creationId xmlns:a16="http://schemas.microsoft.com/office/drawing/2014/main" id="{B23ECCB8-1F1F-44A4-BA18-F2C8B0D7C22B}"/>
                  </a:ext>
                </a:extLst>
              </p:cNvPr>
              <p:cNvSpPr>
                <a:spLocks noGrp="1" noRot="1" noChangeAspect="1" noMove="1" noResize="1" noEditPoints="1" noAdjustHandles="1" noChangeArrowheads="1" noChangeShapeType="1" noTextEdit="1"/>
              </p:cNvSpPr>
              <p:nvPr>
                <p:ph type="subTitle" idx="1"/>
              </p:nvPr>
            </p:nvSpPr>
            <p:spPr>
              <a:xfrm>
                <a:off x="1968703" y="3429000"/>
                <a:ext cx="8791575" cy="3064079"/>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C1432CD-C8B0-4091-A935-9DB2C892BA6B}"/>
              </a:ext>
            </a:extLst>
          </p:cNvPr>
          <p:cNvPicPr>
            <a:picLocks noChangeAspect="1"/>
          </p:cNvPicPr>
          <p:nvPr/>
        </p:nvPicPr>
        <p:blipFill rotWithShape="1">
          <a:blip r:embed="rId3">
            <a:extLst>
              <a:ext uri="{28A0092B-C50C-407E-A947-70E740481C1C}">
                <a14:useLocalDpi xmlns:a14="http://schemas.microsoft.com/office/drawing/2010/main" val="0"/>
              </a:ext>
            </a:extLst>
          </a:blip>
          <a:srcRect l="19365" r="19717"/>
          <a:stretch/>
        </p:blipFill>
        <p:spPr>
          <a:xfrm>
            <a:off x="2453124" y="1669409"/>
            <a:ext cx="7822732" cy="1501629"/>
          </a:xfrm>
          <a:prstGeom prst="rect">
            <a:avLst/>
          </a:prstGeom>
        </p:spPr>
      </p:pic>
    </p:spTree>
    <p:extLst>
      <p:ext uri="{BB962C8B-B14F-4D97-AF65-F5344CB8AC3E}">
        <p14:creationId xmlns:p14="http://schemas.microsoft.com/office/powerpoint/2010/main" val="1327476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4C21-4694-43EA-9DCA-D65884A0660D}"/>
              </a:ext>
            </a:extLst>
          </p:cNvPr>
          <p:cNvSpPr>
            <a:spLocks noGrp="1"/>
          </p:cNvSpPr>
          <p:nvPr>
            <p:ph type="title"/>
          </p:nvPr>
        </p:nvSpPr>
        <p:spPr>
          <a:xfrm flipV="1">
            <a:off x="912813" y="-3951896"/>
            <a:ext cx="9905998" cy="3541714"/>
          </a:xfrm>
        </p:spPr>
        <p:txBody>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08D5A7-BF44-4394-9A01-B407DF05F3F5}"/>
                  </a:ext>
                </a:extLst>
              </p:cNvPr>
              <p:cNvSpPr>
                <a:spLocks noGrp="1"/>
              </p:cNvSpPr>
              <p:nvPr>
                <p:ph idx="1"/>
              </p:nvPr>
            </p:nvSpPr>
            <p:spPr>
              <a:xfrm>
                <a:off x="1143000" y="533399"/>
                <a:ext cx="9905999" cy="5791201"/>
              </a:xfrm>
            </p:spPr>
            <p:txBody>
              <a:bodyPr>
                <a:normAutofit lnSpcReduction="10000"/>
              </a:bodyPr>
              <a:lstStyle/>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effectLst/>
                    <a:latin typeface="Times New Roman" panose="02020603050405020304" pitchFamily="18" charset="0"/>
                    <a:ea typeface="Times New Roman" panose="02020603050405020304" pitchFamily="18" charset="0"/>
                  </a:rPr>
                  <a:t>As per ASTM D3330 Standards peeling should be done with velocity of 300 mm/min, so</a:t>
                </a:r>
                <a:endParaRPr lang="en-IN" sz="1800" dirty="0">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effectLst/>
                    <a:latin typeface="Times New Roman" panose="02020603050405020304" pitchFamily="18" charset="0"/>
                    <a:ea typeface="Times New Roman" panose="02020603050405020304" pitchFamily="18" charset="0"/>
                  </a:rPr>
                  <a:t>V = 300mm/min</a:t>
                </a: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effectLst/>
                    <a:latin typeface="Times New Roman" panose="02020603050405020304" pitchFamily="18" charset="0"/>
                    <a:ea typeface="Times New Roman" panose="02020603050405020304" pitchFamily="18" charset="0"/>
                  </a:rPr>
                  <a:t>So, this will be standard data, as we require low speed motor which carry max 20kg load, so we are estimating motor specifications as per follow-</a:t>
                </a:r>
                <a:endParaRPr lang="en-IN" sz="1800" dirty="0">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effectLst/>
                    <a:latin typeface="Times New Roman" panose="02020603050405020304" pitchFamily="18" charset="0"/>
                    <a:ea typeface="Times New Roman" panose="02020603050405020304" pitchFamily="18" charset="0"/>
                  </a:rPr>
                  <a:t>W= 20kg = 20 x 9.81 N = 196.13 N</a:t>
                </a:r>
              </a:p>
              <a:p>
                <a:pPr marR="414655" algn="just">
                  <a:lnSpc>
                    <a:spcPct val="150000"/>
                  </a:lnSpc>
                  <a:spcBef>
                    <a:spcPts val="1160"/>
                  </a:spcBef>
                  <a:tabLst>
                    <a:tab pos="1416050" algn="l"/>
                    <a:tab pos="2005965" algn="l"/>
                    <a:tab pos="2405380" algn="l"/>
                    <a:tab pos="3206750" algn="l"/>
                    <a:tab pos="3914140" algn="l"/>
                    <a:tab pos="4259580" algn="l"/>
                    <a:tab pos="4639310" algn="l"/>
                    <a:tab pos="5335905" algn="l"/>
                  </a:tabLst>
                </a:pPr>
                <a:r>
                  <a:rPr lang="en-US" sz="1800" dirty="0">
                    <a:effectLst/>
                    <a:latin typeface="Times New Roman" panose="02020603050405020304" pitchFamily="18" charset="0"/>
                    <a:ea typeface="Times New Roman" panose="02020603050405020304" pitchFamily="18" charset="0"/>
                  </a:rPr>
                  <a:t>Motor Speed (N)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rPr>
                        </m:ctrlPr>
                      </m:fPr>
                      <m:num>
                        <m:r>
                          <m:rPr>
                            <m:sty m:val="p"/>
                          </m:rPr>
                          <a:rPr lang="en-US" sz="1800">
                            <a:effectLst/>
                            <a:latin typeface="Cambria Math" panose="02040503050406030204" pitchFamily="18" charset="0"/>
                            <a:ea typeface="Times New Roman" panose="02020603050405020304" pitchFamily="18" charset="0"/>
                          </a:rPr>
                          <m:t>velocity</m:t>
                        </m:r>
                        <m:r>
                          <a:rPr lang="en-US" sz="1800">
                            <a:effectLst/>
                            <a:latin typeface="Cambria Math" panose="02040503050406030204" pitchFamily="18" charset="0"/>
                            <a:ea typeface="Times New Roman" panose="02020603050405020304" pitchFamily="18" charset="0"/>
                          </a:rPr>
                          <m:t> </m:t>
                        </m:r>
                        <m:r>
                          <m:rPr>
                            <m:sty m:val="p"/>
                          </m:rPr>
                          <a:rPr lang="en-US" sz="1800">
                            <a:effectLst/>
                            <a:latin typeface="Cambria Math" panose="02040503050406030204" pitchFamily="18" charset="0"/>
                            <a:ea typeface="Times New Roman" panose="02020603050405020304" pitchFamily="18" charset="0"/>
                          </a:rPr>
                          <m:t>of</m:t>
                        </m:r>
                        <m:r>
                          <a:rPr lang="en-US" sz="1800">
                            <a:effectLst/>
                            <a:latin typeface="Cambria Math" panose="02040503050406030204" pitchFamily="18" charset="0"/>
                            <a:ea typeface="Times New Roman" panose="02020603050405020304" pitchFamily="18" charset="0"/>
                          </a:rPr>
                          <m:t> </m:t>
                        </m:r>
                        <m:r>
                          <m:rPr>
                            <m:sty m:val="p"/>
                          </m:rPr>
                          <a:rPr lang="en-US" sz="1800">
                            <a:effectLst/>
                            <a:latin typeface="Cambria Math" panose="02040503050406030204" pitchFamily="18" charset="0"/>
                            <a:ea typeface="Times New Roman" panose="02020603050405020304" pitchFamily="18" charset="0"/>
                          </a:rPr>
                          <m:t>nut</m:t>
                        </m:r>
                        <m:r>
                          <a:rPr lang="en-US" sz="1800">
                            <a:effectLst/>
                            <a:latin typeface="Cambria Math" panose="02040503050406030204" pitchFamily="18" charset="0"/>
                            <a:ea typeface="Times New Roman" panose="02020603050405020304" pitchFamily="18" charset="0"/>
                          </a:rPr>
                          <m:t> </m:t>
                        </m:r>
                      </m:num>
                      <m:den>
                        <m:r>
                          <m:rPr>
                            <m:sty m:val="p"/>
                          </m:rPr>
                          <a:rPr lang="en-US" sz="1800">
                            <a:effectLst/>
                            <a:latin typeface="Cambria Math" panose="02040503050406030204" pitchFamily="18" charset="0"/>
                            <a:ea typeface="Times New Roman" panose="02020603050405020304" pitchFamily="18" charset="0"/>
                          </a:rPr>
                          <m:t>Pitch</m:t>
                        </m:r>
                        <m:r>
                          <a:rPr lang="en-US" sz="1800">
                            <a:effectLst/>
                            <a:latin typeface="Cambria Math" panose="02040503050406030204" pitchFamily="18" charset="0"/>
                            <a:ea typeface="Times New Roman" panose="02020603050405020304" pitchFamily="18" charset="0"/>
                          </a:rPr>
                          <m:t> </m:t>
                        </m:r>
                        <m:r>
                          <m:rPr>
                            <m:sty m:val="p"/>
                          </m:rPr>
                          <a:rPr lang="en-US" sz="1800">
                            <a:effectLst/>
                            <a:latin typeface="Cambria Math" panose="02040503050406030204" pitchFamily="18" charset="0"/>
                            <a:ea typeface="Times New Roman" panose="02020603050405020304" pitchFamily="18" charset="0"/>
                          </a:rPr>
                          <m:t>of</m:t>
                        </m:r>
                        <m:r>
                          <a:rPr lang="en-US" sz="1800">
                            <a:effectLst/>
                            <a:latin typeface="Cambria Math" panose="02040503050406030204" pitchFamily="18" charset="0"/>
                            <a:ea typeface="Times New Roman" panose="02020603050405020304" pitchFamily="18" charset="0"/>
                          </a:rPr>
                          <m:t> </m:t>
                        </m:r>
                        <m:r>
                          <m:rPr>
                            <m:sty m:val="p"/>
                          </m:rPr>
                          <a:rPr lang="en-US" sz="1800">
                            <a:effectLst/>
                            <a:latin typeface="Cambria Math" panose="02040503050406030204" pitchFamily="18" charset="0"/>
                            <a:ea typeface="Times New Roman" panose="02020603050405020304" pitchFamily="18" charset="0"/>
                          </a:rPr>
                          <m:t>screw</m:t>
                        </m:r>
                      </m:den>
                    </m:f>
                  </m:oMath>
                </a14:m>
                <a:r>
                  <a:rPr lang="en-US" sz="1800" dirty="0">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rPr>
                        </m:ctrlPr>
                      </m:fPr>
                      <m:num>
                        <m:r>
                          <a:rPr lang="en-US" sz="1800">
                            <a:effectLst/>
                            <a:latin typeface="Cambria Math" panose="02040503050406030204" pitchFamily="18" charset="0"/>
                            <a:ea typeface="Times New Roman" panose="02020603050405020304" pitchFamily="18" charset="0"/>
                          </a:rPr>
                          <m:t>300 </m:t>
                        </m:r>
                      </m:num>
                      <m:den>
                        <m:r>
                          <a:rPr lang="en-US" sz="1800">
                            <a:effectLst/>
                            <a:latin typeface="Cambria Math" panose="02040503050406030204" pitchFamily="18" charset="0"/>
                            <a:ea typeface="Times New Roman" panose="02020603050405020304" pitchFamily="18" charset="0"/>
                          </a:rPr>
                          <m:t>5</m:t>
                        </m:r>
                      </m:den>
                    </m:f>
                  </m:oMath>
                </a14:m>
                <a:r>
                  <a:rPr lang="en-US" sz="1800" dirty="0">
                    <a:effectLst/>
                    <a:latin typeface="Times New Roman" panose="02020603050405020304" pitchFamily="18" charset="0"/>
                    <a:ea typeface="Times New Roman" panose="02020603050405020304" pitchFamily="18" charset="0"/>
                  </a:rPr>
                  <a:t> = </a:t>
                </a:r>
                <a:r>
                  <a:rPr lang="en-US" sz="1800" b="1" dirty="0">
                    <a:effectLst/>
                    <a:latin typeface="Times New Roman" panose="02020603050405020304" pitchFamily="18" charset="0"/>
                    <a:ea typeface="Times New Roman" panose="02020603050405020304" pitchFamily="18" charset="0"/>
                  </a:rPr>
                  <a:t>60 rpm</a:t>
                </a: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effectLst/>
                    <a:latin typeface="Times New Roman" panose="02020603050405020304" pitchFamily="18" charset="0"/>
                    <a:ea typeface="Times New Roman" panose="02020603050405020304" pitchFamily="18" charset="0"/>
                  </a:rPr>
                  <a:t>Angular speed </a:t>
                </a:r>
                <a14:m>
                  <m:oMath xmlns:m="http://schemas.openxmlformats.org/officeDocument/2006/math">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𝜔</m:t>
                    </m:r>
                    <m:r>
                      <a:rPr lang="en-US" sz="1800" i="1">
                        <a:effectLst/>
                        <a:latin typeface="Cambria Math" panose="02040503050406030204" pitchFamily="18" charset="0"/>
                        <a:ea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rPr>
                  <a:t> = 2</a:t>
                </a:r>
                <a14:m>
                  <m:oMath xmlns:m="http://schemas.openxmlformats.org/officeDocument/2006/math">
                    <m:r>
                      <a:rPr lang="en-US" sz="1800" i="1">
                        <a:effectLst/>
                        <a:latin typeface="Cambria Math" panose="02040503050406030204" pitchFamily="18" charset="0"/>
                        <a:ea typeface="Times New Roman" panose="02020603050405020304" pitchFamily="18" charset="0"/>
                      </a:rPr>
                      <m:t>𝜋</m:t>
                    </m:r>
                  </m:oMath>
                </a14:m>
                <a:r>
                  <a:rPr lang="en-US" sz="1800" dirty="0">
                    <a:effectLst/>
                    <a:latin typeface="Times New Roman" panose="02020603050405020304" pitchFamily="18" charset="0"/>
                    <a:ea typeface="Times New Roman" panose="02020603050405020304" pitchFamily="18" charset="0"/>
                  </a:rPr>
                  <a:t> x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60</m:t>
                        </m:r>
                      </m:num>
                      <m:den>
                        <m:r>
                          <a:rPr lang="en-US" sz="1800" i="1">
                            <a:effectLst/>
                            <a:latin typeface="Cambria Math" panose="02040503050406030204" pitchFamily="18" charset="0"/>
                            <a:ea typeface="Times New Roman" panose="02020603050405020304" pitchFamily="18" charset="0"/>
                          </a:rPr>
                          <m:t>60</m:t>
                        </m:r>
                      </m:den>
                    </m:f>
                  </m:oMath>
                </a14:m>
                <a:r>
                  <a:rPr lang="en-US" sz="1800" dirty="0">
                    <a:effectLst/>
                    <a:latin typeface="Times New Roman" panose="02020603050405020304" pitchFamily="18" charset="0"/>
                    <a:ea typeface="Times New Roman" panose="02020603050405020304" pitchFamily="18" charset="0"/>
                  </a:rPr>
                  <a:t> = 6.28 rad/s</a:t>
                </a:r>
                <a:endParaRPr lang="en-IN" sz="1800" dirty="0">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14:m>
                  <m:oMath xmlns:m="http://schemas.openxmlformats.org/officeDocument/2006/math">
                    <m:func>
                      <m:funcPr>
                        <m:ctrlPr>
                          <a:rPr lang="en-IN" sz="1800" i="1">
                            <a:effectLst/>
                            <a:latin typeface="Cambria Math" panose="02040503050406030204" pitchFamily="18" charset="0"/>
                            <a:ea typeface="Times New Roman" panose="02020603050405020304" pitchFamily="18" charset="0"/>
                          </a:rPr>
                        </m:ctrlPr>
                      </m:funcPr>
                      <m:fName>
                        <m:r>
                          <a:rPr lang="en-US" sz="1800" i="1">
                            <a:effectLst/>
                            <a:latin typeface="Cambria Math" panose="02040503050406030204" pitchFamily="18" charset="0"/>
                            <a:ea typeface="Times New Roman" panose="02020603050405020304" pitchFamily="18" charset="0"/>
                          </a:rPr>
                          <m:t>𝑡𝑎𝑛</m:t>
                        </m:r>
                      </m:fName>
                      <m:e>
                        <m:r>
                          <a:rPr lang="en-US" sz="1800" i="1">
                            <a:effectLst/>
                            <a:latin typeface="Cambria Math" panose="02040503050406030204" pitchFamily="18" charset="0"/>
                            <a:ea typeface="Times New Roman" panose="02020603050405020304" pitchFamily="18" charset="0"/>
                          </a:rPr>
                          <m:t>𝛼</m:t>
                        </m:r>
                      </m:e>
                    </m:func>
                  </m:oMath>
                </a14:m>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rPr>
                        </m:ctrlPr>
                      </m:fPr>
                      <m:num>
                        <m:r>
                          <m:rPr>
                            <m:sty m:val="p"/>
                          </m:rPr>
                          <a:rPr lang="en-US" sz="1800">
                            <a:effectLst/>
                            <a:latin typeface="Cambria Math" panose="02040503050406030204" pitchFamily="18" charset="0"/>
                            <a:ea typeface="Times New Roman" panose="02020603050405020304" pitchFamily="18" charset="0"/>
                          </a:rPr>
                          <m:t>Pitch</m:t>
                        </m:r>
                        <m:r>
                          <a:rPr lang="en-US" sz="1800">
                            <a:effectLst/>
                            <a:latin typeface="Cambria Math" panose="02040503050406030204" pitchFamily="18" charset="0"/>
                            <a:ea typeface="Times New Roman" panose="02020603050405020304" pitchFamily="18" charset="0"/>
                          </a:rPr>
                          <m:t> </m:t>
                        </m:r>
                      </m:num>
                      <m:den>
                        <m:r>
                          <a:rPr lang="en-US" sz="1800" i="1">
                            <a:effectLst/>
                            <a:latin typeface="Cambria Math" panose="02040503050406030204" pitchFamily="18" charset="0"/>
                            <a:ea typeface="Times New Roman" panose="02020603050405020304" pitchFamily="18" charset="0"/>
                          </a:rPr>
                          <m:t>𝜋</m:t>
                        </m:r>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𝐷𝑎𝑖</m:t>
                        </m:r>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𝑜𝑓</m:t>
                        </m:r>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𝑠𝑐𝑟𝑒𝑤</m:t>
                        </m:r>
                        <m:r>
                          <a:rPr lang="en-US" sz="1800" i="1">
                            <a:effectLst/>
                            <a:latin typeface="Cambria Math" panose="02040503050406030204" pitchFamily="18" charset="0"/>
                            <a:ea typeface="Times New Roman" panose="02020603050405020304" pitchFamily="18" charset="0"/>
                          </a:rPr>
                          <m:t> </m:t>
                        </m:r>
                      </m:den>
                    </m:f>
                  </m:oMath>
                </a14:m>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rPr>
                        </m:ctrlPr>
                      </m:fPr>
                      <m:num>
                        <m:r>
                          <a:rPr lang="en-US" sz="1800">
                            <a:effectLst/>
                            <a:latin typeface="Cambria Math" panose="02040503050406030204" pitchFamily="18" charset="0"/>
                            <a:ea typeface="Times New Roman" panose="02020603050405020304" pitchFamily="18" charset="0"/>
                          </a:rPr>
                          <m:t>5</m:t>
                        </m:r>
                      </m:num>
                      <m:den>
                        <m:r>
                          <a:rPr lang="en-US" sz="1800">
                            <a:effectLst/>
                            <a:latin typeface="Cambria Math" panose="02040503050406030204" pitchFamily="18" charset="0"/>
                            <a:ea typeface="Times New Roman" panose="02020603050405020304" pitchFamily="18" charset="0"/>
                          </a:rPr>
                          <m:t>3.14 </m:t>
                        </m:r>
                        <m:r>
                          <m:rPr>
                            <m:sty m:val="p"/>
                          </m:rPr>
                          <a:rPr lang="en-US" sz="1800">
                            <a:effectLst/>
                            <a:latin typeface="Cambria Math" panose="02040503050406030204" pitchFamily="18" charset="0"/>
                            <a:ea typeface="Times New Roman" panose="02020603050405020304" pitchFamily="18" charset="0"/>
                          </a:rPr>
                          <m:t>x</m:t>
                        </m:r>
                        <m:r>
                          <a:rPr lang="en-US" sz="1800">
                            <a:effectLst/>
                            <a:latin typeface="Cambria Math" panose="02040503050406030204" pitchFamily="18" charset="0"/>
                            <a:ea typeface="Times New Roman" panose="02020603050405020304" pitchFamily="18" charset="0"/>
                          </a:rPr>
                          <m:t> 24</m:t>
                        </m:r>
                      </m:den>
                    </m:f>
                  </m:oMath>
                </a14:m>
                <a:r>
                  <a:rPr lang="en-US" sz="1800" dirty="0">
                    <a:effectLst/>
                    <a:latin typeface="Times New Roman" panose="02020603050405020304" pitchFamily="18" charset="0"/>
                    <a:ea typeface="Times New Roman" panose="02020603050405020304" pitchFamily="18" charset="0"/>
                  </a:rPr>
                  <a:t> = 0.06632</a:t>
                </a:r>
              </a:p>
              <a:p>
                <a:pPr marR="414655" algn="just">
                  <a:lnSpc>
                    <a:spcPct val="150000"/>
                  </a:lnSpc>
                  <a:spcBef>
                    <a:spcPts val="1160"/>
                  </a:spcBef>
                  <a:tabLst>
                    <a:tab pos="1416050" algn="l"/>
                    <a:tab pos="2005965" algn="l"/>
                    <a:tab pos="2405380" algn="l"/>
                    <a:tab pos="3206750" algn="l"/>
                    <a:tab pos="3914140" algn="l"/>
                    <a:tab pos="4259580" algn="l"/>
                    <a:tab pos="4639310" algn="l"/>
                    <a:tab pos="5335905" algn="l"/>
                  </a:tabLst>
                </a:pPr>
                <a:r>
                  <a:rPr lang="en-US" sz="1800" dirty="0">
                    <a:effectLst/>
                    <a:latin typeface="Times New Roman" panose="02020603050405020304" pitchFamily="18" charset="0"/>
                    <a:ea typeface="Times New Roman" panose="02020603050405020304" pitchFamily="18" charset="0"/>
                  </a:rPr>
                  <a:t>So, force required at circumference of the screw (P)</a:t>
                </a:r>
              </a:p>
              <a:p>
                <a:pPr marR="414655" algn="just">
                  <a:lnSpc>
                    <a:spcPct val="150000"/>
                  </a:lnSpc>
                  <a:spcBef>
                    <a:spcPts val="1160"/>
                  </a:spcBef>
                  <a:tabLst>
                    <a:tab pos="1416050" algn="l"/>
                    <a:tab pos="2005965" algn="l"/>
                    <a:tab pos="2405380" algn="l"/>
                    <a:tab pos="3206750" algn="l"/>
                    <a:tab pos="3914140" algn="l"/>
                    <a:tab pos="4259580" algn="l"/>
                    <a:tab pos="4639310" algn="l"/>
                    <a:tab pos="5335905" algn="l"/>
                  </a:tabLst>
                </a:pPr>
                <a:r>
                  <a:rPr lang="en-US" sz="1800" dirty="0">
                    <a:effectLst/>
                    <a:latin typeface="Times New Roman" panose="02020603050405020304" pitchFamily="18" charset="0"/>
                    <a:ea typeface="Times New Roman" panose="02020603050405020304" pitchFamily="18" charset="0"/>
                  </a:rPr>
                  <a:t>P= 30.8431 N</a:t>
                </a:r>
                <a:endParaRPr lang="en-IN" sz="1800" dirty="0">
                  <a:effectLst/>
                  <a:latin typeface="Times New Roman" panose="02020603050405020304" pitchFamily="18" charset="0"/>
                  <a:ea typeface="Times New Roman" panose="02020603050405020304" pitchFamily="18" charset="0"/>
                </a:endParaRPr>
              </a:p>
              <a:p>
                <a:pPr marR="414655" algn="just">
                  <a:lnSpc>
                    <a:spcPct val="150000"/>
                  </a:lnSpc>
                  <a:spcBef>
                    <a:spcPts val="1160"/>
                  </a:spcBef>
                  <a:tabLst>
                    <a:tab pos="1416050" algn="l"/>
                    <a:tab pos="2005965" algn="l"/>
                    <a:tab pos="2405380" algn="l"/>
                    <a:tab pos="3206750" algn="l"/>
                    <a:tab pos="3914140" algn="l"/>
                    <a:tab pos="4259580" algn="l"/>
                    <a:tab pos="4639310" algn="l"/>
                    <a:tab pos="5335905" algn="l"/>
                  </a:tabLst>
                </a:pPr>
                <a:endParaRPr lang="en-IN" sz="1800" dirty="0">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endParaRPr lang="en-US" sz="1800" dirty="0">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endParaRPr lang="en-US" sz="1800" dirty="0">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endParaRPr lang="en-IN" sz="1800" dirty="0">
                  <a:effectLst/>
                  <a:latin typeface="Times New Roman" panose="02020603050405020304" pitchFamily="18" charset="0"/>
                  <a:ea typeface="Times New Roman" panose="02020603050405020304" pitchFamily="18" charset="0"/>
                </a:endParaRPr>
              </a:p>
              <a:p>
                <a:pPr marR="414655" algn="just">
                  <a:lnSpc>
                    <a:spcPct val="150000"/>
                  </a:lnSpc>
                  <a:spcBef>
                    <a:spcPts val="1160"/>
                  </a:spcBef>
                  <a:tabLst>
                    <a:tab pos="1416050" algn="l"/>
                    <a:tab pos="2005965" algn="l"/>
                    <a:tab pos="2405380" algn="l"/>
                    <a:tab pos="3206750" algn="l"/>
                    <a:tab pos="3914140" algn="l"/>
                    <a:tab pos="4259580" algn="l"/>
                    <a:tab pos="4639310" algn="l"/>
                    <a:tab pos="5335905" algn="l"/>
                  </a:tabLst>
                </a:pPr>
                <a:endParaRPr lang="en-IN" sz="1800" dirty="0">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endParaRPr lang="en-IN" sz="1800" dirty="0">
                  <a:effectLst/>
                  <a:latin typeface="Times New Roman" panose="02020603050405020304" pitchFamily="18" charset="0"/>
                  <a:ea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1008D5A7-BF44-4394-9A01-B407DF05F3F5}"/>
                  </a:ext>
                </a:extLst>
              </p:cNvPr>
              <p:cNvSpPr>
                <a:spLocks noGrp="1" noRot="1" noChangeAspect="1" noMove="1" noResize="1" noEditPoints="1" noAdjustHandles="1" noChangeArrowheads="1" noChangeShapeType="1" noTextEdit="1"/>
              </p:cNvSpPr>
              <p:nvPr>
                <p:ph idx="1"/>
              </p:nvPr>
            </p:nvSpPr>
            <p:spPr>
              <a:xfrm>
                <a:off x="1143000" y="533399"/>
                <a:ext cx="9905999" cy="5791201"/>
              </a:xfrm>
              <a:blipFill>
                <a:blip r:embed="rId2"/>
                <a:stretch>
                  <a:fillRect l="-739" t="-210" b="-1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EBAF1482-2F67-49EB-A9F6-1DF8D3796433}"/>
              </a:ext>
            </a:extLst>
          </p:cNvPr>
          <p:cNvPicPr>
            <a:picLocks noChangeAspect="1"/>
          </p:cNvPicPr>
          <p:nvPr/>
        </p:nvPicPr>
        <p:blipFill>
          <a:blip r:embed="rId3"/>
          <a:stretch>
            <a:fillRect/>
          </a:stretch>
        </p:blipFill>
        <p:spPr>
          <a:xfrm>
            <a:off x="6340818" y="5424741"/>
            <a:ext cx="3249450" cy="719390"/>
          </a:xfrm>
          <a:prstGeom prst="rect">
            <a:avLst/>
          </a:prstGeom>
        </p:spPr>
      </p:pic>
    </p:spTree>
    <p:extLst>
      <p:ext uri="{BB962C8B-B14F-4D97-AF65-F5344CB8AC3E}">
        <p14:creationId xmlns:p14="http://schemas.microsoft.com/office/powerpoint/2010/main" val="1182782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2B9D-9AE7-409B-88A7-51EB75661CC6}"/>
              </a:ext>
            </a:extLst>
          </p:cNvPr>
          <p:cNvSpPr>
            <a:spLocks noGrp="1"/>
          </p:cNvSpPr>
          <p:nvPr>
            <p:ph type="title"/>
          </p:nvPr>
        </p:nvSpPr>
        <p:spPr>
          <a:xfrm>
            <a:off x="782184" y="-2124682"/>
            <a:ext cx="9905998" cy="1478570"/>
          </a:xfrm>
        </p:spPr>
        <p:txBody>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649A88-FE04-480D-AFEB-0371860DFD9E}"/>
                  </a:ext>
                </a:extLst>
              </p:cNvPr>
              <p:cNvSpPr>
                <a:spLocks noGrp="1"/>
              </p:cNvSpPr>
              <p:nvPr>
                <p:ph idx="1"/>
              </p:nvPr>
            </p:nvSpPr>
            <p:spPr>
              <a:xfrm>
                <a:off x="1237013" y="318963"/>
                <a:ext cx="10755431" cy="5285015"/>
              </a:xfrm>
            </p:spPr>
            <p:txBody>
              <a:bodyPr/>
              <a:lstStyle/>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effectLst/>
                    <a:latin typeface="Times New Roman" panose="02020603050405020304" pitchFamily="18" charset="0"/>
                    <a:ea typeface="Times New Roman" panose="02020603050405020304" pitchFamily="18" charset="0"/>
                  </a:rPr>
                  <a:t>Torque of motor (T) = P x radius of power screw = 30.8431 x 12 </a:t>
                </a:r>
                <a:endParaRPr lang="en-IN" sz="1800" dirty="0">
                  <a:effectLst/>
                  <a:latin typeface="Times New Roman" panose="02020603050405020304" pitchFamily="18" charset="0"/>
                  <a:ea typeface="Times New Roman" panose="02020603050405020304" pitchFamily="18" charset="0"/>
                </a:endParaRPr>
              </a:p>
              <a:p>
                <a:pPr marL="0" marR="414655" indent="0" algn="just">
                  <a:lnSpc>
                    <a:spcPct val="150000"/>
                  </a:lnSpc>
                  <a:spcBef>
                    <a:spcPts val="1160"/>
                  </a:spcBef>
                  <a:spcAft>
                    <a:spcPts val="0"/>
                  </a:spcAft>
                  <a:buNone/>
                  <a:tabLst>
                    <a:tab pos="1416050" algn="l"/>
                    <a:tab pos="2005965" algn="l"/>
                    <a:tab pos="2405380" algn="l"/>
                    <a:tab pos="3206750" algn="l"/>
                    <a:tab pos="3914140" algn="l"/>
                    <a:tab pos="4259580" algn="l"/>
                    <a:tab pos="4639310" algn="l"/>
                    <a:tab pos="5335905" algn="l"/>
                  </a:tabLst>
                </a:pPr>
                <a:r>
                  <a:rPr lang="en-US" sz="1800" dirty="0">
                    <a:effectLst/>
                    <a:latin typeface="Times New Roman" panose="02020603050405020304" pitchFamily="18" charset="0"/>
                    <a:ea typeface="Times New Roman" panose="02020603050405020304" pitchFamily="18" charset="0"/>
                  </a:rPr>
                  <a:t>                                                                                   = </a:t>
                </a:r>
                <a:r>
                  <a:rPr lang="en-US" sz="1800" b="1" dirty="0">
                    <a:effectLst/>
                    <a:latin typeface="Times New Roman" panose="02020603050405020304" pitchFamily="18" charset="0"/>
                    <a:ea typeface="Times New Roman" panose="02020603050405020304" pitchFamily="18" charset="0"/>
                  </a:rPr>
                  <a:t>370.112 N-mm</a:t>
                </a:r>
                <a:endParaRPr lang="en-IN" sz="1800" dirty="0">
                  <a:effectLst/>
                  <a:latin typeface="Times New Roman" panose="02020603050405020304" pitchFamily="18" charset="0"/>
                  <a:ea typeface="Times New Roman" panose="02020603050405020304" pitchFamily="18" charset="0"/>
                </a:endParaRPr>
              </a:p>
              <a:p>
                <a:pPr marL="0" marR="414655" indent="0" algn="just">
                  <a:lnSpc>
                    <a:spcPct val="150000"/>
                  </a:lnSpc>
                  <a:spcBef>
                    <a:spcPts val="1160"/>
                  </a:spcBef>
                  <a:spcAft>
                    <a:spcPts val="0"/>
                  </a:spcAft>
                  <a:buNone/>
                  <a:tabLst>
                    <a:tab pos="1416050" algn="l"/>
                    <a:tab pos="2005965" algn="l"/>
                    <a:tab pos="2405380" algn="l"/>
                    <a:tab pos="3206750" algn="l"/>
                    <a:tab pos="3914140" algn="l"/>
                    <a:tab pos="4259580" algn="l"/>
                    <a:tab pos="4639310" algn="l"/>
                    <a:tab pos="5335905" algn="l"/>
                  </a:tabLst>
                </a:pPr>
                <a:r>
                  <a:rPr lang="en-US" sz="1800" dirty="0">
                    <a:effectLst/>
                    <a:latin typeface="Times New Roman" panose="02020603050405020304" pitchFamily="18" charset="0"/>
                    <a:ea typeface="Times New Roman" panose="02020603050405020304" pitchFamily="18" charset="0"/>
                  </a:rPr>
                  <a:t>                                                                                   = 37.75 Kg-mm</a:t>
                </a:r>
                <a14:m>
                  <m:oMath xmlns:m="http://schemas.openxmlformats.org/officeDocument/2006/math">
                    <m:r>
                      <a:rPr lang="en-US" sz="1800"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𝟑</m:t>
                    </m:r>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𝟕𝟖</m:t>
                    </m:r>
                  </m:oMath>
                </a14:m>
                <a:r>
                  <a:rPr lang="en-US" sz="1800" b="1" dirty="0">
                    <a:effectLst/>
                    <a:latin typeface="Times New Roman" panose="02020603050405020304" pitchFamily="18" charset="0"/>
                    <a:ea typeface="Times New Roman" panose="02020603050405020304" pitchFamily="18" charset="0"/>
                  </a:rPr>
                  <a:t>kg-cm</a:t>
                </a:r>
                <a:endParaRPr lang="en-IN" sz="1800" dirty="0">
                  <a:effectLst/>
                  <a:latin typeface="Times New Roman" panose="02020603050405020304" pitchFamily="18" charset="0"/>
                  <a:ea typeface="Times New Roman" panose="02020603050405020304" pitchFamily="18" charset="0"/>
                </a:endParaRPr>
              </a:p>
              <a:p>
                <a:pPr marR="414655" algn="just">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effectLst/>
                    <a:latin typeface="Times New Roman" panose="02020603050405020304" pitchFamily="18" charset="0"/>
                    <a:ea typeface="Times New Roman" panose="02020603050405020304" pitchFamily="18" charset="0"/>
                  </a:rPr>
                  <a:t>Power of Motor (P) = </a:t>
                </a:r>
                <a14:m>
                  <m:oMath xmlns:m="http://schemas.openxmlformats.org/officeDocument/2006/math">
                    <m:d>
                      <m:dPr>
                        <m:ctrlPr>
                          <a:rPr lang="en-IN"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rPr>
                          <m:t>𝜔</m:t>
                        </m:r>
                      </m:e>
                    </m:d>
                  </m:oMath>
                </a14:m>
                <a:r>
                  <a:rPr lang="en-US" sz="1800" dirty="0">
                    <a:effectLst/>
                    <a:latin typeface="Times New Roman" panose="02020603050405020304" pitchFamily="18" charset="0"/>
                    <a:ea typeface="Times New Roman" panose="02020603050405020304" pitchFamily="18" charset="0"/>
                  </a:rPr>
                  <a:t> x (T) </a:t>
                </a:r>
                <a:r>
                  <a:rPr lang="en-US" sz="1800">
                    <a:effectLst/>
                    <a:latin typeface="Times New Roman" panose="02020603050405020304" pitchFamily="18" charset="0"/>
                    <a:ea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a:t>
                </a:r>
                <a:r>
                  <a:rPr lang="en-US" sz="1800">
                    <a:effectLst/>
                    <a:latin typeface="Times New Roman" panose="02020603050405020304" pitchFamily="18" charset="0"/>
                    <a:ea typeface="Times New Roman" panose="02020603050405020304" pitchFamily="18" charset="0"/>
                  </a:rPr>
                  <a:t>370.112 </a:t>
                </a:r>
                <a:r>
                  <a:rPr lang="en-GB" sz="1800">
                    <a:effectLst/>
                    <a:latin typeface="Times New Roman" panose="02020603050405020304" pitchFamily="18" charset="0"/>
                    <a:ea typeface="Times New Roman" panose="02020603050405020304" pitchFamily="18" charset="0"/>
                  </a:rPr>
                  <a:t>×10^-3)</a:t>
                </a:r>
                <a:r>
                  <a:rPr lang="en-US" sz="1800">
                    <a:effectLst/>
                    <a:latin typeface="Times New Roman" panose="02020603050405020304" pitchFamily="18" charset="0"/>
                    <a:ea typeface="Times New Roman" panose="02020603050405020304" pitchFamily="18" charset="0"/>
                  </a:rPr>
                  <a:t>x </a:t>
                </a:r>
                <a:r>
                  <a:rPr lang="en-US" sz="1800" dirty="0">
                    <a:effectLst/>
                    <a:latin typeface="Times New Roman" panose="02020603050405020304" pitchFamily="18" charset="0"/>
                    <a:ea typeface="Times New Roman" panose="02020603050405020304" pitchFamily="18" charset="0"/>
                  </a:rPr>
                  <a:t>6.28  </a:t>
                </a:r>
                <a:r>
                  <a:rPr lang="en-US" sz="1800">
                    <a:effectLst/>
                    <a:latin typeface="Times New Roman" panose="02020603050405020304" pitchFamily="18" charset="0"/>
                    <a:ea typeface="Times New Roman" panose="02020603050405020304" pitchFamily="18" charset="0"/>
                  </a:rPr>
                  <a:t>= 2</a:t>
                </a:r>
                <a:r>
                  <a:rPr lang="en-GB" sz="1800">
                    <a:effectLst/>
                    <a:latin typeface="Times New Roman" panose="02020603050405020304" pitchFamily="18" charset="0"/>
                    <a:ea typeface="Times New Roman" panose="02020603050405020304" pitchFamily="18" charset="0"/>
                  </a:rPr>
                  <a:t>.</a:t>
                </a:r>
                <a:r>
                  <a:rPr lang="en-US" sz="1800">
                    <a:effectLst/>
                    <a:latin typeface="Times New Roman" panose="02020603050405020304" pitchFamily="18" charset="0"/>
                    <a:ea typeface="Times New Roman" panose="02020603050405020304" pitchFamily="18" charset="0"/>
                  </a:rPr>
                  <a:t>324336 </a:t>
                </a:r>
                <a:r>
                  <a:rPr lang="en-US" sz="1800" dirty="0">
                    <a:effectLst/>
                    <a:latin typeface="Times New Roman" panose="02020603050405020304" pitchFamily="18" charset="0"/>
                    <a:ea typeface="Times New Roman" panose="02020603050405020304" pitchFamily="18" charset="0"/>
                  </a:rPr>
                  <a:t>W </a:t>
                </a:r>
                <a:endParaRPr lang="en-IN" sz="1800" dirty="0">
                  <a:effectLst/>
                  <a:latin typeface="Times New Roman" panose="02020603050405020304" pitchFamily="18" charset="0"/>
                  <a:ea typeface="Times New Roman" panose="02020603050405020304" pitchFamily="18" charset="0"/>
                </a:endParaRPr>
              </a:p>
              <a:p>
                <a:pPr marL="0" marR="414655" indent="0" algn="just">
                  <a:lnSpc>
                    <a:spcPct val="150000"/>
                  </a:lnSpc>
                  <a:spcBef>
                    <a:spcPts val="1160"/>
                  </a:spcBef>
                  <a:spcAft>
                    <a:spcPts val="0"/>
                  </a:spcAft>
                  <a:buNone/>
                  <a:tabLst>
                    <a:tab pos="1416050" algn="l"/>
                    <a:tab pos="2005965" algn="l"/>
                    <a:tab pos="2405380" algn="l"/>
                    <a:tab pos="3206750" algn="l"/>
                    <a:tab pos="3914140" algn="l"/>
                    <a:tab pos="4259580" algn="l"/>
                    <a:tab pos="4639310" algn="l"/>
                    <a:tab pos="5335905" algn="l"/>
                  </a:tabLst>
                </a:pPr>
                <a:r>
                  <a:rPr lang="en-US" sz="1800">
                    <a:effectLst/>
                    <a:latin typeface="Times New Roman" panose="02020603050405020304" pitchFamily="18" charset="0"/>
                    <a:ea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rPr>
                      <m:t>≈2.5</m:t>
                    </m:r>
                  </m:oMath>
                </a14:m>
                <a:r>
                  <a:rPr lang="en-US" sz="1800" dirty="0">
                    <a:effectLst/>
                    <a:latin typeface="Times New Roman" panose="02020603050405020304" pitchFamily="18" charset="0"/>
                    <a:ea typeface="Times New Roman" panose="02020603050405020304" pitchFamily="18" charset="0"/>
                  </a:rPr>
                  <a:t> W</a:t>
                </a:r>
                <a:endParaRPr lang="en-IN" sz="1800" dirty="0">
                  <a:effectLst/>
                  <a:latin typeface="Times New Roman" panose="02020603050405020304" pitchFamily="18" charset="0"/>
                  <a:ea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C3649A88-FE04-480D-AFEB-0371860DFD9E}"/>
                  </a:ext>
                </a:extLst>
              </p:cNvPr>
              <p:cNvSpPr>
                <a:spLocks noGrp="1" noRot="1" noChangeAspect="1" noMove="1" noResize="1" noEditPoints="1" noAdjustHandles="1" noChangeArrowheads="1" noChangeShapeType="1" noTextEdit="1"/>
              </p:cNvSpPr>
              <p:nvPr>
                <p:ph idx="1"/>
              </p:nvPr>
            </p:nvSpPr>
            <p:spPr>
              <a:xfrm>
                <a:off x="1237013" y="318963"/>
                <a:ext cx="10755431" cy="5285015"/>
              </a:xfrm>
              <a:blipFill>
                <a:blip r:embed="rId2"/>
                <a:stretch>
                  <a:fillRect l="-680"/>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1C353AFB-70C7-480C-90AB-33AE324F35C6}"/>
              </a:ext>
            </a:extLst>
          </p:cNvPr>
          <p:cNvSpPr txBox="1">
            <a:spLocks/>
          </p:cNvSpPr>
          <p:nvPr/>
        </p:nvSpPr>
        <p:spPr>
          <a:xfrm>
            <a:off x="1141413" y="457200"/>
            <a:ext cx="9905999" cy="528501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283104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27EC-D8E7-4651-88F6-E26B50BB71E4}"/>
              </a:ext>
            </a:extLst>
          </p:cNvPr>
          <p:cNvSpPr>
            <a:spLocks noGrp="1"/>
          </p:cNvSpPr>
          <p:nvPr>
            <p:ph type="title"/>
          </p:nvPr>
        </p:nvSpPr>
        <p:spPr/>
        <p:txBody>
          <a:bodyPr>
            <a:normAutofit fontScale="90000"/>
          </a:bodyPr>
          <a:lstStyle/>
          <a:p>
            <a:pPr marR="414655">
              <a:lnSpc>
                <a:spcPct val="150000"/>
              </a:lnSpc>
              <a:spcBef>
                <a:spcPts val="1160"/>
              </a:spcBef>
              <a:spcAft>
                <a:spcPts val="0"/>
              </a:spcAft>
              <a:tabLst>
                <a:tab pos="1416050" algn="l"/>
                <a:tab pos="2005965" algn="l"/>
                <a:tab pos="2405380" algn="l"/>
                <a:tab pos="3206750" algn="l"/>
                <a:tab pos="3914140" algn="l"/>
                <a:tab pos="4259580" algn="l"/>
                <a:tab pos="4639310" algn="l"/>
                <a:tab pos="5335905" algn="l"/>
              </a:tabLst>
            </a:pPr>
            <a:r>
              <a:rPr lang="en-US" sz="1800" dirty="0">
                <a:effectLst/>
                <a:latin typeface="Times New Roman" panose="02020603050405020304" pitchFamily="18" charset="0"/>
                <a:ea typeface="Times New Roman" panose="02020603050405020304" pitchFamily="18" charset="0"/>
              </a:rPr>
              <a:t>This parameter we had calculated for Electric Motor for our requirement, and from these specifications available electric motor in market is-</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38F50E22-CBB7-49ED-B1C0-FBAF6FF12C2D}"/>
              </a:ext>
            </a:extLst>
          </p:cNvPr>
          <p:cNvPicPr>
            <a:picLocks noGrp="1" noChangeAspect="1"/>
          </p:cNvPicPr>
          <p:nvPr>
            <p:ph idx="1"/>
          </p:nvPr>
        </p:nvPicPr>
        <p:blipFill>
          <a:blip r:embed="rId2"/>
          <a:stretch>
            <a:fillRect/>
          </a:stretch>
        </p:blipFill>
        <p:spPr>
          <a:xfrm>
            <a:off x="1141414" y="1510948"/>
            <a:ext cx="3209385" cy="2746721"/>
          </a:xfrm>
          <a:prstGeom prst="rect">
            <a:avLst/>
          </a:prstGeom>
        </p:spPr>
      </p:pic>
      <p:pic>
        <p:nvPicPr>
          <p:cNvPr id="7" name="Picture 6">
            <a:extLst>
              <a:ext uri="{FF2B5EF4-FFF2-40B4-BE49-F238E27FC236}">
                <a16:creationId xmlns:a16="http://schemas.microsoft.com/office/drawing/2014/main" id="{E4432509-9D88-476A-9DF9-03E794BEEFB1}"/>
              </a:ext>
            </a:extLst>
          </p:cNvPr>
          <p:cNvPicPr>
            <a:picLocks noChangeAspect="1"/>
          </p:cNvPicPr>
          <p:nvPr/>
        </p:nvPicPr>
        <p:blipFill>
          <a:blip r:embed="rId3"/>
          <a:stretch>
            <a:fillRect/>
          </a:stretch>
        </p:blipFill>
        <p:spPr>
          <a:xfrm>
            <a:off x="6094412" y="1510947"/>
            <a:ext cx="3209385" cy="2746721"/>
          </a:xfrm>
          <a:prstGeom prst="rect">
            <a:avLst/>
          </a:prstGeom>
        </p:spPr>
      </p:pic>
      <p:pic>
        <p:nvPicPr>
          <p:cNvPr id="4" name="Picture 3">
            <a:extLst>
              <a:ext uri="{FF2B5EF4-FFF2-40B4-BE49-F238E27FC236}">
                <a16:creationId xmlns:a16="http://schemas.microsoft.com/office/drawing/2014/main" id="{1F987F01-E0ED-4C33-93C0-E00704EB2179}"/>
              </a:ext>
            </a:extLst>
          </p:cNvPr>
          <p:cNvPicPr>
            <a:picLocks noChangeAspect="1"/>
          </p:cNvPicPr>
          <p:nvPr/>
        </p:nvPicPr>
        <p:blipFill>
          <a:blip r:embed="rId4"/>
          <a:stretch>
            <a:fillRect/>
          </a:stretch>
        </p:blipFill>
        <p:spPr>
          <a:xfrm>
            <a:off x="1141415" y="4624017"/>
            <a:ext cx="3209384" cy="2106341"/>
          </a:xfrm>
          <a:prstGeom prst="rect">
            <a:avLst/>
          </a:prstGeom>
        </p:spPr>
      </p:pic>
      <p:sp>
        <p:nvSpPr>
          <p:cNvPr id="8" name="TextBox 7">
            <a:extLst>
              <a:ext uri="{FF2B5EF4-FFF2-40B4-BE49-F238E27FC236}">
                <a16:creationId xmlns:a16="http://schemas.microsoft.com/office/drawing/2014/main" id="{62038CA9-48DC-4F57-B1BD-4A0DF0737009}"/>
              </a:ext>
            </a:extLst>
          </p:cNvPr>
          <p:cNvSpPr txBox="1"/>
          <p:nvPr/>
        </p:nvSpPr>
        <p:spPr>
          <a:xfrm>
            <a:off x="6111692" y="4760913"/>
            <a:ext cx="3459021" cy="1815152"/>
          </a:xfrm>
          <a:prstGeom prst="rect">
            <a:avLst/>
          </a:prstGeom>
          <a:noFill/>
        </p:spPr>
        <p:txBody>
          <a:bodyPr wrap="square" rtlCol="0">
            <a:spAutoFit/>
          </a:bodyPr>
          <a:lstStyle/>
          <a:p>
            <a:endParaRPr lang="en-IN" dirty="0"/>
          </a:p>
        </p:txBody>
      </p:sp>
      <p:graphicFrame>
        <p:nvGraphicFramePr>
          <p:cNvPr id="9" name="Table 8">
            <a:extLst>
              <a:ext uri="{FF2B5EF4-FFF2-40B4-BE49-F238E27FC236}">
                <a16:creationId xmlns:a16="http://schemas.microsoft.com/office/drawing/2014/main" id="{24477309-DAA9-40AF-AAB1-CD81E27D69FA}"/>
              </a:ext>
            </a:extLst>
          </p:cNvPr>
          <p:cNvGraphicFramePr>
            <a:graphicFrameLocks noGrp="1"/>
          </p:cNvGraphicFramePr>
          <p:nvPr>
            <p:extLst>
              <p:ext uri="{D42A27DB-BD31-4B8C-83A1-F6EECF244321}">
                <p14:modId xmlns:p14="http://schemas.microsoft.com/office/powerpoint/2010/main" val="614324731"/>
              </p:ext>
            </p:extLst>
          </p:nvPr>
        </p:nvGraphicFramePr>
        <p:xfrm>
          <a:off x="6080309" y="4624016"/>
          <a:ext cx="3209384" cy="2106341"/>
        </p:xfrm>
        <a:graphic>
          <a:graphicData uri="http://schemas.openxmlformats.org/drawingml/2006/table">
            <a:tbl>
              <a:tblPr/>
              <a:tblGrid>
                <a:gridCol w="3209384">
                  <a:extLst>
                    <a:ext uri="{9D8B030D-6E8A-4147-A177-3AD203B41FA5}">
                      <a16:colId xmlns:a16="http://schemas.microsoft.com/office/drawing/2014/main" val="1250095890"/>
                    </a:ext>
                  </a:extLst>
                </a:gridCol>
              </a:tblGrid>
              <a:tr h="2106341">
                <a:tc>
                  <a:txBody>
                    <a:bodyPr/>
                    <a:lstStyle/>
                    <a:p>
                      <a:pPr fontAlgn="t">
                        <a:buFont typeface="Arial" panose="020B0604020202020204" pitchFamily="34" charset="0"/>
                        <a:buChar char="•"/>
                      </a:pPr>
                      <a:r>
                        <a:rPr lang="en-IN" dirty="0">
                          <a:solidFill>
                            <a:srgbClr val="212121"/>
                          </a:solidFill>
                          <a:effectLst/>
                        </a:rPr>
                        <a:t>Roller lever micro limit switch </a:t>
                      </a:r>
                    </a:p>
                    <a:p>
                      <a:pPr fontAlgn="t">
                        <a:buFont typeface="Arial" panose="020B0604020202020204" pitchFamily="34" charset="0"/>
                        <a:buNone/>
                      </a:pPr>
                      <a:r>
                        <a:rPr lang="en-IN" dirty="0">
                          <a:solidFill>
                            <a:srgbClr val="212121"/>
                          </a:solidFill>
                          <a:effectLst/>
                        </a:rPr>
                        <a:t>(LXW-11G2) over limit switch</a:t>
                      </a:r>
                    </a:p>
                    <a:p>
                      <a:pPr fontAlgn="t">
                        <a:buFont typeface="Arial" panose="020B0604020202020204" pitchFamily="34" charset="0"/>
                        <a:buNone/>
                      </a:pPr>
                      <a:r>
                        <a:rPr lang="en-IN" dirty="0">
                          <a:solidFill>
                            <a:srgbClr val="212121"/>
                          </a:solidFill>
                          <a:effectLst/>
                        </a:rPr>
                        <a:t>Type - Programable</a:t>
                      </a:r>
                    </a:p>
                    <a:p>
                      <a:pPr fontAlgn="t">
                        <a:buFont typeface="Arial" panose="020B0604020202020204" pitchFamily="34" charset="0"/>
                        <a:buNone/>
                      </a:pPr>
                      <a:r>
                        <a:rPr lang="en-IN" sz="1800" b="0" i="0" kern="1200" dirty="0">
                          <a:solidFill>
                            <a:schemeClr val="bg1"/>
                          </a:solidFill>
                          <a:effectLst/>
                          <a:latin typeface="+mn-lt"/>
                          <a:ea typeface="+mn-ea"/>
                          <a:cs typeface="+mn-cs"/>
                        </a:rPr>
                        <a:t>Short Roller Hinge Lever</a:t>
                      </a:r>
                    </a:p>
                    <a:p>
                      <a:pPr fontAlgn="t">
                        <a:buFont typeface="Arial" panose="020B0604020202020204" pitchFamily="34" charset="0"/>
                        <a:buNone/>
                      </a:pPr>
                      <a:r>
                        <a:rPr lang="en-IN" sz="1800" b="0" i="0" kern="1200" dirty="0">
                          <a:solidFill>
                            <a:schemeClr val="bg1"/>
                          </a:solidFill>
                          <a:effectLst/>
                          <a:latin typeface="+mn-lt"/>
                          <a:ea typeface="+mn-ea"/>
                          <a:cs typeface="+mn-cs"/>
                        </a:rPr>
                        <a:t>Voltage - 220DC</a:t>
                      </a:r>
                    </a:p>
                    <a:p>
                      <a:pPr fontAlgn="t">
                        <a:buFont typeface="Arial" panose="020B0604020202020204" pitchFamily="34" charset="0"/>
                        <a:buNone/>
                      </a:pPr>
                      <a:r>
                        <a:rPr lang="en-IN" sz="1800" b="0" i="0" kern="1200" dirty="0">
                          <a:solidFill>
                            <a:schemeClr val="bg1"/>
                          </a:solidFill>
                          <a:effectLst/>
                          <a:latin typeface="+mn-lt"/>
                          <a:ea typeface="+mn-ea"/>
                          <a:cs typeface="+mn-cs"/>
                        </a:rPr>
                        <a:t>IP rating – 110VA</a:t>
                      </a:r>
                      <a:endParaRPr lang="en-IN" dirty="0">
                        <a:solidFill>
                          <a:schemeClr val="bg1"/>
                        </a:solidFill>
                        <a:effectLst/>
                      </a:endParaRPr>
                    </a:p>
                  </a:txBody>
                  <a:tcPr marB="152400">
                    <a:lnL>
                      <a:noFill/>
                    </a:lnL>
                    <a:lnR>
                      <a:noFill/>
                    </a:lnR>
                    <a:lnT>
                      <a:noFill/>
                    </a:lnT>
                    <a:lnB>
                      <a:noFill/>
                    </a:lnB>
                    <a:solidFill>
                      <a:srgbClr val="FFFFFF"/>
                    </a:solidFill>
                  </a:tcPr>
                </a:tc>
                <a:extLst>
                  <a:ext uri="{0D108BD9-81ED-4DB2-BD59-A6C34878D82A}">
                    <a16:rowId xmlns:a16="http://schemas.microsoft.com/office/drawing/2014/main" val="2484058276"/>
                  </a:ext>
                </a:extLst>
              </a:tr>
            </a:tbl>
          </a:graphicData>
        </a:graphic>
      </p:graphicFrame>
    </p:spTree>
    <p:extLst>
      <p:ext uri="{BB962C8B-B14F-4D97-AF65-F5344CB8AC3E}">
        <p14:creationId xmlns:p14="http://schemas.microsoft.com/office/powerpoint/2010/main" val="215601817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9AD9-3A80-4D15-8058-0749BA7DDE7B}"/>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Progress Chart</a:t>
            </a:r>
          </a:p>
        </p:txBody>
      </p:sp>
      <p:sp>
        <p:nvSpPr>
          <p:cNvPr id="3" name="Content Placeholder 2">
            <a:extLst>
              <a:ext uri="{FF2B5EF4-FFF2-40B4-BE49-F238E27FC236}">
                <a16:creationId xmlns:a16="http://schemas.microsoft.com/office/drawing/2014/main" id="{A166D2D9-351D-44B8-A6D9-2131D64074B8}"/>
              </a:ext>
            </a:extLst>
          </p:cNvPr>
          <p:cNvSpPr>
            <a:spLocks noGrp="1"/>
          </p:cNvSpPr>
          <p:nvPr>
            <p:ph idx="1"/>
          </p:nvPr>
        </p:nvSpPr>
        <p:spPr>
          <a:xfrm>
            <a:off x="3523885" y="2358544"/>
            <a:ext cx="45719" cy="57485"/>
          </a:xfrm>
        </p:spPr>
        <p:txBody>
          <a:bodyPr>
            <a:normAutofit fontScale="25000" lnSpcReduction="20000"/>
          </a:bodyPr>
          <a:lstStyle/>
          <a:p>
            <a:r>
              <a:rPr lang="en-IN" dirty="0"/>
              <a:t> </a:t>
            </a:r>
          </a:p>
        </p:txBody>
      </p:sp>
      <p:sp>
        <p:nvSpPr>
          <p:cNvPr id="6" name="Arrow: Pentagon 5">
            <a:extLst>
              <a:ext uri="{FF2B5EF4-FFF2-40B4-BE49-F238E27FC236}">
                <a16:creationId xmlns:a16="http://schemas.microsoft.com/office/drawing/2014/main" id="{3D08971D-8604-4E0F-8130-CAFF2F07708C}"/>
              </a:ext>
            </a:extLst>
          </p:cNvPr>
          <p:cNvSpPr/>
          <p:nvPr/>
        </p:nvSpPr>
        <p:spPr>
          <a:xfrm>
            <a:off x="637039" y="2465494"/>
            <a:ext cx="1837189" cy="11828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Problem Identification and Finding solutions</a:t>
            </a:r>
          </a:p>
        </p:txBody>
      </p:sp>
      <p:sp>
        <p:nvSpPr>
          <p:cNvPr id="7" name="Arrow: Pentagon 6">
            <a:extLst>
              <a:ext uri="{FF2B5EF4-FFF2-40B4-BE49-F238E27FC236}">
                <a16:creationId xmlns:a16="http://schemas.microsoft.com/office/drawing/2014/main" id="{C06C1C63-3657-43FB-A53F-5AD2C0F2701D}"/>
              </a:ext>
            </a:extLst>
          </p:cNvPr>
          <p:cNvSpPr/>
          <p:nvPr/>
        </p:nvSpPr>
        <p:spPr>
          <a:xfrm>
            <a:off x="9637153" y="2618235"/>
            <a:ext cx="1837189" cy="11828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 and Observations</a:t>
            </a:r>
          </a:p>
        </p:txBody>
      </p:sp>
      <p:sp>
        <p:nvSpPr>
          <p:cNvPr id="8" name="Arrow: Pentagon 7">
            <a:extLst>
              <a:ext uri="{FF2B5EF4-FFF2-40B4-BE49-F238E27FC236}">
                <a16:creationId xmlns:a16="http://schemas.microsoft.com/office/drawing/2014/main" id="{A48DF51E-E336-452A-AC6A-8B8AA1544481}"/>
              </a:ext>
            </a:extLst>
          </p:cNvPr>
          <p:cNvSpPr/>
          <p:nvPr/>
        </p:nvSpPr>
        <p:spPr>
          <a:xfrm>
            <a:off x="7372125" y="2530865"/>
            <a:ext cx="1837189" cy="11828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Fabrication and Assembly</a:t>
            </a:r>
          </a:p>
        </p:txBody>
      </p:sp>
      <p:sp>
        <p:nvSpPr>
          <p:cNvPr id="9" name="Arrow: Pentagon 8">
            <a:extLst>
              <a:ext uri="{FF2B5EF4-FFF2-40B4-BE49-F238E27FC236}">
                <a16:creationId xmlns:a16="http://schemas.microsoft.com/office/drawing/2014/main" id="{508D2678-5F43-4FEC-9C2F-5AAB1CAEB090}"/>
              </a:ext>
            </a:extLst>
          </p:cNvPr>
          <p:cNvSpPr/>
          <p:nvPr/>
        </p:nvSpPr>
        <p:spPr>
          <a:xfrm>
            <a:off x="5107097" y="2530865"/>
            <a:ext cx="1837189" cy="11828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Design and Market Research</a:t>
            </a:r>
          </a:p>
        </p:txBody>
      </p:sp>
      <p:sp>
        <p:nvSpPr>
          <p:cNvPr id="10" name="Arrow: Pentagon 9">
            <a:extLst>
              <a:ext uri="{FF2B5EF4-FFF2-40B4-BE49-F238E27FC236}">
                <a16:creationId xmlns:a16="http://schemas.microsoft.com/office/drawing/2014/main" id="{F419285C-7E7C-4DF7-909D-DBD9FF800A3C}"/>
              </a:ext>
            </a:extLst>
          </p:cNvPr>
          <p:cNvSpPr/>
          <p:nvPr/>
        </p:nvSpPr>
        <p:spPr>
          <a:xfrm>
            <a:off x="2842069" y="2493985"/>
            <a:ext cx="1837189" cy="11828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Finding Best Mechanism</a:t>
            </a:r>
          </a:p>
        </p:txBody>
      </p:sp>
      <p:cxnSp>
        <p:nvCxnSpPr>
          <p:cNvPr id="12" name="Straight Connector 11">
            <a:extLst>
              <a:ext uri="{FF2B5EF4-FFF2-40B4-BE49-F238E27FC236}">
                <a16:creationId xmlns:a16="http://schemas.microsoft.com/office/drawing/2014/main" id="{EA814F68-E3CD-4C7F-A892-779D38E8703D}"/>
              </a:ext>
            </a:extLst>
          </p:cNvPr>
          <p:cNvCxnSpPr>
            <a:cxnSpLocks/>
          </p:cNvCxnSpPr>
          <p:nvPr/>
        </p:nvCxnSpPr>
        <p:spPr>
          <a:xfrm>
            <a:off x="-58723" y="5180362"/>
            <a:ext cx="0" cy="222148"/>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98CEF4D-ADD2-4303-883B-ADE192DE9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241" y="3357335"/>
            <a:ext cx="2087989" cy="2087989"/>
          </a:xfrm>
          <a:prstGeom prst="rect">
            <a:avLst/>
          </a:prstGeom>
        </p:spPr>
      </p:pic>
      <p:pic>
        <p:nvPicPr>
          <p:cNvPr id="17" name="Picture 16">
            <a:extLst>
              <a:ext uri="{FF2B5EF4-FFF2-40B4-BE49-F238E27FC236}">
                <a16:creationId xmlns:a16="http://schemas.microsoft.com/office/drawing/2014/main" id="{BEC4A1D5-5F15-4435-9304-211DA8715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458" y="3357335"/>
            <a:ext cx="2087989" cy="2087989"/>
          </a:xfrm>
          <a:prstGeom prst="rect">
            <a:avLst/>
          </a:prstGeom>
        </p:spPr>
      </p:pic>
      <p:pic>
        <p:nvPicPr>
          <p:cNvPr id="18" name="Picture 17">
            <a:extLst>
              <a:ext uri="{FF2B5EF4-FFF2-40B4-BE49-F238E27FC236}">
                <a16:creationId xmlns:a16="http://schemas.microsoft.com/office/drawing/2014/main" id="{223DDB69-752D-46D4-A8B3-9FFC0685E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258" y="3429000"/>
            <a:ext cx="2087989" cy="2087989"/>
          </a:xfrm>
          <a:prstGeom prst="rect">
            <a:avLst/>
          </a:prstGeom>
        </p:spPr>
      </p:pic>
      <p:sp>
        <p:nvSpPr>
          <p:cNvPr id="13" name="TextBox 12">
            <a:extLst>
              <a:ext uri="{FF2B5EF4-FFF2-40B4-BE49-F238E27FC236}">
                <a16:creationId xmlns:a16="http://schemas.microsoft.com/office/drawing/2014/main" id="{F5211FD5-7F62-43C1-8C07-A38C86F54F2C}"/>
              </a:ext>
            </a:extLst>
          </p:cNvPr>
          <p:cNvSpPr txBox="1"/>
          <p:nvPr/>
        </p:nvSpPr>
        <p:spPr>
          <a:xfrm>
            <a:off x="7372125" y="4103662"/>
            <a:ext cx="2265028" cy="461665"/>
          </a:xfrm>
          <a:prstGeom prst="rect">
            <a:avLst/>
          </a:prstGeom>
          <a:noFill/>
        </p:spPr>
        <p:txBody>
          <a:bodyPr wrap="square" rtlCol="0">
            <a:spAutoFit/>
          </a:bodyPr>
          <a:lstStyle/>
          <a:p>
            <a:r>
              <a:rPr lang="en-IN" sz="2400" b="1" dirty="0">
                <a:solidFill>
                  <a:srgbClr val="FF0000"/>
                </a:solidFill>
              </a:rPr>
              <a:t>In Progress…</a:t>
            </a:r>
          </a:p>
        </p:txBody>
      </p:sp>
    </p:spTree>
    <p:extLst>
      <p:ext uri="{BB962C8B-B14F-4D97-AF65-F5344CB8AC3E}">
        <p14:creationId xmlns:p14="http://schemas.microsoft.com/office/powerpoint/2010/main" val="301583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a:extLst>
              <a:ext uri="{FF2B5EF4-FFF2-40B4-BE49-F238E27FC236}">
                <a16:creationId xmlns:a16="http://schemas.microsoft.com/office/drawing/2014/main" id="{B27C7341-30DB-405A-807F-CDB65BE0663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909" r="22370"/>
          <a:stretch/>
        </p:blipFill>
        <p:spPr>
          <a:xfrm>
            <a:off x="821870" y="1806084"/>
            <a:ext cx="3404391" cy="2335192"/>
          </a:xfrm>
        </p:spPr>
      </p:pic>
      <p:sp>
        <p:nvSpPr>
          <p:cNvPr id="5" name="Title 1">
            <a:extLst>
              <a:ext uri="{FF2B5EF4-FFF2-40B4-BE49-F238E27FC236}">
                <a16:creationId xmlns:a16="http://schemas.microsoft.com/office/drawing/2014/main" id="{B00867C9-A13A-40F3-A25F-7C15429C03AF}"/>
              </a:ext>
            </a:extLst>
          </p:cNvPr>
          <p:cNvSpPr>
            <a:spLocks noGrp="1"/>
          </p:cNvSpPr>
          <p:nvPr>
            <p:ph type="title"/>
          </p:nvPr>
        </p:nvSpPr>
        <p:spPr>
          <a:xfrm>
            <a:off x="1003836" y="327514"/>
            <a:ext cx="9905998" cy="1478570"/>
          </a:xfrm>
        </p:spPr>
        <p:txBody>
          <a:bodyPr>
            <a:normAutofit/>
          </a:bodyPr>
          <a:lstStyle/>
          <a:p>
            <a:r>
              <a:rPr lang="en-US" sz="4400" b="1" u="sng" dirty="0" err="1"/>
              <a:t>Glimses</a:t>
            </a:r>
            <a:r>
              <a:rPr lang="en-US" sz="4400" b="1" u="sng" dirty="0"/>
              <a:t> of manufacturing phase</a:t>
            </a:r>
            <a:endParaRPr lang="en-IN" sz="4400" b="1" u="sng" dirty="0"/>
          </a:p>
        </p:txBody>
      </p:sp>
      <p:pic>
        <p:nvPicPr>
          <p:cNvPr id="21" name="Picture 20">
            <a:extLst>
              <a:ext uri="{FF2B5EF4-FFF2-40B4-BE49-F238E27FC236}">
                <a16:creationId xmlns:a16="http://schemas.microsoft.com/office/drawing/2014/main" id="{AC2B2780-AEE4-4058-92D2-A2A53469777A}"/>
              </a:ext>
            </a:extLst>
          </p:cNvPr>
          <p:cNvPicPr>
            <a:picLocks noChangeAspect="1"/>
          </p:cNvPicPr>
          <p:nvPr/>
        </p:nvPicPr>
        <p:blipFill rotWithShape="1">
          <a:blip r:embed="rId3">
            <a:extLst>
              <a:ext uri="{28A0092B-C50C-407E-A947-70E740481C1C}">
                <a14:useLocalDpi xmlns:a14="http://schemas.microsoft.com/office/drawing/2010/main" val="0"/>
              </a:ext>
            </a:extLst>
          </a:blip>
          <a:srcRect l="9292" r="15709"/>
          <a:stretch/>
        </p:blipFill>
        <p:spPr>
          <a:xfrm>
            <a:off x="4769233" y="1806084"/>
            <a:ext cx="2920621" cy="2335192"/>
          </a:xfrm>
          <a:prstGeom prst="rect">
            <a:avLst/>
          </a:prstGeom>
        </p:spPr>
      </p:pic>
      <p:pic>
        <p:nvPicPr>
          <p:cNvPr id="25" name="Picture 24">
            <a:extLst>
              <a:ext uri="{FF2B5EF4-FFF2-40B4-BE49-F238E27FC236}">
                <a16:creationId xmlns:a16="http://schemas.microsoft.com/office/drawing/2014/main" id="{8C0DB7F0-5CFD-4F4D-A5BF-30C79321D6A0}"/>
              </a:ext>
            </a:extLst>
          </p:cNvPr>
          <p:cNvPicPr>
            <a:picLocks noChangeAspect="1"/>
          </p:cNvPicPr>
          <p:nvPr/>
        </p:nvPicPr>
        <p:blipFill rotWithShape="1">
          <a:blip r:embed="rId4">
            <a:extLst>
              <a:ext uri="{28A0092B-C50C-407E-A947-70E740481C1C}">
                <a14:useLocalDpi xmlns:a14="http://schemas.microsoft.com/office/drawing/2010/main" val="0"/>
              </a:ext>
            </a:extLst>
          </a:blip>
          <a:srcRect l="17575" r="26567"/>
          <a:stretch/>
        </p:blipFill>
        <p:spPr>
          <a:xfrm>
            <a:off x="821870" y="4452251"/>
            <a:ext cx="3404391" cy="2078236"/>
          </a:xfrm>
          <a:prstGeom prst="rect">
            <a:avLst/>
          </a:prstGeom>
        </p:spPr>
      </p:pic>
      <p:pic>
        <p:nvPicPr>
          <p:cNvPr id="29" name="Picture 28">
            <a:extLst>
              <a:ext uri="{FF2B5EF4-FFF2-40B4-BE49-F238E27FC236}">
                <a16:creationId xmlns:a16="http://schemas.microsoft.com/office/drawing/2014/main" id="{EB36CCF4-D451-4363-A9FE-0CEF2FBD79D3}"/>
              </a:ext>
            </a:extLst>
          </p:cNvPr>
          <p:cNvPicPr>
            <a:picLocks noChangeAspect="1"/>
          </p:cNvPicPr>
          <p:nvPr/>
        </p:nvPicPr>
        <p:blipFill rotWithShape="1">
          <a:blip r:embed="rId5">
            <a:extLst>
              <a:ext uri="{28A0092B-C50C-407E-A947-70E740481C1C}">
                <a14:useLocalDpi xmlns:a14="http://schemas.microsoft.com/office/drawing/2010/main" val="0"/>
              </a:ext>
            </a:extLst>
          </a:blip>
          <a:srcRect t="17819" b="33210"/>
          <a:stretch/>
        </p:blipFill>
        <p:spPr>
          <a:xfrm>
            <a:off x="8048415" y="1806083"/>
            <a:ext cx="3404391" cy="2335191"/>
          </a:xfrm>
          <a:prstGeom prst="rect">
            <a:avLst/>
          </a:prstGeom>
        </p:spPr>
      </p:pic>
      <p:pic>
        <p:nvPicPr>
          <p:cNvPr id="31" name="Picture 30">
            <a:extLst>
              <a:ext uri="{FF2B5EF4-FFF2-40B4-BE49-F238E27FC236}">
                <a16:creationId xmlns:a16="http://schemas.microsoft.com/office/drawing/2014/main" id="{4A4F02F5-19CA-42A9-A603-81B48D6927E1}"/>
              </a:ext>
            </a:extLst>
          </p:cNvPr>
          <p:cNvPicPr>
            <a:picLocks noChangeAspect="1"/>
          </p:cNvPicPr>
          <p:nvPr/>
        </p:nvPicPr>
        <p:blipFill rotWithShape="1">
          <a:blip r:embed="rId6">
            <a:extLst>
              <a:ext uri="{28A0092B-C50C-407E-A947-70E740481C1C}">
                <a14:useLocalDpi xmlns:a14="http://schemas.microsoft.com/office/drawing/2010/main" val="0"/>
              </a:ext>
            </a:extLst>
          </a:blip>
          <a:srcRect b="35170"/>
          <a:stretch/>
        </p:blipFill>
        <p:spPr>
          <a:xfrm>
            <a:off x="4769233" y="4452251"/>
            <a:ext cx="3023639" cy="2078235"/>
          </a:xfrm>
          <a:prstGeom prst="rect">
            <a:avLst/>
          </a:prstGeom>
        </p:spPr>
      </p:pic>
      <p:pic>
        <p:nvPicPr>
          <p:cNvPr id="33" name="Picture 32">
            <a:extLst>
              <a:ext uri="{FF2B5EF4-FFF2-40B4-BE49-F238E27FC236}">
                <a16:creationId xmlns:a16="http://schemas.microsoft.com/office/drawing/2014/main" id="{CCE8D09D-45EE-4341-9855-BF776747227D}"/>
              </a:ext>
            </a:extLst>
          </p:cNvPr>
          <p:cNvPicPr>
            <a:picLocks noChangeAspect="1"/>
          </p:cNvPicPr>
          <p:nvPr/>
        </p:nvPicPr>
        <p:blipFill rotWithShape="1">
          <a:blip r:embed="rId7">
            <a:extLst>
              <a:ext uri="{28A0092B-C50C-407E-A947-70E740481C1C}">
                <a14:useLocalDpi xmlns:a14="http://schemas.microsoft.com/office/drawing/2010/main" val="0"/>
              </a:ext>
            </a:extLst>
          </a:blip>
          <a:srcRect l="15305" r="14207" b="14044"/>
          <a:stretch/>
        </p:blipFill>
        <p:spPr>
          <a:xfrm>
            <a:off x="8048415" y="4522809"/>
            <a:ext cx="3404391" cy="2007677"/>
          </a:xfrm>
          <a:prstGeom prst="rect">
            <a:avLst/>
          </a:prstGeom>
        </p:spPr>
      </p:pic>
    </p:spTree>
    <p:extLst>
      <p:ext uri="{BB962C8B-B14F-4D97-AF65-F5344CB8AC3E}">
        <p14:creationId xmlns:p14="http://schemas.microsoft.com/office/powerpoint/2010/main" val="1731459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A7FDEC1-38DD-400C-816D-C570CE7D7AB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427"/>
          <a:stretch/>
        </p:blipFill>
        <p:spPr>
          <a:xfrm>
            <a:off x="2321570" y="1381330"/>
            <a:ext cx="7548859" cy="3631316"/>
          </a:xfrm>
        </p:spPr>
      </p:pic>
      <p:sp>
        <p:nvSpPr>
          <p:cNvPr id="4" name="Title 1">
            <a:extLst>
              <a:ext uri="{FF2B5EF4-FFF2-40B4-BE49-F238E27FC236}">
                <a16:creationId xmlns:a16="http://schemas.microsoft.com/office/drawing/2014/main" id="{AD8E4457-934B-43C3-BEFD-7FC3DD6814E9}"/>
              </a:ext>
            </a:extLst>
          </p:cNvPr>
          <p:cNvSpPr>
            <a:spLocks noGrp="1"/>
          </p:cNvSpPr>
          <p:nvPr>
            <p:ph type="title"/>
          </p:nvPr>
        </p:nvSpPr>
        <p:spPr>
          <a:xfrm>
            <a:off x="1276791" y="134772"/>
            <a:ext cx="9905998" cy="1478570"/>
          </a:xfrm>
        </p:spPr>
        <p:txBody>
          <a:bodyPr>
            <a:normAutofit/>
          </a:bodyPr>
          <a:lstStyle/>
          <a:p>
            <a:r>
              <a:rPr lang="en-IN" sz="4400" b="1" u="sng" dirty="0"/>
              <a:t>Assembled </a:t>
            </a:r>
            <a:r>
              <a:rPr lang="en-IN" sz="4400" b="1" u="sng" dirty="0" err="1"/>
              <a:t>vieW</a:t>
            </a:r>
            <a:endParaRPr lang="en-IN" sz="4400" b="1" u="sng" dirty="0"/>
          </a:p>
        </p:txBody>
      </p:sp>
      <p:cxnSp>
        <p:nvCxnSpPr>
          <p:cNvPr id="9" name="Straight Arrow Connector 8">
            <a:extLst>
              <a:ext uri="{FF2B5EF4-FFF2-40B4-BE49-F238E27FC236}">
                <a16:creationId xmlns:a16="http://schemas.microsoft.com/office/drawing/2014/main" id="{FE790E16-7262-4B30-A543-D0671BA03CF0}"/>
              </a:ext>
            </a:extLst>
          </p:cNvPr>
          <p:cNvCxnSpPr>
            <a:cxnSpLocks/>
          </p:cNvCxnSpPr>
          <p:nvPr/>
        </p:nvCxnSpPr>
        <p:spPr>
          <a:xfrm flipV="1">
            <a:off x="9089409" y="3985146"/>
            <a:ext cx="982639" cy="573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94C343B2-CEFC-48F6-9103-BE1A9DCEE5B8}"/>
              </a:ext>
            </a:extLst>
          </p:cNvPr>
          <p:cNvSpPr txBox="1"/>
          <p:nvPr/>
        </p:nvSpPr>
        <p:spPr>
          <a:xfrm>
            <a:off x="10123638" y="3800480"/>
            <a:ext cx="1583140" cy="923330"/>
          </a:xfrm>
          <a:prstGeom prst="rect">
            <a:avLst/>
          </a:prstGeom>
          <a:solidFill>
            <a:schemeClr val="tx1"/>
          </a:solidFill>
        </p:spPr>
        <p:txBody>
          <a:bodyPr wrap="square" rtlCol="0">
            <a:spAutoFit/>
          </a:bodyPr>
          <a:lstStyle/>
          <a:p>
            <a:r>
              <a:rPr lang="en-IN" dirty="0">
                <a:solidFill>
                  <a:schemeClr val="bg1"/>
                </a:solidFill>
              </a:rPr>
              <a:t>Plywood </a:t>
            </a:r>
          </a:p>
          <a:p>
            <a:r>
              <a:rPr lang="en-IN" dirty="0">
                <a:solidFill>
                  <a:schemeClr val="bg1"/>
                </a:solidFill>
              </a:rPr>
              <a:t>Support for all elements</a:t>
            </a:r>
          </a:p>
        </p:txBody>
      </p:sp>
      <p:cxnSp>
        <p:nvCxnSpPr>
          <p:cNvPr id="14" name="Straight Arrow Connector 13">
            <a:extLst>
              <a:ext uri="{FF2B5EF4-FFF2-40B4-BE49-F238E27FC236}">
                <a16:creationId xmlns:a16="http://schemas.microsoft.com/office/drawing/2014/main" id="{DBD6B622-4DB1-4F14-9B2D-91DDFE8B3277}"/>
              </a:ext>
            </a:extLst>
          </p:cNvPr>
          <p:cNvCxnSpPr>
            <a:cxnSpLocks/>
          </p:cNvCxnSpPr>
          <p:nvPr/>
        </p:nvCxnSpPr>
        <p:spPr>
          <a:xfrm flipV="1">
            <a:off x="7956645" y="2725634"/>
            <a:ext cx="2009681" cy="345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B1091696-E0B2-4489-AA1D-571A9BC1063C}"/>
              </a:ext>
            </a:extLst>
          </p:cNvPr>
          <p:cNvSpPr txBox="1"/>
          <p:nvPr/>
        </p:nvSpPr>
        <p:spPr>
          <a:xfrm>
            <a:off x="10025731" y="2429495"/>
            <a:ext cx="1749914" cy="646331"/>
          </a:xfrm>
          <a:prstGeom prst="rect">
            <a:avLst/>
          </a:prstGeom>
          <a:solidFill>
            <a:schemeClr val="tx1"/>
          </a:solidFill>
        </p:spPr>
        <p:txBody>
          <a:bodyPr wrap="square" rtlCol="0">
            <a:spAutoFit/>
          </a:bodyPr>
          <a:lstStyle/>
          <a:p>
            <a:r>
              <a:rPr lang="en-IN" dirty="0">
                <a:solidFill>
                  <a:schemeClr val="bg1"/>
                </a:solidFill>
              </a:rPr>
              <a:t>Motor </a:t>
            </a:r>
          </a:p>
          <a:p>
            <a:r>
              <a:rPr lang="en-IN" dirty="0">
                <a:solidFill>
                  <a:schemeClr val="bg1"/>
                </a:solidFill>
              </a:rPr>
              <a:t>Prime mover</a:t>
            </a:r>
          </a:p>
        </p:txBody>
      </p:sp>
      <p:cxnSp>
        <p:nvCxnSpPr>
          <p:cNvPr id="22" name="Straight Connector 21">
            <a:extLst>
              <a:ext uri="{FF2B5EF4-FFF2-40B4-BE49-F238E27FC236}">
                <a16:creationId xmlns:a16="http://schemas.microsoft.com/office/drawing/2014/main" id="{C59A26EE-588F-4DF2-AAF1-289E9505169D}"/>
              </a:ext>
            </a:extLst>
          </p:cNvPr>
          <p:cNvCxnSpPr/>
          <p:nvPr/>
        </p:nvCxnSpPr>
        <p:spPr>
          <a:xfrm>
            <a:off x="6987654" y="307074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61ACD58-4366-4680-A00A-5F0CE9B934A1}"/>
              </a:ext>
            </a:extLst>
          </p:cNvPr>
          <p:cNvCxnSpPr>
            <a:cxnSpLocks/>
          </p:cNvCxnSpPr>
          <p:nvPr/>
        </p:nvCxnSpPr>
        <p:spPr>
          <a:xfrm flipV="1">
            <a:off x="7055893" y="1971373"/>
            <a:ext cx="2984358" cy="901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F09AAA23-EC3D-4157-93E9-E95EE7E7D080}"/>
              </a:ext>
            </a:extLst>
          </p:cNvPr>
          <p:cNvSpPr txBox="1"/>
          <p:nvPr/>
        </p:nvSpPr>
        <p:spPr>
          <a:xfrm>
            <a:off x="10040251" y="1511076"/>
            <a:ext cx="1749914" cy="646331"/>
          </a:xfrm>
          <a:prstGeom prst="rect">
            <a:avLst/>
          </a:prstGeom>
          <a:solidFill>
            <a:schemeClr val="tx1"/>
          </a:solidFill>
        </p:spPr>
        <p:txBody>
          <a:bodyPr wrap="square" rtlCol="0">
            <a:spAutoFit/>
          </a:bodyPr>
          <a:lstStyle/>
          <a:p>
            <a:r>
              <a:rPr lang="en-IN" dirty="0">
                <a:solidFill>
                  <a:schemeClr val="bg1"/>
                </a:solidFill>
              </a:rPr>
              <a:t>L-clamps</a:t>
            </a:r>
          </a:p>
          <a:p>
            <a:r>
              <a:rPr lang="en-IN" dirty="0">
                <a:solidFill>
                  <a:schemeClr val="bg1"/>
                </a:solidFill>
              </a:rPr>
              <a:t>Holding element</a:t>
            </a:r>
          </a:p>
        </p:txBody>
      </p:sp>
      <p:cxnSp>
        <p:nvCxnSpPr>
          <p:cNvPr id="28" name="Straight Arrow Connector 27">
            <a:extLst>
              <a:ext uri="{FF2B5EF4-FFF2-40B4-BE49-F238E27FC236}">
                <a16:creationId xmlns:a16="http://schemas.microsoft.com/office/drawing/2014/main" id="{629C9265-9FBD-4E24-983C-E9E6A9808A87}"/>
              </a:ext>
            </a:extLst>
          </p:cNvPr>
          <p:cNvCxnSpPr>
            <a:cxnSpLocks/>
            <a:endCxn id="31" idx="3"/>
          </p:cNvCxnSpPr>
          <p:nvPr/>
        </p:nvCxnSpPr>
        <p:spPr>
          <a:xfrm flipH="1" flipV="1">
            <a:off x="2185189" y="1795713"/>
            <a:ext cx="2166995" cy="638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C4CB4F51-2301-4554-BF8B-FBD7DBE25C93}"/>
              </a:ext>
            </a:extLst>
          </p:cNvPr>
          <p:cNvSpPr txBox="1"/>
          <p:nvPr/>
        </p:nvSpPr>
        <p:spPr>
          <a:xfrm>
            <a:off x="435275" y="1334048"/>
            <a:ext cx="1749914" cy="923330"/>
          </a:xfrm>
          <a:prstGeom prst="rect">
            <a:avLst/>
          </a:prstGeom>
          <a:solidFill>
            <a:schemeClr val="tx1"/>
          </a:solidFill>
        </p:spPr>
        <p:txBody>
          <a:bodyPr wrap="square" rtlCol="0">
            <a:spAutoFit/>
          </a:bodyPr>
          <a:lstStyle/>
          <a:p>
            <a:r>
              <a:rPr lang="en-IN" dirty="0">
                <a:solidFill>
                  <a:schemeClr val="bg1"/>
                </a:solidFill>
              </a:rPr>
              <a:t>Table </a:t>
            </a:r>
          </a:p>
          <a:p>
            <a:r>
              <a:rPr lang="en-IN" dirty="0">
                <a:solidFill>
                  <a:schemeClr val="bg1"/>
                </a:solidFill>
              </a:rPr>
              <a:t>Mount for super finish plate</a:t>
            </a:r>
          </a:p>
        </p:txBody>
      </p:sp>
      <p:cxnSp>
        <p:nvCxnSpPr>
          <p:cNvPr id="38" name="Straight Arrow Connector 37">
            <a:extLst>
              <a:ext uri="{FF2B5EF4-FFF2-40B4-BE49-F238E27FC236}">
                <a16:creationId xmlns:a16="http://schemas.microsoft.com/office/drawing/2014/main" id="{7ABDF0A1-804E-4DAA-BE25-ACB4EBBEABD5}"/>
              </a:ext>
            </a:extLst>
          </p:cNvPr>
          <p:cNvCxnSpPr>
            <a:cxnSpLocks/>
          </p:cNvCxnSpPr>
          <p:nvPr/>
        </p:nvCxnSpPr>
        <p:spPr>
          <a:xfrm flipH="1">
            <a:off x="2119951" y="2695148"/>
            <a:ext cx="13738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843B197D-22DC-4BDB-829C-542E1F83794C}"/>
              </a:ext>
            </a:extLst>
          </p:cNvPr>
          <p:cNvSpPr txBox="1"/>
          <p:nvPr/>
        </p:nvSpPr>
        <p:spPr>
          <a:xfrm>
            <a:off x="370037" y="2403459"/>
            <a:ext cx="1749914" cy="923330"/>
          </a:xfrm>
          <a:prstGeom prst="rect">
            <a:avLst/>
          </a:prstGeom>
          <a:solidFill>
            <a:schemeClr val="tx1"/>
          </a:solidFill>
        </p:spPr>
        <p:txBody>
          <a:bodyPr wrap="square" rtlCol="0">
            <a:spAutoFit/>
          </a:bodyPr>
          <a:lstStyle/>
          <a:p>
            <a:r>
              <a:rPr lang="en-IN" dirty="0">
                <a:solidFill>
                  <a:schemeClr val="bg1"/>
                </a:solidFill>
              </a:rPr>
              <a:t>RC Circuit </a:t>
            </a:r>
          </a:p>
          <a:p>
            <a:r>
              <a:rPr lang="en-IN" dirty="0">
                <a:solidFill>
                  <a:schemeClr val="bg1"/>
                </a:solidFill>
              </a:rPr>
              <a:t>To control RPM of motor</a:t>
            </a:r>
          </a:p>
        </p:txBody>
      </p:sp>
      <p:cxnSp>
        <p:nvCxnSpPr>
          <p:cNvPr id="45" name="Straight Arrow Connector 44">
            <a:extLst>
              <a:ext uri="{FF2B5EF4-FFF2-40B4-BE49-F238E27FC236}">
                <a16:creationId xmlns:a16="http://schemas.microsoft.com/office/drawing/2014/main" id="{B6671AD1-B0BA-4340-B119-035DC5EA29F9}"/>
              </a:ext>
            </a:extLst>
          </p:cNvPr>
          <p:cNvCxnSpPr>
            <a:cxnSpLocks/>
            <a:endCxn id="49" idx="3"/>
          </p:cNvCxnSpPr>
          <p:nvPr/>
        </p:nvCxnSpPr>
        <p:spPr>
          <a:xfrm flipH="1">
            <a:off x="2119951" y="3070746"/>
            <a:ext cx="3112052" cy="1376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6032BCC0-3D31-41BD-82E7-47433D76283B}"/>
              </a:ext>
            </a:extLst>
          </p:cNvPr>
          <p:cNvSpPr txBox="1"/>
          <p:nvPr/>
        </p:nvSpPr>
        <p:spPr>
          <a:xfrm>
            <a:off x="370037" y="3985146"/>
            <a:ext cx="1749914" cy="923330"/>
          </a:xfrm>
          <a:prstGeom prst="rect">
            <a:avLst/>
          </a:prstGeom>
          <a:solidFill>
            <a:schemeClr val="tx1"/>
          </a:solidFill>
        </p:spPr>
        <p:txBody>
          <a:bodyPr wrap="square" rtlCol="0">
            <a:spAutoFit/>
          </a:bodyPr>
          <a:lstStyle/>
          <a:p>
            <a:r>
              <a:rPr lang="en-IN" dirty="0">
                <a:solidFill>
                  <a:schemeClr val="bg1"/>
                </a:solidFill>
              </a:rPr>
              <a:t>Lead Screw</a:t>
            </a:r>
          </a:p>
          <a:p>
            <a:r>
              <a:rPr lang="en-IN" dirty="0">
                <a:solidFill>
                  <a:schemeClr val="bg1"/>
                </a:solidFill>
              </a:rPr>
              <a:t>To convert rotary motion to linear</a:t>
            </a:r>
          </a:p>
        </p:txBody>
      </p:sp>
      <p:cxnSp>
        <p:nvCxnSpPr>
          <p:cNvPr id="52" name="Straight Arrow Connector 51">
            <a:extLst>
              <a:ext uri="{FF2B5EF4-FFF2-40B4-BE49-F238E27FC236}">
                <a16:creationId xmlns:a16="http://schemas.microsoft.com/office/drawing/2014/main" id="{B5FADF99-0D80-4BE6-9D82-9192716B9DD9}"/>
              </a:ext>
            </a:extLst>
          </p:cNvPr>
          <p:cNvCxnSpPr>
            <a:cxnSpLocks/>
          </p:cNvCxnSpPr>
          <p:nvPr/>
        </p:nvCxnSpPr>
        <p:spPr>
          <a:xfrm flipH="1">
            <a:off x="3901808" y="2433955"/>
            <a:ext cx="1341933" cy="2847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70A330E4-F5B4-49BA-85EA-422F22FBD139}"/>
              </a:ext>
            </a:extLst>
          </p:cNvPr>
          <p:cNvSpPr txBox="1"/>
          <p:nvPr/>
        </p:nvSpPr>
        <p:spPr>
          <a:xfrm>
            <a:off x="2801020" y="5334115"/>
            <a:ext cx="1749914" cy="923330"/>
          </a:xfrm>
          <a:prstGeom prst="rect">
            <a:avLst/>
          </a:prstGeom>
          <a:solidFill>
            <a:schemeClr val="tx1"/>
          </a:solidFill>
        </p:spPr>
        <p:txBody>
          <a:bodyPr wrap="square" rtlCol="0">
            <a:spAutoFit/>
          </a:bodyPr>
          <a:lstStyle/>
          <a:p>
            <a:r>
              <a:rPr lang="en-IN" dirty="0">
                <a:solidFill>
                  <a:schemeClr val="bg1"/>
                </a:solidFill>
              </a:rPr>
              <a:t>Spokes </a:t>
            </a:r>
          </a:p>
          <a:p>
            <a:r>
              <a:rPr lang="en-IN" dirty="0">
                <a:solidFill>
                  <a:schemeClr val="bg1"/>
                </a:solidFill>
              </a:rPr>
              <a:t>Guideways for table</a:t>
            </a:r>
          </a:p>
        </p:txBody>
      </p:sp>
      <p:cxnSp>
        <p:nvCxnSpPr>
          <p:cNvPr id="57" name="Straight Arrow Connector 56">
            <a:extLst>
              <a:ext uri="{FF2B5EF4-FFF2-40B4-BE49-F238E27FC236}">
                <a16:creationId xmlns:a16="http://schemas.microsoft.com/office/drawing/2014/main" id="{EDFAB491-F290-4765-AA83-6F6861A29E8B}"/>
              </a:ext>
            </a:extLst>
          </p:cNvPr>
          <p:cNvCxnSpPr>
            <a:cxnSpLocks/>
          </p:cNvCxnSpPr>
          <p:nvPr/>
        </p:nvCxnSpPr>
        <p:spPr>
          <a:xfrm>
            <a:off x="6728346" y="3289110"/>
            <a:ext cx="83895" cy="2045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DFB57249-9DD2-4A07-99F2-640C3A93B57E}"/>
              </a:ext>
            </a:extLst>
          </p:cNvPr>
          <p:cNvSpPr txBox="1"/>
          <p:nvPr/>
        </p:nvSpPr>
        <p:spPr>
          <a:xfrm>
            <a:off x="6093097" y="5370677"/>
            <a:ext cx="1749914" cy="1200329"/>
          </a:xfrm>
          <a:prstGeom prst="rect">
            <a:avLst/>
          </a:prstGeom>
          <a:solidFill>
            <a:schemeClr val="tx1"/>
          </a:solidFill>
        </p:spPr>
        <p:txBody>
          <a:bodyPr wrap="square" rtlCol="0">
            <a:spAutoFit/>
          </a:bodyPr>
          <a:lstStyle/>
          <a:p>
            <a:r>
              <a:rPr lang="en-IN" dirty="0">
                <a:solidFill>
                  <a:schemeClr val="bg1"/>
                </a:solidFill>
              </a:rPr>
              <a:t>Coupler</a:t>
            </a:r>
          </a:p>
          <a:p>
            <a:r>
              <a:rPr lang="en-IN" dirty="0">
                <a:solidFill>
                  <a:schemeClr val="bg1"/>
                </a:solidFill>
              </a:rPr>
              <a:t>To couple motor shaft and lead </a:t>
            </a:r>
            <a:r>
              <a:rPr lang="en-IN" dirty="0" err="1">
                <a:solidFill>
                  <a:schemeClr val="bg1"/>
                </a:solidFill>
              </a:rPr>
              <a:t>scre</a:t>
            </a:r>
            <a:endParaRPr lang="en-IN" dirty="0">
              <a:solidFill>
                <a:schemeClr val="bg1"/>
              </a:solidFill>
            </a:endParaRPr>
          </a:p>
        </p:txBody>
      </p:sp>
    </p:spTree>
    <p:extLst>
      <p:ext uri="{BB962C8B-B14F-4D97-AF65-F5344CB8AC3E}">
        <p14:creationId xmlns:p14="http://schemas.microsoft.com/office/powerpoint/2010/main" val="2719968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7C50-40D8-4FF9-8F9A-C0CAF038F0EC}"/>
              </a:ext>
            </a:extLst>
          </p:cNvPr>
          <p:cNvSpPr>
            <a:spLocks noGrp="1"/>
          </p:cNvSpPr>
          <p:nvPr>
            <p:ph type="title"/>
          </p:nvPr>
        </p:nvSpPr>
        <p:spPr>
          <a:xfrm>
            <a:off x="1141413" y="618518"/>
            <a:ext cx="9905998" cy="1442294"/>
          </a:xfrm>
        </p:spPr>
        <p:txBody>
          <a:bodyPr/>
          <a:lstStyle/>
          <a:p>
            <a:r>
              <a:rPr lang="en-IN" u="sng" dirty="0">
                <a:latin typeface="Times New Roman" panose="02020603050405020304" pitchFamily="18" charset="0"/>
                <a:cs typeface="Times New Roman" panose="02020603050405020304" pitchFamily="18" charset="0"/>
              </a:rPr>
              <a:t>Remaining Work</a:t>
            </a:r>
            <a:endParaRPr lang="en-IN" dirty="0"/>
          </a:p>
        </p:txBody>
      </p:sp>
      <p:sp>
        <p:nvSpPr>
          <p:cNvPr id="3" name="Content Placeholder 2">
            <a:extLst>
              <a:ext uri="{FF2B5EF4-FFF2-40B4-BE49-F238E27FC236}">
                <a16:creationId xmlns:a16="http://schemas.microsoft.com/office/drawing/2014/main" id="{52191411-26D8-49EC-BDDF-B1CC0A4897FA}"/>
              </a:ext>
            </a:extLst>
          </p:cNvPr>
          <p:cNvSpPr>
            <a:spLocks noGrp="1"/>
          </p:cNvSpPr>
          <p:nvPr>
            <p:ph idx="1"/>
          </p:nvPr>
        </p:nvSpPr>
        <p:spPr/>
        <p:txBody>
          <a:bodyPr/>
          <a:lstStyle/>
          <a:p>
            <a:r>
              <a:rPr lang="en-IN" dirty="0"/>
              <a:t>Procurement of Gauge</a:t>
            </a:r>
          </a:p>
          <a:p>
            <a:r>
              <a:rPr lang="en-IN" dirty="0"/>
              <a:t>Electrical Connections</a:t>
            </a:r>
          </a:p>
          <a:p>
            <a:r>
              <a:rPr lang="en-IN" dirty="0"/>
              <a:t>Mounting of Super-finish plate </a:t>
            </a:r>
          </a:p>
          <a:p>
            <a:r>
              <a:rPr lang="en-IN" dirty="0"/>
              <a:t>Installing limit-switches</a:t>
            </a:r>
          </a:p>
          <a:p>
            <a:r>
              <a:rPr lang="en-IN" dirty="0"/>
              <a:t>Testing and Validation</a:t>
            </a:r>
          </a:p>
          <a:p>
            <a:endParaRPr lang="en-IN" dirty="0"/>
          </a:p>
        </p:txBody>
      </p:sp>
    </p:spTree>
    <p:extLst>
      <p:ext uri="{BB962C8B-B14F-4D97-AF65-F5344CB8AC3E}">
        <p14:creationId xmlns:p14="http://schemas.microsoft.com/office/powerpoint/2010/main" val="2490562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CCC3-13C3-4B99-BECB-6F86E2E5A6E9}"/>
              </a:ext>
            </a:extLst>
          </p:cNvPr>
          <p:cNvSpPr>
            <a:spLocks noGrp="1"/>
          </p:cNvSpPr>
          <p:nvPr>
            <p:ph type="title"/>
          </p:nvPr>
        </p:nvSpPr>
        <p:spPr>
          <a:xfrm>
            <a:off x="1372325" y="294627"/>
            <a:ext cx="9905998" cy="1478570"/>
          </a:xfrm>
        </p:spPr>
        <p:txBody>
          <a:bodyPr>
            <a:normAutofit/>
          </a:bodyPr>
          <a:lstStyle/>
          <a:p>
            <a:r>
              <a:rPr lang="en-US" sz="4400" b="1" u="sng" dirty="0"/>
              <a:t>Conclusion</a:t>
            </a:r>
            <a:endParaRPr lang="en-IN" sz="4400" b="1" u="sng" dirty="0"/>
          </a:p>
        </p:txBody>
      </p:sp>
      <p:sp>
        <p:nvSpPr>
          <p:cNvPr id="5" name="TextBox 4">
            <a:extLst>
              <a:ext uri="{FF2B5EF4-FFF2-40B4-BE49-F238E27FC236}">
                <a16:creationId xmlns:a16="http://schemas.microsoft.com/office/drawing/2014/main" id="{FABE4BB3-6DD8-421A-BCE8-5D94B3D2B31A}"/>
              </a:ext>
            </a:extLst>
          </p:cNvPr>
          <p:cNvSpPr txBox="1"/>
          <p:nvPr/>
        </p:nvSpPr>
        <p:spPr>
          <a:xfrm>
            <a:off x="1402670" y="1974227"/>
            <a:ext cx="8768443" cy="415498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Peel Strength Tester is widely used testing machine which is used in different packaging products manufacturing industries to test the bond or adhesive strength of self-adhesive products such as tapes, labels and many more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Peel Strength Test is one of the best testing machines which are used to measure the bonding strength of the packaging materials.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benefit of performing objective, accurate and repeatable peeling testing can improve product consistency and assess interface adhesion.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expected to cost of other systems currently on the market is high. Bottom line is we help to just reduce the price of that machine</a:t>
            </a:r>
          </a:p>
        </p:txBody>
      </p:sp>
    </p:spTree>
    <p:extLst>
      <p:ext uri="{BB962C8B-B14F-4D97-AF65-F5344CB8AC3E}">
        <p14:creationId xmlns:p14="http://schemas.microsoft.com/office/powerpoint/2010/main" val="26878727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3DE4-D433-4BCC-96A7-1668809A42D0}"/>
              </a:ext>
            </a:extLst>
          </p:cNvPr>
          <p:cNvSpPr>
            <a:spLocks noGrp="1"/>
          </p:cNvSpPr>
          <p:nvPr>
            <p:ph type="title"/>
          </p:nvPr>
        </p:nvSpPr>
        <p:spPr>
          <a:xfrm>
            <a:off x="1141456" y="609600"/>
            <a:ext cx="9905955" cy="961748"/>
          </a:xfrm>
        </p:spPr>
        <p:txBody>
          <a:bodyPr>
            <a:normAutofit/>
          </a:bodyPr>
          <a:lstStyle/>
          <a:p>
            <a:r>
              <a:rPr lang="en-US" sz="4400" b="1" u="sng" dirty="0"/>
              <a:t>Future Scope</a:t>
            </a:r>
          </a:p>
        </p:txBody>
      </p:sp>
      <p:sp>
        <p:nvSpPr>
          <p:cNvPr id="3" name="Text Placeholder 2">
            <a:extLst>
              <a:ext uri="{FF2B5EF4-FFF2-40B4-BE49-F238E27FC236}">
                <a16:creationId xmlns:a16="http://schemas.microsoft.com/office/drawing/2014/main" id="{4D565250-1486-4CCE-AE90-5D15A99F3623}"/>
              </a:ext>
            </a:extLst>
          </p:cNvPr>
          <p:cNvSpPr>
            <a:spLocks noGrp="1"/>
          </p:cNvSpPr>
          <p:nvPr>
            <p:ph type="body" sz="half" idx="2"/>
          </p:nvPr>
        </p:nvSpPr>
        <p:spPr>
          <a:xfrm>
            <a:off x="1141410" y="1420427"/>
            <a:ext cx="9904459" cy="5166804"/>
          </a:xfrm>
        </p:spPr>
        <p:txBody>
          <a:bodyPr>
            <a:norm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a manufacturer think about peel testing, that costly about 1.5 lac machines came in mind, but this machine became so useful in that manner. If this machine is used it is possible to obtain accuracy at low cost about 10k. And if we use digital gauges, it will cost up to 45-50k (Depending on precision of digital gauge)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Hence In Future we can improve the accuracy of this, using digital measuring gauge. The single-coated tapes and assesses the peel adhesion at a 180 degree angle. (ASTM D3330 /3330D-04) evaluates the force required to the progressively separate two bonded, flexible adherents</a:t>
            </a:r>
          </a:p>
        </p:txBody>
      </p:sp>
    </p:spTree>
    <p:extLst>
      <p:ext uri="{BB962C8B-B14F-4D97-AF65-F5344CB8AC3E}">
        <p14:creationId xmlns:p14="http://schemas.microsoft.com/office/powerpoint/2010/main" val="2079070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349E-98DE-4C2B-BC9B-9A3C5FBBF0E0}"/>
              </a:ext>
            </a:extLst>
          </p:cNvPr>
          <p:cNvSpPr>
            <a:spLocks noGrp="1"/>
          </p:cNvSpPr>
          <p:nvPr>
            <p:ph type="title"/>
          </p:nvPr>
        </p:nvSpPr>
        <p:spPr>
          <a:xfrm>
            <a:off x="1068848" y="293615"/>
            <a:ext cx="9978563" cy="3744985"/>
          </a:xfrm>
        </p:spPr>
        <p:txBody>
          <a:bodyPr>
            <a:normAutofit/>
          </a:bodyPr>
          <a:lstStyle/>
          <a:p>
            <a:r>
              <a:rPr lang="en-US" sz="4400" b="1" u="sng" dirty="0"/>
              <a:t>What is peel strength ?</a:t>
            </a:r>
            <a:endParaRPr lang="en-IN" sz="4400" u="sng" dirty="0"/>
          </a:p>
        </p:txBody>
      </p:sp>
      <p:sp>
        <p:nvSpPr>
          <p:cNvPr id="3" name="Text Placeholder 2">
            <a:extLst>
              <a:ext uri="{FF2B5EF4-FFF2-40B4-BE49-F238E27FC236}">
                <a16:creationId xmlns:a16="http://schemas.microsoft.com/office/drawing/2014/main" id="{89A65FBA-F89E-4FE3-9B36-E830B5B8B86C}"/>
              </a:ext>
            </a:extLst>
          </p:cNvPr>
          <p:cNvSpPr>
            <a:spLocks noGrp="1"/>
          </p:cNvSpPr>
          <p:nvPr>
            <p:ph type="body" sz="half" idx="2"/>
          </p:nvPr>
        </p:nvSpPr>
        <p:spPr>
          <a:xfrm>
            <a:off x="918353" y="2636241"/>
            <a:ext cx="9904459" cy="2804717"/>
          </a:xfrm>
        </p:spPr>
        <p:txBody>
          <a:bodyPr>
            <a:normAutofit/>
          </a:bodyPr>
          <a:lstStyle/>
          <a:p>
            <a:r>
              <a:rPr lang="en-US" sz="2000" b="0" i="0" dirty="0">
                <a:solidFill>
                  <a:srgbClr val="202124"/>
                </a:solidFill>
                <a:effectLst/>
                <a:latin typeface="arial" panose="020B0604020202020204" pitchFamily="34" charset="0"/>
              </a:rPr>
              <a:t>1. </a:t>
            </a:r>
            <a:r>
              <a:rPr lang="en-US" sz="2000" b="0" i="0" dirty="0">
                <a:solidFill>
                  <a:srgbClr val="202124"/>
                </a:solidFill>
                <a:effectLst/>
                <a:latin typeface="Times New Roman" panose="02020603050405020304" pitchFamily="18" charset="0"/>
                <a:cs typeface="Times New Roman" panose="02020603050405020304" pitchFamily="18" charset="0"/>
              </a:rPr>
              <a:t>Peel strength is generally used to measure the bond strength of a material, typically an adhesive. </a:t>
            </a:r>
          </a:p>
          <a:p>
            <a:r>
              <a:rPr lang="en-US" sz="2000" b="0" i="0" dirty="0">
                <a:solidFill>
                  <a:srgbClr val="202124"/>
                </a:solidFill>
                <a:effectLst/>
                <a:latin typeface="Times New Roman" panose="02020603050405020304" pitchFamily="18" charset="0"/>
                <a:cs typeface="Times New Roman" panose="02020603050405020304" pitchFamily="18" charset="0"/>
              </a:rPr>
              <a:t>2. Peel strength is </a:t>
            </a:r>
            <a:r>
              <a:rPr lang="en-US" sz="2000" b="1" i="0" dirty="0">
                <a:solidFill>
                  <a:srgbClr val="202124"/>
                </a:solidFill>
                <a:effectLst/>
                <a:latin typeface="Times New Roman" panose="02020603050405020304" pitchFamily="18" charset="0"/>
                <a:cs typeface="Times New Roman" panose="02020603050405020304" pitchFamily="18" charset="0"/>
              </a:rPr>
              <a:t>the average load per unit width of bond line required to separate bonded materials</a:t>
            </a:r>
            <a:r>
              <a:rPr lang="en-US" sz="2000" b="0" i="0" dirty="0">
                <a:solidFill>
                  <a:srgbClr val="202124"/>
                </a:solidFill>
                <a:effectLst/>
                <a:latin typeface="Times New Roman" panose="02020603050405020304" pitchFamily="18" charset="0"/>
                <a:cs typeface="Times New Roman" panose="02020603050405020304" pitchFamily="18" charset="0"/>
              </a:rPr>
              <a:t> where the angle of separation is 180 degrees</a:t>
            </a:r>
            <a:r>
              <a:rPr lang="en-US" b="0" i="0" dirty="0">
                <a:solidFill>
                  <a:srgbClr val="20212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1C5187-17F2-4AB9-AF99-385E5D0633D4}"/>
              </a:ext>
            </a:extLst>
          </p:cNvPr>
          <p:cNvPicPr>
            <a:picLocks noChangeAspect="1"/>
          </p:cNvPicPr>
          <p:nvPr/>
        </p:nvPicPr>
        <p:blipFill>
          <a:blip r:embed="rId2"/>
          <a:stretch>
            <a:fillRect/>
          </a:stretch>
        </p:blipFill>
        <p:spPr>
          <a:xfrm>
            <a:off x="8514790" y="573899"/>
            <a:ext cx="2420322" cy="2420322"/>
          </a:xfrm>
          <a:prstGeom prst="rect">
            <a:avLst/>
          </a:prstGeom>
        </p:spPr>
      </p:pic>
    </p:spTree>
    <p:extLst>
      <p:ext uri="{BB962C8B-B14F-4D97-AF65-F5344CB8AC3E}">
        <p14:creationId xmlns:p14="http://schemas.microsoft.com/office/powerpoint/2010/main" val="2568620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5307-6FE2-49C1-962C-6D5A8189735F}"/>
              </a:ext>
            </a:extLst>
          </p:cNvPr>
          <p:cNvSpPr>
            <a:spLocks noGrp="1"/>
          </p:cNvSpPr>
          <p:nvPr>
            <p:ph type="title"/>
          </p:nvPr>
        </p:nvSpPr>
        <p:spPr>
          <a:xfrm>
            <a:off x="1321071" y="250372"/>
            <a:ext cx="9905955" cy="713173"/>
          </a:xfrm>
        </p:spPr>
        <p:txBody>
          <a:bodyPr/>
          <a:lstStyle/>
          <a:p>
            <a:r>
              <a:rPr lang="en-US" sz="4400" b="1" u="sng" dirty="0"/>
              <a:t>Reference</a:t>
            </a:r>
            <a:r>
              <a:rPr lang="en-US" dirty="0"/>
              <a:t> : </a:t>
            </a:r>
          </a:p>
        </p:txBody>
      </p:sp>
      <p:sp>
        <p:nvSpPr>
          <p:cNvPr id="3" name="Text Placeholder 2">
            <a:extLst>
              <a:ext uri="{FF2B5EF4-FFF2-40B4-BE49-F238E27FC236}">
                <a16:creationId xmlns:a16="http://schemas.microsoft.com/office/drawing/2014/main" id="{F2B02CCF-6825-4E64-B7E6-F259BB1CA176}"/>
              </a:ext>
            </a:extLst>
          </p:cNvPr>
          <p:cNvSpPr>
            <a:spLocks noGrp="1"/>
          </p:cNvSpPr>
          <p:nvPr>
            <p:ph type="body" sz="half" idx="2"/>
          </p:nvPr>
        </p:nvSpPr>
        <p:spPr>
          <a:xfrm>
            <a:off x="1663924" y="1346870"/>
            <a:ext cx="9904459" cy="5511130"/>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Text books. </a:t>
            </a:r>
            <a:r>
              <a:rPr lang="en-US" sz="2900" dirty="0">
                <a:latin typeface="Times New Roman" panose="02020603050405020304" pitchFamily="18" charset="0"/>
                <a:cs typeface="Times New Roman" panose="02020603050405020304" pitchFamily="18" charset="0"/>
              </a:rPr>
              <a:t>- adhesion science and Engineering, ( By </a:t>
            </a:r>
            <a:r>
              <a:rPr lang="en-US" sz="2900" dirty="0" err="1">
                <a:latin typeface="Times New Roman" panose="02020603050405020304" pitchFamily="18" charset="0"/>
                <a:cs typeface="Times New Roman" panose="02020603050405020304" pitchFamily="18" charset="0"/>
              </a:rPr>
              <a:t>Steaven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Abott</a:t>
            </a:r>
            <a:r>
              <a:rPr lang="en-US" sz="2900" dirty="0">
                <a:latin typeface="Times New Roman" panose="02020603050405020304" pitchFamily="18" charset="0"/>
                <a:cs typeface="Times New Roman" panose="02020603050405020304" pitchFamily="18" charset="0"/>
              </a:rPr>
              <a:t> ) </a:t>
            </a:r>
          </a:p>
          <a:p>
            <a:r>
              <a:rPr lang="en-US" sz="2900" dirty="0">
                <a:latin typeface="Times New Roman" panose="02020603050405020304" pitchFamily="18" charset="0"/>
                <a:cs typeface="Times New Roman" panose="02020603050405020304" pitchFamily="18" charset="0"/>
              </a:rPr>
              <a:t>                  - The Complete Technology Book on Industrial Adhesive, </a:t>
            </a:r>
          </a:p>
          <a:p>
            <a:r>
              <a:rPr lang="en-US" sz="2900" dirty="0">
                <a:latin typeface="Times New Roman" panose="02020603050405020304" pitchFamily="18" charset="0"/>
                <a:cs typeface="Times New Roman" panose="02020603050405020304" pitchFamily="18" charset="0"/>
              </a:rPr>
              <a:t>                  - The Fundamentals of Pressure Sensitivity, etc.</a:t>
            </a:r>
          </a:p>
          <a:p>
            <a:r>
              <a:rPr lang="en-US" sz="2900" b="1" dirty="0">
                <a:latin typeface="Times New Roman" panose="02020603050405020304" pitchFamily="18" charset="0"/>
                <a:cs typeface="Times New Roman" panose="02020603050405020304" pitchFamily="18" charset="0"/>
              </a:rPr>
              <a:t>Internet Websites </a:t>
            </a:r>
          </a:p>
          <a:p>
            <a:pPr marL="457200" indent="-457200">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http://www.intertek.com/polymers/testlopedia/peel-testing/ </a:t>
            </a:r>
          </a:p>
          <a:p>
            <a:pPr marL="457200" indent="-457200">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https://www.astm.org/Standards/D3330.htm </a:t>
            </a:r>
          </a:p>
          <a:p>
            <a:pPr marL="457200" indent="-457200">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hlinkClick r:id="rId2"/>
              </a:rPr>
              <a:t>https://www.testresources.net/applications/standards/astm/a stm-d3330-peel-adhesion-pressure-sensitiveadhesive-tapes/</a:t>
            </a:r>
            <a:endParaRPr lang="en-US" sz="2900" dirty="0">
              <a:latin typeface="Times New Roman" panose="02020603050405020304" pitchFamily="18" charset="0"/>
              <a:cs typeface="Times New Roman" panose="02020603050405020304" pitchFamily="18" charset="0"/>
            </a:endParaRPr>
          </a:p>
          <a:p>
            <a:r>
              <a:rPr lang="en-US" sz="2900" b="1" dirty="0">
                <a:latin typeface="Times New Roman" panose="02020603050405020304" pitchFamily="18" charset="0"/>
                <a:cs typeface="Times New Roman" panose="02020603050405020304" pitchFamily="18" charset="0"/>
              </a:rPr>
              <a:t>Research Papers</a:t>
            </a:r>
            <a:r>
              <a:rPr lang="en-US" sz="29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Proceedings of Engineering and Technology Innovation, vol. 10, 2018, pp. 19 - 28           Investigation of       </a:t>
            </a:r>
          </a:p>
          <a:p>
            <a:pPr marL="457200" indent="-457200">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Resistance of Adhesives Materials: A Review By Yuvraj J. </a:t>
            </a:r>
            <a:r>
              <a:rPr lang="en-US" sz="2900" dirty="0" err="1">
                <a:latin typeface="Times New Roman" panose="02020603050405020304" pitchFamily="18" charset="0"/>
                <a:cs typeface="Times New Roman" panose="02020603050405020304" pitchFamily="18" charset="0"/>
              </a:rPr>
              <a:t>Awalekar</a:t>
            </a:r>
            <a:r>
              <a:rPr lang="en-US" sz="2900" dirty="0">
                <a:latin typeface="Times New Roman" panose="02020603050405020304" pitchFamily="18" charset="0"/>
                <a:cs typeface="Times New Roman" panose="02020603050405020304" pitchFamily="18" charset="0"/>
              </a:rPr>
              <a:t>, Atul S. </a:t>
            </a:r>
            <a:r>
              <a:rPr lang="en-US" sz="2900" dirty="0" err="1">
                <a:latin typeface="Times New Roman" panose="02020603050405020304" pitchFamily="18" charset="0"/>
                <a:cs typeface="Times New Roman" panose="02020603050405020304" pitchFamily="18" charset="0"/>
              </a:rPr>
              <a:t>Takalkar</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Sachin</a:t>
            </a:r>
            <a:r>
              <a:rPr lang="en-US" sz="2900" dirty="0">
                <a:latin typeface="Times New Roman" panose="02020603050405020304" pitchFamily="18" charset="0"/>
                <a:cs typeface="Times New Roman" panose="02020603050405020304" pitchFamily="18" charset="0"/>
              </a:rPr>
              <a:t> S. Shinde. </a:t>
            </a:r>
          </a:p>
        </p:txBody>
      </p:sp>
    </p:spTree>
    <p:extLst>
      <p:ext uri="{BB962C8B-B14F-4D97-AF65-F5344CB8AC3E}">
        <p14:creationId xmlns:p14="http://schemas.microsoft.com/office/powerpoint/2010/main" val="33498884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7F4A-CB8A-43F3-9F4D-A5C0C4CCA63D}"/>
              </a:ext>
            </a:extLst>
          </p:cNvPr>
          <p:cNvSpPr>
            <a:spLocks noGrp="1"/>
          </p:cNvSpPr>
          <p:nvPr>
            <p:ph type="title"/>
          </p:nvPr>
        </p:nvSpPr>
        <p:spPr>
          <a:xfrm>
            <a:off x="1141413" y="618518"/>
            <a:ext cx="9905998" cy="5667982"/>
          </a:xfrm>
        </p:spPr>
        <p:txBody>
          <a:bodyPr>
            <a:normAutofit/>
          </a:bodyPr>
          <a:lstStyle/>
          <a:p>
            <a:pPr algn="ctr"/>
            <a:r>
              <a:rPr lang="en-US" sz="7200" b="1" dirty="0"/>
              <a:t>Thank You !</a:t>
            </a:r>
            <a:endParaRPr lang="en-IN" sz="7200" b="1" dirty="0"/>
          </a:p>
        </p:txBody>
      </p:sp>
    </p:spTree>
    <p:extLst>
      <p:ext uri="{BB962C8B-B14F-4D97-AF65-F5344CB8AC3E}">
        <p14:creationId xmlns:p14="http://schemas.microsoft.com/office/powerpoint/2010/main" val="2658788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01E3-6E4A-4830-8A66-6CA3B11493C7}"/>
              </a:ext>
            </a:extLst>
          </p:cNvPr>
          <p:cNvSpPr>
            <a:spLocks noGrp="1"/>
          </p:cNvSpPr>
          <p:nvPr>
            <p:ph type="title"/>
          </p:nvPr>
        </p:nvSpPr>
        <p:spPr>
          <a:xfrm>
            <a:off x="1435069" y="-455803"/>
            <a:ext cx="9905955" cy="3429000"/>
          </a:xfrm>
        </p:spPr>
        <p:txBody>
          <a:bodyPr>
            <a:normAutofit/>
          </a:bodyPr>
          <a:lstStyle/>
          <a:p>
            <a:r>
              <a:rPr lang="en-US" sz="4400" b="1" i="1" u="sng" dirty="0"/>
              <a:t>OBJECTIVE</a:t>
            </a:r>
            <a:endParaRPr lang="en-IN" sz="4000" b="1" i="1" u="sng" dirty="0"/>
          </a:p>
        </p:txBody>
      </p:sp>
      <p:sp>
        <p:nvSpPr>
          <p:cNvPr id="3" name="Text Placeholder 2">
            <a:extLst>
              <a:ext uri="{FF2B5EF4-FFF2-40B4-BE49-F238E27FC236}">
                <a16:creationId xmlns:a16="http://schemas.microsoft.com/office/drawing/2014/main" id="{3636719C-54E6-4271-94D7-30EEA43F7235}"/>
              </a:ext>
            </a:extLst>
          </p:cNvPr>
          <p:cNvSpPr>
            <a:spLocks noGrp="1"/>
          </p:cNvSpPr>
          <p:nvPr>
            <p:ph type="body" sz="half" idx="2"/>
          </p:nvPr>
        </p:nvSpPr>
        <p:spPr>
          <a:xfrm>
            <a:off x="674059" y="1325461"/>
            <a:ext cx="9904459" cy="3861730"/>
          </a:xfrm>
        </p:spPr>
        <p:txBody>
          <a:bodyPr>
            <a:norm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industry it's very important to measure peel strength of adhesive bonds and tapes.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Measuring machines which is currently available in market are Very expensive (nearly 1.2lac +). So main objective is to reduce this huge price.</a:t>
            </a:r>
            <a:endParaRPr lang="en-IN"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37EBDD8-C1FA-4F2A-815A-76CEC6737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8047" y="4242457"/>
            <a:ext cx="3920968" cy="1723560"/>
          </a:xfrm>
          <a:prstGeom prst="rect">
            <a:avLst/>
          </a:prstGeom>
        </p:spPr>
      </p:pic>
      <p:pic>
        <p:nvPicPr>
          <p:cNvPr id="15" name="Picture 14">
            <a:extLst>
              <a:ext uri="{FF2B5EF4-FFF2-40B4-BE49-F238E27FC236}">
                <a16:creationId xmlns:a16="http://schemas.microsoft.com/office/drawing/2014/main" id="{9384047C-FCB5-4200-8264-3EB2A3BB6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482" y="4210998"/>
            <a:ext cx="3882250" cy="1723560"/>
          </a:xfrm>
          <a:prstGeom prst="rect">
            <a:avLst/>
          </a:prstGeom>
        </p:spPr>
      </p:pic>
      <p:pic>
        <p:nvPicPr>
          <p:cNvPr id="17" name="Picture 16">
            <a:extLst>
              <a:ext uri="{FF2B5EF4-FFF2-40B4-BE49-F238E27FC236}">
                <a16:creationId xmlns:a16="http://schemas.microsoft.com/office/drawing/2014/main" id="{7B86B39C-D8DF-4228-AAAB-61EECE213D3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686456" y="337939"/>
            <a:ext cx="3622559" cy="1841515"/>
          </a:xfrm>
          <a:prstGeom prst="rect">
            <a:avLst/>
          </a:prstGeom>
        </p:spPr>
      </p:pic>
    </p:spTree>
    <p:extLst>
      <p:ext uri="{BB962C8B-B14F-4D97-AF65-F5344CB8AC3E}">
        <p14:creationId xmlns:p14="http://schemas.microsoft.com/office/powerpoint/2010/main" val="3467108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04A6-5BEB-4B73-9075-2ACCE4903E43}"/>
              </a:ext>
            </a:extLst>
          </p:cNvPr>
          <p:cNvSpPr>
            <a:spLocks noGrp="1"/>
          </p:cNvSpPr>
          <p:nvPr>
            <p:ph type="title"/>
          </p:nvPr>
        </p:nvSpPr>
        <p:spPr>
          <a:xfrm>
            <a:off x="1139914" y="-555171"/>
            <a:ext cx="9905955" cy="3429000"/>
          </a:xfrm>
        </p:spPr>
        <p:txBody>
          <a:bodyPr>
            <a:normAutofit/>
          </a:bodyPr>
          <a:lstStyle/>
          <a:p>
            <a:r>
              <a:rPr lang="en-US" sz="4400" b="1" u="sng" dirty="0"/>
              <a:t> </a:t>
            </a:r>
            <a:r>
              <a:rPr lang="en-IN" sz="4400" b="1" u="sng" dirty="0"/>
              <a:t>Literature Review</a:t>
            </a:r>
          </a:p>
        </p:txBody>
      </p:sp>
      <p:sp>
        <p:nvSpPr>
          <p:cNvPr id="3" name="Text Placeholder 2">
            <a:extLst>
              <a:ext uri="{FF2B5EF4-FFF2-40B4-BE49-F238E27FC236}">
                <a16:creationId xmlns:a16="http://schemas.microsoft.com/office/drawing/2014/main" id="{B7F92785-686F-4EA0-84D0-FB7F50C04074}"/>
              </a:ext>
            </a:extLst>
          </p:cNvPr>
          <p:cNvSpPr>
            <a:spLocks noGrp="1"/>
          </p:cNvSpPr>
          <p:nvPr>
            <p:ph type="body" sz="half" idx="2"/>
          </p:nvPr>
        </p:nvSpPr>
        <p:spPr>
          <a:xfrm>
            <a:off x="1258974" y="1681844"/>
            <a:ext cx="9904459" cy="5176156"/>
          </a:xfrm>
        </p:spPr>
        <p:txBody>
          <a:bodyPr>
            <a:normAutofit fontScale="92500" lnSpcReduction="20000"/>
          </a:bodyPr>
          <a:lstStyle/>
          <a:p>
            <a:pPr marL="342900" indent="-342900">
              <a:buAutoNum type="arabicParenR"/>
            </a:pPr>
            <a:r>
              <a:rPr lang="en-IN" sz="2400" u="sng" dirty="0">
                <a:latin typeface="Times New Roman" panose="02020603050405020304" pitchFamily="18" charset="0"/>
                <a:cs typeface="Times New Roman" panose="02020603050405020304" pitchFamily="18" charset="0"/>
              </a:rPr>
              <a:t>Investigation Of Peel Resistance of Adhesive mater. By Yuvraj J. </a:t>
            </a:r>
            <a:r>
              <a:rPr lang="en-IN" sz="2400" u="sng" dirty="0" err="1">
                <a:latin typeface="Times New Roman" panose="02020603050405020304" pitchFamily="18" charset="0"/>
                <a:cs typeface="Times New Roman" panose="02020603050405020304" pitchFamily="18" charset="0"/>
              </a:rPr>
              <a:t>Awalekar</a:t>
            </a:r>
            <a:r>
              <a:rPr lang="en-IN" sz="2400" u="sng" dirty="0">
                <a:latin typeface="Times New Roman" panose="02020603050405020304" pitchFamily="18" charset="0"/>
                <a:cs typeface="Times New Roman" panose="02020603050405020304" pitchFamily="18" charset="0"/>
              </a:rPr>
              <a:t>, Atul S. </a:t>
            </a:r>
            <a:r>
              <a:rPr lang="en-IN" sz="2400" u="sng" dirty="0" err="1">
                <a:latin typeface="Times New Roman" panose="02020603050405020304" pitchFamily="18" charset="0"/>
                <a:cs typeface="Times New Roman" panose="02020603050405020304" pitchFamily="18" charset="0"/>
              </a:rPr>
              <a:t>Takalkar</a:t>
            </a:r>
            <a:r>
              <a:rPr lang="en-IN" sz="2400" u="sng" dirty="0">
                <a:latin typeface="Times New Roman" panose="02020603050405020304" pitchFamily="18" charset="0"/>
                <a:cs typeface="Times New Roman" panose="02020603050405020304" pitchFamily="18" charset="0"/>
              </a:rPr>
              <a:t>, Sachin S. Shinde. </a:t>
            </a:r>
          </a:p>
          <a:p>
            <a:r>
              <a:rPr lang="en-US" sz="2400" dirty="0">
                <a:latin typeface="Times New Roman" panose="02020603050405020304" pitchFamily="18" charset="0"/>
                <a:cs typeface="Times New Roman" panose="02020603050405020304" pitchFamily="18" charset="0"/>
              </a:rPr>
              <a:t>In this paper we studied, Different adhesives are used for joining the different types of materials. The different types of peel tests available for investigating the adhesive strength are 90º, 135º, 180º and T-peel test. </a:t>
            </a:r>
          </a:p>
          <a:p>
            <a:endParaRPr lang="en-IN" sz="2400" dirty="0"/>
          </a:p>
          <a:p>
            <a:r>
              <a:rPr lang="en-IN" sz="2400" dirty="0"/>
              <a:t>2) </a:t>
            </a:r>
            <a:r>
              <a:rPr lang="en-IN" sz="2400" u="sng" dirty="0">
                <a:latin typeface="Times New Roman" panose="02020603050405020304" pitchFamily="18" charset="0"/>
                <a:cs typeface="Times New Roman" panose="02020603050405020304" pitchFamily="18" charset="0"/>
              </a:rPr>
              <a:t>ASTM D3330 Peel Adhesion Pressure Sensitive Adhesive Tapes. </a:t>
            </a:r>
            <a:r>
              <a:rPr lang="en-IN"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hlinkClick r:id="rId2"/>
              </a:rPr>
              <a:t>https://www.testresources.net/applications/standards/astm/astm-d3330-peel-adhesion-pressure-sensitive-adhesive-tapes/</a:t>
            </a:r>
            <a:r>
              <a:rPr lang="en-IN"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In this article we studied, ASTM D3330 is one of the more popular testing standards to determine the adhesive strength of pressure sensitive tapes. This unique standard consists of Methods A through F, identifying ways to measure peel adhesion with 180 degree and 90 degree peel methods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0786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CBCA1C-9857-46F8-A7A5-6F6CB62F19F4}"/>
              </a:ext>
            </a:extLst>
          </p:cNvPr>
          <p:cNvSpPr>
            <a:spLocks noGrp="1"/>
          </p:cNvSpPr>
          <p:nvPr>
            <p:ph type="body" idx="1"/>
          </p:nvPr>
        </p:nvSpPr>
        <p:spPr>
          <a:xfrm>
            <a:off x="1141411" y="1489166"/>
            <a:ext cx="9906000" cy="4309972"/>
          </a:xfrm>
        </p:spPr>
        <p:txBody>
          <a:bodyPr/>
          <a:lstStyle/>
          <a:p>
            <a:r>
              <a:rPr lang="en-IN" sz="2000" u="sng" dirty="0">
                <a:latin typeface="Times New Roman" panose="02020603050405020304" pitchFamily="18" charset="0"/>
                <a:cs typeface="Times New Roman" panose="02020603050405020304" pitchFamily="18" charset="0"/>
              </a:rPr>
              <a:t>3) Peel Adhesion of Coating Mat. (</a:t>
            </a:r>
            <a:r>
              <a:rPr lang="en-US" sz="2000" u="sng" dirty="0">
                <a:latin typeface="Times New Roman" panose="02020603050405020304" pitchFamily="18" charset="0"/>
                <a:cs typeface="Times New Roman" panose="02020603050405020304" pitchFamily="18" charset="0"/>
              </a:rPr>
              <a:t>Mary E. McKnight, James F. Seiler, </a:t>
            </a:r>
            <a:r>
              <a:rPr lang="en-US" sz="2000" u="sng" dirty="0" err="1">
                <a:latin typeface="Times New Roman" panose="02020603050405020304" pitchFamily="18" charset="0"/>
                <a:cs typeface="Times New Roman" panose="02020603050405020304" pitchFamily="18" charset="0"/>
              </a:rPr>
              <a:t>Tinh</a:t>
            </a:r>
            <a:r>
              <a:rPr lang="en-US" sz="2000" u="sng" dirty="0">
                <a:latin typeface="Times New Roman" panose="02020603050405020304" pitchFamily="18" charset="0"/>
                <a:cs typeface="Times New Roman" panose="02020603050405020304" pitchFamily="18" charset="0"/>
              </a:rPr>
              <a:t> Nguyen, and Walter J. Rossiter.)</a:t>
            </a:r>
          </a:p>
          <a:p>
            <a:r>
              <a:rPr lang="en-US" dirty="0">
                <a:latin typeface="Times New Roman" panose="02020603050405020304" pitchFamily="18" charset="0"/>
                <a:cs typeface="Times New Roman" panose="02020603050405020304" pitchFamily="18" charset="0"/>
              </a:rPr>
              <a:t>This article describes a quantitative, repeatable procedure for measuring peel adhesion that was developed at the National Institute of Standards and Technology (NIST) primarily to measure the adhesion of coatings to a steel substrate exposed to a wet environment. Two examples of its application are presented.</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465869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9BCA-85A8-45EB-8671-107721AF44EF}"/>
              </a:ext>
            </a:extLst>
          </p:cNvPr>
          <p:cNvSpPr>
            <a:spLocks noGrp="1"/>
          </p:cNvSpPr>
          <p:nvPr>
            <p:ph type="title"/>
          </p:nvPr>
        </p:nvSpPr>
        <p:spPr>
          <a:xfrm>
            <a:off x="1143001" y="1287990"/>
            <a:ext cx="9905998" cy="1478570"/>
          </a:xfrm>
        </p:spPr>
        <p:txBody>
          <a:bodyPr>
            <a:normAutofit fontScale="90000"/>
          </a:bodyPr>
          <a:lstStyle/>
          <a:p>
            <a:r>
              <a:rPr lang="en-US" sz="4900" b="1" u="sng" dirty="0"/>
              <a:t>Types of Peel Tests by ASTM</a:t>
            </a:r>
            <a:br>
              <a:rPr lang="en-US" dirty="0"/>
            </a:br>
            <a:br>
              <a:rPr lang="en-US" dirty="0"/>
            </a:br>
            <a:r>
              <a:rPr lang="en-US" sz="2700" dirty="0"/>
              <a:t>1. </a:t>
            </a:r>
            <a:r>
              <a:rPr lang="en-US" sz="2700" dirty="0">
                <a:latin typeface="Times New Roman" panose="02020603050405020304" pitchFamily="18" charset="0"/>
                <a:cs typeface="Times New Roman" panose="02020603050405020304" pitchFamily="18" charset="0"/>
              </a:rPr>
              <a:t>T- Peel  Test.</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2.</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 90</a:t>
            </a:r>
            <a:r>
              <a:rPr lang="en-US" sz="27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degree</a:t>
            </a:r>
            <a:r>
              <a:rPr lang="en-US" sz="27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test.</a:t>
            </a:r>
            <a:b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3. 180</a:t>
            </a:r>
            <a:r>
              <a:rPr lang="en-US" sz="27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degree</a:t>
            </a:r>
            <a:r>
              <a:rPr lang="en-US" sz="27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test.</a:t>
            </a:r>
            <a:br>
              <a:rPr lang="en-US" sz="2700" dirty="0">
                <a:latin typeface="Times New Roman" panose="02020603050405020304" pitchFamily="18" charset="0"/>
                <a:cs typeface="Times New Roman" panose="02020603050405020304" pitchFamily="18" charset="0"/>
              </a:rPr>
            </a:br>
            <a:endParaRPr lang="en-IN" sz="2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9204AF-F110-4DF8-A4D5-1820EBDE8B6A}"/>
              </a:ext>
            </a:extLst>
          </p:cNvPr>
          <p:cNvPicPr>
            <a:picLocks noChangeAspect="1"/>
          </p:cNvPicPr>
          <p:nvPr/>
        </p:nvPicPr>
        <p:blipFill>
          <a:blip r:embed="rId2"/>
          <a:stretch>
            <a:fillRect/>
          </a:stretch>
        </p:blipFill>
        <p:spPr>
          <a:xfrm>
            <a:off x="3249683" y="3566533"/>
            <a:ext cx="5692633" cy="2484335"/>
          </a:xfrm>
          <a:prstGeom prst="rect">
            <a:avLst/>
          </a:prstGeom>
        </p:spPr>
      </p:pic>
    </p:spTree>
    <p:extLst>
      <p:ext uri="{BB962C8B-B14F-4D97-AF65-F5344CB8AC3E}">
        <p14:creationId xmlns:p14="http://schemas.microsoft.com/office/powerpoint/2010/main" val="32912723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663-CE1E-4DE6-8ADC-8ACB9902E2C3}"/>
              </a:ext>
            </a:extLst>
          </p:cNvPr>
          <p:cNvSpPr>
            <a:spLocks noGrp="1"/>
          </p:cNvSpPr>
          <p:nvPr>
            <p:ph type="title"/>
          </p:nvPr>
        </p:nvSpPr>
        <p:spPr>
          <a:xfrm>
            <a:off x="1141456" y="609600"/>
            <a:ext cx="9905955" cy="1545771"/>
          </a:xfrm>
        </p:spPr>
        <p:txBody>
          <a:bodyPr/>
          <a:lstStyle/>
          <a:p>
            <a:r>
              <a:rPr lang="en-US" sz="3200" b="1" i="0" u="sng" dirty="0">
                <a:effectLst/>
                <a:uFill>
                  <a:solidFill>
                    <a:srgbClr val="000000"/>
                  </a:solidFill>
                </a:uFill>
                <a:latin typeface="Times New Roman" panose="02020603050405020304" pitchFamily="18" charset="0"/>
                <a:ea typeface="Times New Roman" panose="02020603050405020304" pitchFamily="18" charset="0"/>
              </a:rPr>
              <a:t>180 Degree peel for Method B of ASTM D3330</a:t>
            </a:r>
            <a:br>
              <a:rPr lang="en-IN" sz="1800" b="1" i="1" u="sng" dirty="0">
                <a:effectLst/>
                <a:uFill>
                  <a:solidFill>
                    <a:srgbClr val="000000"/>
                  </a:solidFill>
                </a:uFill>
                <a:latin typeface="Times New Roman" panose="02020603050405020304" pitchFamily="18" charset="0"/>
                <a:ea typeface="Times New Roman" panose="02020603050405020304" pitchFamily="18" charset="0"/>
              </a:rPr>
            </a:br>
            <a:endParaRPr lang="en-IN" u="sng" dirty="0"/>
          </a:p>
        </p:txBody>
      </p:sp>
      <p:sp>
        <p:nvSpPr>
          <p:cNvPr id="3" name="Text Placeholder 2">
            <a:extLst>
              <a:ext uri="{FF2B5EF4-FFF2-40B4-BE49-F238E27FC236}">
                <a16:creationId xmlns:a16="http://schemas.microsoft.com/office/drawing/2014/main" id="{044E2D0C-949F-4444-AE00-B6315477FC30}"/>
              </a:ext>
            </a:extLst>
          </p:cNvPr>
          <p:cNvSpPr>
            <a:spLocks noGrp="1"/>
          </p:cNvSpPr>
          <p:nvPr>
            <p:ph type="body" sz="half" idx="2"/>
          </p:nvPr>
        </p:nvSpPr>
        <p:spPr>
          <a:xfrm>
            <a:off x="1141456" y="1698172"/>
            <a:ext cx="9904459" cy="4288969"/>
          </a:xfrm>
        </p:spPr>
        <p:txBody>
          <a:bodyPr>
            <a:normAutofit fontScale="92500"/>
          </a:bodyPr>
          <a:lstStyle/>
          <a:p>
            <a:pPr marL="285750" indent="-285750">
              <a:buFont typeface="Arial" panose="020B0604020202020204" pitchFamily="34" charset="0"/>
              <a:buChar char="•"/>
            </a:pPr>
            <a:r>
              <a:rPr lang="en-US" sz="2400" b="0" i="0" u="none" strike="noStrike" dirty="0">
                <a:effectLst/>
                <a:uFill>
                  <a:solidFill>
                    <a:srgbClr val="000000"/>
                  </a:solidFill>
                </a:uFill>
                <a:latin typeface="Times New Roman" panose="02020603050405020304" pitchFamily="18" charset="0"/>
                <a:ea typeface="Times New Roman" panose="02020603050405020304" pitchFamily="18" charset="0"/>
              </a:rPr>
              <a:t>For Method B, measure out several strips of the tape according to the standard. Now apply a strip of the tape to a rigid panel, such as the standard stainless steel panel. </a:t>
            </a:r>
          </a:p>
          <a:p>
            <a:pPr marL="285750" indent="-285750">
              <a:buFont typeface="Arial" panose="020B0604020202020204" pitchFamily="34" charset="0"/>
              <a:buChar char="•"/>
            </a:pPr>
            <a:r>
              <a:rPr lang="en-US" sz="2400" b="0" i="0" u="none" strike="noStrike" dirty="0">
                <a:effectLst/>
                <a:uFill>
                  <a:solidFill>
                    <a:srgbClr val="000000"/>
                  </a:solidFill>
                </a:uFill>
                <a:latin typeface="Times New Roman" panose="02020603050405020304" pitchFamily="18" charset="0"/>
                <a:ea typeface="Times New Roman" panose="02020603050405020304" pitchFamily="18" charset="0"/>
              </a:rPr>
              <a:t>Use a Test Resources Sample Roller to firmly apply the tape to avoid bubbles. Apply a second strip of the tape to the backing of the first strip on the test panel, taking care to align the edges of the second specimen with those of the strip in the test panel. </a:t>
            </a:r>
          </a:p>
          <a:p>
            <a:pPr marL="285750" indent="-285750">
              <a:buFont typeface="Arial" panose="020B0604020202020204" pitchFamily="34" charset="0"/>
              <a:buChar char="•"/>
            </a:pPr>
            <a:r>
              <a:rPr lang="en-US" sz="2400" b="0" i="0" u="none" strike="noStrike" dirty="0">
                <a:effectLst/>
                <a:uFill>
                  <a:solidFill>
                    <a:srgbClr val="000000"/>
                  </a:solidFill>
                </a:uFill>
                <a:latin typeface="Times New Roman" panose="02020603050405020304" pitchFamily="18" charset="0"/>
                <a:ea typeface="Times New Roman" panose="02020603050405020304" pitchFamily="18" charset="0"/>
              </a:rPr>
              <a:t>Fold a tab of the tape and double back at an angle of 180 degrees. Next, clamp the substrate panel into the moveable jaw of testing machine and free end of tape into other jaw.</a:t>
            </a:r>
          </a:p>
          <a:p>
            <a:pPr marL="285750" indent="-285750">
              <a:buFont typeface="Arial" panose="020B0604020202020204" pitchFamily="34" charset="0"/>
              <a:buChar char="•"/>
            </a:pPr>
            <a:endParaRPr lang="en-IN" sz="2400" b="1" i="1" u="sng" dirty="0">
              <a:effectLst/>
              <a:uFill>
                <a:solidFill>
                  <a:srgbClr val="000000"/>
                </a:solidFill>
              </a:uFill>
              <a:latin typeface="Times New Roman" panose="02020603050405020304" pitchFamily="18" charset="0"/>
              <a:ea typeface="Times New Roman" panose="02020603050405020304" pitchFamily="18" charset="0"/>
            </a:endParaRPr>
          </a:p>
          <a:p>
            <a:endParaRPr lang="en-IN" dirty="0"/>
          </a:p>
        </p:txBody>
      </p:sp>
      <p:pic>
        <p:nvPicPr>
          <p:cNvPr id="4" name="image16.jpeg">
            <a:extLst>
              <a:ext uri="{FF2B5EF4-FFF2-40B4-BE49-F238E27FC236}">
                <a16:creationId xmlns:a16="http://schemas.microsoft.com/office/drawing/2014/main" id="{AA7F0C09-F263-4223-9485-0B998A609825}"/>
              </a:ext>
            </a:extLst>
          </p:cNvPr>
          <p:cNvPicPr>
            <a:picLocks noChangeAspect="1"/>
          </p:cNvPicPr>
          <p:nvPr/>
        </p:nvPicPr>
        <p:blipFill>
          <a:blip r:embed="rId2" cstate="print"/>
          <a:stretch>
            <a:fillRect/>
          </a:stretch>
        </p:blipFill>
        <p:spPr>
          <a:xfrm rot="16200000">
            <a:off x="9406632" y="5005698"/>
            <a:ext cx="1665513" cy="1614549"/>
          </a:xfrm>
          <a:prstGeom prst="rect">
            <a:avLst/>
          </a:prstGeom>
        </p:spPr>
      </p:pic>
    </p:spTree>
    <p:extLst>
      <p:ext uri="{BB962C8B-B14F-4D97-AF65-F5344CB8AC3E}">
        <p14:creationId xmlns:p14="http://schemas.microsoft.com/office/powerpoint/2010/main" val="24465560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09C2-3F8C-40D7-A62C-E6BB9E4FE97B}"/>
              </a:ext>
            </a:extLst>
          </p:cNvPr>
          <p:cNvSpPr>
            <a:spLocks noGrp="1"/>
          </p:cNvSpPr>
          <p:nvPr>
            <p:ph type="title"/>
          </p:nvPr>
        </p:nvSpPr>
        <p:spPr>
          <a:xfrm>
            <a:off x="1304741" y="-647699"/>
            <a:ext cx="9905955" cy="3429000"/>
          </a:xfrm>
        </p:spPr>
        <p:txBody>
          <a:bodyPr>
            <a:normAutofit/>
          </a:bodyPr>
          <a:lstStyle/>
          <a:p>
            <a:r>
              <a:rPr lang="en-US" sz="4000" b="1" u="sng" dirty="0"/>
              <a:t>Experimental Setup</a:t>
            </a:r>
            <a:endParaRPr lang="en-IN" sz="4000" b="1" u="sng" dirty="0"/>
          </a:p>
        </p:txBody>
      </p:sp>
      <p:pic>
        <p:nvPicPr>
          <p:cNvPr id="4" name="Picture 3">
            <a:extLst>
              <a:ext uri="{FF2B5EF4-FFF2-40B4-BE49-F238E27FC236}">
                <a16:creationId xmlns:a16="http://schemas.microsoft.com/office/drawing/2014/main" id="{79F0F66E-6B7C-4613-A663-711430B79F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71322" y="2042295"/>
            <a:ext cx="7772791" cy="4358505"/>
          </a:xfrm>
          <a:prstGeom prst="rect">
            <a:avLst/>
          </a:prstGeom>
          <a:noFill/>
        </p:spPr>
      </p:pic>
    </p:spTree>
    <p:extLst>
      <p:ext uri="{BB962C8B-B14F-4D97-AF65-F5344CB8AC3E}">
        <p14:creationId xmlns:p14="http://schemas.microsoft.com/office/powerpoint/2010/main" val="31735075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5E7B-73F1-4458-B5CC-024BCDEF4FFC}"/>
              </a:ext>
            </a:extLst>
          </p:cNvPr>
          <p:cNvSpPr>
            <a:spLocks noGrp="1"/>
          </p:cNvSpPr>
          <p:nvPr>
            <p:ph type="title"/>
          </p:nvPr>
        </p:nvSpPr>
        <p:spPr>
          <a:xfrm>
            <a:off x="1143001" y="624810"/>
            <a:ext cx="9905998" cy="1478570"/>
          </a:xfrm>
        </p:spPr>
        <p:txBody>
          <a:bodyPr>
            <a:normAutofit/>
          </a:bodyPr>
          <a:lstStyle/>
          <a:p>
            <a:r>
              <a:rPr lang="en-US" sz="2800" dirty="0"/>
              <a:t>3-D Model of Setup</a:t>
            </a:r>
            <a:endParaRPr lang="en-IN" sz="2800" dirty="0"/>
          </a:p>
        </p:txBody>
      </p:sp>
      <p:pic>
        <p:nvPicPr>
          <p:cNvPr id="11" name="Content Placeholder 10">
            <a:extLst>
              <a:ext uri="{FF2B5EF4-FFF2-40B4-BE49-F238E27FC236}">
                <a16:creationId xmlns:a16="http://schemas.microsoft.com/office/drawing/2014/main" id="{7B457858-D1B2-43FA-99BC-C7A2D2605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3057" y="2103380"/>
            <a:ext cx="7465886" cy="3995416"/>
          </a:xfrm>
        </p:spPr>
      </p:pic>
    </p:spTree>
    <p:extLst>
      <p:ext uri="{BB962C8B-B14F-4D97-AF65-F5344CB8AC3E}">
        <p14:creationId xmlns:p14="http://schemas.microsoft.com/office/powerpoint/2010/main" val="1139976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215</TotalTime>
  <Words>1364</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vt:lpstr>
      <vt:lpstr>Calibri</vt:lpstr>
      <vt:lpstr>Cambria Math</vt:lpstr>
      <vt:lpstr>Century Schoolbook</vt:lpstr>
      <vt:lpstr>Times New Roman</vt:lpstr>
      <vt:lpstr>Tw Cen MT</vt:lpstr>
      <vt:lpstr>Circuit</vt:lpstr>
      <vt:lpstr>JSPM’s  Rajarshi Shahu College of Engineering  Tathawade, Pune-411033  Department of Mechanical engineering Approved by AICTE (An Autonomous Institute Affiliated to Savitribai Phule Pune University)  (NBA &amp; NAAC Accredited)  Peel Strength measuring machine guided by, Prof. N.A. Patil</vt:lpstr>
      <vt:lpstr>What is peel strength ?</vt:lpstr>
      <vt:lpstr>OBJECTIVE</vt:lpstr>
      <vt:lpstr> Literature Review</vt:lpstr>
      <vt:lpstr>PowerPoint Presentation</vt:lpstr>
      <vt:lpstr>Types of Peel Tests by ASTM  1. T- Peel  Test. 2. 90 degree test. 3. 180 degree test. </vt:lpstr>
      <vt:lpstr>180 Degree peel for Method B of ASTM D3330 </vt:lpstr>
      <vt:lpstr>Experimental Setup</vt:lpstr>
      <vt:lpstr>3-D Model of Setup</vt:lpstr>
      <vt:lpstr> Theorotical Calculations  Standard dimensions for Square threads</vt:lpstr>
      <vt:lpstr>PowerPoint Presentation</vt:lpstr>
      <vt:lpstr>PowerPoint Presentation</vt:lpstr>
      <vt:lpstr>This parameter we had calculated for Electric Motor for our requirement, and from these specifications available electric motor in market is-   </vt:lpstr>
      <vt:lpstr>Progress Chart</vt:lpstr>
      <vt:lpstr>Glimses of manufacturing phase</vt:lpstr>
      <vt:lpstr>Assembled vieW</vt:lpstr>
      <vt:lpstr>Remaining Work</vt:lpstr>
      <vt:lpstr>Conclusion</vt:lpstr>
      <vt:lpstr>Future Scope</vt:lpstr>
      <vt:lpstr>Reference :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meeting</dc:title>
  <dc:creator>Shubham Awale</dc:creator>
  <cp:lastModifiedBy> </cp:lastModifiedBy>
  <cp:revision>17</cp:revision>
  <dcterms:created xsi:type="dcterms:W3CDTF">2021-12-08T10:59:09Z</dcterms:created>
  <dcterms:modified xsi:type="dcterms:W3CDTF">2022-03-22T17:21:06Z</dcterms:modified>
</cp:coreProperties>
</file>