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7445A-0E97-4F6D-97D4-E3A76A35615F}" v="34" dt="2023-12-09T15:49:05.090"/>
    <p1510:client id="{E651B378-741F-44CD-98EA-B0F7928DE328}" v="22" dt="2023-12-09T15:50:54.8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A" userId="b0102cf6ede160eb" providerId="Windows Live" clId="Web-{E651B378-741F-44CD-98EA-B0F7928DE328}"/>
    <pc:docChg chg="modSld">
      <pc:chgData name="Deepak A" userId="b0102cf6ede160eb" providerId="Windows Live" clId="Web-{E651B378-741F-44CD-98EA-B0F7928DE328}" dt="2023-12-09T15:50:54.829" v="17" actId="20577"/>
      <pc:docMkLst>
        <pc:docMk/>
      </pc:docMkLst>
      <pc:sldChg chg="modSp">
        <pc:chgData name="Deepak A" userId="b0102cf6ede160eb" providerId="Windows Live" clId="Web-{E651B378-741F-44CD-98EA-B0F7928DE328}" dt="2023-12-09T15:50:54.829" v="17" actId="20577"/>
        <pc:sldMkLst>
          <pc:docMk/>
          <pc:sldMk cId="0" sldId="258"/>
        </pc:sldMkLst>
        <pc:spChg chg="mod">
          <ac:chgData name="Deepak A" userId="b0102cf6ede160eb" providerId="Windows Live" clId="Web-{E651B378-741F-44CD-98EA-B0F7928DE328}" dt="2023-12-09T15:50:54.829" v="17" actId="20577"/>
          <ac:spMkLst>
            <pc:docMk/>
            <pc:sldMk cId="0" sldId="25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C0C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00221" y="2883164"/>
            <a:ext cx="2512060" cy="2512060"/>
          </a:xfrm>
          <a:custGeom>
            <a:avLst/>
            <a:gdLst/>
            <a:ahLst/>
            <a:cxnLst/>
            <a:rect l="l" t="t" r="r" b="b"/>
            <a:pathLst>
              <a:path w="2512060" h="2512060">
                <a:moveTo>
                  <a:pt x="1255775" y="0"/>
                </a:moveTo>
                <a:lnTo>
                  <a:pt x="1207607" y="906"/>
                </a:lnTo>
                <a:lnTo>
                  <a:pt x="1159898" y="3606"/>
                </a:lnTo>
                <a:lnTo>
                  <a:pt x="1112680" y="8065"/>
                </a:lnTo>
                <a:lnTo>
                  <a:pt x="1065985" y="14251"/>
                </a:lnTo>
                <a:lnTo>
                  <a:pt x="1019847" y="22132"/>
                </a:lnTo>
                <a:lnTo>
                  <a:pt x="974297" y="31675"/>
                </a:lnTo>
                <a:lnTo>
                  <a:pt x="929368" y="42848"/>
                </a:lnTo>
                <a:lnTo>
                  <a:pt x="885093" y="55618"/>
                </a:lnTo>
                <a:lnTo>
                  <a:pt x="841505" y="69952"/>
                </a:lnTo>
                <a:lnTo>
                  <a:pt x="798635" y="85819"/>
                </a:lnTo>
                <a:lnTo>
                  <a:pt x="756516" y="103184"/>
                </a:lnTo>
                <a:lnTo>
                  <a:pt x="715182" y="122017"/>
                </a:lnTo>
                <a:lnTo>
                  <a:pt x="674663" y="142284"/>
                </a:lnTo>
                <a:lnTo>
                  <a:pt x="634993" y="163953"/>
                </a:lnTo>
                <a:lnTo>
                  <a:pt x="596205" y="186991"/>
                </a:lnTo>
                <a:lnTo>
                  <a:pt x="558331" y="211366"/>
                </a:lnTo>
                <a:lnTo>
                  <a:pt x="521403" y="237045"/>
                </a:lnTo>
                <a:lnTo>
                  <a:pt x="485454" y="263996"/>
                </a:lnTo>
                <a:lnTo>
                  <a:pt x="450516" y="292186"/>
                </a:lnTo>
                <a:lnTo>
                  <a:pt x="416622" y="321583"/>
                </a:lnTo>
                <a:lnTo>
                  <a:pt x="383805" y="352154"/>
                </a:lnTo>
                <a:lnTo>
                  <a:pt x="352097" y="383866"/>
                </a:lnTo>
                <a:lnTo>
                  <a:pt x="321530" y="416687"/>
                </a:lnTo>
                <a:lnTo>
                  <a:pt x="292138" y="450585"/>
                </a:lnTo>
                <a:lnTo>
                  <a:pt x="263952" y="485526"/>
                </a:lnTo>
                <a:lnTo>
                  <a:pt x="237005" y="521479"/>
                </a:lnTo>
                <a:lnTo>
                  <a:pt x="211329" y="558411"/>
                </a:lnTo>
                <a:lnTo>
                  <a:pt x="186958" y="596289"/>
                </a:lnTo>
                <a:lnTo>
                  <a:pt x="163924" y="635081"/>
                </a:lnTo>
                <a:lnTo>
                  <a:pt x="142258" y="674754"/>
                </a:lnTo>
                <a:lnTo>
                  <a:pt x="121995" y="715276"/>
                </a:lnTo>
                <a:lnTo>
                  <a:pt x="103165" y="756613"/>
                </a:lnTo>
                <a:lnTo>
                  <a:pt x="85802" y="798735"/>
                </a:lnTo>
                <a:lnTo>
                  <a:pt x="69939" y="841607"/>
                </a:lnTo>
                <a:lnTo>
                  <a:pt x="55607" y="885198"/>
                </a:lnTo>
                <a:lnTo>
                  <a:pt x="42840" y="929475"/>
                </a:lnTo>
                <a:lnTo>
                  <a:pt x="31669" y="974406"/>
                </a:lnTo>
                <a:lnTo>
                  <a:pt x="22128" y="1019957"/>
                </a:lnTo>
                <a:lnTo>
                  <a:pt x="14248" y="1066097"/>
                </a:lnTo>
                <a:lnTo>
                  <a:pt x="8063" y="1112792"/>
                </a:lnTo>
                <a:lnTo>
                  <a:pt x="3605" y="1160011"/>
                </a:lnTo>
                <a:lnTo>
                  <a:pt x="906" y="1207720"/>
                </a:lnTo>
                <a:lnTo>
                  <a:pt x="0" y="1255888"/>
                </a:lnTo>
                <a:lnTo>
                  <a:pt x="906" y="1304066"/>
                </a:lnTo>
                <a:lnTo>
                  <a:pt x="3605" y="1351785"/>
                </a:lnTo>
                <a:lnTo>
                  <a:pt x="8063" y="1399012"/>
                </a:lnTo>
                <a:lnTo>
                  <a:pt x="14248" y="1445715"/>
                </a:lnTo>
                <a:lnTo>
                  <a:pt x="22128" y="1491861"/>
                </a:lnTo>
                <a:lnTo>
                  <a:pt x="31669" y="1537418"/>
                </a:lnTo>
                <a:lnTo>
                  <a:pt x="42840" y="1582354"/>
                </a:lnTo>
                <a:lnTo>
                  <a:pt x="55607" y="1626635"/>
                </a:lnTo>
                <a:lnTo>
                  <a:pt x="69939" y="1670230"/>
                </a:lnTo>
                <a:lnTo>
                  <a:pt x="85802" y="1713106"/>
                </a:lnTo>
                <a:lnTo>
                  <a:pt x="103165" y="1755230"/>
                </a:lnTo>
                <a:lnTo>
                  <a:pt x="121995" y="1796569"/>
                </a:lnTo>
                <a:lnTo>
                  <a:pt x="142258" y="1837093"/>
                </a:lnTo>
                <a:lnTo>
                  <a:pt x="163924" y="1876767"/>
                </a:lnTo>
                <a:lnTo>
                  <a:pt x="186958" y="1915559"/>
                </a:lnTo>
                <a:lnTo>
                  <a:pt x="211329" y="1953437"/>
                </a:lnTo>
                <a:lnTo>
                  <a:pt x="237005" y="1990368"/>
                </a:lnTo>
                <a:lnTo>
                  <a:pt x="263952" y="2026321"/>
                </a:lnTo>
                <a:lnTo>
                  <a:pt x="292138" y="2061261"/>
                </a:lnTo>
                <a:lnTo>
                  <a:pt x="321530" y="2095157"/>
                </a:lnTo>
                <a:lnTo>
                  <a:pt x="352097" y="2127977"/>
                </a:lnTo>
                <a:lnTo>
                  <a:pt x="383805" y="2159687"/>
                </a:lnTo>
                <a:lnTo>
                  <a:pt x="416622" y="2190255"/>
                </a:lnTo>
                <a:lnTo>
                  <a:pt x="450516" y="2219650"/>
                </a:lnTo>
                <a:lnTo>
                  <a:pt x="485454" y="2247837"/>
                </a:lnTo>
                <a:lnTo>
                  <a:pt x="521403" y="2274785"/>
                </a:lnTo>
                <a:lnTo>
                  <a:pt x="558331" y="2300462"/>
                </a:lnTo>
                <a:lnTo>
                  <a:pt x="596205" y="2324834"/>
                </a:lnTo>
                <a:lnTo>
                  <a:pt x="634993" y="2347869"/>
                </a:lnTo>
                <a:lnTo>
                  <a:pt x="674663" y="2369535"/>
                </a:lnTo>
                <a:lnTo>
                  <a:pt x="715182" y="2389799"/>
                </a:lnTo>
                <a:lnTo>
                  <a:pt x="756516" y="2408629"/>
                </a:lnTo>
                <a:lnTo>
                  <a:pt x="798635" y="2425992"/>
                </a:lnTo>
                <a:lnTo>
                  <a:pt x="841505" y="2441856"/>
                </a:lnTo>
                <a:lnTo>
                  <a:pt x="885093" y="2456188"/>
                </a:lnTo>
                <a:lnTo>
                  <a:pt x="929368" y="2468955"/>
                </a:lnTo>
                <a:lnTo>
                  <a:pt x="974297" y="2480126"/>
                </a:lnTo>
                <a:lnTo>
                  <a:pt x="1019847" y="2489667"/>
                </a:lnTo>
                <a:lnTo>
                  <a:pt x="1065985" y="2497547"/>
                </a:lnTo>
                <a:lnTo>
                  <a:pt x="1112680" y="2503732"/>
                </a:lnTo>
                <a:lnTo>
                  <a:pt x="1159898" y="2508190"/>
                </a:lnTo>
                <a:lnTo>
                  <a:pt x="1207607" y="2510888"/>
                </a:lnTo>
                <a:lnTo>
                  <a:pt x="1255775" y="2511795"/>
                </a:lnTo>
                <a:lnTo>
                  <a:pt x="1303954" y="2510888"/>
                </a:lnTo>
                <a:lnTo>
                  <a:pt x="1351673" y="2508190"/>
                </a:lnTo>
                <a:lnTo>
                  <a:pt x="1398900" y="2503732"/>
                </a:lnTo>
                <a:lnTo>
                  <a:pt x="1445604" y="2497547"/>
                </a:lnTo>
                <a:lnTo>
                  <a:pt x="1491750" y="2489667"/>
                </a:lnTo>
                <a:lnTo>
                  <a:pt x="1537308" y="2480126"/>
                </a:lnTo>
                <a:lnTo>
                  <a:pt x="1582244" y="2468955"/>
                </a:lnTo>
                <a:lnTo>
                  <a:pt x="1626526" y="2456188"/>
                </a:lnTo>
                <a:lnTo>
                  <a:pt x="1670121" y="2441856"/>
                </a:lnTo>
                <a:lnTo>
                  <a:pt x="1712997" y="2425992"/>
                </a:lnTo>
                <a:lnTo>
                  <a:pt x="1755122" y="2408629"/>
                </a:lnTo>
                <a:lnTo>
                  <a:pt x="1796462" y="2389799"/>
                </a:lnTo>
                <a:lnTo>
                  <a:pt x="1836986" y="2369535"/>
                </a:lnTo>
                <a:lnTo>
                  <a:pt x="1876660" y="2347869"/>
                </a:lnTo>
                <a:lnTo>
                  <a:pt x="1915453" y="2324834"/>
                </a:lnTo>
                <a:lnTo>
                  <a:pt x="1953332" y="2300462"/>
                </a:lnTo>
                <a:lnTo>
                  <a:pt x="1990264" y="2274785"/>
                </a:lnTo>
                <a:lnTo>
                  <a:pt x="2026216" y="2247837"/>
                </a:lnTo>
                <a:lnTo>
                  <a:pt x="2061157" y="2219650"/>
                </a:lnTo>
                <a:lnTo>
                  <a:pt x="2095054" y="2190255"/>
                </a:lnTo>
                <a:lnTo>
                  <a:pt x="2127874" y="2159687"/>
                </a:lnTo>
                <a:lnTo>
                  <a:pt x="2159584" y="2127977"/>
                </a:lnTo>
                <a:lnTo>
                  <a:pt x="2190153" y="2095157"/>
                </a:lnTo>
                <a:lnTo>
                  <a:pt x="2219548" y="2061261"/>
                </a:lnTo>
                <a:lnTo>
                  <a:pt x="2247736" y="2026321"/>
                </a:lnTo>
                <a:lnTo>
                  <a:pt x="2274684" y="1990368"/>
                </a:lnTo>
                <a:lnTo>
                  <a:pt x="2300361" y="1953437"/>
                </a:lnTo>
                <a:lnTo>
                  <a:pt x="2324734" y="1915559"/>
                </a:lnTo>
                <a:lnTo>
                  <a:pt x="2347769" y="1876767"/>
                </a:lnTo>
                <a:lnTo>
                  <a:pt x="2369436" y="1837093"/>
                </a:lnTo>
                <a:lnTo>
                  <a:pt x="2389700" y="1796569"/>
                </a:lnTo>
                <a:lnTo>
                  <a:pt x="2408530" y="1755230"/>
                </a:lnTo>
                <a:lnTo>
                  <a:pt x="2425893" y="1713106"/>
                </a:lnTo>
                <a:lnTo>
                  <a:pt x="2441757" y="1670230"/>
                </a:lnTo>
                <a:lnTo>
                  <a:pt x="2456089" y="1626635"/>
                </a:lnTo>
                <a:lnTo>
                  <a:pt x="2468857" y="1582354"/>
                </a:lnTo>
                <a:lnTo>
                  <a:pt x="2480028" y="1537418"/>
                </a:lnTo>
                <a:lnTo>
                  <a:pt x="2489569" y="1491861"/>
                </a:lnTo>
                <a:lnTo>
                  <a:pt x="2497449" y="1445715"/>
                </a:lnTo>
                <a:lnTo>
                  <a:pt x="2503634" y="1399012"/>
                </a:lnTo>
                <a:lnTo>
                  <a:pt x="2508092" y="1351785"/>
                </a:lnTo>
                <a:lnTo>
                  <a:pt x="2510791" y="1304066"/>
                </a:lnTo>
                <a:lnTo>
                  <a:pt x="2511698" y="1255888"/>
                </a:lnTo>
                <a:lnTo>
                  <a:pt x="2510791" y="1207720"/>
                </a:lnTo>
                <a:lnTo>
                  <a:pt x="2508092" y="1160011"/>
                </a:lnTo>
                <a:lnTo>
                  <a:pt x="2503634" y="1112792"/>
                </a:lnTo>
                <a:lnTo>
                  <a:pt x="2497449" y="1066097"/>
                </a:lnTo>
                <a:lnTo>
                  <a:pt x="2489569" y="1019957"/>
                </a:lnTo>
                <a:lnTo>
                  <a:pt x="2480028" y="974406"/>
                </a:lnTo>
                <a:lnTo>
                  <a:pt x="2468857" y="929475"/>
                </a:lnTo>
                <a:lnTo>
                  <a:pt x="2456089" y="885198"/>
                </a:lnTo>
                <a:lnTo>
                  <a:pt x="2441757" y="841607"/>
                </a:lnTo>
                <a:lnTo>
                  <a:pt x="2425893" y="798735"/>
                </a:lnTo>
                <a:lnTo>
                  <a:pt x="2408530" y="756613"/>
                </a:lnTo>
                <a:lnTo>
                  <a:pt x="2389700" y="715276"/>
                </a:lnTo>
                <a:lnTo>
                  <a:pt x="2369436" y="674754"/>
                </a:lnTo>
                <a:lnTo>
                  <a:pt x="2347769" y="635081"/>
                </a:lnTo>
                <a:lnTo>
                  <a:pt x="2324734" y="596289"/>
                </a:lnTo>
                <a:lnTo>
                  <a:pt x="2300361" y="558411"/>
                </a:lnTo>
                <a:lnTo>
                  <a:pt x="2274684" y="521479"/>
                </a:lnTo>
                <a:lnTo>
                  <a:pt x="2247736" y="485526"/>
                </a:lnTo>
                <a:lnTo>
                  <a:pt x="2219548" y="450585"/>
                </a:lnTo>
                <a:lnTo>
                  <a:pt x="2190153" y="416687"/>
                </a:lnTo>
                <a:lnTo>
                  <a:pt x="2159584" y="383866"/>
                </a:lnTo>
                <a:lnTo>
                  <a:pt x="2127874" y="352154"/>
                </a:lnTo>
                <a:lnTo>
                  <a:pt x="2095054" y="321583"/>
                </a:lnTo>
                <a:lnTo>
                  <a:pt x="2061157" y="292186"/>
                </a:lnTo>
                <a:lnTo>
                  <a:pt x="2026216" y="263996"/>
                </a:lnTo>
                <a:lnTo>
                  <a:pt x="1990264" y="237045"/>
                </a:lnTo>
                <a:lnTo>
                  <a:pt x="1953332" y="211366"/>
                </a:lnTo>
                <a:lnTo>
                  <a:pt x="1915453" y="186991"/>
                </a:lnTo>
                <a:lnTo>
                  <a:pt x="1876660" y="163953"/>
                </a:lnTo>
                <a:lnTo>
                  <a:pt x="1836986" y="142284"/>
                </a:lnTo>
                <a:lnTo>
                  <a:pt x="1796462" y="122017"/>
                </a:lnTo>
                <a:lnTo>
                  <a:pt x="1755122" y="103184"/>
                </a:lnTo>
                <a:lnTo>
                  <a:pt x="1712997" y="85819"/>
                </a:lnTo>
                <a:lnTo>
                  <a:pt x="1670121" y="69952"/>
                </a:lnTo>
                <a:lnTo>
                  <a:pt x="1626526" y="55618"/>
                </a:lnTo>
                <a:lnTo>
                  <a:pt x="1582244" y="42848"/>
                </a:lnTo>
                <a:lnTo>
                  <a:pt x="1537308" y="31675"/>
                </a:lnTo>
                <a:lnTo>
                  <a:pt x="1491750" y="22132"/>
                </a:lnTo>
                <a:lnTo>
                  <a:pt x="1445604" y="14251"/>
                </a:lnTo>
                <a:lnTo>
                  <a:pt x="1398900" y="8065"/>
                </a:lnTo>
                <a:lnTo>
                  <a:pt x="1351673" y="3606"/>
                </a:lnTo>
                <a:lnTo>
                  <a:pt x="1303954" y="906"/>
                </a:lnTo>
                <a:lnTo>
                  <a:pt x="1255775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55997" y="2568458"/>
            <a:ext cx="1675130" cy="1570990"/>
          </a:xfrm>
          <a:custGeom>
            <a:avLst/>
            <a:gdLst/>
            <a:ahLst/>
            <a:cxnLst/>
            <a:rect l="l" t="t" r="r" b="b"/>
            <a:pathLst>
              <a:path w="1675129" h="1570989">
                <a:moveTo>
                  <a:pt x="1360560" y="761"/>
                </a:moveTo>
                <a:lnTo>
                  <a:pt x="1674504" y="761"/>
                </a:lnTo>
              </a:path>
              <a:path w="1675129" h="1570989">
                <a:moveTo>
                  <a:pt x="1359554" y="0"/>
                </a:moveTo>
                <a:lnTo>
                  <a:pt x="0" y="1570594"/>
                </a:lnTo>
              </a:path>
            </a:pathLst>
          </a:custGeom>
          <a:ln w="15874">
            <a:solidFill>
              <a:srgbClr val="BBDB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82625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9"/>
                </a:moveTo>
                <a:lnTo>
                  <a:pt x="0" y="0"/>
                </a:lnTo>
              </a:path>
            </a:pathLst>
          </a:custGeom>
          <a:ln w="19049">
            <a:solidFill>
              <a:srgbClr val="1CA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5685" y="478988"/>
            <a:ext cx="2709545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761" y="2511040"/>
            <a:ext cx="11872477" cy="3586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C0C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386815" y="5264146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51"/>
                </a:moveTo>
                <a:lnTo>
                  <a:pt x="0" y="0"/>
                </a:lnTo>
              </a:path>
            </a:pathLst>
          </a:custGeom>
          <a:ln w="19049">
            <a:solidFill>
              <a:srgbClr val="1381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82927" y="5196942"/>
            <a:ext cx="5528310" cy="78867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86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800" spc="-925" dirty="0">
                <a:solidFill>
                  <a:srgbClr val="0D0D0D"/>
                </a:solidFill>
                <a:latin typeface="Trebuchet MS"/>
                <a:cs typeface="Trebuchet MS"/>
              </a:rPr>
              <a:t>DA</a:t>
            </a:r>
            <a:r>
              <a:rPr sz="48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800" spc="-975" dirty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sz="4800" spc="-66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4800" spc="-59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4800" spc="-106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8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800" spc="-59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4800" spc="-109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4800" spc="-955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4800" spc="-1005" dirty="0">
                <a:solidFill>
                  <a:srgbClr val="0D0D0D"/>
                </a:solidFill>
                <a:latin typeface="Trebuchet MS"/>
                <a:cs typeface="Trebuchet MS"/>
              </a:rPr>
              <a:t>DY</a:t>
            </a:r>
            <a:r>
              <a:rPr sz="4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800" spc="-59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4800" spc="-88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4800" spc="-91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4800" spc="-980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4800" spc="-109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4800" spc="-6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800" spc="-894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4800" spc="-110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endParaRPr lang="en-US" sz="4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6800" y="5524500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C0C0C"/>
                </a:solidFill>
                <a:latin typeface="Lucida Sans Unicode"/>
                <a:cs typeface="Lucida Sans Unicode"/>
              </a:rPr>
              <a:t>By</a:t>
            </a:r>
            <a:r>
              <a:rPr sz="1800" spc="-160" dirty="0">
                <a:solidFill>
                  <a:srgbClr val="0C0C0C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0C0C0C"/>
                </a:solidFill>
                <a:latin typeface="Lucida Sans Unicode"/>
                <a:cs typeface="Lucida Sans Unicode"/>
              </a:rPr>
              <a:t>Deepak</a:t>
            </a:r>
            <a:r>
              <a:rPr sz="1800" spc="-95" dirty="0">
                <a:solidFill>
                  <a:srgbClr val="0C0C0C"/>
                </a:solidFill>
                <a:latin typeface="Lucida Sans Unicode"/>
                <a:cs typeface="Lucida Sans Unicode"/>
              </a:rPr>
              <a:t> A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125730"/>
            <a:ext cx="979805" cy="1959610"/>
          </a:xfrm>
          <a:custGeom>
            <a:avLst/>
            <a:gdLst/>
            <a:ahLst/>
            <a:cxnLst/>
            <a:rect l="l" t="t" r="r" b="b"/>
            <a:pathLst>
              <a:path w="979805" h="1959610">
                <a:moveTo>
                  <a:pt x="979550" y="0"/>
                </a:moveTo>
                <a:lnTo>
                  <a:pt x="932088" y="1129"/>
                </a:lnTo>
                <a:lnTo>
                  <a:pt x="885209" y="4483"/>
                </a:lnTo>
                <a:lnTo>
                  <a:pt x="838964" y="10011"/>
                </a:lnTo>
                <a:lnTo>
                  <a:pt x="793405" y="17661"/>
                </a:lnTo>
                <a:lnTo>
                  <a:pt x="748583" y="27381"/>
                </a:lnTo>
                <a:lnTo>
                  <a:pt x="704550" y="39122"/>
                </a:lnTo>
                <a:lnTo>
                  <a:pt x="661356" y="52830"/>
                </a:lnTo>
                <a:lnTo>
                  <a:pt x="619054" y="68455"/>
                </a:lnTo>
                <a:lnTo>
                  <a:pt x="577694" y="85947"/>
                </a:lnTo>
                <a:lnTo>
                  <a:pt x="537327" y="105252"/>
                </a:lnTo>
                <a:lnTo>
                  <a:pt x="498006" y="126321"/>
                </a:lnTo>
                <a:lnTo>
                  <a:pt x="459780" y="149101"/>
                </a:lnTo>
                <a:lnTo>
                  <a:pt x="422702" y="173542"/>
                </a:lnTo>
                <a:lnTo>
                  <a:pt x="386823" y="199592"/>
                </a:lnTo>
                <a:lnTo>
                  <a:pt x="352195" y="227200"/>
                </a:lnTo>
                <a:lnTo>
                  <a:pt x="318867" y="256315"/>
                </a:lnTo>
                <a:lnTo>
                  <a:pt x="286892" y="286885"/>
                </a:lnTo>
                <a:lnTo>
                  <a:pt x="256322" y="318859"/>
                </a:lnTo>
                <a:lnTo>
                  <a:pt x="227207" y="352186"/>
                </a:lnTo>
                <a:lnTo>
                  <a:pt x="199598" y="386814"/>
                </a:lnTo>
                <a:lnTo>
                  <a:pt x="173547" y="422692"/>
                </a:lnTo>
                <a:lnTo>
                  <a:pt x="149106" y="459769"/>
                </a:lnTo>
                <a:lnTo>
                  <a:pt x="126324" y="497994"/>
                </a:lnTo>
                <a:lnTo>
                  <a:pt x="105255" y="537315"/>
                </a:lnTo>
                <a:lnTo>
                  <a:pt x="85949" y="577681"/>
                </a:lnTo>
                <a:lnTo>
                  <a:pt x="68458" y="619041"/>
                </a:lnTo>
                <a:lnTo>
                  <a:pt x="52832" y="661343"/>
                </a:lnTo>
                <a:lnTo>
                  <a:pt x="39123" y="704536"/>
                </a:lnTo>
                <a:lnTo>
                  <a:pt x="27382" y="748569"/>
                </a:lnTo>
                <a:lnTo>
                  <a:pt x="17661" y="793390"/>
                </a:lnTo>
                <a:lnTo>
                  <a:pt x="10011" y="838949"/>
                </a:lnTo>
                <a:lnTo>
                  <a:pt x="4483" y="885194"/>
                </a:lnTo>
                <a:lnTo>
                  <a:pt x="1129" y="932073"/>
                </a:lnTo>
                <a:lnTo>
                  <a:pt x="0" y="979535"/>
                </a:lnTo>
                <a:lnTo>
                  <a:pt x="1129" y="1026998"/>
                </a:lnTo>
                <a:lnTo>
                  <a:pt x="4483" y="1073877"/>
                </a:lnTo>
                <a:lnTo>
                  <a:pt x="10011" y="1120122"/>
                </a:lnTo>
                <a:lnTo>
                  <a:pt x="17661" y="1165681"/>
                </a:lnTo>
                <a:lnTo>
                  <a:pt x="27382" y="1210503"/>
                </a:lnTo>
                <a:lnTo>
                  <a:pt x="39123" y="1254537"/>
                </a:lnTo>
                <a:lnTo>
                  <a:pt x="52832" y="1297731"/>
                </a:lnTo>
                <a:lnTo>
                  <a:pt x="68458" y="1340034"/>
                </a:lnTo>
                <a:lnTo>
                  <a:pt x="85949" y="1381395"/>
                </a:lnTo>
                <a:lnTo>
                  <a:pt x="105255" y="1421762"/>
                </a:lnTo>
                <a:lnTo>
                  <a:pt x="126324" y="1461084"/>
                </a:lnTo>
                <a:lnTo>
                  <a:pt x="149106" y="1499310"/>
                </a:lnTo>
                <a:lnTo>
                  <a:pt x="173547" y="1536388"/>
                </a:lnTo>
                <a:lnTo>
                  <a:pt x="199598" y="1572268"/>
                </a:lnTo>
                <a:lnTo>
                  <a:pt x="227207" y="1606897"/>
                </a:lnTo>
                <a:lnTo>
                  <a:pt x="256322" y="1640225"/>
                </a:lnTo>
                <a:lnTo>
                  <a:pt x="286892" y="1672201"/>
                </a:lnTo>
                <a:lnTo>
                  <a:pt x="318867" y="1702772"/>
                </a:lnTo>
                <a:lnTo>
                  <a:pt x="352195" y="1731888"/>
                </a:lnTo>
                <a:lnTo>
                  <a:pt x="386823" y="1759498"/>
                </a:lnTo>
                <a:lnTo>
                  <a:pt x="422702" y="1785549"/>
                </a:lnTo>
                <a:lnTo>
                  <a:pt x="459780" y="1809991"/>
                </a:lnTo>
                <a:lnTo>
                  <a:pt x="498006" y="1832773"/>
                </a:lnTo>
                <a:lnTo>
                  <a:pt x="537327" y="1853842"/>
                </a:lnTo>
                <a:lnTo>
                  <a:pt x="577694" y="1873149"/>
                </a:lnTo>
                <a:lnTo>
                  <a:pt x="619054" y="1890641"/>
                </a:lnTo>
                <a:lnTo>
                  <a:pt x="661356" y="1906268"/>
                </a:lnTo>
                <a:lnTo>
                  <a:pt x="704550" y="1919977"/>
                </a:lnTo>
                <a:lnTo>
                  <a:pt x="748583" y="1931718"/>
                </a:lnTo>
                <a:lnTo>
                  <a:pt x="793405" y="1941439"/>
                </a:lnTo>
                <a:lnTo>
                  <a:pt x="838964" y="1949089"/>
                </a:lnTo>
                <a:lnTo>
                  <a:pt x="885209" y="1954617"/>
                </a:lnTo>
                <a:lnTo>
                  <a:pt x="932088" y="1957972"/>
                </a:lnTo>
                <a:lnTo>
                  <a:pt x="979550" y="1959101"/>
                </a:lnTo>
                <a:lnTo>
                  <a:pt x="979550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3678" y="125730"/>
            <a:ext cx="8740775" cy="195961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171450" marR="165735" indent="2647315">
              <a:lnSpc>
                <a:spcPts val="1670"/>
              </a:lnSpc>
            </a:pPr>
            <a:r>
              <a:rPr sz="1700" spc="-120" dirty="0">
                <a:latin typeface="Microsoft Sans Serif"/>
                <a:cs typeface="Microsoft Sans Serif"/>
              </a:rPr>
              <a:t>c</a:t>
            </a:r>
            <a:r>
              <a:rPr sz="1700" spc="-170" dirty="0">
                <a:latin typeface="Microsoft Sans Serif"/>
                <a:cs typeface="Microsoft Sans Serif"/>
              </a:rPr>
              <a:t>he</a:t>
            </a:r>
            <a:r>
              <a:rPr sz="1700" spc="-120" dirty="0">
                <a:latin typeface="Microsoft Sans Serif"/>
                <a:cs typeface="Microsoft Sans Serif"/>
              </a:rPr>
              <a:t>c</a:t>
            </a:r>
            <a:r>
              <a:rPr sz="1700" spc="-105" dirty="0">
                <a:latin typeface="Microsoft Sans Serif"/>
                <a:cs typeface="Microsoft Sans Serif"/>
              </a:rPr>
              <a:t>k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b</a:t>
            </a:r>
            <a:r>
              <a:rPr sz="1700" spc="-105" dirty="0">
                <a:latin typeface="Microsoft Sans Serif"/>
                <a:cs typeface="Microsoft Sans Serif"/>
              </a:rPr>
              <a:t>o</a:t>
            </a:r>
            <a:r>
              <a:rPr sz="1700" dirty="0">
                <a:latin typeface="Microsoft Sans Serif"/>
                <a:cs typeface="Microsoft Sans Serif"/>
              </a:rPr>
              <a:t>x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p</a:t>
            </a:r>
            <a:r>
              <a:rPr sz="1700" spc="-50" dirty="0">
                <a:latin typeface="Microsoft Sans Serif"/>
                <a:cs typeface="Microsoft Sans Serif"/>
              </a:rPr>
              <a:t>lo</a:t>
            </a:r>
            <a:r>
              <a:rPr sz="1700" spc="-35" dirty="0">
                <a:latin typeface="Microsoft Sans Serif"/>
                <a:cs typeface="Microsoft Sans Serif"/>
              </a:rPr>
              <a:t>t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f</a:t>
            </a:r>
            <a:r>
              <a:rPr sz="1700" spc="-50" dirty="0">
                <a:latin typeface="Microsoft Sans Serif"/>
                <a:cs typeface="Microsoft Sans Serif"/>
              </a:rPr>
              <a:t>or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-145" dirty="0">
                <a:latin typeface="Microsoft Sans Serif"/>
                <a:cs typeface="Microsoft Sans Serif"/>
              </a:rPr>
              <a:t>'CNT_C</a:t>
            </a:r>
            <a:r>
              <a:rPr sz="1700" spc="-200" dirty="0">
                <a:latin typeface="Microsoft Sans Serif"/>
                <a:cs typeface="Microsoft Sans Serif"/>
              </a:rPr>
              <a:t>HIL</a:t>
            </a:r>
            <a:r>
              <a:rPr sz="1700" spc="-180" dirty="0">
                <a:latin typeface="Microsoft Sans Serif"/>
                <a:cs typeface="Microsoft Sans Serif"/>
              </a:rPr>
              <a:t>DREN', </a:t>
            </a:r>
            <a:r>
              <a:rPr sz="1700" spc="-90" dirty="0">
                <a:latin typeface="Times New Roman"/>
                <a:cs typeface="Times New Roman"/>
              </a:rPr>
              <a:t> </a:t>
            </a:r>
            <a:r>
              <a:rPr sz="1700" spc="-125" dirty="0">
                <a:latin typeface="Microsoft Sans Serif"/>
                <a:cs typeface="Microsoft Sans Serif"/>
              </a:rPr>
              <a:t>'AM</a:t>
            </a:r>
            <a:r>
              <a:rPr sz="1700" spc="-145" dirty="0">
                <a:latin typeface="Microsoft Sans Serif"/>
                <a:cs typeface="Microsoft Sans Serif"/>
              </a:rPr>
              <a:t>T</a:t>
            </a:r>
            <a:r>
              <a:rPr sz="1700" spc="-95" dirty="0">
                <a:latin typeface="Microsoft Sans Serif"/>
                <a:cs typeface="Microsoft Sans Serif"/>
              </a:rPr>
              <a:t>_INCO</a:t>
            </a:r>
            <a:r>
              <a:rPr sz="1700" spc="-140" dirty="0">
                <a:latin typeface="Microsoft Sans Serif"/>
                <a:cs typeface="Microsoft Sans Serif"/>
              </a:rPr>
              <a:t>M</a:t>
            </a:r>
            <a:r>
              <a:rPr sz="1700" spc="-254" dirty="0">
                <a:latin typeface="Microsoft Sans Serif"/>
                <a:cs typeface="Microsoft Sans Serif"/>
              </a:rPr>
              <a:t>E_</a:t>
            </a:r>
            <a:r>
              <a:rPr sz="1700" spc="-305" dirty="0">
                <a:latin typeface="Microsoft Sans Serif"/>
                <a:cs typeface="Microsoft Sans Serif"/>
              </a:rPr>
              <a:t>T</a:t>
            </a:r>
            <a:r>
              <a:rPr sz="1700" spc="-55" dirty="0">
                <a:latin typeface="Microsoft Sans Serif"/>
                <a:cs typeface="Microsoft Sans Serif"/>
              </a:rPr>
              <a:t>O</a:t>
            </a:r>
            <a:r>
              <a:rPr sz="1700" spc="-335" dirty="0">
                <a:latin typeface="Microsoft Sans Serif"/>
                <a:cs typeface="Microsoft Sans Serif"/>
              </a:rPr>
              <a:t>T</a:t>
            </a:r>
            <a:r>
              <a:rPr sz="1700" spc="-220" dirty="0">
                <a:latin typeface="Microsoft Sans Serif"/>
                <a:cs typeface="Microsoft Sans Serif"/>
              </a:rPr>
              <a:t>A</a:t>
            </a:r>
            <a:r>
              <a:rPr sz="1700" spc="-175" dirty="0">
                <a:latin typeface="Microsoft Sans Serif"/>
                <a:cs typeface="Microsoft Sans Serif"/>
              </a:rPr>
              <a:t>L</a:t>
            </a:r>
            <a:r>
              <a:rPr sz="1700" spc="-50" dirty="0">
                <a:latin typeface="Microsoft Sans Serif"/>
                <a:cs typeface="Microsoft Sans Serif"/>
              </a:rPr>
              <a:t>','A</a:t>
            </a:r>
            <a:r>
              <a:rPr sz="1700" spc="-130" dirty="0">
                <a:latin typeface="Microsoft Sans Serif"/>
                <a:cs typeface="Microsoft Sans Serif"/>
              </a:rPr>
              <a:t>M</a:t>
            </a:r>
            <a:r>
              <a:rPr sz="1700" spc="-215" dirty="0">
                <a:latin typeface="Microsoft Sans Serif"/>
                <a:cs typeface="Microsoft Sans Serif"/>
              </a:rPr>
              <a:t>T_CREDIT'</a:t>
            </a:r>
            <a:r>
              <a:rPr sz="1700" spc="-120" dirty="0">
                <a:latin typeface="Microsoft Sans Serif"/>
                <a:cs typeface="Microsoft Sans Serif"/>
              </a:rPr>
              <a:t>,</a:t>
            </a:r>
            <a:r>
              <a:rPr sz="1700" spc="-125" dirty="0">
                <a:latin typeface="Microsoft Sans Serif"/>
                <a:cs typeface="Microsoft Sans Serif"/>
              </a:rPr>
              <a:t>'AM</a:t>
            </a:r>
            <a:r>
              <a:rPr sz="1700" spc="-145" dirty="0">
                <a:latin typeface="Microsoft Sans Serif"/>
                <a:cs typeface="Microsoft Sans Serif"/>
              </a:rPr>
              <a:t>T</a:t>
            </a:r>
            <a:r>
              <a:rPr sz="1700" spc="-90" dirty="0">
                <a:latin typeface="Microsoft Sans Serif"/>
                <a:cs typeface="Microsoft Sans Serif"/>
              </a:rPr>
              <a:t>_A</a:t>
            </a:r>
            <a:r>
              <a:rPr sz="1700" spc="-100" dirty="0">
                <a:latin typeface="Microsoft Sans Serif"/>
                <a:cs typeface="Microsoft Sans Serif"/>
              </a:rPr>
              <a:t>N</a:t>
            </a:r>
            <a:r>
              <a:rPr sz="1700" spc="-105" dirty="0">
                <a:latin typeface="Microsoft Sans Serif"/>
                <a:cs typeface="Microsoft Sans Serif"/>
              </a:rPr>
              <a:t>N</a:t>
            </a:r>
            <a:r>
              <a:rPr sz="1700" spc="-185" dirty="0">
                <a:latin typeface="Microsoft Sans Serif"/>
                <a:cs typeface="Microsoft Sans Serif"/>
              </a:rPr>
              <a:t>UIT</a:t>
            </a:r>
            <a:r>
              <a:rPr sz="1700" spc="-240" dirty="0">
                <a:latin typeface="Microsoft Sans Serif"/>
                <a:cs typeface="Microsoft Sans Serif"/>
              </a:rPr>
              <a:t>Y</a:t>
            </a:r>
            <a:r>
              <a:rPr sz="1700" spc="-50" dirty="0">
                <a:latin typeface="Microsoft Sans Serif"/>
                <a:cs typeface="Microsoft Sans Serif"/>
              </a:rPr>
              <a:t>','</a:t>
            </a:r>
            <a:r>
              <a:rPr sz="1700" spc="-195" dirty="0">
                <a:latin typeface="Microsoft Sans Serif"/>
                <a:cs typeface="Microsoft Sans Serif"/>
              </a:rPr>
              <a:t>D</a:t>
            </a:r>
            <a:r>
              <a:rPr sz="1700" spc="-215" dirty="0">
                <a:latin typeface="Microsoft Sans Serif"/>
                <a:cs typeface="Microsoft Sans Serif"/>
              </a:rPr>
              <a:t>AY</a:t>
            </a:r>
            <a:r>
              <a:rPr sz="1700" spc="-204" dirty="0">
                <a:latin typeface="Microsoft Sans Serif"/>
                <a:cs typeface="Microsoft Sans Serif"/>
              </a:rPr>
              <a:t>S</a:t>
            </a:r>
            <a:r>
              <a:rPr sz="1700" spc="-185" dirty="0">
                <a:latin typeface="Microsoft Sans Serif"/>
                <a:cs typeface="Microsoft Sans Serif"/>
              </a:rPr>
              <a:t>_</a:t>
            </a:r>
            <a:r>
              <a:rPr sz="1700" spc="-220" dirty="0">
                <a:latin typeface="Microsoft Sans Serif"/>
                <a:cs typeface="Microsoft Sans Serif"/>
              </a:rPr>
              <a:t>E</a:t>
            </a:r>
            <a:r>
              <a:rPr sz="1700" spc="-285" dirty="0">
                <a:latin typeface="Microsoft Sans Serif"/>
                <a:cs typeface="Microsoft Sans Serif"/>
              </a:rPr>
              <a:t>M</a:t>
            </a:r>
            <a:r>
              <a:rPr sz="1700" spc="-315" dirty="0">
                <a:latin typeface="Microsoft Sans Serif"/>
                <a:cs typeface="Microsoft Sans Serif"/>
              </a:rPr>
              <a:t>P</a:t>
            </a:r>
            <a:r>
              <a:rPr sz="1700" spc="-270" dirty="0">
                <a:latin typeface="Microsoft Sans Serif"/>
                <a:cs typeface="Microsoft Sans Serif"/>
              </a:rPr>
              <a:t>L</a:t>
            </a:r>
            <a:r>
              <a:rPr sz="1700" spc="-65" dirty="0">
                <a:latin typeface="Microsoft Sans Serif"/>
                <a:cs typeface="Microsoft Sans Serif"/>
              </a:rPr>
              <a:t>O</a:t>
            </a:r>
            <a:r>
              <a:rPr sz="1700" spc="-295" dirty="0">
                <a:latin typeface="Microsoft Sans Serif"/>
                <a:cs typeface="Microsoft Sans Serif"/>
              </a:rPr>
              <a:t>Y</a:t>
            </a:r>
            <a:r>
              <a:rPr sz="1700" spc="-305" dirty="0">
                <a:latin typeface="Microsoft Sans Serif"/>
                <a:cs typeface="Microsoft Sans Serif"/>
              </a:rPr>
              <a:t>E</a:t>
            </a:r>
            <a:r>
              <a:rPr sz="1700" spc="-210" dirty="0">
                <a:latin typeface="Microsoft Sans Serif"/>
                <a:cs typeface="Microsoft Sans Serif"/>
              </a:rPr>
              <a:t>D</a:t>
            </a:r>
            <a:r>
              <a:rPr sz="1700" spc="-50" dirty="0">
                <a:latin typeface="Microsoft Sans Serif"/>
                <a:cs typeface="Microsoft Sans Serif"/>
              </a:rPr>
              <a:t>',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45" dirty="0">
                <a:latin typeface="Microsoft Sans Serif"/>
                <a:cs typeface="Microsoft Sans Serif"/>
              </a:rPr>
              <a:t>'</a:t>
            </a:r>
            <a:r>
              <a:rPr sz="1700" spc="-195" dirty="0">
                <a:latin typeface="Microsoft Sans Serif"/>
                <a:cs typeface="Microsoft Sans Serif"/>
              </a:rPr>
              <a:t>D</a:t>
            </a:r>
            <a:r>
              <a:rPr sz="1700" spc="-215" dirty="0">
                <a:latin typeface="Microsoft Sans Serif"/>
                <a:cs typeface="Microsoft Sans Serif"/>
              </a:rPr>
              <a:t>AY</a:t>
            </a:r>
            <a:r>
              <a:rPr sz="1700" spc="-220" dirty="0">
                <a:latin typeface="Microsoft Sans Serif"/>
                <a:cs typeface="Microsoft Sans Serif"/>
              </a:rPr>
              <a:t>S_RE</a:t>
            </a:r>
            <a:r>
              <a:rPr sz="1700" spc="-275" dirty="0">
                <a:latin typeface="Microsoft Sans Serif"/>
                <a:cs typeface="Microsoft Sans Serif"/>
              </a:rPr>
              <a:t>G</a:t>
            </a:r>
            <a:r>
              <a:rPr sz="1700" spc="-229" dirty="0">
                <a:latin typeface="Microsoft Sans Serif"/>
                <a:cs typeface="Microsoft Sans Serif"/>
              </a:rPr>
              <a:t>ISTR</a:t>
            </a:r>
            <a:r>
              <a:rPr sz="1700" spc="-355" dirty="0">
                <a:latin typeface="Microsoft Sans Serif"/>
                <a:cs typeface="Microsoft Sans Serif"/>
              </a:rPr>
              <a:t>A</a:t>
            </a:r>
            <a:r>
              <a:rPr sz="1700" spc="-110" dirty="0">
                <a:latin typeface="Microsoft Sans Serif"/>
                <a:cs typeface="Microsoft Sans Serif"/>
              </a:rPr>
              <a:t>TI</a:t>
            </a:r>
            <a:r>
              <a:rPr sz="1700" spc="-200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N'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376" y="2287422"/>
            <a:ext cx="6030117" cy="164001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429500" y="3093720"/>
            <a:ext cx="4043045" cy="956310"/>
          </a:xfrm>
          <a:custGeom>
            <a:avLst/>
            <a:gdLst/>
            <a:ahLst/>
            <a:cxnLst/>
            <a:rect l="l" t="t" r="r" b="b"/>
            <a:pathLst>
              <a:path w="4043045" h="956310">
                <a:moveTo>
                  <a:pt x="3883151" y="0"/>
                </a:moveTo>
                <a:lnTo>
                  <a:pt x="159257" y="0"/>
                </a:lnTo>
                <a:lnTo>
                  <a:pt x="108951" y="8112"/>
                </a:lnTo>
                <a:lnTo>
                  <a:pt x="65237" y="30707"/>
                </a:lnTo>
                <a:lnTo>
                  <a:pt x="30751" y="65171"/>
                </a:lnTo>
                <a:lnTo>
                  <a:pt x="8126" y="108893"/>
                </a:lnTo>
                <a:lnTo>
                  <a:pt x="0" y="159257"/>
                </a:lnTo>
                <a:lnTo>
                  <a:pt x="0" y="796539"/>
                </a:lnTo>
                <a:lnTo>
                  <a:pt x="8126" y="846912"/>
                </a:lnTo>
                <a:lnTo>
                  <a:pt x="30751" y="890665"/>
                </a:lnTo>
                <a:lnTo>
                  <a:pt x="65237" y="925171"/>
                </a:lnTo>
                <a:lnTo>
                  <a:pt x="108951" y="947801"/>
                </a:lnTo>
                <a:lnTo>
                  <a:pt x="159257" y="955928"/>
                </a:lnTo>
                <a:lnTo>
                  <a:pt x="3883151" y="955928"/>
                </a:lnTo>
                <a:lnTo>
                  <a:pt x="3933529" y="947801"/>
                </a:lnTo>
                <a:lnTo>
                  <a:pt x="3977280" y="925171"/>
                </a:lnTo>
                <a:lnTo>
                  <a:pt x="4011781" y="890665"/>
                </a:lnTo>
                <a:lnTo>
                  <a:pt x="4034406" y="846912"/>
                </a:lnTo>
                <a:lnTo>
                  <a:pt x="4042531" y="796539"/>
                </a:lnTo>
                <a:lnTo>
                  <a:pt x="4042531" y="159257"/>
                </a:lnTo>
                <a:lnTo>
                  <a:pt x="4034406" y="108893"/>
                </a:lnTo>
                <a:lnTo>
                  <a:pt x="4011781" y="65171"/>
                </a:lnTo>
                <a:lnTo>
                  <a:pt x="3977280" y="30707"/>
                </a:lnTo>
                <a:lnTo>
                  <a:pt x="3933529" y="8112"/>
                </a:lnTo>
                <a:lnTo>
                  <a:pt x="3883151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6947" y="3144135"/>
            <a:ext cx="3815079" cy="7886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81800"/>
              </a:lnSpc>
              <a:spcBef>
                <a:spcPts val="509"/>
              </a:spcBef>
            </a:pPr>
            <a:r>
              <a:rPr sz="19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1st</a:t>
            </a:r>
            <a:r>
              <a:rPr sz="19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qu</a:t>
            </a:r>
            <a:r>
              <a:rPr sz="19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9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9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9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9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9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9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mis</a:t>
            </a:r>
            <a:r>
              <a:rPr sz="19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9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9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9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1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sz="19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9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9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T_</a:t>
            </a:r>
            <a:r>
              <a:rPr sz="19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900" spc="-290" dirty="0">
                <a:solidFill>
                  <a:srgbClr val="FFFFFF"/>
                </a:solidFill>
                <a:latin typeface="Microsoft Sans Serif"/>
                <a:cs typeface="Microsoft Sans Serif"/>
              </a:rPr>
              <a:t>HILDR</a:t>
            </a:r>
            <a:r>
              <a:rPr sz="1900" spc="-33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9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9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19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9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9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90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9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me</a:t>
            </a:r>
            <a:r>
              <a:rPr sz="19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900" spc="-275" dirty="0">
                <a:solidFill>
                  <a:srgbClr val="FFFFFF"/>
                </a:solidFill>
                <a:latin typeface="Microsoft Sans Serif"/>
                <a:cs typeface="Microsoft Sans Serif"/>
              </a:rPr>
              <a:t>ns</a:t>
            </a:r>
            <a:r>
              <a:rPr sz="19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most</a:t>
            </a:r>
            <a:r>
              <a:rPr sz="19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9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9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9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present</a:t>
            </a:r>
            <a:r>
              <a:rPr sz="19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9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1st</a:t>
            </a:r>
            <a:r>
              <a:rPr sz="19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quartile.</a:t>
            </a:r>
            <a:endParaRPr sz="19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814" y="4266970"/>
            <a:ext cx="5946512" cy="1771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284480" rIns="0" bIns="0" rtlCol="0">
            <a:spAutoFit/>
          </a:bodyPr>
          <a:lstStyle/>
          <a:p>
            <a:pPr marL="1711960" marR="224154" indent="-1477645">
              <a:lnSpc>
                <a:spcPts val="3529"/>
              </a:lnSpc>
              <a:spcBef>
                <a:spcPts val="2240"/>
              </a:spcBef>
            </a:pPr>
            <a:r>
              <a:rPr sz="3600" b="0" spc="-325" dirty="0">
                <a:latin typeface="Microsoft Sans Serif"/>
                <a:cs typeface="Microsoft Sans Serif"/>
              </a:rPr>
              <a:t>In</a:t>
            </a:r>
            <a:r>
              <a:rPr sz="3600" b="0" spc="30" dirty="0">
                <a:latin typeface="Microsoft Sans Serif"/>
                <a:cs typeface="Microsoft Sans Serif"/>
              </a:rPr>
              <a:t> </a:t>
            </a:r>
            <a:r>
              <a:rPr sz="3600" b="0" spc="-360" dirty="0">
                <a:latin typeface="Microsoft Sans Serif"/>
                <a:cs typeface="Microsoft Sans Serif"/>
              </a:rPr>
              <a:t>AMT_INCOME_TOTAL</a:t>
            </a:r>
            <a:r>
              <a:rPr sz="3600" b="0" spc="65" dirty="0">
                <a:latin typeface="Microsoft Sans Serif"/>
                <a:cs typeface="Microsoft Sans Serif"/>
              </a:rPr>
              <a:t> </a:t>
            </a:r>
            <a:r>
              <a:rPr sz="3600" b="0" spc="-165" dirty="0">
                <a:latin typeface="Microsoft Sans Serif"/>
                <a:cs typeface="Microsoft Sans Serif"/>
              </a:rPr>
              <a:t>only</a:t>
            </a:r>
            <a:r>
              <a:rPr sz="3600" b="0" spc="35" dirty="0">
                <a:latin typeface="Microsoft Sans Serif"/>
                <a:cs typeface="Microsoft Sans Serif"/>
              </a:rPr>
              <a:t> </a:t>
            </a:r>
            <a:r>
              <a:rPr sz="3600" b="0" spc="-220" dirty="0">
                <a:latin typeface="Microsoft Sans Serif"/>
                <a:cs typeface="Microsoft Sans Serif"/>
              </a:rPr>
              <a:t>single</a:t>
            </a:r>
            <a:r>
              <a:rPr sz="3600" b="0" spc="35" dirty="0">
                <a:latin typeface="Microsoft Sans Serif"/>
                <a:cs typeface="Microsoft Sans Serif"/>
              </a:rPr>
              <a:t> </a:t>
            </a:r>
            <a:r>
              <a:rPr sz="3600" b="0" spc="-225" dirty="0">
                <a:latin typeface="Microsoft Sans Serif"/>
                <a:cs typeface="Microsoft Sans Serif"/>
              </a:rPr>
              <a:t>high</a:t>
            </a:r>
            <a:r>
              <a:rPr sz="3600" b="0" spc="30" dirty="0">
                <a:latin typeface="Microsoft Sans Serif"/>
                <a:cs typeface="Microsoft Sans Serif"/>
              </a:rPr>
              <a:t> </a:t>
            </a:r>
            <a:r>
              <a:rPr sz="3600" b="0" spc="-195" dirty="0">
                <a:latin typeface="Microsoft Sans Serif"/>
                <a:cs typeface="Microsoft Sans Serif"/>
              </a:rPr>
              <a:t>value </a:t>
            </a:r>
            <a:r>
              <a:rPr sz="3600" b="0" spc="-940" dirty="0">
                <a:latin typeface="Microsoft Sans Serif"/>
                <a:cs typeface="Microsoft Sans Serif"/>
              </a:rPr>
              <a:t> </a:t>
            </a:r>
            <a:r>
              <a:rPr sz="3600" b="0" spc="-20" dirty="0">
                <a:latin typeface="Microsoft Sans Serif"/>
                <a:cs typeface="Microsoft Sans Serif"/>
              </a:rPr>
              <a:t>d</a:t>
            </a:r>
            <a:r>
              <a:rPr sz="3600" b="0" spc="-10" dirty="0">
                <a:latin typeface="Microsoft Sans Serif"/>
                <a:cs typeface="Microsoft Sans Serif"/>
              </a:rPr>
              <a:t>a</a:t>
            </a:r>
            <a:r>
              <a:rPr sz="3600" b="0" spc="-25" dirty="0">
                <a:latin typeface="Microsoft Sans Serif"/>
                <a:cs typeface="Microsoft Sans Serif"/>
              </a:rPr>
              <a:t>ta</a:t>
            </a:r>
            <a:r>
              <a:rPr sz="3600" b="0" spc="90" dirty="0">
                <a:latin typeface="Times New Roman"/>
                <a:cs typeface="Times New Roman"/>
              </a:rPr>
              <a:t> </a:t>
            </a:r>
            <a:r>
              <a:rPr sz="3600" b="0" spc="-140" dirty="0">
                <a:latin typeface="Microsoft Sans Serif"/>
                <a:cs typeface="Microsoft Sans Serif"/>
              </a:rPr>
              <a:t>point</a:t>
            </a:r>
            <a:r>
              <a:rPr sz="3600" b="0" spc="80" dirty="0">
                <a:latin typeface="Times New Roman"/>
                <a:cs typeface="Times New Roman"/>
              </a:rPr>
              <a:t> </a:t>
            </a:r>
            <a:r>
              <a:rPr sz="3600" b="0" spc="-204" dirty="0">
                <a:latin typeface="Microsoft Sans Serif"/>
                <a:cs typeface="Microsoft Sans Serif"/>
              </a:rPr>
              <a:t>i</a:t>
            </a:r>
            <a:r>
              <a:rPr sz="3600" b="0" spc="-434" dirty="0">
                <a:latin typeface="Microsoft Sans Serif"/>
                <a:cs typeface="Microsoft Sans Serif"/>
              </a:rPr>
              <a:t>s</a:t>
            </a:r>
            <a:r>
              <a:rPr sz="3600" b="0" spc="90" dirty="0">
                <a:latin typeface="Times New Roman"/>
                <a:cs typeface="Times New Roman"/>
              </a:rPr>
              <a:t> </a:t>
            </a:r>
            <a:r>
              <a:rPr sz="3600" b="0" spc="-10" dirty="0">
                <a:latin typeface="Microsoft Sans Serif"/>
                <a:cs typeface="Microsoft Sans Serif"/>
              </a:rPr>
              <a:t>p</a:t>
            </a:r>
            <a:r>
              <a:rPr sz="3600" b="0" spc="-270" dirty="0">
                <a:latin typeface="Microsoft Sans Serif"/>
                <a:cs typeface="Microsoft Sans Serif"/>
              </a:rPr>
              <a:t>resen</a:t>
            </a:r>
            <a:r>
              <a:rPr sz="3600" b="0" spc="-150" dirty="0">
                <a:latin typeface="Microsoft Sans Serif"/>
                <a:cs typeface="Microsoft Sans Serif"/>
              </a:rPr>
              <a:t>t</a:t>
            </a:r>
            <a:r>
              <a:rPr sz="3600" b="0" spc="90" dirty="0">
                <a:latin typeface="Times New Roman"/>
                <a:cs typeface="Times New Roman"/>
              </a:rPr>
              <a:t> </a:t>
            </a:r>
            <a:r>
              <a:rPr sz="3600" b="0" spc="-310" dirty="0">
                <a:latin typeface="Microsoft Sans Serif"/>
                <a:cs typeface="Microsoft Sans Serif"/>
              </a:rPr>
              <a:t>as</a:t>
            </a:r>
            <a:r>
              <a:rPr sz="3600" b="0" spc="95" dirty="0">
                <a:latin typeface="Times New Roman"/>
                <a:cs typeface="Times New Roman"/>
              </a:rPr>
              <a:t> </a:t>
            </a:r>
            <a:r>
              <a:rPr sz="3600" b="0" spc="-135" dirty="0">
                <a:latin typeface="Microsoft Sans Serif"/>
                <a:cs typeface="Microsoft Sans Serif"/>
              </a:rPr>
              <a:t>outlier</a:t>
            </a:r>
            <a:endParaRPr sz="36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3685" y="2477633"/>
            <a:ext cx="7736205" cy="3870960"/>
            <a:chOff x="693685" y="2477633"/>
            <a:chExt cx="7736205" cy="38709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764" y="2477633"/>
              <a:ext cx="7577940" cy="19804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685" y="4413909"/>
              <a:ext cx="7735580" cy="1934337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9168262" y="3767571"/>
            <a:ext cx="2292985" cy="646430"/>
          </a:xfrm>
          <a:custGeom>
            <a:avLst/>
            <a:gdLst/>
            <a:ahLst/>
            <a:cxnLst/>
            <a:rect l="l" t="t" r="r" b="b"/>
            <a:pathLst>
              <a:path w="2292984" h="646429">
                <a:moveTo>
                  <a:pt x="2292614" y="0"/>
                </a:moveTo>
                <a:lnTo>
                  <a:pt x="323209" y="0"/>
                </a:lnTo>
                <a:lnTo>
                  <a:pt x="0" y="323225"/>
                </a:lnTo>
                <a:lnTo>
                  <a:pt x="323209" y="646313"/>
                </a:lnTo>
                <a:lnTo>
                  <a:pt x="2292614" y="646313"/>
                </a:lnTo>
                <a:lnTo>
                  <a:pt x="2292614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8733" y="3829555"/>
            <a:ext cx="1727835" cy="46735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indent="168910">
              <a:lnSpc>
                <a:spcPts val="1560"/>
              </a:lnSpc>
              <a:spcBef>
                <a:spcPts val="445"/>
              </a:spcBef>
            </a:pPr>
            <a:r>
              <a:rPr sz="16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AMT_CR</a:t>
            </a:r>
            <a:r>
              <a:rPr sz="16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6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6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600" spc="-26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6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6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6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s </a:t>
            </a:r>
            <a:r>
              <a:rPr sz="16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litt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6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bit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6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re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6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1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6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iers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37236" y="3759634"/>
            <a:ext cx="662305" cy="662305"/>
            <a:chOff x="8837236" y="3759634"/>
            <a:chExt cx="662305" cy="662305"/>
          </a:xfrm>
        </p:grpSpPr>
        <p:sp>
          <p:nvSpPr>
            <p:cNvPr id="10" name="object 10"/>
            <p:cNvSpPr/>
            <p:nvPr/>
          </p:nvSpPr>
          <p:spPr>
            <a:xfrm>
              <a:off x="8845174" y="3767571"/>
              <a:ext cx="646430" cy="646430"/>
            </a:xfrm>
            <a:custGeom>
              <a:avLst/>
              <a:gdLst/>
              <a:ahLst/>
              <a:cxnLst/>
              <a:rect l="l" t="t" r="r" b="b"/>
              <a:pathLst>
                <a:path w="646429" h="646429">
                  <a:moveTo>
                    <a:pt x="323087" y="0"/>
                  </a:moveTo>
                  <a:lnTo>
                    <a:pt x="275345" y="3503"/>
                  </a:lnTo>
                  <a:lnTo>
                    <a:pt x="229778" y="13681"/>
                  </a:lnTo>
                  <a:lnTo>
                    <a:pt x="186885" y="30033"/>
                  </a:lnTo>
                  <a:lnTo>
                    <a:pt x="147166" y="52062"/>
                  </a:lnTo>
                  <a:lnTo>
                    <a:pt x="111121" y="79266"/>
                  </a:lnTo>
                  <a:lnTo>
                    <a:pt x="79250" y="111147"/>
                  </a:lnTo>
                  <a:lnTo>
                    <a:pt x="52053" y="147205"/>
                  </a:lnTo>
                  <a:lnTo>
                    <a:pt x="30029" y="186941"/>
                  </a:lnTo>
                  <a:lnTo>
                    <a:pt x="13679" y="229856"/>
                  </a:lnTo>
                  <a:lnTo>
                    <a:pt x="3503" y="275451"/>
                  </a:lnTo>
                  <a:lnTo>
                    <a:pt x="0" y="323225"/>
                  </a:lnTo>
                  <a:lnTo>
                    <a:pt x="3503" y="370969"/>
                  </a:lnTo>
                  <a:lnTo>
                    <a:pt x="13679" y="416538"/>
                  </a:lnTo>
                  <a:lnTo>
                    <a:pt x="30029" y="459431"/>
                  </a:lnTo>
                  <a:lnTo>
                    <a:pt x="52053" y="499151"/>
                  </a:lnTo>
                  <a:lnTo>
                    <a:pt x="79250" y="535195"/>
                  </a:lnTo>
                  <a:lnTo>
                    <a:pt x="111121" y="567065"/>
                  </a:lnTo>
                  <a:lnTo>
                    <a:pt x="147166" y="594262"/>
                  </a:lnTo>
                  <a:lnTo>
                    <a:pt x="186885" y="616284"/>
                  </a:lnTo>
                  <a:lnTo>
                    <a:pt x="229778" y="632634"/>
                  </a:lnTo>
                  <a:lnTo>
                    <a:pt x="275345" y="642810"/>
                  </a:lnTo>
                  <a:lnTo>
                    <a:pt x="323087" y="646313"/>
                  </a:lnTo>
                  <a:lnTo>
                    <a:pt x="370860" y="642810"/>
                  </a:lnTo>
                  <a:lnTo>
                    <a:pt x="416452" y="632634"/>
                  </a:lnTo>
                  <a:lnTo>
                    <a:pt x="459365" y="616284"/>
                  </a:lnTo>
                  <a:lnTo>
                    <a:pt x="499100" y="594262"/>
                  </a:lnTo>
                  <a:lnTo>
                    <a:pt x="535156" y="567065"/>
                  </a:lnTo>
                  <a:lnTo>
                    <a:pt x="567036" y="535195"/>
                  </a:lnTo>
                  <a:lnTo>
                    <a:pt x="594238" y="499151"/>
                  </a:lnTo>
                  <a:lnTo>
                    <a:pt x="616265" y="459431"/>
                  </a:lnTo>
                  <a:lnTo>
                    <a:pt x="632617" y="416538"/>
                  </a:lnTo>
                  <a:lnTo>
                    <a:pt x="642794" y="370969"/>
                  </a:lnTo>
                  <a:lnTo>
                    <a:pt x="646297" y="323225"/>
                  </a:lnTo>
                  <a:lnTo>
                    <a:pt x="642794" y="275451"/>
                  </a:lnTo>
                  <a:lnTo>
                    <a:pt x="632617" y="229856"/>
                  </a:lnTo>
                  <a:lnTo>
                    <a:pt x="616265" y="186941"/>
                  </a:lnTo>
                  <a:lnTo>
                    <a:pt x="594238" y="147205"/>
                  </a:lnTo>
                  <a:lnTo>
                    <a:pt x="567036" y="111147"/>
                  </a:lnTo>
                  <a:lnTo>
                    <a:pt x="535156" y="79266"/>
                  </a:lnTo>
                  <a:lnTo>
                    <a:pt x="499100" y="52062"/>
                  </a:lnTo>
                  <a:lnTo>
                    <a:pt x="459365" y="30033"/>
                  </a:lnTo>
                  <a:lnTo>
                    <a:pt x="416452" y="13681"/>
                  </a:lnTo>
                  <a:lnTo>
                    <a:pt x="370860" y="3503"/>
                  </a:lnTo>
                  <a:lnTo>
                    <a:pt x="323087" y="0"/>
                  </a:lnTo>
                  <a:close/>
                </a:path>
              </a:pathLst>
            </a:custGeom>
            <a:solidFill>
              <a:srgbClr val="BB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45174" y="3767571"/>
              <a:ext cx="646430" cy="646430"/>
            </a:xfrm>
            <a:custGeom>
              <a:avLst/>
              <a:gdLst/>
              <a:ahLst/>
              <a:cxnLst/>
              <a:rect l="l" t="t" r="r" b="b"/>
              <a:pathLst>
                <a:path w="646429" h="646429">
                  <a:moveTo>
                    <a:pt x="0" y="323225"/>
                  </a:moveTo>
                  <a:lnTo>
                    <a:pt x="3503" y="275451"/>
                  </a:lnTo>
                  <a:lnTo>
                    <a:pt x="13679" y="229856"/>
                  </a:lnTo>
                  <a:lnTo>
                    <a:pt x="30029" y="186941"/>
                  </a:lnTo>
                  <a:lnTo>
                    <a:pt x="52053" y="147205"/>
                  </a:lnTo>
                  <a:lnTo>
                    <a:pt x="79250" y="111147"/>
                  </a:lnTo>
                  <a:lnTo>
                    <a:pt x="111121" y="79266"/>
                  </a:lnTo>
                  <a:lnTo>
                    <a:pt x="147166" y="52062"/>
                  </a:lnTo>
                  <a:lnTo>
                    <a:pt x="186885" y="30033"/>
                  </a:lnTo>
                  <a:lnTo>
                    <a:pt x="229778" y="13681"/>
                  </a:lnTo>
                  <a:lnTo>
                    <a:pt x="275345" y="3503"/>
                  </a:lnTo>
                  <a:lnTo>
                    <a:pt x="323087" y="0"/>
                  </a:lnTo>
                  <a:lnTo>
                    <a:pt x="370860" y="3503"/>
                  </a:lnTo>
                  <a:lnTo>
                    <a:pt x="416452" y="13681"/>
                  </a:lnTo>
                  <a:lnTo>
                    <a:pt x="459365" y="30033"/>
                  </a:lnTo>
                  <a:lnTo>
                    <a:pt x="499100" y="52062"/>
                  </a:lnTo>
                  <a:lnTo>
                    <a:pt x="535156" y="79266"/>
                  </a:lnTo>
                  <a:lnTo>
                    <a:pt x="567036" y="111147"/>
                  </a:lnTo>
                  <a:lnTo>
                    <a:pt x="594238" y="147205"/>
                  </a:lnTo>
                  <a:lnTo>
                    <a:pt x="616265" y="186941"/>
                  </a:lnTo>
                  <a:lnTo>
                    <a:pt x="632617" y="229856"/>
                  </a:lnTo>
                  <a:lnTo>
                    <a:pt x="642794" y="275451"/>
                  </a:lnTo>
                  <a:lnTo>
                    <a:pt x="646297" y="323225"/>
                  </a:lnTo>
                  <a:lnTo>
                    <a:pt x="642794" y="370969"/>
                  </a:lnTo>
                  <a:lnTo>
                    <a:pt x="632617" y="416538"/>
                  </a:lnTo>
                  <a:lnTo>
                    <a:pt x="616265" y="459431"/>
                  </a:lnTo>
                  <a:lnTo>
                    <a:pt x="594238" y="499151"/>
                  </a:lnTo>
                  <a:lnTo>
                    <a:pt x="567036" y="535195"/>
                  </a:lnTo>
                  <a:lnTo>
                    <a:pt x="535156" y="567065"/>
                  </a:lnTo>
                  <a:lnTo>
                    <a:pt x="499100" y="594262"/>
                  </a:lnTo>
                  <a:lnTo>
                    <a:pt x="459365" y="616284"/>
                  </a:lnTo>
                  <a:lnTo>
                    <a:pt x="416452" y="632634"/>
                  </a:lnTo>
                  <a:lnTo>
                    <a:pt x="370860" y="642810"/>
                  </a:lnTo>
                  <a:lnTo>
                    <a:pt x="323087" y="646313"/>
                  </a:lnTo>
                  <a:lnTo>
                    <a:pt x="275345" y="642810"/>
                  </a:lnTo>
                  <a:lnTo>
                    <a:pt x="229778" y="632634"/>
                  </a:lnTo>
                  <a:lnTo>
                    <a:pt x="186885" y="616284"/>
                  </a:lnTo>
                  <a:lnTo>
                    <a:pt x="147166" y="594262"/>
                  </a:lnTo>
                  <a:lnTo>
                    <a:pt x="111121" y="567065"/>
                  </a:lnTo>
                  <a:lnTo>
                    <a:pt x="79250" y="535195"/>
                  </a:lnTo>
                  <a:lnTo>
                    <a:pt x="52053" y="499151"/>
                  </a:lnTo>
                  <a:lnTo>
                    <a:pt x="30029" y="459431"/>
                  </a:lnTo>
                  <a:lnTo>
                    <a:pt x="13679" y="416538"/>
                  </a:lnTo>
                  <a:lnTo>
                    <a:pt x="3503" y="370969"/>
                  </a:lnTo>
                  <a:lnTo>
                    <a:pt x="0" y="323225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284480" rIns="0" bIns="0" rtlCol="0">
            <a:spAutoFit/>
          </a:bodyPr>
          <a:lstStyle/>
          <a:p>
            <a:pPr marL="237490" marR="227965" indent="1228725">
              <a:lnSpc>
                <a:spcPts val="3529"/>
              </a:lnSpc>
              <a:spcBef>
                <a:spcPts val="2240"/>
              </a:spcBef>
            </a:pPr>
            <a:r>
              <a:rPr sz="3600" b="0" spc="-215" dirty="0">
                <a:latin typeface="Microsoft Sans Serif"/>
                <a:cs typeface="Microsoft Sans Serif"/>
              </a:rPr>
              <a:t>1st</a:t>
            </a:r>
            <a:r>
              <a:rPr sz="3600" b="0" spc="35" dirty="0">
                <a:latin typeface="Microsoft Sans Serif"/>
                <a:cs typeface="Microsoft Sans Serif"/>
              </a:rPr>
              <a:t> </a:t>
            </a:r>
            <a:r>
              <a:rPr sz="3600" b="0" spc="-145" dirty="0">
                <a:latin typeface="Microsoft Sans Serif"/>
                <a:cs typeface="Microsoft Sans Serif"/>
              </a:rPr>
              <a:t>quartiles</a:t>
            </a:r>
            <a:r>
              <a:rPr sz="3600" b="0" spc="30" dirty="0">
                <a:latin typeface="Microsoft Sans Serif"/>
                <a:cs typeface="Microsoft Sans Serif"/>
              </a:rPr>
              <a:t> </a:t>
            </a:r>
            <a:r>
              <a:rPr sz="3600" b="0" spc="-155" dirty="0">
                <a:latin typeface="Microsoft Sans Serif"/>
                <a:cs typeface="Microsoft Sans Serif"/>
              </a:rPr>
              <a:t>and</a:t>
            </a:r>
            <a:r>
              <a:rPr sz="3600" b="0" spc="40" dirty="0">
                <a:latin typeface="Microsoft Sans Serif"/>
                <a:cs typeface="Microsoft Sans Serif"/>
              </a:rPr>
              <a:t> </a:t>
            </a:r>
            <a:r>
              <a:rPr sz="3600" b="0" spc="-10" dirty="0">
                <a:latin typeface="Microsoft Sans Serif"/>
                <a:cs typeface="Microsoft Sans Serif"/>
              </a:rPr>
              <a:t>3rd</a:t>
            </a:r>
            <a:r>
              <a:rPr sz="3600" b="0" spc="15" dirty="0">
                <a:latin typeface="Microsoft Sans Serif"/>
                <a:cs typeface="Microsoft Sans Serif"/>
              </a:rPr>
              <a:t> </a:t>
            </a:r>
            <a:r>
              <a:rPr sz="3600" b="0" spc="-85" dirty="0">
                <a:latin typeface="Microsoft Sans Serif"/>
                <a:cs typeface="Microsoft Sans Serif"/>
              </a:rPr>
              <a:t>quartile</a:t>
            </a:r>
            <a:r>
              <a:rPr sz="3600" b="0" spc="30" dirty="0">
                <a:latin typeface="Microsoft Sans Serif"/>
                <a:cs typeface="Microsoft Sans Serif"/>
              </a:rPr>
              <a:t> </a:t>
            </a:r>
            <a:r>
              <a:rPr sz="3600" b="0" spc="-25" dirty="0">
                <a:latin typeface="Microsoft Sans Serif"/>
                <a:cs typeface="Microsoft Sans Serif"/>
              </a:rPr>
              <a:t>for </a:t>
            </a:r>
            <a:r>
              <a:rPr sz="3600" b="0" spc="-20" dirty="0">
                <a:latin typeface="Microsoft Sans Serif"/>
                <a:cs typeface="Microsoft Sans Serif"/>
              </a:rPr>
              <a:t> </a:t>
            </a:r>
            <a:r>
              <a:rPr sz="3600" b="0" spc="-325" dirty="0">
                <a:latin typeface="Microsoft Sans Serif"/>
                <a:cs typeface="Microsoft Sans Serif"/>
              </a:rPr>
              <a:t>AMT_ANNUITY</a:t>
            </a:r>
            <a:r>
              <a:rPr sz="3600" b="0" spc="45" dirty="0">
                <a:latin typeface="Microsoft Sans Serif"/>
                <a:cs typeface="Microsoft Sans Serif"/>
              </a:rPr>
              <a:t> </a:t>
            </a:r>
            <a:r>
              <a:rPr sz="3600" b="0" spc="-320" dirty="0">
                <a:latin typeface="Microsoft Sans Serif"/>
                <a:cs typeface="Microsoft Sans Serif"/>
              </a:rPr>
              <a:t>is</a:t>
            </a:r>
            <a:r>
              <a:rPr sz="3600" b="0" spc="35" dirty="0">
                <a:latin typeface="Microsoft Sans Serif"/>
                <a:cs typeface="Microsoft Sans Serif"/>
              </a:rPr>
              <a:t> </a:t>
            </a:r>
            <a:r>
              <a:rPr sz="3600" b="0" spc="-265" dirty="0">
                <a:latin typeface="Microsoft Sans Serif"/>
                <a:cs typeface="Microsoft Sans Serif"/>
              </a:rPr>
              <a:t>moved</a:t>
            </a:r>
            <a:r>
              <a:rPr sz="3600" b="0" spc="45" dirty="0">
                <a:latin typeface="Microsoft Sans Serif"/>
                <a:cs typeface="Microsoft Sans Serif"/>
              </a:rPr>
              <a:t> </a:t>
            </a:r>
            <a:r>
              <a:rPr sz="3600" b="0" spc="-190" dirty="0">
                <a:latin typeface="Microsoft Sans Serif"/>
                <a:cs typeface="Microsoft Sans Serif"/>
              </a:rPr>
              <a:t>towards</a:t>
            </a:r>
            <a:r>
              <a:rPr sz="3600" b="0" spc="35" dirty="0">
                <a:latin typeface="Microsoft Sans Serif"/>
                <a:cs typeface="Microsoft Sans Serif"/>
              </a:rPr>
              <a:t> </a:t>
            </a:r>
            <a:r>
              <a:rPr sz="3600" b="0" spc="-100" dirty="0">
                <a:latin typeface="Microsoft Sans Serif"/>
                <a:cs typeface="Microsoft Sans Serif"/>
              </a:rPr>
              <a:t>first</a:t>
            </a:r>
            <a:r>
              <a:rPr sz="3600" b="0" spc="35" dirty="0">
                <a:latin typeface="Microsoft Sans Serif"/>
                <a:cs typeface="Microsoft Sans Serif"/>
              </a:rPr>
              <a:t> </a:t>
            </a:r>
            <a:r>
              <a:rPr sz="3600" b="0" spc="-105" dirty="0">
                <a:latin typeface="Microsoft Sans Serif"/>
                <a:cs typeface="Microsoft Sans Serif"/>
              </a:rPr>
              <a:t>quartile.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109" y="2190751"/>
            <a:ext cx="8685436" cy="2489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02308" y="5509667"/>
            <a:ext cx="4918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Same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with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this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too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1st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quartiles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and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3rd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quartile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for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DAYS_EMPLOYED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ahoma"/>
                <a:cs typeface="Tahoma"/>
              </a:rPr>
              <a:t>is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ahoma"/>
                <a:cs typeface="Tahoma"/>
              </a:rPr>
              <a:t>st</a:t>
            </a:r>
            <a:r>
              <a:rPr sz="1800" spc="-50" dirty="0">
                <a:latin typeface="Tahoma"/>
                <a:cs typeface="Tahoma"/>
              </a:rPr>
              <a:t>ays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ahoma"/>
                <a:cs typeface="Tahoma"/>
              </a:rPr>
              <a:t>first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ahoma"/>
                <a:cs typeface="Tahoma"/>
              </a:rPr>
              <a:t>qu</a:t>
            </a:r>
            <a:r>
              <a:rPr sz="1800" spc="-15" dirty="0">
                <a:latin typeface="Tahoma"/>
                <a:cs typeface="Tahoma"/>
              </a:rPr>
              <a:t>artile.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2865" y="4546047"/>
            <a:ext cx="8866113" cy="22552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229"/>
              </a:spcBef>
            </a:pPr>
            <a:r>
              <a:rPr sz="4600" spc="-235" dirty="0"/>
              <a:t>Univariate</a:t>
            </a:r>
            <a:r>
              <a:rPr sz="4600" spc="-55" dirty="0"/>
              <a:t> </a:t>
            </a:r>
            <a:r>
              <a:rPr sz="4600" spc="-275" dirty="0"/>
              <a:t>Analysis</a:t>
            </a:r>
            <a:endParaRPr sz="4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611" y="2297436"/>
            <a:ext cx="9695170" cy="40227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ts val="4360"/>
              </a:lnSpc>
              <a:spcBef>
                <a:spcPts val="975"/>
              </a:spcBef>
            </a:pPr>
            <a:r>
              <a:rPr sz="4000" spc="-235" dirty="0">
                <a:latin typeface="Microsoft Sans Serif"/>
                <a:cs typeface="Microsoft Sans Serif"/>
              </a:rPr>
              <a:t>Performing</a:t>
            </a:r>
            <a:r>
              <a:rPr sz="4000" dirty="0">
                <a:latin typeface="Microsoft Sans Serif"/>
                <a:cs typeface="Microsoft Sans Serif"/>
              </a:rPr>
              <a:t> </a:t>
            </a:r>
            <a:r>
              <a:rPr sz="4000" spc="-180" dirty="0">
                <a:latin typeface="Microsoft Sans Serif"/>
                <a:cs typeface="Microsoft Sans Serif"/>
              </a:rPr>
              <a:t>univarite</a:t>
            </a:r>
            <a:r>
              <a:rPr sz="4000" spc="25" dirty="0">
                <a:latin typeface="Microsoft Sans Serif"/>
                <a:cs typeface="Microsoft Sans Serif"/>
              </a:rPr>
              <a:t> </a:t>
            </a:r>
            <a:r>
              <a:rPr sz="4000" spc="-240" dirty="0">
                <a:latin typeface="Microsoft Sans Serif"/>
                <a:cs typeface="Microsoft Sans Serif"/>
              </a:rPr>
              <a:t>analysis</a:t>
            </a:r>
            <a:endParaRPr sz="4000">
              <a:latin typeface="Microsoft Sans Serif"/>
              <a:cs typeface="Microsoft Sans Serif"/>
            </a:endParaRPr>
          </a:p>
          <a:p>
            <a:pPr algn="ctr">
              <a:lnSpc>
                <a:spcPts val="4360"/>
              </a:lnSpc>
            </a:pPr>
            <a:r>
              <a:rPr sz="4000" spc="-5" dirty="0">
                <a:latin typeface="Microsoft Sans Serif"/>
                <a:cs typeface="Microsoft Sans Serif"/>
              </a:rPr>
              <a:t>-</a:t>
            </a:r>
            <a:r>
              <a:rPr sz="4000" spc="-690" dirty="0">
                <a:latin typeface="Microsoft Sans Serif"/>
                <a:cs typeface="Microsoft Sans Serif"/>
              </a:rPr>
              <a:t>PUR</a:t>
            </a:r>
            <a:r>
              <a:rPr sz="4000" spc="-640" dirty="0">
                <a:latin typeface="Microsoft Sans Serif"/>
                <a:cs typeface="Microsoft Sans Serif"/>
              </a:rPr>
              <a:t>P</a:t>
            </a:r>
            <a:r>
              <a:rPr sz="4000" spc="-540" dirty="0">
                <a:latin typeface="Microsoft Sans Serif"/>
                <a:cs typeface="Microsoft Sans Serif"/>
              </a:rPr>
              <a:t>OSE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sz="4000" spc="-365" dirty="0">
                <a:latin typeface="Microsoft Sans Serif"/>
                <a:cs typeface="Microsoft Sans Serif"/>
              </a:rPr>
              <a:t>OF</a:t>
            </a:r>
            <a:r>
              <a:rPr sz="4000" spc="100" dirty="0">
                <a:latin typeface="Times New Roman"/>
                <a:cs typeface="Times New Roman"/>
              </a:rPr>
              <a:t> </a:t>
            </a:r>
            <a:r>
              <a:rPr sz="4000" spc="-730" dirty="0">
                <a:latin typeface="Microsoft Sans Serif"/>
                <a:cs typeface="Microsoft Sans Serif"/>
              </a:rPr>
              <a:t>L</a:t>
            </a:r>
            <a:r>
              <a:rPr sz="4000" spc="-114" dirty="0">
                <a:latin typeface="Microsoft Sans Serif"/>
                <a:cs typeface="Microsoft Sans Serif"/>
              </a:rPr>
              <a:t>O</a:t>
            </a:r>
            <a:r>
              <a:rPr sz="4000" spc="-240" dirty="0">
                <a:latin typeface="Microsoft Sans Serif"/>
                <a:cs typeface="Microsoft Sans Serif"/>
              </a:rPr>
              <a:t>AN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729" y="2408343"/>
            <a:ext cx="6551619" cy="42827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356932" y="3155124"/>
            <a:ext cx="2643505" cy="426720"/>
            <a:chOff x="8356932" y="3155124"/>
            <a:chExt cx="2643505" cy="426720"/>
          </a:xfrm>
        </p:grpSpPr>
        <p:sp>
          <p:nvSpPr>
            <p:cNvPr id="6" name="object 6"/>
            <p:cNvSpPr/>
            <p:nvPr/>
          </p:nvSpPr>
          <p:spPr>
            <a:xfrm>
              <a:off x="8569969" y="3163062"/>
              <a:ext cx="2430780" cy="410845"/>
            </a:xfrm>
            <a:custGeom>
              <a:avLst/>
              <a:gdLst/>
              <a:ahLst/>
              <a:cxnLst/>
              <a:rect l="l" t="t" r="r" b="b"/>
              <a:pathLst>
                <a:path w="2430779" h="410845">
                  <a:moveTo>
                    <a:pt x="2430383" y="0"/>
                  </a:moveTo>
                  <a:lnTo>
                    <a:pt x="205221" y="0"/>
                  </a:lnTo>
                  <a:lnTo>
                    <a:pt x="0" y="205099"/>
                  </a:lnTo>
                  <a:lnTo>
                    <a:pt x="205221" y="410321"/>
                  </a:lnTo>
                  <a:lnTo>
                    <a:pt x="2430383" y="410321"/>
                  </a:lnTo>
                  <a:lnTo>
                    <a:pt x="2430383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64870" y="3163062"/>
              <a:ext cx="410845" cy="410845"/>
            </a:xfrm>
            <a:custGeom>
              <a:avLst/>
              <a:gdLst/>
              <a:ahLst/>
              <a:cxnLst/>
              <a:rect l="l" t="t" r="r" b="b"/>
              <a:pathLst>
                <a:path w="410845" h="410845">
                  <a:moveTo>
                    <a:pt x="205099" y="0"/>
                  </a:moveTo>
                  <a:lnTo>
                    <a:pt x="158065" y="5415"/>
                  </a:lnTo>
                  <a:lnTo>
                    <a:pt x="114893" y="20842"/>
                  </a:lnTo>
                  <a:lnTo>
                    <a:pt x="76811" y="45051"/>
                  </a:lnTo>
                  <a:lnTo>
                    <a:pt x="45051" y="76811"/>
                  </a:lnTo>
                  <a:lnTo>
                    <a:pt x="20842" y="114893"/>
                  </a:lnTo>
                  <a:lnTo>
                    <a:pt x="5415" y="158065"/>
                  </a:lnTo>
                  <a:lnTo>
                    <a:pt x="0" y="205099"/>
                  </a:lnTo>
                  <a:lnTo>
                    <a:pt x="5415" y="252179"/>
                  </a:lnTo>
                  <a:lnTo>
                    <a:pt x="20842" y="295384"/>
                  </a:lnTo>
                  <a:lnTo>
                    <a:pt x="45051" y="333487"/>
                  </a:lnTo>
                  <a:lnTo>
                    <a:pt x="76811" y="365260"/>
                  </a:lnTo>
                  <a:lnTo>
                    <a:pt x="114893" y="389475"/>
                  </a:lnTo>
                  <a:lnTo>
                    <a:pt x="158065" y="404905"/>
                  </a:lnTo>
                  <a:lnTo>
                    <a:pt x="205099" y="410321"/>
                  </a:lnTo>
                  <a:lnTo>
                    <a:pt x="252131" y="404905"/>
                  </a:lnTo>
                  <a:lnTo>
                    <a:pt x="295317" y="389475"/>
                  </a:lnTo>
                  <a:lnTo>
                    <a:pt x="333423" y="365260"/>
                  </a:lnTo>
                  <a:lnTo>
                    <a:pt x="365212" y="333487"/>
                  </a:lnTo>
                  <a:lnTo>
                    <a:pt x="389449" y="295384"/>
                  </a:lnTo>
                  <a:lnTo>
                    <a:pt x="404897" y="252179"/>
                  </a:lnTo>
                  <a:lnTo>
                    <a:pt x="410321" y="205099"/>
                  </a:lnTo>
                  <a:lnTo>
                    <a:pt x="404897" y="158065"/>
                  </a:lnTo>
                  <a:lnTo>
                    <a:pt x="389449" y="114893"/>
                  </a:lnTo>
                  <a:lnTo>
                    <a:pt x="365212" y="76811"/>
                  </a:lnTo>
                  <a:lnTo>
                    <a:pt x="333423" y="45051"/>
                  </a:lnTo>
                  <a:lnTo>
                    <a:pt x="295317" y="20842"/>
                  </a:lnTo>
                  <a:lnTo>
                    <a:pt x="252131" y="5415"/>
                  </a:lnTo>
                  <a:lnTo>
                    <a:pt x="205099" y="0"/>
                  </a:lnTo>
                  <a:close/>
                </a:path>
              </a:pathLst>
            </a:custGeom>
            <a:solidFill>
              <a:srgbClr val="BB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64870" y="3163062"/>
              <a:ext cx="410845" cy="410845"/>
            </a:xfrm>
            <a:custGeom>
              <a:avLst/>
              <a:gdLst/>
              <a:ahLst/>
              <a:cxnLst/>
              <a:rect l="l" t="t" r="r" b="b"/>
              <a:pathLst>
                <a:path w="410845" h="410845">
                  <a:moveTo>
                    <a:pt x="0" y="205099"/>
                  </a:moveTo>
                  <a:lnTo>
                    <a:pt x="5415" y="158065"/>
                  </a:lnTo>
                  <a:lnTo>
                    <a:pt x="20842" y="114893"/>
                  </a:lnTo>
                  <a:lnTo>
                    <a:pt x="45051" y="76811"/>
                  </a:lnTo>
                  <a:lnTo>
                    <a:pt x="76811" y="45051"/>
                  </a:lnTo>
                  <a:lnTo>
                    <a:pt x="114893" y="20842"/>
                  </a:lnTo>
                  <a:lnTo>
                    <a:pt x="158065" y="5415"/>
                  </a:lnTo>
                  <a:lnTo>
                    <a:pt x="205099" y="0"/>
                  </a:lnTo>
                  <a:lnTo>
                    <a:pt x="252131" y="5415"/>
                  </a:lnTo>
                  <a:lnTo>
                    <a:pt x="295317" y="20842"/>
                  </a:lnTo>
                  <a:lnTo>
                    <a:pt x="333423" y="45051"/>
                  </a:lnTo>
                  <a:lnTo>
                    <a:pt x="365212" y="76811"/>
                  </a:lnTo>
                  <a:lnTo>
                    <a:pt x="389449" y="114893"/>
                  </a:lnTo>
                  <a:lnTo>
                    <a:pt x="404897" y="158065"/>
                  </a:lnTo>
                  <a:lnTo>
                    <a:pt x="410321" y="205099"/>
                  </a:lnTo>
                  <a:lnTo>
                    <a:pt x="404897" y="252179"/>
                  </a:lnTo>
                  <a:lnTo>
                    <a:pt x="389449" y="295384"/>
                  </a:lnTo>
                  <a:lnTo>
                    <a:pt x="365212" y="333487"/>
                  </a:lnTo>
                  <a:lnTo>
                    <a:pt x="333423" y="365260"/>
                  </a:lnTo>
                  <a:lnTo>
                    <a:pt x="295317" y="389475"/>
                  </a:lnTo>
                  <a:lnTo>
                    <a:pt x="252131" y="404905"/>
                  </a:lnTo>
                  <a:lnTo>
                    <a:pt x="205099" y="410321"/>
                  </a:lnTo>
                  <a:lnTo>
                    <a:pt x="158065" y="404905"/>
                  </a:lnTo>
                  <a:lnTo>
                    <a:pt x="114893" y="389475"/>
                  </a:lnTo>
                  <a:lnTo>
                    <a:pt x="76811" y="365260"/>
                  </a:lnTo>
                  <a:lnTo>
                    <a:pt x="45051" y="333487"/>
                  </a:lnTo>
                  <a:lnTo>
                    <a:pt x="20842" y="295384"/>
                  </a:lnTo>
                  <a:lnTo>
                    <a:pt x="5415" y="252179"/>
                  </a:lnTo>
                  <a:lnTo>
                    <a:pt x="0" y="205099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569969" y="3675888"/>
            <a:ext cx="2430780" cy="410845"/>
          </a:xfrm>
          <a:custGeom>
            <a:avLst/>
            <a:gdLst/>
            <a:ahLst/>
            <a:cxnLst/>
            <a:rect l="l" t="t" r="r" b="b"/>
            <a:pathLst>
              <a:path w="2430779" h="410845">
                <a:moveTo>
                  <a:pt x="2430383" y="0"/>
                </a:moveTo>
                <a:lnTo>
                  <a:pt x="205221" y="0"/>
                </a:lnTo>
                <a:lnTo>
                  <a:pt x="0" y="205227"/>
                </a:lnTo>
                <a:lnTo>
                  <a:pt x="205221" y="410336"/>
                </a:lnTo>
                <a:lnTo>
                  <a:pt x="2430383" y="410336"/>
                </a:lnTo>
                <a:lnTo>
                  <a:pt x="2430383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19725" y="3243449"/>
            <a:ext cx="1933575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Observation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 marL="12700" marR="5080" algn="ctr">
              <a:lnSpc>
                <a:spcPts val="1180"/>
              </a:lnSpc>
              <a:spcBef>
                <a:spcPts val="795"/>
              </a:spcBef>
            </a:pPr>
            <a:r>
              <a:rPr sz="1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Mo</a:t>
            </a:r>
            <a:r>
              <a:rPr sz="1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st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1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rejec</a:t>
            </a:r>
            <a:r>
              <a:rPr sz="12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2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2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1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om </a:t>
            </a:r>
            <a:r>
              <a:rPr sz="1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'repairs'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56932" y="3667950"/>
            <a:ext cx="426720" cy="426720"/>
            <a:chOff x="8356932" y="3667950"/>
            <a:chExt cx="426720" cy="426720"/>
          </a:xfrm>
        </p:grpSpPr>
        <p:sp>
          <p:nvSpPr>
            <p:cNvPr id="12" name="object 12"/>
            <p:cNvSpPr/>
            <p:nvPr/>
          </p:nvSpPr>
          <p:spPr>
            <a:xfrm>
              <a:off x="8364870" y="3675888"/>
              <a:ext cx="410845" cy="410845"/>
            </a:xfrm>
            <a:custGeom>
              <a:avLst/>
              <a:gdLst/>
              <a:ahLst/>
              <a:cxnLst/>
              <a:rect l="l" t="t" r="r" b="b"/>
              <a:pathLst>
                <a:path w="410845" h="410845">
                  <a:moveTo>
                    <a:pt x="205099" y="0"/>
                  </a:moveTo>
                  <a:lnTo>
                    <a:pt x="158065" y="5424"/>
                  </a:lnTo>
                  <a:lnTo>
                    <a:pt x="114893" y="20872"/>
                  </a:lnTo>
                  <a:lnTo>
                    <a:pt x="76811" y="45109"/>
                  </a:lnTo>
                  <a:lnTo>
                    <a:pt x="45051" y="76899"/>
                  </a:lnTo>
                  <a:lnTo>
                    <a:pt x="20842" y="115006"/>
                  </a:lnTo>
                  <a:lnTo>
                    <a:pt x="5415" y="158194"/>
                  </a:lnTo>
                  <a:lnTo>
                    <a:pt x="0" y="205227"/>
                  </a:lnTo>
                  <a:lnTo>
                    <a:pt x="5415" y="252260"/>
                  </a:lnTo>
                  <a:lnTo>
                    <a:pt x="20842" y="295433"/>
                  </a:lnTo>
                  <a:lnTo>
                    <a:pt x="45051" y="333517"/>
                  </a:lnTo>
                  <a:lnTo>
                    <a:pt x="76811" y="365279"/>
                  </a:lnTo>
                  <a:lnTo>
                    <a:pt x="114893" y="389491"/>
                  </a:lnTo>
                  <a:lnTo>
                    <a:pt x="158065" y="404920"/>
                  </a:lnTo>
                  <a:lnTo>
                    <a:pt x="205099" y="410336"/>
                  </a:lnTo>
                  <a:lnTo>
                    <a:pt x="252131" y="404920"/>
                  </a:lnTo>
                  <a:lnTo>
                    <a:pt x="295317" y="389491"/>
                  </a:lnTo>
                  <a:lnTo>
                    <a:pt x="333423" y="365279"/>
                  </a:lnTo>
                  <a:lnTo>
                    <a:pt x="365212" y="333517"/>
                  </a:lnTo>
                  <a:lnTo>
                    <a:pt x="389449" y="295433"/>
                  </a:lnTo>
                  <a:lnTo>
                    <a:pt x="404897" y="252260"/>
                  </a:lnTo>
                  <a:lnTo>
                    <a:pt x="410321" y="205227"/>
                  </a:lnTo>
                  <a:lnTo>
                    <a:pt x="404897" y="158194"/>
                  </a:lnTo>
                  <a:lnTo>
                    <a:pt x="389449" y="115006"/>
                  </a:lnTo>
                  <a:lnTo>
                    <a:pt x="365212" y="76899"/>
                  </a:lnTo>
                  <a:lnTo>
                    <a:pt x="333423" y="45109"/>
                  </a:lnTo>
                  <a:lnTo>
                    <a:pt x="295317" y="20872"/>
                  </a:lnTo>
                  <a:lnTo>
                    <a:pt x="252131" y="5424"/>
                  </a:lnTo>
                  <a:lnTo>
                    <a:pt x="205099" y="0"/>
                  </a:lnTo>
                  <a:close/>
                </a:path>
              </a:pathLst>
            </a:custGeom>
            <a:solidFill>
              <a:srgbClr val="BB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64870" y="3675888"/>
              <a:ext cx="410845" cy="410845"/>
            </a:xfrm>
            <a:custGeom>
              <a:avLst/>
              <a:gdLst/>
              <a:ahLst/>
              <a:cxnLst/>
              <a:rect l="l" t="t" r="r" b="b"/>
              <a:pathLst>
                <a:path w="410845" h="410845">
                  <a:moveTo>
                    <a:pt x="0" y="205227"/>
                  </a:moveTo>
                  <a:lnTo>
                    <a:pt x="5415" y="158194"/>
                  </a:lnTo>
                  <a:lnTo>
                    <a:pt x="20842" y="115006"/>
                  </a:lnTo>
                  <a:lnTo>
                    <a:pt x="45051" y="76899"/>
                  </a:lnTo>
                  <a:lnTo>
                    <a:pt x="76811" y="45109"/>
                  </a:lnTo>
                  <a:lnTo>
                    <a:pt x="114893" y="20872"/>
                  </a:lnTo>
                  <a:lnTo>
                    <a:pt x="158065" y="5424"/>
                  </a:lnTo>
                  <a:lnTo>
                    <a:pt x="205099" y="0"/>
                  </a:lnTo>
                  <a:lnTo>
                    <a:pt x="252131" y="5424"/>
                  </a:lnTo>
                  <a:lnTo>
                    <a:pt x="295317" y="20872"/>
                  </a:lnTo>
                  <a:lnTo>
                    <a:pt x="333423" y="45109"/>
                  </a:lnTo>
                  <a:lnTo>
                    <a:pt x="365212" y="76899"/>
                  </a:lnTo>
                  <a:lnTo>
                    <a:pt x="389449" y="115006"/>
                  </a:lnTo>
                  <a:lnTo>
                    <a:pt x="404897" y="158194"/>
                  </a:lnTo>
                  <a:lnTo>
                    <a:pt x="410321" y="205227"/>
                  </a:lnTo>
                  <a:lnTo>
                    <a:pt x="404897" y="252260"/>
                  </a:lnTo>
                  <a:lnTo>
                    <a:pt x="389449" y="295433"/>
                  </a:lnTo>
                  <a:lnTo>
                    <a:pt x="365212" y="333517"/>
                  </a:lnTo>
                  <a:lnTo>
                    <a:pt x="333423" y="365279"/>
                  </a:lnTo>
                  <a:lnTo>
                    <a:pt x="295317" y="389491"/>
                  </a:lnTo>
                  <a:lnTo>
                    <a:pt x="252131" y="404920"/>
                  </a:lnTo>
                  <a:lnTo>
                    <a:pt x="205099" y="410336"/>
                  </a:lnTo>
                  <a:lnTo>
                    <a:pt x="158065" y="404920"/>
                  </a:lnTo>
                  <a:lnTo>
                    <a:pt x="114893" y="389491"/>
                  </a:lnTo>
                  <a:lnTo>
                    <a:pt x="76811" y="365279"/>
                  </a:lnTo>
                  <a:lnTo>
                    <a:pt x="45051" y="333517"/>
                  </a:lnTo>
                  <a:lnTo>
                    <a:pt x="20842" y="295433"/>
                  </a:lnTo>
                  <a:lnTo>
                    <a:pt x="5415" y="252260"/>
                  </a:lnTo>
                  <a:lnTo>
                    <a:pt x="0" y="205227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372110" rIns="0" bIns="0" rtlCol="0">
            <a:spAutoFit/>
          </a:bodyPr>
          <a:lstStyle/>
          <a:p>
            <a:pPr marL="797560">
              <a:lnSpc>
                <a:spcPct val="100000"/>
              </a:lnSpc>
              <a:spcBef>
                <a:spcPts val="2930"/>
              </a:spcBef>
            </a:pPr>
            <a:r>
              <a:rPr sz="4000" b="0" spc="-290" dirty="0">
                <a:latin typeface="Microsoft Sans Serif"/>
                <a:cs typeface="Microsoft Sans Serif"/>
              </a:rPr>
              <a:t>Pur</a:t>
            </a:r>
            <a:r>
              <a:rPr sz="4000" b="0" spc="-300" dirty="0">
                <a:latin typeface="Microsoft Sans Serif"/>
                <a:cs typeface="Microsoft Sans Serif"/>
              </a:rPr>
              <a:t>p</a:t>
            </a:r>
            <a:r>
              <a:rPr sz="4000" b="0" spc="-375" dirty="0">
                <a:latin typeface="Microsoft Sans Serif"/>
                <a:cs typeface="Microsoft Sans Serif"/>
              </a:rPr>
              <a:t>ose</a:t>
            </a:r>
            <a:r>
              <a:rPr sz="4000" b="0" spc="114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Microsoft Sans Serif"/>
                <a:cs typeface="Microsoft Sans Serif"/>
              </a:rPr>
              <a:t>of</a:t>
            </a:r>
            <a:r>
              <a:rPr sz="4000" b="0" spc="215" dirty="0">
                <a:latin typeface="Times New Roman"/>
                <a:cs typeface="Times New Roman"/>
              </a:rPr>
              <a:t> </a:t>
            </a:r>
            <a:r>
              <a:rPr sz="4000" b="0" spc="-185" dirty="0">
                <a:latin typeface="Microsoft Sans Serif"/>
                <a:cs typeface="Microsoft Sans Serif"/>
              </a:rPr>
              <a:t>loa</a:t>
            </a:r>
            <a:r>
              <a:rPr sz="4000" b="0" spc="-225" dirty="0">
                <a:latin typeface="Microsoft Sans Serif"/>
                <a:cs typeface="Microsoft Sans Serif"/>
              </a:rPr>
              <a:t>n</a:t>
            </a:r>
            <a:r>
              <a:rPr sz="4000" b="0" spc="100" dirty="0">
                <a:latin typeface="Times New Roman"/>
                <a:cs typeface="Times New Roman"/>
              </a:rPr>
              <a:t> </a:t>
            </a:r>
            <a:r>
              <a:rPr sz="4000" b="0" spc="-190" dirty="0">
                <a:latin typeface="Microsoft Sans Serif"/>
                <a:cs typeface="Microsoft Sans Serif"/>
              </a:rPr>
              <a:t>with</a:t>
            </a:r>
            <a:r>
              <a:rPr sz="4000" b="0" spc="114" dirty="0">
                <a:latin typeface="Times New Roman"/>
                <a:cs typeface="Times New Roman"/>
              </a:rPr>
              <a:t> </a:t>
            </a:r>
            <a:r>
              <a:rPr sz="4000" b="0" spc="-775" dirty="0">
                <a:latin typeface="Microsoft Sans Serif"/>
                <a:cs typeface="Microsoft Sans Serif"/>
              </a:rPr>
              <a:t>T</a:t>
            </a:r>
            <a:r>
              <a:rPr sz="4000" b="0" spc="-535" dirty="0">
                <a:latin typeface="Microsoft Sans Serif"/>
                <a:cs typeface="Microsoft Sans Serif"/>
              </a:rPr>
              <a:t>ARG</a:t>
            </a:r>
            <a:r>
              <a:rPr sz="4000" b="0" spc="-490" dirty="0">
                <a:latin typeface="Microsoft Sans Serif"/>
                <a:cs typeface="Microsoft Sans Serif"/>
              </a:rPr>
              <a:t>E</a:t>
            </a:r>
            <a:r>
              <a:rPr sz="4000" b="0" spc="-695" dirty="0">
                <a:latin typeface="Microsoft Sans Serif"/>
                <a:cs typeface="Microsoft Sans Serif"/>
              </a:rPr>
              <a:t>T</a:t>
            </a:r>
            <a:r>
              <a:rPr sz="4000" b="0" spc="100" dirty="0">
                <a:latin typeface="Times New Roman"/>
                <a:cs typeface="Times New Roman"/>
              </a:rPr>
              <a:t> </a:t>
            </a:r>
            <a:r>
              <a:rPr sz="4000" b="0" spc="-390" dirty="0">
                <a:latin typeface="Microsoft Sans Serif"/>
                <a:cs typeface="Microsoft Sans Serif"/>
              </a:rPr>
              <a:t>column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3336" y="2322617"/>
            <a:ext cx="9550828" cy="39540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00660" marR="193675" algn="ctr">
              <a:lnSpc>
                <a:spcPts val="3240"/>
              </a:lnSpc>
              <a:spcBef>
                <a:spcPts val="919"/>
              </a:spcBef>
            </a:pPr>
            <a:r>
              <a:rPr sz="3300" spc="-155" dirty="0">
                <a:latin typeface="Microsoft Sans Serif"/>
                <a:cs typeface="Microsoft Sans Serif"/>
              </a:rPr>
              <a:t>Calculating </a:t>
            </a:r>
            <a:r>
              <a:rPr sz="3300" spc="-200" dirty="0">
                <a:latin typeface="Microsoft Sans Serif"/>
                <a:cs typeface="Microsoft Sans Serif"/>
              </a:rPr>
              <a:t>Imbalance</a:t>
            </a:r>
            <a:r>
              <a:rPr sz="3300" spc="-195" dirty="0">
                <a:latin typeface="Microsoft Sans Serif"/>
                <a:cs typeface="Microsoft Sans Serif"/>
              </a:rPr>
              <a:t> </a:t>
            </a:r>
            <a:r>
              <a:rPr sz="3300" spc="-145" dirty="0">
                <a:latin typeface="Microsoft Sans Serif"/>
                <a:cs typeface="Microsoft Sans Serif"/>
              </a:rPr>
              <a:t>percentage </a:t>
            </a:r>
            <a:r>
              <a:rPr sz="3300" spc="-25" dirty="0">
                <a:latin typeface="Microsoft Sans Serif"/>
                <a:cs typeface="Microsoft Sans Serif"/>
              </a:rPr>
              <a:t>for </a:t>
            </a:r>
            <a:r>
              <a:rPr sz="3300" spc="-55" dirty="0">
                <a:latin typeface="Microsoft Sans Serif"/>
                <a:cs typeface="Microsoft Sans Serif"/>
              </a:rPr>
              <a:t>target </a:t>
            </a:r>
            <a:r>
              <a:rPr sz="3300" spc="-15" dirty="0">
                <a:latin typeface="Microsoft Sans Serif"/>
                <a:cs typeface="Microsoft Sans Serif"/>
              </a:rPr>
              <a:t>0 </a:t>
            </a:r>
            <a:r>
              <a:rPr sz="3300" spc="-145" dirty="0">
                <a:latin typeface="Microsoft Sans Serif"/>
                <a:cs typeface="Microsoft Sans Serif"/>
              </a:rPr>
              <a:t>and </a:t>
            </a:r>
            <a:r>
              <a:rPr sz="3300" spc="-865" dirty="0">
                <a:latin typeface="Microsoft Sans Serif"/>
                <a:cs typeface="Microsoft Sans Serif"/>
              </a:rPr>
              <a:t> </a:t>
            </a:r>
            <a:r>
              <a:rPr sz="3300" spc="-55" dirty="0">
                <a:latin typeface="Microsoft Sans Serif"/>
                <a:cs typeface="Microsoft Sans Serif"/>
              </a:rPr>
              <a:t>target</a:t>
            </a:r>
            <a:r>
              <a:rPr sz="3300" dirty="0">
                <a:latin typeface="Microsoft Sans Serif"/>
                <a:cs typeface="Microsoft Sans Serif"/>
              </a:rPr>
              <a:t> </a:t>
            </a:r>
            <a:r>
              <a:rPr sz="3300" spc="-105" dirty="0">
                <a:latin typeface="Microsoft Sans Serif"/>
                <a:cs typeface="Microsoft Sans Serif"/>
              </a:rPr>
              <a:t>1.</a:t>
            </a:r>
            <a:endParaRPr sz="3300">
              <a:latin typeface="Microsoft Sans Serif"/>
              <a:cs typeface="Microsoft Sans Serif"/>
            </a:endParaRPr>
          </a:p>
          <a:p>
            <a:pPr algn="ctr">
              <a:lnSpc>
                <a:spcPts val="3240"/>
              </a:lnSpc>
            </a:pPr>
            <a:r>
              <a:rPr sz="3300" spc="-175" dirty="0">
                <a:latin typeface="Microsoft Sans Serif"/>
                <a:cs typeface="Microsoft Sans Serif"/>
              </a:rPr>
              <a:t>Visualizing</a:t>
            </a:r>
            <a:r>
              <a:rPr sz="3300" spc="40" dirty="0">
                <a:latin typeface="Microsoft Sans Serif"/>
                <a:cs typeface="Microsoft Sans Serif"/>
              </a:rPr>
              <a:t> </a:t>
            </a:r>
            <a:r>
              <a:rPr sz="3300" spc="-200" dirty="0">
                <a:latin typeface="Microsoft Sans Serif"/>
                <a:cs typeface="Microsoft Sans Serif"/>
              </a:rPr>
              <a:t>the</a:t>
            </a:r>
            <a:r>
              <a:rPr sz="3300" spc="30" dirty="0">
                <a:latin typeface="Microsoft Sans Serif"/>
                <a:cs typeface="Microsoft Sans Serif"/>
              </a:rPr>
              <a:t> </a:t>
            </a:r>
            <a:r>
              <a:rPr sz="3300" spc="-135" dirty="0">
                <a:latin typeface="Microsoft Sans Serif"/>
                <a:cs typeface="Microsoft Sans Serif"/>
              </a:rPr>
              <a:t>above</a:t>
            </a:r>
            <a:r>
              <a:rPr sz="3300" spc="10" dirty="0">
                <a:latin typeface="Microsoft Sans Serif"/>
                <a:cs typeface="Microsoft Sans Serif"/>
              </a:rPr>
              <a:t> </a:t>
            </a:r>
            <a:r>
              <a:rPr sz="3300" spc="-195" dirty="0">
                <a:latin typeface="Microsoft Sans Serif"/>
                <a:cs typeface="Microsoft Sans Serif"/>
              </a:rPr>
              <a:t>result</a:t>
            </a:r>
            <a:r>
              <a:rPr sz="3300" spc="15" dirty="0">
                <a:latin typeface="Microsoft Sans Serif"/>
                <a:cs typeface="Microsoft Sans Serif"/>
              </a:rPr>
              <a:t> </a:t>
            </a:r>
            <a:r>
              <a:rPr sz="3300" spc="-215" dirty="0">
                <a:latin typeface="Microsoft Sans Serif"/>
                <a:cs typeface="Microsoft Sans Serif"/>
              </a:rPr>
              <a:t>in</a:t>
            </a:r>
            <a:r>
              <a:rPr sz="3300" spc="20" dirty="0">
                <a:latin typeface="Microsoft Sans Serif"/>
                <a:cs typeface="Microsoft Sans Serif"/>
              </a:rPr>
              <a:t> </a:t>
            </a:r>
            <a:r>
              <a:rPr sz="3300" spc="-15" dirty="0">
                <a:latin typeface="Microsoft Sans Serif"/>
                <a:cs typeface="Microsoft Sans Serif"/>
              </a:rPr>
              <a:t>a</a:t>
            </a:r>
            <a:r>
              <a:rPr sz="3300" spc="30" dirty="0">
                <a:latin typeface="Microsoft Sans Serif"/>
                <a:cs typeface="Microsoft Sans Serif"/>
              </a:rPr>
              <a:t> </a:t>
            </a:r>
            <a:r>
              <a:rPr sz="3300" spc="-80" dirty="0">
                <a:latin typeface="Microsoft Sans Serif"/>
                <a:cs typeface="Microsoft Sans Serif"/>
              </a:rPr>
              <a:t>pie</a:t>
            </a:r>
            <a:r>
              <a:rPr sz="3300" spc="30" dirty="0">
                <a:latin typeface="Microsoft Sans Serif"/>
                <a:cs typeface="Microsoft Sans Serif"/>
              </a:rPr>
              <a:t> </a:t>
            </a:r>
            <a:r>
              <a:rPr sz="3300" spc="-65" dirty="0">
                <a:latin typeface="Microsoft Sans Serif"/>
                <a:cs typeface="Microsoft Sans Serif"/>
              </a:rPr>
              <a:t>plot</a:t>
            </a:r>
            <a:endParaRPr sz="33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335" y="2358348"/>
            <a:ext cx="4712674" cy="384650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118865" y="3074670"/>
            <a:ext cx="3493770" cy="3493770"/>
          </a:xfrm>
          <a:custGeom>
            <a:avLst/>
            <a:gdLst/>
            <a:ahLst/>
            <a:cxnLst/>
            <a:rect l="l" t="t" r="r" b="b"/>
            <a:pathLst>
              <a:path w="3493770" h="3493770">
                <a:moveTo>
                  <a:pt x="1746625" y="0"/>
                </a:moveTo>
                <a:lnTo>
                  <a:pt x="1698552" y="648"/>
                </a:lnTo>
                <a:lnTo>
                  <a:pt x="1650799" y="2584"/>
                </a:lnTo>
                <a:lnTo>
                  <a:pt x="1603384" y="5789"/>
                </a:lnTo>
                <a:lnTo>
                  <a:pt x="1556323" y="10248"/>
                </a:lnTo>
                <a:lnTo>
                  <a:pt x="1509632" y="15943"/>
                </a:lnTo>
                <a:lnTo>
                  <a:pt x="1463329" y="22859"/>
                </a:lnTo>
                <a:lnTo>
                  <a:pt x="1417431" y="30977"/>
                </a:lnTo>
                <a:lnTo>
                  <a:pt x="1371953" y="40283"/>
                </a:lnTo>
                <a:lnTo>
                  <a:pt x="1326912" y="50758"/>
                </a:lnTo>
                <a:lnTo>
                  <a:pt x="1282326" y="62387"/>
                </a:lnTo>
                <a:lnTo>
                  <a:pt x="1238210" y="75153"/>
                </a:lnTo>
                <a:lnTo>
                  <a:pt x="1194581" y="89039"/>
                </a:lnTo>
                <a:lnTo>
                  <a:pt x="1151457" y="104029"/>
                </a:lnTo>
                <a:lnTo>
                  <a:pt x="1108853" y="120105"/>
                </a:lnTo>
                <a:lnTo>
                  <a:pt x="1066787" y="137251"/>
                </a:lnTo>
                <a:lnTo>
                  <a:pt x="1025275" y="155452"/>
                </a:lnTo>
                <a:lnTo>
                  <a:pt x="984333" y="174689"/>
                </a:lnTo>
                <a:lnTo>
                  <a:pt x="943979" y="194946"/>
                </a:lnTo>
                <a:lnTo>
                  <a:pt x="904228" y="216207"/>
                </a:lnTo>
                <a:lnTo>
                  <a:pt x="865099" y="238455"/>
                </a:lnTo>
                <a:lnTo>
                  <a:pt x="826606" y="261673"/>
                </a:lnTo>
                <a:lnTo>
                  <a:pt x="788768" y="285845"/>
                </a:lnTo>
                <a:lnTo>
                  <a:pt x="751600" y="310954"/>
                </a:lnTo>
                <a:lnTo>
                  <a:pt x="715119" y="336984"/>
                </a:lnTo>
                <a:lnTo>
                  <a:pt x="679342" y="363917"/>
                </a:lnTo>
                <a:lnTo>
                  <a:pt x="644286" y="391737"/>
                </a:lnTo>
                <a:lnTo>
                  <a:pt x="609966" y="420428"/>
                </a:lnTo>
                <a:lnTo>
                  <a:pt x="576401" y="449973"/>
                </a:lnTo>
                <a:lnTo>
                  <a:pt x="543606" y="480355"/>
                </a:lnTo>
                <a:lnTo>
                  <a:pt x="511599" y="511558"/>
                </a:lnTo>
                <a:lnTo>
                  <a:pt x="480395" y="543564"/>
                </a:lnTo>
                <a:lnTo>
                  <a:pt x="450011" y="576358"/>
                </a:lnTo>
                <a:lnTo>
                  <a:pt x="420465" y="609922"/>
                </a:lnTo>
                <a:lnTo>
                  <a:pt x="391773" y="644240"/>
                </a:lnTo>
                <a:lnTo>
                  <a:pt x="363951" y="679296"/>
                </a:lnTo>
                <a:lnTo>
                  <a:pt x="337016" y="715072"/>
                </a:lnTo>
                <a:lnTo>
                  <a:pt x="310984" y="751552"/>
                </a:lnTo>
                <a:lnTo>
                  <a:pt x="285874" y="788720"/>
                </a:lnTo>
                <a:lnTo>
                  <a:pt x="261700" y="826559"/>
                </a:lnTo>
                <a:lnTo>
                  <a:pt x="238480" y="865051"/>
                </a:lnTo>
                <a:lnTo>
                  <a:pt x="216230" y="904181"/>
                </a:lnTo>
                <a:lnTo>
                  <a:pt x="194967" y="943932"/>
                </a:lnTo>
                <a:lnTo>
                  <a:pt x="174708" y="984287"/>
                </a:lnTo>
                <a:lnTo>
                  <a:pt x="155469" y="1025230"/>
                </a:lnTo>
                <a:lnTo>
                  <a:pt x="137267" y="1066743"/>
                </a:lnTo>
                <a:lnTo>
                  <a:pt x="120119" y="1108811"/>
                </a:lnTo>
                <a:lnTo>
                  <a:pt x="104041" y="1151416"/>
                </a:lnTo>
                <a:lnTo>
                  <a:pt x="89050" y="1194543"/>
                </a:lnTo>
                <a:lnTo>
                  <a:pt x="75162" y="1238173"/>
                </a:lnTo>
                <a:lnTo>
                  <a:pt x="62395" y="1282292"/>
                </a:lnTo>
                <a:lnTo>
                  <a:pt x="50765" y="1326881"/>
                </a:lnTo>
                <a:lnTo>
                  <a:pt x="40288" y="1371925"/>
                </a:lnTo>
                <a:lnTo>
                  <a:pt x="30981" y="1417406"/>
                </a:lnTo>
                <a:lnTo>
                  <a:pt x="22862" y="1463309"/>
                </a:lnTo>
                <a:lnTo>
                  <a:pt x="15945" y="1509616"/>
                </a:lnTo>
                <a:lnTo>
                  <a:pt x="10249" y="1556310"/>
                </a:lnTo>
                <a:lnTo>
                  <a:pt x="5790" y="1603376"/>
                </a:lnTo>
                <a:lnTo>
                  <a:pt x="2584" y="1650797"/>
                </a:lnTo>
                <a:lnTo>
                  <a:pt x="648" y="1698555"/>
                </a:lnTo>
                <a:lnTo>
                  <a:pt x="0" y="1746635"/>
                </a:lnTo>
                <a:lnTo>
                  <a:pt x="648" y="1794713"/>
                </a:lnTo>
                <a:lnTo>
                  <a:pt x="2584" y="1842470"/>
                </a:lnTo>
                <a:lnTo>
                  <a:pt x="5790" y="1889890"/>
                </a:lnTo>
                <a:lnTo>
                  <a:pt x="10249" y="1936955"/>
                </a:lnTo>
                <a:lnTo>
                  <a:pt x="15945" y="1983649"/>
                </a:lnTo>
                <a:lnTo>
                  <a:pt x="22862" y="2029956"/>
                </a:lnTo>
                <a:lnTo>
                  <a:pt x="30981" y="2075858"/>
                </a:lnTo>
                <a:lnTo>
                  <a:pt x="40288" y="2121339"/>
                </a:lnTo>
                <a:lnTo>
                  <a:pt x="50765" y="2166382"/>
                </a:lnTo>
                <a:lnTo>
                  <a:pt x="62395" y="2210972"/>
                </a:lnTo>
                <a:lnTo>
                  <a:pt x="75162" y="2255090"/>
                </a:lnTo>
                <a:lnTo>
                  <a:pt x="89050" y="2298721"/>
                </a:lnTo>
                <a:lnTo>
                  <a:pt x="104041" y="2341847"/>
                </a:lnTo>
                <a:lnTo>
                  <a:pt x="120119" y="2384453"/>
                </a:lnTo>
                <a:lnTo>
                  <a:pt x="137267" y="2426521"/>
                </a:lnTo>
                <a:lnTo>
                  <a:pt x="155469" y="2468035"/>
                </a:lnTo>
                <a:lnTo>
                  <a:pt x="174708" y="2508978"/>
                </a:lnTo>
                <a:lnTo>
                  <a:pt x="194967" y="2549334"/>
                </a:lnTo>
                <a:lnTo>
                  <a:pt x="216230" y="2589085"/>
                </a:lnTo>
                <a:lnTo>
                  <a:pt x="238480" y="2628216"/>
                </a:lnTo>
                <a:lnTo>
                  <a:pt x="261700" y="2666710"/>
                </a:lnTo>
                <a:lnTo>
                  <a:pt x="285874" y="2704549"/>
                </a:lnTo>
                <a:lnTo>
                  <a:pt x="310984" y="2741718"/>
                </a:lnTo>
                <a:lnTo>
                  <a:pt x="337016" y="2778199"/>
                </a:lnTo>
                <a:lnTo>
                  <a:pt x="363951" y="2813976"/>
                </a:lnTo>
                <a:lnTo>
                  <a:pt x="391773" y="2849033"/>
                </a:lnTo>
                <a:lnTo>
                  <a:pt x="420465" y="2883352"/>
                </a:lnTo>
                <a:lnTo>
                  <a:pt x="450011" y="2916918"/>
                </a:lnTo>
                <a:lnTo>
                  <a:pt x="480395" y="2949713"/>
                </a:lnTo>
                <a:lnTo>
                  <a:pt x="511599" y="2981720"/>
                </a:lnTo>
                <a:lnTo>
                  <a:pt x="543606" y="3012924"/>
                </a:lnTo>
                <a:lnTo>
                  <a:pt x="576401" y="3043307"/>
                </a:lnTo>
                <a:lnTo>
                  <a:pt x="609966" y="3072853"/>
                </a:lnTo>
                <a:lnTo>
                  <a:pt x="644286" y="3101545"/>
                </a:lnTo>
                <a:lnTo>
                  <a:pt x="679342" y="3129367"/>
                </a:lnTo>
                <a:lnTo>
                  <a:pt x="715119" y="3156301"/>
                </a:lnTo>
                <a:lnTo>
                  <a:pt x="751600" y="3182332"/>
                </a:lnTo>
                <a:lnTo>
                  <a:pt x="788768" y="3207442"/>
                </a:lnTo>
                <a:lnTo>
                  <a:pt x="826606" y="3231616"/>
                </a:lnTo>
                <a:lnTo>
                  <a:pt x="865099" y="3254835"/>
                </a:lnTo>
                <a:lnTo>
                  <a:pt x="904228" y="3277084"/>
                </a:lnTo>
                <a:lnTo>
                  <a:pt x="943979" y="3298347"/>
                </a:lnTo>
                <a:lnTo>
                  <a:pt x="984333" y="3318605"/>
                </a:lnTo>
                <a:lnTo>
                  <a:pt x="1025275" y="3337843"/>
                </a:lnTo>
                <a:lnTo>
                  <a:pt x="1066787" y="3356044"/>
                </a:lnTo>
                <a:lnTo>
                  <a:pt x="1108853" y="3373192"/>
                </a:lnTo>
                <a:lnTo>
                  <a:pt x="1151457" y="3389269"/>
                </a:lnTo>
                <a:lnTo>
                  <a:pt x="1194581" y="3404260"/>
                </a:lnTo>
                <a:lnTo>
                  <a:pt x="1238210" y="3418146"/>
                </a:lnTo>
                <a:lnTo>
                  <a:pt x="1282326" y="3430913"/>
                </a:lnTo>
                <a:lnTo>
                  <a:pt x="1326912" y="3442543"/>
                </a:lnTo>
                <a:lnTo>
                  <a:pt x="1371953" y="3453019"/>
                </a:lnTo>
                <a:lnTo>
                  <a:pt x="1417431" y="3462325"/>
                </a:lnTo>
                <a:lnTo>
                  <a:pt x="1463329" y="3470444"/>
                </a:lnTo>
                <a:lnTo>
                  <a:pt x="1509632" y="3477360"/>
                </a:lnTo>
                <a:lnTo>
                  <a:pt x="1556323" y="3483056"/>
                </a:lnTo>
                <a:lnTo>
                  <a:pt x="1603384" y="3487515"/>
                </a:lnTo>
                <a:lnTo>
                  <a:pt x="1650799" y="3490721"/>
                </a:lnTo>
                <a:lnTo>
                  <a:pt x="1698552" y="3492656"/>
                </a:lnTo>
                <a:lnTo>
                  <a:pt x="1746625" y="3493305"/>
                </a:lnTo>
                <a:lnTo>
                  <a:pt x="1794705" y="3492656"/>
                </a:lnTo>
                <a:lnTo>
                  <a:pt x="1842463" y="3490721"/>
                </a:lnTo>
                <a:lnTo>
                  <a:pt x="1889884" y="3487515"/>
                </a:lnTo>
                <a:lnTo>
                  <a:pt x="1936949" y="3483056"/>
                </a:lnTo>
                <a:lnTo>
                  <a:pt x="1983644" y="3477360"/>
                </a:lnTo>
                <a:lnTo>
                  <a:pt x="2029951" y="3470444"/>
                </a:lnTo>
                <a:lnTo>
                  <a:pt x="2075853" y="3462325"/>
                </a:lnTo>
                <a:lnTo>
                  <a:pt x="2121335" y="3453019"/>
                </a:lnTo>
                <a:lnTo>
                  <a:pt x="2166378" y="3442543"/>
                </a:lnTo>
                <a:lnTo>
                  <a:pt x="2210968" y="3430913"/>
                </a:lnTo>
                <a:lnTo>
                  <a:pt x="2255086" y="3418146"/>
                </a:lnTo>
                <a:lnTo>
                  <a:pt x="2298716" y="3404260"/>
                </a:lnTo>
                <a:lnTo>
                  <a:pt x="2341842" y="3389269"/>
                </a:lnTo>
                <a:lnTo>
                  <a:pt x="2384448" y="3373192"/>
                </a:lnTo>
                <a:lnTo>
                  <a:pt x="2426515" y="3356044"/>
                </a:lnTo>
                <a:lnTo>
                  <a:pt x="2468028" y="3337843"/>
                </a:lnTo>
                <a:lnTo>
                  <a:pt x="2508971" y="3318605"/>
                </a:lnTo>
                <a:lnTo>
                  <a:pt x="2549326" y="3298347"/>
                </a:lnTo>
                <a:lnTo>
                  <a:pt x="2589076" y="3277084"/>
                </a:lnTo>
                <a:lnTo>
                  <a:pt x="2628206" y="3254835"/>
                </a:lnTo>
                <a:lnTo>
                  <a:pt x="2666699" y="3231616"/>
                </a:lnTo>
                <a:lnTo>
                  <a:pt x="2704537" y="3207442"/>
                </a:lnTo>
                <a:lnTo>
                  <a:pt x="2741705" y="3182332"/>
                </a:lnTo>
                <a:lnTo>
                  <a:pt x="2778185" y="3156301"/>
                </a:lnTo>
                <a:lnTo>
                  <a:pt x="2813961" y="3129367"/>
                </a:lnTo>
                <a:lnTo>
                  <a:pt x="2849016" y="3101545"/>
                </a:lnTo>
                <a:lnTo>
                  <a:pt x="2883334" y="3072853"/>
                </a:lnTo>
                <a:lnTo>
                  <a:pt x="2916898" y="3043307"/>
                </a:lnTo>
                <a:lnTo>
                  <a:pt x="2949692" y="3012924"/>
                </a:lnTo>
                <a:lnTo>
                  <a:pt x="2981698" y="2981720"/>
                </a:lnTo>
                <a:lnTo>
                  <a:pt x="3012900" y="2949713"/>
                </a:lnTo>
                <a:lnTo>
                  <a:pt x="3043282" y="2916918"/>
                </a:lnTo>
                <a:lnTo>
                  <a:pt x="3072826" y="2883352"/>
                </a:lnTo>
                <a:lnTo>
                  <a:pt x="3101517" y="2849033"/>
                </a:lnTo>
                <a:lnTo>
                  <a:pt x="3129337" y="2813976"/>
                </a:lnTo>
                <a:lnTo>
                  <a:pt x="3156270" y="2778199"/>
                </a:lnTo>
                <a:lnTo>
                  <a:pt x="3182300" y="2741718"/>
                </a:lnTo>
                <a:lnTo>
                  <a:pt x="3207408" y="2704549"/>
                </a:lnTo>
                <a:lnTo>
                  <a:pt x="3231580" y="2666710"/>
                </a:lnTo>
                <a:lnTo>
                  <a:pt x="3254798" y="2628216"/>
                </a:lnTo>
                <a:lnTo>
                  <a:pt x="3277046" y="2589085"/>
                </a:lnTo>
                <a:lnTo>
                  <a:pt x="3298307" y="2549334"/>
                </a:lnTo>
                <a:lnTo>
                  <a:pt x="3318564" y="2508978"/>
                </a:lnTo>
                <a:lnTo>
                  <a:pt x="3337801" y="2468035"/>
                </a:lnTo>
                <a:lnTo>
                  <a:pt x="3356001" y="2426521"/>
                </a:lnTo>
                <a:lnTo>
                  <a:pt x="3373147" y="2384453"/>
                </a:lnTo>
                <a:lnTo>
                  <a:pt x="3389223" y="2341847"/>
                </a:lnTo>
                <a:lnTo>
                  <a:pt x="3404213" y="2298721"/>
                </a:lnTo>
                <a:lnTo>
                  <a:pt x="3418098" y="2255090"/>
                </a:lnTo>
                <a:lnTo>
                  <a:pt x="3430864" y="2210972"/>
                </a:lnTo>
                <a:lnTo>
                  <a:pt x="3442493" y="2166382"/>
                </a:lnTo>
                <a:lnTo>
                  <a:pt x="3452968" y="2121339"/>
                </a:lnTo>
                <a:lnTo>
                  <a:pt x="3462274" y="2075858"/>
                </a:lnTo>
                <a:lnTo>
                  <a:pt x="3470392" y="2029956"/>
                </a:lnTo>
                <a:lnTo>
                  <a:pt x="3477308" y="1983649"/>
                </a:lnTo>
                <a:lnTo>
                  <a:pt x="3483003" y="1936955"/>
                </a:lnTo>
                <a:lnTo>
                  <a:pt x="3487462" y="1889890"/>
                </a:lnTo>
                <a:lnTo>
                  <a:pt x="3490667" y="1842470"/>
                </a:lnTo>
                <a:lnTo>
                  <a:pt x="3492602" y="1794713"/>
                </a:lnTo>
                <a:lnTo>
                  <a:pt x="3493251" y="1746635"/>
                </a:lnTo>
                <a:lnTo>
                  <a:pt x="3492602" y="1698555"/>
                </a:lnTo>
                <a:lnTo>
                  <a:pt x="3490667" y="1650797"/>
                </a:lnTo>
                <a:lnTo>
                  <a:pt x="3487462" y="1603376"/>
                </a:lnTo>
                <a:lnTo>
                  <a:pt x="3483003" y="1556310"/>
                </a:lnTo>
                <a:lnTo>
                  <a:pt x="3477308" y="1509616"/>
                </a:lnTo>
                <a:lnTo>
                  <a:pt x="3470392" y="1463309"/>
                </a:lnTo>
                <a:lnTo>
                  <a:pt x="3462274" y="1417406"/>
                </a:lnTo>
                <a:lnTo>
                  <a:pt x="3452968" y="1371925"/>
                </a:lnTo>
                <a:lnTo>
                  <a:pt x="3442493" y="1326881"/>
                </a:lnTo>
                <a:lnTo>
                  <a:pt x="3430864" y="1282292"/>
                </a:lnTo>
                <a:lnTo>
                  <a:pt x="3418098" y="1238173"/>
                </a:lnTo>
                <a:lnTo>
                  <a:pt x="3404213" y="1194543"/>
                </a:lnTo>
                <a:lnTo>
                  <a:pt x="3389223" y="1151416"/>
                </a:lnTo>
                <a:lnTo>
                  <a:pt x="3373147" y="1108811"/>
                </a:lnTo>
                <a:lnTo>
                  <a:pt x="3356001" y="1066743"/>
                </a:lnTo>
                <a:lnTo>
                  <a:pt x="3337801" y="1025230"/>
                </a:lnTo>
                <a:lnTo>
                  <a:pt x="3318564" y="984287"/>
                </a:lnTo>
                <a:lnTo>
                  <a:pt x="3298307" y="943932"/>
                </a:lnTo>
                <a:lnTo>
                  <a:pt x="3277046" y="904181"/>
                </a:lnTo>
                <a:lnTo>
                  <a:pt x="3254798" y="865051"/>
                </a:lnTo>
                <a:lnTo>
                  <a:pt x="3231580" y="826559"/>
                </a:lnTo>
                <a:lnTo>
                  <a:pt x="3207408" y="788720"/>
                </a:lnTo>
                <a:lnTo>
                  <a:pt x="3182300" y="751552"/>
                </a:lnTo>
                <a:lnTo>
                  <a:pt x="3156270" y="715072"/>
                </a:lnTo>
                <a:lnTo>
                  <a:pt x="3129337" y="679296"/>
                </a:lnTo>
                <a:lnTo>
                  <a:pt x="3101517" y="644240"/>
                </a:lnTo>
                <a:lnTo>
                  <a:pt x="3072826" y="609922"/>
                </a:lnTo>
                <a:lnTo>
                  <a:pt x="3043282" y="576358"/>
                </a:lnTo>
                <a:lnTo>
                  <a:pt x="3012900" y="543564"/>
                </a:lnTo>
                <a:lnTo>
                  <a:pt x="2981698" y="511558"/>
                </a:lnTo>
                <a:lnTo>
                  <a:pt x="2949692" y="480355"/>
                </a:lnTo>
                <a:lnTo>
                  <a:pt x="2916898" y="449973"/>
                </a:lnTo>
                <a:lnTo>
                  <a:pt x="2883334" y="420428"/>
                </a:lnTo>
                <a:lnTo>
                  <a:pt x="2849016" y="391737"/>
                </a:lnTo>
                <a:lnTo>
                  <a:pt x="2813961" y="363917"/>
                </a:lnTo>
                <a:lnTo>
                  <a:pt x="2778185" y="336984"/>
                </a:lnTo>
                <a:lnTo>
                  <a:pt x="2741705" y="310954"/>
                </a:lnTo>
                <a:lnTo>
                  <a:pt x="2704537" y="285845"/>
                </a:lnTo>
                <a:lnTo>
                  <a:pt x="2666699" y="261673"/>
                </a:lnTo>
                <a:lnTo>
                  <a:pt x="2628206" y="238455"/>
                </a:lnTo>
                <a:lnTo>
                  <a:pt x="2589076" y="216207"/>
                </a:lnTo>
                <a:lnTo>
                  <a:pt x="2549326" y="194946"/>
                </a:lnTo>
                <a:lnTo>
                  <a:pt x="2508971" y="174689"/>
                </a:lnTo>
                <a:lnTo>
                  <a:pt x="2468028" y="155452"/>
                </a:lnTo>
                <a:lnTo>
                  <a:pt x="2426515" y="137251"/>
                </a:lnTo>
                <a:lnTo>
                  <a:pt x="2384448" y="120105"/>
                </a:lnTo>
                <a:lnTo>
                  <a:pt x="2341842" y="104029"/>
                </a:lnTo>
                <a:lnTo>
                  <a:pt x="2298716" y="89039"/>
                </a:lnTo>
                <a:lnTo>
                  <a:pt x="2255086" y="75153"/>
                </a:lnTo>
                <a:lnTo>
                  <a:pt x="2210968" y="62387"/>
                </a:lnTo>
                <a:lnTo>
                  <a:pt x="2166378" y="50758"/>
                </a:lnTo>
                <a:lnTo>
                  <a:pt x="2121335" y="40283"/>
                </a:lnTo>
                <a:lnTo>
                  <a:pt x="2075853" y="30977"/>
                </a:lnTo>
                <a:lnTo>
                  <a:pt x="2029951" y="22859"/>
                </a:lnTo>
                <a:lnTo>
                  <a:pt x="1983644" y="15943"/>
                </a:lnTo>
                <a:lnTo>
                  <a:pt x="1936949" y="10248"/>
                </a:lnTo>
                <a:lnTo>
                  <a:pt x="1889884" y="5789"/>
                </a:lnTo>
                <a:lnTo>
                  <a:pt x="1842463" y="2584"/>
                </a:lnTo>
                <a:lnTo>
                  <a:pt x="1794705" y="648"/>
                </a:lnTo>
                <a:lnTo>
                  <a:pt x="1746625" y="0"/>
                </a:lnTo>
                <a:close/>
              </a:path>
            </a:pathLst>
          </a:custGeom>
          <a:solidFill>
            <a:srgbClr val="2582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52617" y="3488814"/>
            <a:ext cx="781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solidFill>
                  <a:srgbClr val="FFFFFF"/>
                </a:solidFill>
                <a:latin typeface="Arial"/>
                <a:cs typeface="Arial"/>
              </a:rPr>
              <a:t>Inferences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47554" y="3940115"/>
            <a:ext cx="2635885" cy="2635885"/>
            <a:chOff x="8547554" y="3940115"/>
            <a:chExt cx="2635885" cy="2635885"/>
          </a:xfrm>
        </p:grpSpPr>
        <p:sp>
          <p:nvSpPr>
            <p:cNvPr id="8" name="object 8"/>
            <p:cNvSpPr/>
            <p:nvPr/>
          </p:nvSpPr>
          <p:spPr>
            <a:xfrm>
              <a:off x="8555491" y="3948053"/>
              <a:ext cx="2620010" cy="2620010"/>
            </a:xfrm>
            <a:custGeom>
              <a:avLst/>
              <a:gdLst/>
              <a:ahLst/>
              <a:cxnLst/>
              <a:rect l="l" t="t" r="r" b="b"/>
              <a:pathLst>
                <a:path w="2620009" h="2620009">
                  <a:moveTo>
                    <a:pt x="1309999" y="0"/>
                  </a:moveTo>
                  <a:lnTo>
                    <a:pt x="1261981" y="863"/>
                  </a:lnTo>
                  <a:lnTo>
                    <a:pt x="1214398" y="3435"/>
                  </a:lnTo>
                  <a:lnTo>
                    <a:pt x="1167280" y="7686"/>
                  </a:lnTo>
                  <a:lnTo>
                    <a:pt x="1120655" y="13585"/>
                  </a:lnTo>
                  <a:lnTo>
                    <a:pt x="1074555" y="21104"/>
                  </a:lnTo>
                  <a:lnTo>
                    <a:pt x="1029007" y="30213"/>
                  </a:lnTo>
                  <a:lnTo>
                    <a:pt x="984043" y="40881"/>
                  </a:lnTo>
                  <a:lnTo>
                    <a:pt x="939691" y="53080"/>
                  </a:lnTo>
                  <a:lnTo>
                    <a:pt x="895981" y="66780"/>
                  </a:lnTo>
                  <a:lnTo>
                    <a:pt x="852943" y="81952"/>
                  </a:lnTo>
                  <a:lnTo>
                    <a:pt x="810606" y="98565"/>
                  </a:lnTo>
                  <a:lnTo>
                    <a:pt x="769001" y="116590"/>
                  </a:lnTo>
                  <a:lnTo>
                    <a:pt x="728156" y="135998"/>
                  </a:lnTo>
                  <a:lnTo>
                    <a:pt x="688101" y="156758"/>
                  </a:lnTo>
                  <a:lnTo>
                    <a:pt x="648867" y="178842"/>
                  </a:lnTo>
                  <a:lnTo>
                    <a:pt x="610482" y="202219"/>
                  </a:lnTo>
                  <a:lnTo>
                    <a:pt x="572976" y="226861"/>
                  </a:lnTo>
                  <a:lnTo>
                    <a:pt x="536378" y="252737"/>
                  </a:lnTo>
                  <a:lnTo>
                    <a:pt x="500720" y="279818"/>
                  </a:lnTo>
                  <a:lnTo>
                    <a:pt x="466029" y="308075"/>
                  </a:lnTo>
                  <a:lnTo>
                    <a:pt x="432336" y="337477"/>
                  </a:lnTo>
                  <a:lnTo>
                    <a:pt x="399670" y="367995"/>
                  </a:lnTo>
                  <a:lnTo>
                    <a:pt x="368061" y="399600"/>
                  </a:lnTo>
                  <a:lnTo>
                    <a:pt x="337538" y="432261"/>
                  </a:lnTo>
                  <a:lnTo>
                    <a:pt x="308132" y="465950"/>
                  </a:lnTo>
                  <a:lnTo>
                    <a:pt x="279871" y="500637"/>
                  </a:lnTo>
                  <a:lnTo>
                    <a:pt x="252785" y="536292"/>
                  </a:lnTo>
                  <a:lnTo>
                    <a:pt x="226905" y="572885"/>
                  </a:lnTo>
                  <a:lnTo>
                    <a:pt x="202259" y="610387"/>
                  </a:lnTo>
                  <a:lnTo>
                    <a:pt x="178878" y="648768"/>
                  </a:lnTo>
                  <a:lnTo>
                    <a:pt x="156790" y="687999"/>
                  </a:lnTo>
                  <a:lnTo>
                    <a:pt x="136025" y="728051"/>
                  </a:lnTo>
                  <a:lnTo>
                    <a:pt x="116614" y="768892"/>
                  </a:lnTo>
                  <a:lnTo>
                    <a:pt x="98586" y="810495"/>
                  </a:lnTo>
                  <a:lnTo>
                    <a:pt x="81969" y="852829"/>
                  </a:lnTo>
                  <a:lnTo>
                    <a:pt x="66795" y="895865"/>
                  </a:lnTo>
                  <a:lnTo>
                    <a:pt x="53092" y="939572"/>
                  </a:lnTo>
                  <a:lnTo>
                    <a:pt x="40890" y="983922"/>
                  </a:lnTo>
                  <a:lnTo>
                    <a:pt x="30219" y="1028886"/>
                  </a:lnTo>
                  <a:lnTo>
                    <a:pt x="21109" y="1074432"/>
                  </a:lnTo>
                  <a:lnTo>
                    <a:pt x="13589" y="1120532"/>
                  </a:lnTo>
                  <a:lnTo>
                    <a:pt x="7688" y="1167156"/>
                  </a:lnTo>
                  <a:lnTo>
                    <a:pt x="3436" y="1214275"/>
                  </a:lnTo>
                  <a:lnTo>
                    <a:pt x="864" y="1261859"/>
                  </a:lnTo>
                  <a:lnTo>
                    <a:pt x="0" y="1309877"/>
                  </a:lnTo>
                  <a:lnTo>
                    <a:pt x="864" y="1357905"/>
                  </a:lnTo>
                  <a:lnTo>
                    <a:pt x="3436" y="1405497"/>
                  </a:lnTo>
                  <a:lnTo>
                    <a:pt x="7688" y="1452624"/>
                  </a:lnTo>
                  <a:lnTo>
                    <a:pt x="13589" y="1499256"/>
                  </a:lnTo>
                  <a:lnTo>
                    <a:pt x="21109" y="1545363"/>
                  </a:lnTo>
                  <a:lnTo>
                    <a:pt x="30219" y="1590917"/>
                  </a:lnTo>
                  <a:lnTo>
                    <a:pt x="40890" y="1635887"/>
                  </a:lnTo>
                  <a:lnTo>
                    <a:pt x="53092" y="1680244"/>
                  </a:lnTo>
                  <a:lnTo>
                    <a:pt x="66795" y="1723958"/>
                  </a:lnTo>
                  <a:lnTo>
                    <a:pt x="81969" y="1767000"/>
                  </a:lnTo>
                  <a:lnTo>
                    <a:pt x="98586" y="1809340"/>
                  </a:lnTo>
                  <a:lnTo>
                    <a:pt x="116614" y="1850948"/>
                  </a:lnTo>
                  <a:lnTo>
                    <a:pt x="136025" y="1891795"/>
                  </a:lnTo>
                  <a:lnTo>
                    <a:pt x="156790" y="1931852"/>
                  </a:lnTo>
                  <a:lnTo>
                    <a:pt x="178878" y="1971088"/>
                  </a:lnTo>
                  <a:lnTo>
                    <a:pt x="202259" y="2009474"/>
                  </a:lnTo>
                  <a:lnTo>
                    <a:pt x="226905" y="2046981"/>
                  </a:lnTo>
                  <a:lnTo>
                    <a:pt x="252785" y="2083579"/>
                  </a:lnTo>
                  <a:lnTo>
                    <a:pt x="279871" y="2119238"/>
                  </a:lnTo>
                  <a:lnTo>
                    <a:pt x="308132" y="2153928"/>
                  </a:lnTo>
                  <a:lnTo>
                    <a:pt x="337538" y="2187621"/>
                  </a:lnTo>
                  <a:lnTo>
                    <a:pt x="368061" y="2220286"/>
                  </a:lnTo>
                  <a:lnTo>
                    <a:pt x="399670" y="2251894"/>
                  </a:lnTo>
                  <a:lnTo>
                    <a:pt x="432336" y="2282415"/>
                  </a:lnTo>
                  <a:lnTo>
                    <a:pt x="466029" y="2311821"/>
                  </a:lnTo>
                  <a:lnTo>
                    <a:pt x="500720" y="2340080"/>
                  </a:lnTo>
                  <a:lnTo>
                    <a:pt x="536378" y="2367163"/>
                  </a:lnTo>
                  <a:lnTo>
                    <a:pt x="572976" y="2393042"/>
                  </a:lnTo>
                  <a:lnTo>
                    <a:pt x="610482" y="2417686"/>
                  </a:lnTo>
                  <a:lnTo>
                    <a:pt x="648867" y="2441066"/>
                  </a:lnTo>
                  <a:lnTo>
                    <a:pt x="688101" y="2463151"/>
                  </a:lnTo>
                  <a:lnTo>
                    <a:pt x="728156" y="2483914"/>
                  </a:lnTo>
                  <a:lnTo>
                    <a:pt x="769001" y="2503323"/>
                  </a:lnTo>
                  <a:lnTo>
                    <a:pt x="810606" y="2521350"/>
                  </a:lnTo>
                  <a:lnTo>
                    <a:pt x="852943" y="2537964"/>
                  </a:lnTo>
                  <a:lnTo>
                    <a:pt x="895981" y="2553137"/>
                  </a:lnTo>
                  <a:lnTo>
                    <a:pt x="939691" y="2566838"/>
                  </a:lnTo>
                  <a:lnTo>
                    <a:pt x="984043" y="2579038"/>
                  </a:lnTo>
                  <a:lnTo>
                    <a:pt x="1029007" y="2589707"/>
                  </a:lnTo>
                  <a:lnTo>
                    <a:pt x="1074555" y="2598816"/>
                  </a:lnTo>
                  <a:lnTo>
                    <a:pt x="1120655" y="2606335"/>
                  </a:lnTo>
                  <a:lnTo>
                    <a:pt x="1167280" y="2612235"/>
                  </a:lnTo>
                  <a:lnTo>
                    <a:pt x="1214398" y="2616486"/>
                  </a:lnTo>
                  <a:lnTo>
                    <a:pt x="1261981" y="2619058"/>
                  </a:lnTo>
                  <a:lnTo>
                    <a:pt x="1309999" y="2619922"/>
                  </a:lnTo>
                  <a:lnTo>
                    <a:pt x="1358025" y="2619058"/>
                  </a:lnTo>
                  <a:lnTo>
                    <a:pt x="1405615" y="2616486"/>
                  </a:lnTo>
                  <a:lnTo>
                    <a:pt x="1452740" y="2612235"/>
                  </a:lnTo>
                  <a:lnTo>
                    <a:pt x="1499370" y="2606335"/>
                  </a:lnTo>
                  <a:lnTo>
                    <a:pt x="1545476" y="2598816"/>
                  </a:lnTo>
                  <a:lnTo>
                    <a:pt x="1591028" y="2589707"/>
                  </a:lnTo>
                  <a:lnTo>
                    <a:pt x="1635997" y="2579038"/>
                  </a:lnTo>
                  <a:lnTo>
                    <a:pt x="1680352" y="2566838"/>
                  </a:lnTo>
                  <a:lnTo>
                    <a:pt x="1724065" y="2553137"/>
                  </a:lnTo>
                  <a:lnTo>
                    <a:pt x="1767105" y="2537964"/>
                  </a:lnTo>
                  <a:lnTo>
                    <a:pt x="1809444" y="2521350"/>
                  </a:lnTo>
                  <a:lnTo>
                    <a:pt x="1851050" y="2503323"/>
                  </a:lnTo>
                  <a:lnTo>
                    <a:pt x="1891896" y="2483914"/>
                  </a:lnTo>
                  <a:lnTo>
                    <a:pt x="1931951" y="2463151"/>
                  </a:lnTo>
                  <a:lnTo>
                    <a:pt x="1971186" y="2441066"/>
                  </a:lnTo>
                  <a:lnTo>
                    <a:pt x="2009571" y="2417686"/>
                  </a:lnTo>
                  <a:lnTo>
                    <a:pt x="2047077" y="2393042"/>
                  </a:lnTo>
                  <a:lnTo>
                    <a:pt x="2083673" y="2367163"/>
                  </a:lnTo>
                  <a:lnTo>
                    <a:pt x="2119331" y="2340080"/>
                  </a:lnTo>
                  <a:lnTo>
                    <a:pt x="2154020" y="2311821"/>
                  </a:lnTo>
                  <a:lnTo>
                    <a:pt x="2187712" y="2282415"/>
                  </a:lnTo>
                  <a:lnTo>
                    <a:pt x="2220376" y="2251894"/>
                  </a:lnTo>
                  <a:lnTo>
                    <a:pt x="2251983" y="2220286"/>
                  </a:lnTo>
                  <a:lnTo>
                    <a:pt x="2282503" y="2187621"/>
                  </a:lnTo>
                  <a:lnTo>
                    <a:pt x="2311907" y="2153928"/>
                  </a:lnTo>
                  <a:lnTo>
                    <a:pt x="2340166" y="2119238"/>
                  </a:lnTo>
                  <a:lnTo>
                    <a:pt x="2367248" y="2083579"/>
                  </a:lnTo>
                  <a:lnTo>
                    <a:pt x="2393126" y="2046981"/>
                  </a:lnTo>
                  <a:lnTo>
                    <a:pt x="2417769" y="2009474"/>
                  </a:lnTo>
                  <a:lnTo>
                    <a:pt x="2441148" y="1971088"/>
                  </a:lnTo>
                  <a:lnTo>
                    <a:pt x="2463233" y="1931852"/>
                  </a:lnTo>
                  <a:lnTo>
                    <a:pt x="2483995" y="1891795"/>
                  </a:lnTo>
                  <a:lnTo>
                    <a:pt x="2503404" y="1850948"/>
                  </a:lnTo>
                  <a:lnTo>
                    <a:pt x="2521430" y="1809340"/>
                  </a:lnTo>
                  <a:lnTo>
                    <a:pt x="2538044" y="1767000"/>
                  </a:lnTo>
                  <a:lnTo>
                    <a:pt x="2553216" y="1723958"/>
                  </a:lnTo>
                  <a:lnTo>
                    <a:pt x="2566916" y="1680244"/>
                  </a:lnTo>
                  <a:lnTo>
                    <a:pt x="2579116" y="1635887"/>
                  </a:lnTo>
                  <a:lnTo>
                    <a:pt x="2589785" y="1590917"/>
                  </a:lnTo>
                  <a:lnTo>
                    <a:pt x="2598894" y="1545363"/>
                  </a:lnTo>
                  <a:lnTo>
                    <a:pt x="2606413" y="1499256"/>
                  </a:lnTo>
                  <a:lnTo>
                    <a:pt x="2612313" y="1452624"/>
                  </a:lnTo>
                  <a:lnTo>
                    <a:pt x="2616563" y="1405497"/>
                  </a:lnTo>
                  <a:lnTo>
                    <a:pt x="2619135" y="1357905"/>
                  </a:lnTo>
                  <a:lnTo>
                    <a:pt x="2619999" y="1309877"/>
                  </a:lnTo>
                  <a:lnTo>
                    <a:pt x="2619135" y="1261859"/>
                  </a:lnTo>
                  <a:lnTo>
                    <a:pt x="2616563" y="1214275"/>
                  </a:lnTo>
                  <a:lnTo>
                    <a:pt x="2612313" y="1167156"/>
                  </a:lnTo>
                  <a:lnTo>
                    <a:pt x="2606413" y="1120532"/>
                  </a:lnTo>
                  <a:lnTo>
                    <a:pt x="2598894" y="1074432"/>
                  </a:lnTo>
                  <a:lnTo>
                    <a:pt x="2589785" y="1028886"/>
                  </a:lnTo>
                  <a:lnTo>
                    <a:pt x="2579116" y="983922"/>
                  </a:lnTo>
                  <a:lnTo>
                    <a:pt x="2566916" y="939572"/>
                  </a:lnTo>
                  <a:lnTo>
                    <a:pt x="2553216" y="895865"/>
                  </a:lnTo>
                  <a:lnTo>
                    <a:pt x="2538044" y="852829"/>
                  </a:lnTo>
                  <a:lnTo>
                    <a:pt x="2521430" y="810495"/>
                  </a:lnTo>
                  <a:lnTo>
                    <a:pt x="2503404" y="768892"/>
                  </a:lnTo>
                  <a:lnTo>
                    <a:pt x="2483995" y="728051"/>
                  </a:lnTo>
                  <a:lnTo>
                    <a:pt x="2463233" y="687999"/>
                  </a:lnTo>
                  <a:lnTo>
                    <a:pt x="2441148" y="648768"/>
                  </a:lnTo>
                  <a:lnTo>
                    <a:pt x="2417769" y="610387"/>
                  </a:lnTo>
                  <a:lnTo>
                    <a:pt x="2393126" y="572885"/>
                  </a:lnTo>
                  <a:lnTo>
                    <a:pt x="2367248" y="536292"/>
                  </a:lnTo>
                  <a:lnTo>
                    <a:pt x="2340166" y="500637"/>
                  </a:lnTo>
                  <a:lnTo>
                    <a:pt x="2311907" y="465950"/>
                  </a:lnTo>
                  <a:lnTo>
                    <a:pt x="2282503" y="432261"/>
                  </a:lnTo>
                  <a:lnTo>
                    <a:pt x="2251983" y="399600"/>
                  </a:lnTo>
                  <a:lnTo>
                    <a:pt x="2220376" y="367995"/>
                  </a:lnTo>
                  <a:lnTo>
                    <a:pt x="2187712" y="337477"/>
                  </a:lnTo>
                  <a:lnTo>
                    <a:pt x="2154020" y="308075"/>
                  </a:lnTo>
                  <a:lnTo>
                    <a:pt x="2119331" y="279818"/>
                  </a:lnTo>
                  <a:lnTo>
                    <a:pt x="2083673" y="252737"/>
                  </a:lnTo>
                  <a:lnTo>
                    <a:pt x="2047077" y="226861"/>
                  </a:lnTo>
                  <a:lnTo>
                    <a:pt x="2009571" y="202219"/>
                  </a:lnTo>
                  <a:lnTo>
                    <a:pt x="1971186" y="178842"/>
                  </a:lnTo>
                  <a:lnTo>
                    <a:pt x="1931951" y="156758"/>
                  </a:lnTo>
                  <a:lnTo>
                    <a:pt x="1891896" y="135998"/>
                  </a:lnTo>
                  <a:lnTo>
                    <a:pt x="1851050" y="116590"/>
                  </a:lnTo>
                  <a:lnTo>
                    <a:pt x="1809444" y="98565"/>
                  </a:lnTo>
                  <a:lnTo>
                    <a:pt x="1767105" y="81952"/>
                  </a:lnTo>
                  <a:lnTo>
                    <a:pt x="1724065" y="66780"/>
                  </a:lnTo>
                  <a:lnTo>
                    <a:pt x="1680352" y="53080"/>
                  </a:lnTo>
                  <a:lnTo>
                    <a:pt x="1635997" y="40881"/>
                  </a:lnTo>
                  <a:lnTo>
                    <a:pt x="1591028" y="30213"/>
                  </a:lnTo>
                  <a:lnTo>
                    <a:pt x="1545476" y="21104"/>
                  </a:lnTo>
                  <a:lnTo>
                    <a:pt x="1499370" y="13585"/>
                  </a:lnTo>
                  <a:lnTo>
                    <a:pt x="1452740" y="7686"/>
                  </a:lnTo>
                  <a:lnTo>
                    <a:pt x="1405615" y="3435"/>
                  </a:lnTo>
                  <a:lnTo>
                    <a:pt x="1358025" y="863"/>
                  </a:lnTo>
                  <a:lnTo>
                    <a:pt x="1309999" y="0"/>
                  </a:lnTo>
                  <a:close/>
                </a:path>
              </a:pathLst>
            </a:custGeom>
            <a:solidFill>
              <a:srgbClr val="27CE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55491" y="3948053"/>
              <a:ext cx="2620010" cy="2620010"/>
            </a:xfrm>
            <a:custGeom>
              <a:avLst/>
              <a:gdLst/>
              <a:ahLst/>
              <a:cxnLst/>
              <a:rect l="l" t="t" r="r" b="b"/>
              <a:pathLst>
                <a:path w="2620009" h="2620009">
                  <a:moveTo>
                    <a:pt x="0" y="1309877"/>
                  </a:moveTo>
                  <a:lnTo>
                    <a:pt x="864" y="1261859"/>
                  </a:lnTo>
                  <a:lnTo>
                    <a:pt x="3436" y="1214275"/>
                  </a:lnTo>
                  <a:lnTo>
                    <a:pt x="7688" y="1167156"/>
                  </a:lnTo>
                  <a:lnTo>
                    <a:pt x="13589" y="1120532"/>
                  </a:lnTo>
                  <a:lnTo>
                    <a:pt x="21109" y="1074432"/>
                  </a:lnTo>
                  <a:lnTo>
                    <a:pt x="30219" y="1028886"/>
                  </a:lnTo>
                  <a:lnTo>
                    <a:pt x="40890" y="983922"/>
                  </a:lnTo>
                  <a:lnTo>
                    <a:pt x="53092" y="939572"/>
                  </a:lnTo>
                  <a:lnTo>
                    <a:pt x="66795" y="895865"/>
                  </a:lnTo>
                  <a:lnTo>
                    <a:pt x="81969" y="852829"/>
                  </a:lnTo>
                  <a:lnTo>
                    <a:pt x="98586" y="810495"/>
                  </a:lnTo>
                  <a:lnTo>
                    <a:pt x="116614" y="768892"/>
                  </a:lnTo>
                  <a:lnTo>
                    <a:pt x="136025" y="728051"/>
                  </a:lnTo>
                  <a:lnTo>
                    <a:pt x="156790" y="687999"/>
                  </a:lnTo>
                  <a:lnTo>
                    <a:pt x="178878" y="648768"/>
                  </a:lnTo>
                  <a:lnTo>
                    <a:pt x="202259" y="610387"/>
                  </a:lnTo>
                  <a:lnTo>
                    <a:pt x="226905" y="572885"/>
                  </a:lnTo>
                  <a:lnTo>
                    <a:pt x="252785" y="536292"/>
                  </a:lnTo>
                  <a:lnTo>
                    <a:pt x="279871" y="500637"/>
                  </a:lnTo>
                  <a:lnTo>
                    <a:pt x="308132" y="465950"/>
                  </a:lnTo>
                  <a:lnTo>
                    <a:pt x="337538" y="432261"/>
                  </a:lnTo>
                  <a:lnTo>
                    <a:pt x="368061" y="399600"/>
                  </a:lnTo>
                  <a:lnTo>
                    <a:pt x="399670" y="367995"/>
                  </a:lnTo>
                  <a:lnTo>
                    <a:pt x="432336" y="337477"/>
                  </a:lnTo>
                  <a:lnTo>
                    <a:pt x="466029" y="308075"/>
                  </a:lnTo>
                  <a:lnTo>
                    <a:pt x="500720" y="279818"/>
                  </a:lnTo>
                  <a:lnTo>
                    <a:pt x="536378" y="252737"/>
                  </a:lnTo>
                  <a:lnTo>
                    <a:pt x="572976" y="226861"/>
                  </a:lnTo>
                  <a:lnTo>
                    <a:pt x="610482" y="202219"/>
                  </a:lnTo>
                  <a:lnTo>
                    <a:pt x="648867" y="178842"/>
                  </a:lnTo>
                  <a:lnTo>
                    <a:pt x="688101" y="156758"/>
                  </a:lnTo>
                  <a:lnTo>
                    <a:pt x="728156" y="135998"/>
                  </a:lnTo>
                  <a:lnTo>
                    <a:pt x="769001" y="116590"/>
                  </a:lnTo>
                  <a:lnTo>
                    <a:pt x="810606" y="98565"/>
                  </a:lnTo>
                  <a:lnTo>
                    <a:pt x="852943" y="81952"/>
                  </a:lnTo>
                  <a:lnTo>
                    <a:pt x="895981" y="66780"/>
                  </a:lnTo>
                  <a:lnTo>
                    <a:pt x="939691" y="53080"/>
                  </a:lnTo>
                  <a:lnTo>
                    <a:pt x="984043" y="40881"/>
                  </a:lnTo>
                  <a:lnTo>
                    <a:pt x="1029007" y="30213"/>
                  </a:lnTo>
                  <a:lnTo>
                    <a:pt x="1074555" y="21104"/>
                  </a:lnTo>
                  <a:lnTo>
                    <a:pt x="1120655" y="13585"/>
                  </a:lnTo>
                  <a:lnTo>
                    <a:pt x="1167280" y="7686"/>
                  </a:lnTo>
                  <a:lnTo>
                    <a:pt x="1214398" y="3435"/>
                  </a:lnTo>
                  <a:lnTo>
                    <a:pt x="1261981" y="863"/>
                  </a:lnTo>
                  <a:lnTo>
                    <a:pt x="1309999" y="0"/>
                  </a:lnTo>
                  <a:lnTo>
                    <a:pt x="1358025" y="863"/>
                  </a:lnTo>
                  <a:lnTo>
                    <a:pt x="1405615" y="3435"/>
                  </a:lnTo>
                  <a:lnTo>
                    <a:pt x="1452740" y="7686"/>
                  </a:lnTo>
                  <a:lnTo>
                    <a:pt x="1499370" y="13585"/>
                  </a:lnTo>
                  <a:lnTo>
                    <a:pt x="1545476" y="21104"/>
                  </a:lnTo>
                  <a:lnTo>
                    <a:pt x="1591028" y="30213"/>
                  </a:lnTo>
                  <a:lnTo>
                    <a:pt x="1635997" y="40881"/>
                  </a:lnTo>
                  <a:lnTo>
                    <a:pt x="1680352" y="53080"/>
                  </a:lnTo>
                  <a:lnTo>
                    <a:pt x="1724065" y="66780"/>
                  </a:lnTo>
                  <a:lnTo>
                    <a:pt x="1767105" y="81952"/>
                  </a:lnTo>
                  <a:lnTo>
                    <a:pt x="1809444" y="98565"/>
                  </a:lnTo>
                  <a:lnTo>
                    <a:pt x="1851050" y="116590"/>
                  </a:lnTo>
                  <a:lnTo>
                    <a:pt x="1891896" y="135998"/>
                  </a:lnTo>
                  <a:lnTo>
                    <a:pt x="1931951" y="156758"/>
                  </a:lnTo>
                  <a:lnTo>
                    <a:pt x="1971186" y="178842"/>
                  </a:lnTo>
                  <a:lnTo>
                    <a:pt x="2009571" y="202219"/>
                  </a:lnTo>
                  <a:lnTo>
                    <a:pt x="2047077" y="226861"/>
                  </a:lnTo>
                  <a:lnTo>
                    <a:pt x="2083673" y="252737"/>
                  </a:lnTo>
                  <a:lnTo>
                    <a:pt x="2119331" y="279818"/>
                  </a:lnTo>
                  <a:lnTo>
                    <a:pt x="2154020" y="308075"/>
                  </a:lnTo>
                  <a:lnTo>
                    <a:pt x="2187712" y="337477"/>
                  </a:lnTo>
                  <a:lnTo>
                    <a:pt x="2220376" y="367995"/>
                  </a:lnTo>
                  <a:lnTo>
                    <a:pt x="2251983" y="399600"/>
                  </a:lnTo>
                  <a:lnTo>
                    <a:pt x="2282503" y="432261"/>
                  </a:lnTo>
                  <a:lnTo>
                    <a:pt x="2311907" y="465950"/>
                  </a:lnTo>
                  <a:lnTo>
                    <a:pt x="2340166" y="500637"/>
                  </a:lnTo>
                  <a:lnTo>
                    <a:pt x="2367248" y="536292"/>
                  </a:lnTo>
                  <a:lnTo>
                    <a:pt x="2393126" y="572885"/>
                  </a:lnTo>
                  <a:lnTo>
                    <a:pt x="2417769" y="610387"/>
                  </a:lnTo>
                  <a:lnTo>
                    <a:pt x="2441148" y="648768"/>
                  </a:lnTo>
                  <a:lnTo>
                    <a:pt x="2463233" y="687999"/>
                  </a:lnTo>
                  <a:lnTo>
                    <a:pt x="2483995" y="728051"/>
                  </a:lnTo>
                  <a:lnTo>
                    <a:pt x="2503404" y="768892"/>
                  </a:lnTo>
                  <a:lnTo>
                    <a:pt x="2521430" y="810495"/>
                  </a:lnTo>
                  <a:lnTo>
                    <a:pt x="2538044" y="852829"/>
                  </a:lnTo>
                  <a:lnTo>
                    <a:pt x="2553216" y="895865"/>
                  </a:lnTo>
                  <a:lnTo>
                    <a:pt x="2566916" y="939572"/>
                  </a:lnTo>
                  <a:lnTo>
                    <a:pt x="2579116" y="983922"/>
                  </a:lnTo>
                  <a:lnTo>
                    <a:pt x="2589785" y="1028886"/>
                  </a:lnTo>
                  <a:lnTo>
                    <a:pt x="2598894" y="1074432"/>
                  </a:lnTo>
                  <a:lnTo>
                    <a:pt x="2606413" y="1120532"/>
                  </a:lnTo>
                  <a:lnTo>
                    <a:pt x="2612313" y="1167156"/>
                  </a:lnTo>
                  <a:lnTo>
                    <a:pt x="2616563" y="1214275"/>
                  </a:lnTo>
                  <a:lnTo>
                    <a:pt x="2619135" y="1261859"/>
                  </a:lnTo>
                  <a:lnTo>
                    <a:pt x="2619999" y="1309877"/>
                  </a:lnTo>
                  <a:lnTo>
                    <a:pt x="2619135" y="1357905"/>
                  </a:lnTo>
                  <a:lnTo>
                    <a:pt x="2616563" y="1405497"/>
                  </a:lnTo>
                  <a:lnTo>
                    <a:pt x="2612313" y="1452624"/>
                  </a:lnTo>
                  <a:lnTo>
                    <a:pt x="2606413" y="1499256"/>
                  </a:lnTo>
                  <a:lnTo>
                    <a:pt x="2598894" y="1545363"/>
                  </a:lnTo>
                  <a:lnTo>
                    <a:pt x="2589785" y="1590917"/>
                  </a:lnTo>
                  <a:lnTo>
                    <a:pt x="2579116" y="1635887"/>
                  </a:lnTo>
                  <a:lnTo>
                    <a:pt x="2566916" y="1680244"/>
                  </a:lnTo>
                  <a:lnTo>
                    <a:pt x="2553216" y="1723958"/>
                  </a:lnTo>
                  <a:lnTo>
                    <a:pt x="2538044" y="1767000"/>
                  </a:lnTo>
                  <a:lnTo>
                    <a:pt x="2521430" y="1809340"/>
                  </a:lnTo>
                  <a:lnTo>
                    <a:pt x="2503404" y="1850948"/>
                  </a:lnTo>
                  <a:lnTo>
                    <a:pt x="2483995" y="1891795"/>
                  </a:lnTo>
                  <a:lnTo>
                    <a:pt x="2463233" y="1931852"/>
                  </a:lnTo>
                  <a:lnTo>
                    <a:pt x="2441148" y="1971088"/>
                  </a:lnTo>
                  <a:lnTo>
                    <a:pt x="2417769" y="2009474"/>
                  </a:lnTo>
                  <a:lnTo>
                    <a:pt x="2393126" y="2046981"/>
                  </a:lnTo>
                  <a:lnTo>
                    <a:pt x="2367248" y="2083579"/>
                  </a:lnTo>
                  <a:lnTo>
                    <a:pt x="2340166" y="2119238"/>
                  </a:lnTo>
                  <a:lnTo>
                    <a:pt x="2311907" y="2153928"/>
                  </a:lnTo>
                  <a:lnTo>
                    <a:pt x="2282503" y="2187621"/>
                  </a:lnTo>
                  <a:lnTo>
                    <a:pt x="2251983" y="2220286"/>
                  </a:lnTo>
                  <a:lnTo>
                    <a:pt x="2220376" y="2251894"/>
                  </a:lnTo>
                  <a:lnTo>
                    <a:pt x="2187712" y="2282415"/>
                  </a:lnTo>
                  <a:lnTo>
                    <a:pt x="2154020" y="2311821"/>
                  </a:lnTo>
                  <a:lnTo>
                    <a:pt x="2119331" y="2340080"/>
                  </a:lnTo>
                  <a:lnTo>
                    <a:pt x="2083673" y="2367163"/>
                  </a:lnTo>
                  <a:lnTo>
                    <a:pt x="2047077" y="2393042"/>
                  </a:lnTo>
                  <a:lnTo>
                    <a:pt x="2009571" y="2417686"/>
                  </a:lnTo>
                  <a:lnTo>
                    <a:pt x="1971186" y="2441066"/>
                  </a:lnTo>
                  <a:lnTo>
                    <a:pt x="1931951" y="2463151"/>
                  </a:lnTo>
                  <a:lnTo>
                    <a:pt x="1891896" y="2483914"/>
                  </a:lnTo>
                  <a:lnTo>
                    <a:pt x="1851050" y="2503323"/>
                  </a:lnTo>
                  <a:lnTo>
                    <a:pt x="1809444" y="2521350"/>
                  </a:lnTo>
                  <a:lnTo>
                    <a:pt x="1767105" y="2537964"/>
                  </a:lnTo>
                  <a:lnTo>
                    <a:pt x="1724065" y="2553137"/>
                  </a:lnTo>
                  <a:lnTo>
                    <a:pt x="1680352" y="2566838"/>
                  </a:lnTo>
                  <a:lnTo>
                    <a:pt x="1635997" y="2579038"/>
                  </a:lnTo>
                  <a:lnTo>
                    <a:pt x="1591028" y="2589707"/>
                  </a:lnTo>
                  <a:lnTo>
                    <a:pt x="1545476" y="2598816"/>
                  </a:lnTo>
                  <a:lnTo>
                    <a:pt x="1499370" y="2606335"/>
                  </a:lnTo>
                  <a:lnTo>
                    <a:pt x="1452740" y="2612235"/>
                  </a:lnTo>
                  <a:lnTo>
                    <a:pt x="1405615" y="2616486"/>
                  </a:lnTo>
                  <a:lnTo>
                    <a:pt x="1358025" y="2619058"/>
                  </a:lnTo>
                  <a:lnTo>
                    <a:pt x="1309999" y="2619922"/>
                  </a:lnTo>
                  <a:lnTo>
                    <a:pt x="1261981" y="2619058"/>
                  </a:lnTo>
                  <a:lnTo>
                    <a:pt x="1214398" y="2616486"/>
                  </a:lnTo>
                  <a:lnTo>
                    <a:pt x="1167280" y="2612235"/>
                  </a:lnTo>
                  <a:lnTo>
                    <a:pt x="1120655" y="2606335"/>
                  </a:lnTo>
                  <a:lnTo>
                    <a:pt x="1074555" y="2598816"/>
                  </a:lnTo>
                  <a:lnTo>
                    <a:pt x="1029007" y="2589707"/>
                  </a:lnTo>
                  <a:lnTo>
                    <a:pt x="984043" y="2579038"/>
                  </a:lnTo>
                  <a:lnTo>
                    <a:pt x="939691" y="2566838"/>
                  </a:lnTo>
                  <a:lnTo>
                    <a:pt x="895981" y="2553137"/>
                  </a:lnTo>
                  <a:lnTo>
                    <a:pt x="852943" y="2537964"/>
                  </a:lnTo>
                  <a:lnTo>
                    <a:pt x="810606" y="2521350"/>
                  </a:lnTo>
                  <a:lnTo>
                    <a:pt x="769001" y="2503323"/>
                  </a:lnTo>
                  <a:lnTo>
                    <a:pt x="728156" y="2483914"/>
                  </a:lnTo>
                  <a:lnTo>
                    <a:pt x="688101" y="2463151"/>
                  </a:lnTo>
                  <a:lnTo>
                    <a:pt x="648867" y="2441066"/>
                  </a:lnTo>
                  <a:lnTo>
                    <a:pt x="610482" y="2417686"/>
                  </a:lnTo>
                  <a:lnTo>
                    <a:pt x="572976" y="2393042"/>
                  </a:lnTo>
                  <a:lnTo>
                    <a:pt x="536378" y="2367163"/>
                  </a:lnTo>
                  <a:lnTo>
                    <a:pt x="500720" y="2340080"/>
                  </a:lnTo>
                  <a:lnTo>
                    <a:pt x="466029" y="2311821"/>
                  </a:lnTo>
                  <a:lnTo>
                    <a:pt x="432336" y="2282415"/>
                  </a:lnTo>
                  <a:lnTo>
                    <a:pt x="399670" y="2251894"/>
                  </a:lnTo>
                  <a:lnTo>
                    <a:pt x="368061" y="2220286"/>
                  </a:lnTo>
                  <a:lnTo>
                    <a:pt x="337538" y="2187621"/>
                  </a:lnTo>
                  <a:lnTo>
                    <a:pt x="308132" y="2153928"/>
                  </a:lnTo>
                  <a:lnTo>
                    <a:pt x="279871" y="2119238"/>
                  </a:lnTo>
                  <a:lnTo>
                    <a:pt x="252785" y="2083579"/>
                  </a:lnTo>
                  <a:lnTo>
                    <a:pt x="226905" y="2046981"/>
                  </a:lnTo>
                  <a:lnTo>
                    <a:pt x="202259" y="2009474"/>
                  </a:lnTo>
                  <a:lnTo>
                    <a:pt x="178878" y="1971088"/>
                  </a:lnTo>
                  <a:lnTo>
                    <a:pt x="156790" y="1931852"/>
                  </a:lnTo>
                  <a:lnTo>
                    <a:pt x="136025" y="1891795"/>
                  </a:lnTo>
                  <a:lnTo>
                    <a:pt x="116614" y="1850948"/>
                  </a:lnTo>
                  <a:lnTo>
                    <a:pt x="98586" y="1809340"/>
                  </a:lnTo>
                  <a:lnTo>
                    <a:pt x="81969" y="1767000"/>
                  </a:lnTo>
                  <a:lnTo>
                    <a:pt x="66795" y="1723958"/>
                  </a:lnTo>
                  <a:lnTo>
                    <a:pt x="53092" y="1680244"/>
                  </a:lnTo>
                  <a:lnTo>
                    <a:pt x="40890" y="1635887"/>
                  </a:lnTo>
                  <a:lnTo>
                    <a:pt x="30219" y="1590917"/>
                  </a:lnTo>
                  <a:lnTo>
                    <a:pt x="21109" y="1545363"/>
                  </a:lnTo>
                  <a:lnTo>
                    <a:pt x="13589" y="1499256"/>
                  </a:lnTo>
                  <a:lnTo>
                    <a:pt x="7688" y="1452624"/>
                  </a:lnTo>
                  <a:lnTo>
                    <a:pt x="3436" y="1405497"/>
                  </a:lnTo>
                  <a:lnTo>
                    <a:pt x="864" y="1357905"/>
                  </a:lnTo>
                  <a:lnTo>
                    <a:pt x="0" y="1309877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62473" y="4677916"/>
            <a:ext cx="1603375" cy="111188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1905" algn="ctr">
              <a:lnSpc>
                <a:spcPct val="81700"/>
              </a:lnSpc>
              <a:spcBef>
                <a:spcPts val="409"/>
              </a:spcBef>
            </a:pP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r>
              <a:rPr sz="1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78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%</a:t>
            </a:r>
            <a:r>
              <a:rPr sz="1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cli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nts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re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cl</a:t>
            </a:r>
            <a:r>
              <a:rPr sz="1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nts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wi</a:t>
            </a: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4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me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nt </a:t>
            </a:r>
            <a:r>
              <a:rPr sz="1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fficult</a:t>
            </a:r>
            <a:r>
              <a:rPr sz="1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ie</a:t>
            </a:r>
            <a:r>
              <a:rPr sz="1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9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1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1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1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1%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f 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cl</a:t>
            </a:r>
            <a:r>
              <a:rPr sz="1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nts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fa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ll</a:t>
            </a:r>
            <a:r>
              <a:rPr sz="1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4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'all </a:t>
            </a:r>
            <a:r>
              <a:rPr sz="1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other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cases' </a:t>
            </a:r>
            <a:r>
              <a:rPr sz="1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category.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2697" y="196278"/>
            <a:ext cx="9728200" cy="1515745"/>
            <a:chOff x="1012697" y="196278"/>
            <a:chExt cx="9728200" cy="1515745"/>
          </a:xfrm>
        </p:grpSpPr>
        <p:sp>
          <p:nvSpPr>
            <p:cNvPr id="3" name="object 3"/>
            <p:cNvSpPr/>
            <p:nvPr/>
          </p:nvSpPr>
          <p:spPr>
            <a:xfrm>
              <a:off x="1012697" y="204216"/>
              <a:ext cx="749935" cy="1499870"/>
            </a:xfrm>
            <a:custGeom>
              <a:avLst/>
              <a:gdLst/>
              <a:ahLst/>
              <a:cxnLst/>
              <a:rect l="l" t="t" r="r" b="b"/>
              <a:pathLst>
                <a:path w="749935" h="1499870">
                  <a:moveTo>
                    <a:pt x="749807" y="0"/>
                  </a:moveTo>
                  <a:lnTo>
                    <a:pt x="702384" y="1474"/>
                  </a:lnTo>
                  <a:lnTo>
                    <a:pt x="655745" y="5841"/>
                  </a:lnTo>
                  <a:lnTo>
                    <a:pt x="609979" y="13010"/>
                  </a:lnTo>
                  <a:lnTo>
                    <a:pt x="565172" y="22896"/>
                  </a:lnTo>
                  <a:lnTo>
                    <a:pt x="521413" y="35410"/>
                  </a:lnTo>
                  <a:lnTo>
                    <a:pt x="478790" y="50463"/>
                  </a:lnTo>
                  <a:lnTo>
                    <a:pt x="437390" y="67970"/>
                  </a:lnTo>
                  <a:lnTo>
                    <a:pt x="397302" y="87840"/>
                  </a:lnTo>
                  <a:lnTo>
                    <a:pt x="358612" y="109988"/>
                  </a:lnTo>
                  <a:lnTo>
                    <a:pt x="321409" y="134325"/>
                  </a:lnTo>
                  <a:lnTo>
                    <a:pt x="285780" y="160763"/>
                  </a:lnTo>
                  <a:lnTo>
                    <a:pt x="251814" y="189215"/>
                  </a:lnTo>
                  <a:lnTo>
                    <a:pt x="219598" y="219593"/>
                  </a:lnTo>
                  <a:lnTo>
                    <a:pt x="189220" y="251808"/>
                  </a:lnTo>
                  <a:lnTo>
                    <a:pt x="160768" y="285774"/>
                  </a:lnTo>
                  <a:lnTo>
                    <a:pt x="134329" y="321402"/>
                  </a:lnTo>
                  <a:lnTo>
                    <a:pt x="109992" y="358605"/>
                  </a:lnTo>
                  <a:lnTo>
                    <a:pt x="87843" y="397295"/>
                  </a:lnTo>
                  <a:lnTo>
                    <a:pt x="67972" y="437384"/>
                  </a:lnTo>
                  <a:lnTo>
                    <a:pt x="50465" y="478784"/>
                  </a:lnTo>
                  <a:lnTo>
                    <a:pt x="35411" y="521408"/>
                  </a:lnTo>
                  <a:lnTo>
                    <a:pt x="22897" y="565167"/>
                  </a:lnTo>
                  <a:lnTo>
                    <a:pt x="13011" y="609975"/>
                  </a:lnTo>
                  <a:lnTo>
                    <a:pt x="5841" y="655742"/>
                  </a:lnTo>
                  <a:lnTo>
                    <a:pt x="1474" y="702383"/>
                  </a:lnTo>
                  <a:lnTo>
                    <a:pt x="0" y="749807"/>
                  </a:lnTo>
                  <a:lnTo>
                    <a:pt x="1474" y="797216"/>
                  </a:lnTo>
                  <a:lnTo>
                    <a:pt x="5841" y="843843"/>
                  </a:lnTo>
                  <a:lnTo>
                    <a:pt x="13011" y="889599"/>
                  </a:lnTo>
                  <a:lnTo>
                    <a:pt x="22897" y="934397"/>
                  </a:lnTo>
                  <a:lnTo>
                    <a:pt x="35411" y="978150"/>
                  </a:lnTo>
                  <a:lnTo>
                    <a:pt x="50465" y="1020769"/>
                  </a:lnTo>
                  <a:lnTo>
                    <a:pt x="67972" y="1062166"/>
                  </a:lnTo>
                  <a:lnTo>
                    <a:pt x="87843" y="1102253"/>
                  </a:lnTo>
                  <a:lnTo>
                    <a:pt x="109992" y="1140942"/>
                  </a:lnTo>
                  <a:lnTo>
                    <a:pt x="134329" y="1178146"/>
                  </a:lnTo>
                  <a:lnTo>
                    <a:pt x="160768" y="1213777"/>
                  </a:lnTo>
                  <a:lnTo>
                    <a:pt x="189220" y="1247746"/>
                  </a:lnTo>
                  <a:lnTo>
                    <a:pt x="219598" y="1279965"/>
                  </a:lnTo>
                  <a:lnTo>
                    <a:pt x="251814" y="1310347"/>
                  </a:lnTo>
                  <a:lnTo>
                    <a:pt x="285780" y="1338804"/>
                  </a:lnTo>
                  <a:lnTo>
                    <a:pt x="321409" y="1365248"/>
                  </a:lnTo>
                  <a:lnTo>
                    <a:pt x="358612" y="1389591"/>
                  </a:lnTo>
                  <a:lnTo>
                    <a:pt x="397302" y="1411745"/>
                  </a:lnTo>
                  <a:lnTo>
                    <a:pt x="437390" y="1431621"/>
                  </a:lnTo>
                  <a:lnTo>
                    <a:pt x="478790" y="1449133"/>
                  </a:lnTo>
                  <a:lnTo>
                    <a:pt x="521413" y="1464192"/>
                  </a:lnTo>
                  <a:lnTo>
                    <a:pt x="565172" y="1476710"/>
                  </a:lnTo>
                  <a:lnTo>
                    <a:pt x="609979" y="1486599"/>
                  </a:lnTo>
                  <a:lnTo>
                    <a:pt x="655745" y="1493772"/>
                  </a:lnTo>
                  <a:lnTo>
                    <a:pt x="702384" y="1498140"/>
                  </a:lnTo>
                  <a:lnTo>
                    <a:pt x="749807" y="1499615"/>
                  </a:lnTo>
                  <a:lnTo>
                    <a:pt x="749807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2505" y="204216"/>
              <a:ext cx="8970645" cy="1499870"/>
            </a:xfrm>
            <a:custGeom>
              <a:avLst/>
              <a:gdLst/>
              <a:ahLst/>
              <a:cxnLst/>
              <a:rect l="l" t="t" r="r" b="b"/>
              <a:pathLst>
                <a:path w="8970645" h="1499870">
                  <a:moveTo>
                    <a:pt x="0" y="1499615"/>
                  </a:moveTo>
                  <a:lnTo>
                    <a:pt x="8970263" y="1499615"/>
                  </a:lnTo>
                  <a:lnTo>
                    <a:pt x="8970263" y="0"/>
                  </a:lnTo>
                  <a:lnTo>
                    <a:pt x="0" y="0"/>
                  </a:lnTo>
                  <a:lnTo>
                    <a:pt x="0" y="1499615"/>
                  </a:lnTo>
                  <a:close/>
                </a:path>
              </a:pathLst>
            </a:custGeom>
            <a:ln w="15874">
              <a:solidFill>
                <a:srgbClr val="1CAC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0939" y="66542"/>
            <a:ext cx="8153400" cy="113347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030605" marR="5080" indent="-1018540">
              <a:lnSpc>
                <a:spcPts val="3929"/>
              </a:lnSpc>
              <a:spcBef>
                <a:spcPts val="950"/>
              </a:spcBef>
            </a:pPr>
            <a:r>
              <a:rPr sz="4000" spc="-285" dirty="0"/>
              <a:t>Plotting</a:t>
            </a:r>
            <a:r>
              <a:rPr sz="4000" spc="-70" dirty="0"/>
              <a:t> </a:t>
            </a:r>
            <a:r>
              <a:rPr sz="4000" spc="-320" dirty="0"/>
              <a:t>graphs</a:t>
            </a:r>
            <a:r>
              <a:rPr sz="4000" spc="-30" dirty="0"/>
              <a:t> </a:t>
            </a:r>
            <a:r>
              <a:rPr sz="4000" spc="-250" dirty="0"/>
              <a:t>for</a:t>
            </a:r>
            <a:r>
              <a:rPr sz="4000" spc="-45" dirty="0"/>
              <a:t> </a:t>
            </a:r>
            <a:r>
              <a:rPr sz="4000" spc="-290" dirty="0"/>
              <a:t>Target0</a:t>
            </a:r>
            <a:r>
              <a:rPr sz="4000" spc="-50" dirty="0"/>
              <a:t> </a:t>
            </a:r>
            <a:r>
              <a:rPr sz="4000" spc="-365" dirty="0"/>
              <a:t>(Customers </a:t>
            </a:r>
            <a:r>
              <a:rPr sz="4000" spc="-1095" dirty="0"/>
              <a:t> </a:t>
            </a:r>
            <a:r>
              <a:rPr sz="4000" spc="-160" dirty="0"/>
              <a:t>with</a:t>
            </a:r>
            <a:r>
              <a:rPr sz="4000" b="0" spc="60" dirty="0">
                <a:latin typeface="Times New Roman"/>
                <a:cs typeface="Times New Roman"/>
              </a:rPr>
              <a:t> </a:t>
            </a:r>
            <a:r>
              <a:rPr sz="4000" spc="-325" dirty="0"/>
              <a:t>no</a:t>
            </a:r>
            <a:r>
              <a:rPr sz="4000" b="0" spc="65" dirty="0">
                <a:latin typeface="Times New Roman"/>
                <a:cs typeface="Times New Roman"/>
              </a:rPr>
              <a:t> </a:t>
            </a:r>
            <a:r>
              <a:rPr sz="4000" spc="-265" dirty="0"/>
              <a:t>payment</a:t>
            </a:r>
            <a:r>
              <a:rPr sz="4000" b="0" spc="65" dirty="0">
                <a:latin typeface="Times New Roman"/>
                <a:cs typeface="Times New Roman"/>
              </a:rPr>
              <a:t> </a:t>
            </a:r>
            <a:r>
              <a:rPr sz="4000" spc="-175" dirty="0"/>
              <a:t>di</a:t>
            </a:r>
            <a:r>
              <a:rPr sz="4000" spc="-10" dirty="0"/>
              <a:t>f</a:t>
            </a:r>
            <a:r>
              <a:rPr sz="4000" spc="-220" dirty="0"/>
              <a:t>ficulti</a:t>
            </a:r>
            <a:r>
              <a:rPr sz="4000" spc="-315" dirty="0"/>
              <a:t>e</a:t>
            </a:r>
            <a:r>
              <a:rPr sz="4000" spc="-300" dirty="0"/>
              <a:t>s)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2969" y="1703838"/>
            <a:ext cx="10661015" cy="4911090"/>
            <a:chOff x="902969" y="1703838"/>
            <a:chExt cx="10661015" cy="49110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969" y="1703838"/>
              <a:ext cx="10652759" cy="35426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12697" y="5215890"/>
              <a:ext cx="10543540" cy="319405"/>
            </a:xfrm>
            <a:custGeom>
              <a:avLst/>
              <a:gdLst/>
              <a:ahLst/>
              <a:cxnLst/>
              <a:rect l="l" t="t" r="r" b="b"/>
              <a:pathLst>
                <a:path w="10543540" h="319404">
                  <a:moveTo>
                    <a:pt x="10489813" y="0"/>
                  </a:moveTo>
                  <a:lnTo>
                    <a:pt x="53233" y="0"/>
                  </a:lnTo>
                  <a:lnTo>
                    <a:pt x="32513" y="4171"/>
                  </a:lnTo>
                  <a:lnTo>
                    <a:pt x="15592" y="15558"/>
                  </a:lnTo>
                  <a:lnTo>
                    <a:pt x="4183" y="32468"/>
                  </a:lnTo>
                  <a:lnTo>
                    <a:pt x="0" y="53208"/>
                  </a:lnTo>
                  <a:lnTo>
                    <a:pt x="0" y="266187"/>
                  </a:lnTo>
                  <a:lnTo>
                    <a:pt x="4183" y="286880"/>
                  </a:lnTo>
                  <a:lnTo>
                    <a:pt x="15592" y="303799"/>
                  </a:lnTo>
                  <a:lnTo>
                    <a:pt x="32513" y="315218"/>
                  </a:lnTo>
                  <a:lnTo>
                    <a:pt x="53233" y="319409"/>
                  </a:lnTo>
                  <a:lnTo>
                    <a:pt x="10489813" y="319409"/>
                  </a:lnTo>
                  <a:lnTo>
                    <a:pt x="10510511" y="315218"/>
                  </a:lnTo>
                  <a:lnTo>
                    <a:pt x="10527429" y="303799"/>
                  </a:lnTo>
                  <a:lnTo>
                    <a:pt x="10538844" y="286880"/>
                  </a:lnTo>
                  <a:lnTo>
                    <a:pt x="10543031" y="266187"/>
                  </a:lnTo>
                  <a:lnTo>
                    <a:pt x="10543031" y="53208"/>
                  </a:lnTo>
                  <a:lnTo>
                    <a:pt x="10538844" y="32468"/>
                  </a:lnTo>
                  <a:lnTo>
                    <a:pt x="10527429" y="15558"/>
                  </a:lnTo>
                  <a:lnTo>
                    <a:pt x="10510511" y="4171"/>
                  </a:lnTo>
                  <a:lnTo>
                    <a:pt x="10489813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2697" y="5215890"/>
              <a:ext cx="10543540" cy="319405"/>
            </a:xfrm>
            <a:custGeom>
              <a:avLst/>
              <a:gdLst/>
              <a:ahLst/>
              <a:cxnLst/>
              <a:rect l="l" t="t" r="r" b="b"/>
              <a:pathLst>
                <a:path w="10543540" h="319404">
                  <a:moveTo>
                    <a:pt x="0" y="53208"/>
                  </a:moveTo>
                  <a:lnTo>
                    <a:pt x="4183" y="32468"/>
                  </a:lnTo>
                  <a:lnTo>
                    <a:pt x="15592" y="15558"/>
                  </a:lnTo>
                  <a:lnTo>
                    <a:pt x="32513" y="4171"/>
                  </a:lnTo>
                  <a:lnTo>
                    <a:pt x="53233" y="0"/>
                  </a:lnTo>
                  <a:lnTo>
                    <a:pt x="10489813" y="0"/>
                  </a:lnTo>
                  <a:lnTo>
                    <a:pt x="10510511" y="4171"/>
                  </a:lnTo>
                  <a:lnTo>
                    <a:pt x="10527429" y="15558"/>
                  </a:lnTo>
                  <a:lnTo>
                    <a:pt x="10538844" y="32468"/>
                  </a:lnTo>
                  <a:lnTo>
                    <a:pt x="10543031" y="53208"/>
                  </a:lnTo>
                  <a:lnTo>
                    <a:pt x="10543031" y="266187"/>
                  </a:lnTo>
                  <a:lnTo>
                    <a:pt x="10538844" y="286880"/>
                  </a:lnTo>
                  <a:lnTo>
                    <a:pt x="10527429" y="303799"/>
                  </a:lnTo>
                  <a:lnTo>
                    <a:pt x="10510511" y="315218"/>
                  </a:lnTo>
                  <a:lnTo>
                    <a:pt x="10489813" y="319409"/>
                  </a:lnTo>
                  <a:lnTo>
                    <a:pt x="53233" y="319409"/>
                  </a:lnTo>
                  <a:lnTo>
                    <a:pt x="32513" y="315218"/>
                  </a:lnTo>
                  <a:lnTo>
                    <a:pt x="15592" y="303799"/>
                  </a:lnTo>
                  <a:lnTo>
                    <a:pt x="4183" y="286880"/>
                  </a:lnTo>
                  <a:lnTo>
                    <a:pt x="0" y="266187"/>
                  </a:lnTo>
                  <a:lnTo>
                    <a:pt x="0" y="53208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2698" y="5575553"/>
              <a:ext cx="10543540" cy="1039494"/>
            </a:xfrm>
            <a:custGeom>
              <a:avLst/>
              <a:gdLst/>
              <a:ahLst/>
              <a:cxnLst/>
              <a:rect l="l" t="t" r="r" b="b"/>
              <a:pathLst>
                <a:path w="10543540" h="1039495">
                  <a:moveTo>
                    <a:pt x="10543032" y="772731"/>
                  </a:moveTo>
                  <a:lnTo>
                    <a:pt x="10538841" y="752017"/>
                  </a:lnTo>
                  <a:lnTo>
                    <a:pt x="10527424" y="735088"/>
                  </a:lnTo>
                  <a:lnTo>
                    <a:pt x="10510507" y="723684"/>
                  </a:lnTo>
                  <a:lnTo>
                    <a:pt x="10489806" y="719505"/>
                  </a:lnTo>
                  <a:lnTo>
                    <a:pt x="53225" y="719505"/>
                  </a:lnTo>
                  <a:lnTo>
                    <a:pt x="32512" y="723684"/>
                  </a:lnTo>
                  <a:lnTo>
                    <a:pt x="15582" y="735088"/>
                  </a:lnTo>
                  <a:lnTo>
                    <a:pt x="4178" y="752017"/>
                  </a:lnTo>
                  <a:lnTo>
                    <a:pt x="0" y="772731"/>
                  </a:lnTo>
                  <a:lnTo>
                    <a:pt x="0" y="985672"/>
                  </a:lnTo>
                  <a:lnTo>
                    <a:pt x="4178" y="1006398"/>
                  </a:lnTo>
                  <a:lnTo>
                    <a:pt x="15582" y="1023327"/>
                  </a:lnTo>
                  <a:lnTo>
                    <a:pt x="32512" y="1034732"/>
                  </a:lnTo>
                  <a:lnTo>
                    <a:pt x="53225" y="1038923"/>
                  </a:lnTo>
                  <a:lnTo>
                    <a:pt x="10489806" y="1038923"/>
                  </a:lnTo>
                  <a:lnTo>
                    <a:pt x="10510507" y="1034732"/>
                  </a:lnTo>
                  <a:lnTo>
                    <a:pt x="10527424" y="1023327"/>
                  </a:lnTo>
                  <a:lnTo>
                    <a:pt x="10538841" y="1006398"/>
                  </a:lnTo>
                  <a:lnTo>
                    <a:pt x="10543032" y="985672"/>
                  </a:lnTo>
                  <a:lnTo>
                    <a:pt x="10543032" y="772731"/>
                  </a:lnTo>
                  <a:close/>
                </a:path>
                <a:path w="10543540" h="1039495">
                  <a:moveTo>
                    <a:pt x="10543032" y="413004"/>
                  </a:moveTo>
                  <a:lnTo>
                    <a:pt x="10538841" y="392290"/>
                  </a:lnTo>
                  <a:lnTo>
                    <a:pt x="10527424" y="375373"/>
                  </a:lnTo>
                  <a:lnTo>
                    <a:pt x="10510507" y="363956"/>
                  </a:lnTo>
                  <a:lnTo>
                    <a:pt x="10489806" y="359778"/>
                  </a:lnTo>
                  <a:lnTo>
                    <a:pt x="53225" y="359778"/>
                  </a:lnTo>
                  <a:lnTo>
                    <a:pt x="32512" y="363956"/>
                  </a:lnTo>
                  <a:lnTo>
                    <a:pt x="15582" y="375373"/>
                  </a:lnTo>
                  <a:lnTo>
                    <a:pt x="4178" y="392290"/>
                  </a:lnTo>
                  <a:lnTo>
                    <a:pt x="0" y="413004"/>
                  </a:lnTo>
                  <a:lnTo>
                    <a:pt x="0" y="625957"/>
                  </a:lnTo>
                  <a:lnTo>
                    <a:pt x="4178" y="646671"/>
                  </a:lnTo>
                  <a:lnTo>
                    <a:pt x="15582" y="663587"/>
                  </a:lnTo>
                  <a:lnTo>
                    <a:pt x="32512" y="674992"/>
                  </a:lnTo>
                  <a:lnTo>
                    <a:pt x="53225" y="679170"/>
                  </a:lnTo>
                  <a:lnTo>
                    <a:pt x="10489806" y="679170"/>
                  </a:lnTo>
                  <a:lnTo>
                    <a:pt x="10510507" y="674992"/>
                  </a:lnTo>
                  <a:lnTo>
                    <a:pt x="10527424" y="663587"/>
                  </a:lnTo>
                  <a:lnTo>
                    <a:pt x="10538841" y="646671"/>
                  </a:lnTo>
                  <a:lnTo>
                    <a:pt x="10543032" y="625957"/>
                  </a:lnTo>
                  <a:lnTo>
                    <a:pt x="10543032" y="413004"/>
                  </a:lnTo>
                  <a:close/>
                </a:path>
                <a:path w="10543540" h="1039495">
                  <a:moveTo>
                    <a:pt x="10543032" y="53289"/>
                  </a:moveTo>
                  <a:lnTo>
                    <a:pt x="10538841" y="32550"/>
                  </a:lnTo>
                  <a:lnTo>
                    <a:pt x="10527424" y="15621"/>
                  </a:lnTo>
                  <a:lnTo>
                    <a:pt x="10510507" y="4191"/>
                  </a:lnTo>
                  <a:lnTo>
                    <a:pt x="10489806" y="0"/>
                  </a:lnTo>
                  <a:lnTo>
                    <a:pt x="53225" y="0"/>
                  </a:lnTo>
                  <a:lnTo>
                    <a:pt x="32512" y="4191"/>
                  </a:lnTo>
                  <a:lnTo>
                    <a:pt x="15582" y="15621"/>
                  </a:lnTo>
                  <a:lnTo>
                    <a:pt x="4178" y="32550"/>
                  </a:lnTo>
                  <a:lnTo>
                    <a:pt x="0" y="53289"/>
                  </a:lnTo>
                  <a:lnTo>
                    <a:pt x="0" y="266204"/>
                  </a:lnTo>
                  <a:lnTo>
                    <a:pt x="4178" y="286931"/>
                  </a:lnTo>
                  <a:lnTo>
                    <a:pt x="15582" y="303860"/>
                  </a:lnTo>
                  <a:lnTo>
                    <a:pt x="32512" y="315264"/>
                  </a:lnTo>
                  <a:lnTo>
                    <a:pt x="53225" y="319455"/>
                  </a:lnTo>
                  <a:lnTo>
                    <a:pt x="10489806" y="319455"/>
                  </a:lnTo>
                  <a:lnTo>
                    <a:pt x="10510507" y="315264"/>
                  </a:lnTo>
                  <a:lnTo>
                    <a:pt x="10527424" y="303860"/>
                  </a:lnTo>
                  <a:lnTo>
                    <a:pt x="10538841" y="286931"/>
                  </a:lnTo>
                  <a:lnTo>
                    <a:pt x="10543032" y="266204"/>
                  </a:lnTo>
                  <a:lnTo>
                    <a:pt x="10543032" y="53289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69030" y="5231382"/>
            <a:ext cx="7821295" cy="1318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solidFill>
                  <a:srgbClr val="FFFFFF"/>
                </a:solidFill>
                <a:latin typeface="Arial"/>
                <a:cs typeface="Arial"/>
              </a:rPr>
              <a:t>Inferences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majority</a:t>
            </a:r>
            <a:r>
              <a:rPr sz="1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cases,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female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counts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higher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male.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Income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range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100000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200000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having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of</a:t>
            </a:r>
            <a:r>
              <a:rPr sz="1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credits.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slots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250000-275000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375000-400000, </a:t>
            </a:r>
            <a:r>
              <a:rPr sz="1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count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both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males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females</a:t>
            </a: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almost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same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334645" rIns="0" bIns="0" rtlCol="0">
            <a:spAutoFit/>
          </a:bodyPr>
          <a:lstStyle/>
          <a:p>
            <a:pPr marL="1955800" marR="577215" indent="-1369060">
              <a:lnSpc>
                <a:spcPts val="3150"/>
              </a:lnSpc>
              <a:spcBef>
                <a:spcPts val="2635"/>
              </a:spcBef>
            </a:pPr>
            <a:r>
              <a:rPr sz="3200" b="0" spc="-150" dirty="0">
                <a:latin typeface="Microsoft Sans Serif"/>
                <a:cs typeface="Microsoft Sans Serif"/>
              </a:rPr>
              <a:t>Plotting</a:t>
            </a:r>
            <a:r>
              <a:rPr sz="3200" b="0" spc="15" dirty="0">
                <a:latin typeface="Microsoft Sans Serif"/>
                <a:cs typeface="Microsoft Sans Serif"/>
              </a:rPr>
              <a:t> </a:t>
            </a:r>
            <a:r>
              <a:rPr sz="3200" b="0" spc="-20" dirty="0">
                <a:latin typeface="Microsoft Sans Serif"/>
                <a:cs typeface="Microsoft Sans Serif"/>
              </a:rPr>
              <a:t>for</a:t>
            </a:r>
            <a:r>
              <a:rPr sz="3200" b="0" spc="20" dirty="0">
                <a:latin typeface="Microsoft Sans Serif"/>
                <a:cs typeface="Microsoft Sans Serif"/>
              </a:rPr>
              <a:t> </a:t>
            </a:r>
            <a:r>
              <a:rPr sz="3200" b="0" spc="-305" dirty="0">
                <a:latin typeface="Microsoft Sans Serif"/>
                <a:cs typeface="Microsoft Sans Serif"/>
              </a:rPr>
              <a:t>Income</a:t>
            </a:r>
            <a:r>
              <a:rPr sz="3200" b="0" spc="5" dirty="0">
                <a:latin typeface="Microsoft Sans Serif"/>
                <a:cs typeface="Microsoft Sans Serif"/>
              </a:rPr>
              <a:t> </a:t>
            </a:r>
            <a:r>
              <a:rPr sz="3200" b="0" spc="-55" dirty="0">
                <a:latin typeface="Microsoft Sans Serif"/>
                <a:cs typeface="Microsoft Sans Serif"/>
              </a:rPr>
              <a:t>type</a:t>
            </a:r>
            <a:r>
              <a:rPr sz="3200" b="0" spc="20" dirty="0">
                <a:latin typeface="Microsoft Sans Serif"/>
                <a:cs typeface="Microsoft Sans Serif"/>
              </a:rPr>
              <a:t> </a:t>
            </a:r>
            <a:r>
              <a:rPr sz="3200" b="0" spc="-330" dirty="0">
                <a:latin typeface="Microsoft Sans Serif"/>
                <a:cs typeface="Microsoft Sans Serif"/>
              </a:rPr>
              <a:t>(NAME_INCOME_TYPE) </a:t>
            </a:r>
            <a:r>
              <a:rPr sz="3200" b="0" spc="-835" dirty="0">
                <a:latin typeface="Microsoft Sans Serif"/>
                <a:cs typeface="Microsoft Sans Serif"/>
              </a:rPr>
              <a:t> </a:t>
            </a:r>
            <a:r>
              <a:rPr sz="3200" b="0" spc="-155" dirty="0">
                <a:latin typeface="Microsoft Sans Serif"/>
                <a:cs typeface="Microsoft Sans Serif"/>
              </a:rPr>
              <a:t>(Segre</a:t>
            </a:r>
            <a:r>
              <a:rPr sz="3200" b="0" spc="-235" dirty="0">
                <a:latin typeface="Microsoft Sans Serif"/>
                <a:cs typeface="Microsoft Sans Serif"/>
              </a:rPr>
              <a:t>g</a:t>
            </a:r>
            <a:r>
              <a:rPr sz="3200" b="0" spc="-55" dirty="0">
                <a:latin typeface="Microsoft Sans Serif"/>
                <a:cs typeface="Microsoft Sans Serif"/>
              </a:rPr>
              <a:t>ated</a:t>
            </a:r>
            <a:r>
              <a:rPr sz="3200" b="0" spc="40" dirty="0">
                <a:latin typeface="Times New Roman"/>
                <a:cs typeface="Times New Roman"/>
              </a:rPr>
              <a:t> </a:t>
            </a:r>
            <a:r>
              <a:rPr sz="3200" b="0" spc="-150" dirty="0">
                <a:latin typeface="Microsoft Sans Serif"/>
                <a:cs typeface="Microsoft Sans Serif"/>
              </a:rPr>
              <a:t>based</a:t>
            </a:r>
            <a:r>
              <a:rPr sz="3200" b="0" spc="70" dirty="0">
                <a:latin typeface="Times New Roman"/>
                <a:cs typeface="Times New Roman"/>
              </a:rPr>
              <a:t> </a:t>
            </a:r>
            <a:r>
              <a:rPr sz="3200" b="0" spc="-280" dirty="0">
                <a:latin typeface="Microsoft Sans Serif"/>
                <a:cs typeface="Microsoft Sans Serif"/>
              </a:rPr>
              <a:t>on</a:t>
            </a:r>
            <a:r>
              <a:rPr sz="3200" b="0" spc="85" dirty="0">
                <a:latin typeface="Times New Roman"/>
                <a:cs typeface="Times New Roman"/>
              </a:rPr>
              <a:t> </a:t>
            </a:r>
            <a:r>
              <a:rPr sz="3200" b="0" spc="-85" dirty="0">
                <a:latin typeface="Microsoft Sans Serif"/>
                <a:cs typeface="Microsoft Sans Serif"/>
              </a:rPr>
              <a:t>g</a:t>
            </a:r>
            <a:r>
              <a:rPr sz="3200" b="0" spc="-160" dirty="0">
                <a:latin typeface="Microsoft Sans Serif"/>
                <a:cs typeface="Microsoft Sans Serif"/>
              </a:rPr>
              <a:t>ender)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114" y="2334893"/>
            <a:ext cx="6558507" cy="392494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743443" y="3091037"/>
            <a:ext cx="2526030" cy="2526030"/>
          </a:xfrm>
          <a:custGeom>
            <a:avLst/>
            <a:gdLst/>
            <a:ahLst/>
            <a:cxnLst/>
            <a:rect l="l" t="t" r="r" b="b"/>
            <a:pathLst>
              <a:path w="2526029" h="2526029">
                <a:moveTo>
                  <a:pt x="1262877" y="0"/>
                </a:moveTo>
                <a:lnTo>
                  <a:pt x="1214436" y="911"/>
                </a:lnTo>
                <a:lnTo>
                  <a:pt x="1166456" y="3625"/>
                </a:lnTo>
                <a:lnTo>
                  <a:pt x="1118970" y="8109"/>
                </a:lnTo>
                <a:lnTo>
                  <a:pt x="1072011" y="14329"/>
                </a:lnTo>
                <a:lnTo>
                  <a:pt x="1025611" y="22252"/>
                </a:lnTo>
                <a:lnTo>
                  <a:pt x="979803" y="31848"/>
                </a:lnTo>
                <a:lnTo>
                  <a:pt x="934620" y="43081"/>
                </a:lnTo>
                <a:lnTo>
                  <a:pt x="890094" y="55921"/>
                </a:lnTo>
                <a:lnTo>
                  <a:pt x="846259" y="70333"/>
                </a:lnTo>
                <a:lnTo>
                  <a:pt x="803146" y="86286"/>
                </a:lnTo>
                <a:lnTo>
                  <a:pt x="760789" y="103747"/>
                </a:lnTo>
                <a:lnTo>
                  <a:pt x="719221" y="122683"/>
                </a:lnTo>
                <a:lnTo>
                  <a:pt x="678473" y="143061"/>
                </a:lnTo>
                <a:lnTo>
                  <a:pt x="638579" y="164849"/>
                </a:lnTo>
                <a:lnTo>
                  <a:pt x="599571" y="188013"/>
                </a:lnTo>
                <a:lnTo>
                  <a:pt x="561483" y="212522"/>
                </a:lnTo>
                <a:lnTo>
                  <a:pt x="524346" y="238343"/>
                </a:lnTo>
                <a:lnTo>
                  <a:pt x="488194" y="265442"/>
                </a:lnTo>
                <a:lnTo>
                  <a:pt x="453059" y="293788"/>
                </a:lnTo>
                <a:lnTo>
                  <a:pt x="418973" y="323346"/>
                </a:lnTo>
                <a:lnTo>
                  <a:pt x="385971" y="354086"/>
                </a:lnTo>
                <a:lnTo>
                  <a:pt x="354084" y="385974"/>
                </a:lnTo>
                <a:lnTo>
                  <a:pt x="323344" y="418977"/>
                </a:lnTo>
                <a:lnTo>
                  <a:pt x="293786" y="453062"/>
                </a:lnTo>
                <a:lnTo>
                  <a:pt x="265441" y="488198"/>
                </a:lnTo>
                <a:lnTo>
                  <a:pt x="238341" y="524351"/>
                </a:lnTo>
                <a:lnTo>
                  <a:pt x="212521" y="561488"/>
                </a:lnTo>
                <a:lnTo>
                  <a:pt x="188012" y="599577"/>
                </a:lnTo>
                <a:lnTo>
                  <a:pt x="164848" y="638585"/>
                </a:lnTo>
                <a:lnTo>
                  <a:pt x="143060" y="678480"/>
                </a:lnTo>
                <a:lnTo>
                  <a:pt x="122682" y="719229"/>
                </a:lnTo>
                <a:lnTo>
                  <a:pt x="103747" y="760798"/>
                </a:lnTo>
                <a:lnTo>
                  <a:pt x="86286" y="803156"/>
                </a:lnTo>
                <a:lnTo>
                  <a:pt x="70333" y="846269"/>
                </a:lnTo>
                <a:lnTo>
                  <a:pt x="55920" y="890106"/>
                </a:lnTo>
                <a:lnTo>
                  <a:pt x="43081" y="934632"/>
                </a:lnTo>
                <a:lnTo>
                  <a:pt x="31847" y="979817"/>
                </a:lnTo>
                <a:lnTo>
                  <a:pt x="22252" y="1025626"/>
                </a:lnTo>
                <a:lnTo>
                  <a:pt x="14329" y="1072027"/>
                </a:lnTo>
                <a:lnTo>
                  <a:pt x="8109" y="1118987"/>
                </a:lnTo>
                <a:lnTo>
                  <a:pt x="3625" y="1166475"/>
                </a:lnTo>
                <a:lnTo>
                  <a:pt x="911" y="1214456"/>
                </a:lnTo>
                <a:lnTo>
                  <a:pt x="0" y="1262899"/>
                </a:lnTo>
                <a:lnTo>
                  <a:pt x="911" y="1311341"/>
                </a:lnTo>
                <a:lnTo>
                  <a:pt x="3625" y="1359322"/>
                </a:lnTo>
                <a:lnTo>
                  <a:pt x="8109" y="1406809"/>
                </a:lnTo>
                <a:lnTo>
                  <a:pt x="14329" y="1453769"/>
                </a:lnTo>
                <a:lnTo>
                  <a:pt x="22252" y="1500170"/>
                </a:lnTo>
                <a:lnTo>
                  <a:pt x="31847" y="1545978"/>
                </a:lnTo>
                <a:lnTo>
                  <a:pt x="43081" y="1591162"/>
                </a:lnTo>
                <a:lnTo>
                  <a:pt x="55920" y="1635688"/>
                </a:lnTo>
                <a:lnTo>
                  <a:pt x="70333" y="1679524"/>
                </a:lnTo>
                <a:lnTo>
                  <a:pt x="86286" y="1722636"/>
                </a:lnTo>
                <a:lnTo>
                  <a:pt x="103747" y="1764993"/>
                </a:lnTo>
                <a:lnTo>
                  <a:pt x="122682" y="1806562"/>
                </a:lnTo>
                <a:lnTo>
                  <a:pt x="143060" y="1847310"/>
                </a:lnTo>
                <a:lnTo>
                  <a:pt x="164848" y="1887204"/>
                </a:lnTo>
                <a:lnTo>
                  <a:pt x="188012" y="1926211"/>
                </a:lnTo>
                <a:lnTo>
                  <a:pt x="212521" y="1964299"/>
                </a:lnTo>
                <a:lnTo>
                  <a:pt x="238341" y="2001436"/>
                </a:lnTo>
                <a:lnTo>
                  <a:pt x="265441" y="2037588"/>
                </a:lnTo>
                <a:lnTo>
                  <a:pt x="293786" y="2072722"/>
                </a:lnTo>
                <a:lnTo>
                  <a:pt x="323344" y="2106807"/>
                </a:lnTo>
                <a:lnTo>
                  <a:pt x="354084" y="2139809"/>
                </a:lnTo>
                <a:lnTo>
                  <a:pt x="385971" y="2171696"/>
                </a:lnTo>
                <a:lnTo>
                  <a:pt x="418973" y="2202435"/>
                </a:lnTo>
                <a:lnTo>
                  <a:pt x="453059" y="2231993"/>
                </a:lnTo>
                <a:lnTo>
                  <a:pt x="488194" y="2260337"/>
                </a:lnTo>
                <a:lnTo>
                  <a:pt x="524346" y="2287436"/>
                </a:lnTo>
                <a:lnTo>
                  <a:pt x="561483" y="2313255"/>
                </a:lnTo>
                <a:lnTo>
                  <a:pt x="599571" y="2337763"/>
                </a:lnTo>
                <a:lnTo>
                  <a:pt x="638579" y="2360927"/>
                </a:lnTo>
                <a:lnTo>
                  <a:pt x="678473" y="2382714"/>
                </a:lnTo>
                <a:lnTo>
                  <a:pt x="719221" y="2403092"/>
                </a:lnTo>
                <a:lnTo>
                  <a:pt x="760789" y="2422027"/>
                </a:lnTo>
                <a:lnTo>
                  <a:pt x="803146" y="2439487"/>
                </a:lnTo>
                <a:lnTo>
                  <a:pt x="846259" y="2455439"/>
                </a:lnTo>
                <a:lnTo>
                  <a:pt x="890094" y="2469851"/>
                </a:lnTo>
                <a:lnTo>
                  <a:pt x="934620" y="2482690"/>
                </a:lnTo>
                <a:lnTo>
                  <a:pt x="979803" y="2493924"/>
                </a:lnTo>
                <a:lnTo>
                  <a:pt x="1025611" y="2503518"/>
                </a:lnTo>
                <a:lnTo>
                  <a:pt x="1072011" y="2511442"/>
                </a:lnTo>
                <a:lnTo>
                  <a:pt x="1118970" y="2517662"/>
                </a:lnTo>
                <a:lnTo>
                  <a:pt x="1166456" y="2522145"/>
                </a:lnTo>
                <a:lnTo>
                  <a:pt x="1214436" y="2524858"/>
                </a:lnTo>
                <a:lnTo>
                  <a:pt x="1262877" y="2525770"/>
                </a:lnTo>
                <a:lnTo>
                  <a:pt x="1311321" y="2524858"/>
                </a:lnTo>
                <a:lnTo>
                  <a:pt x="1359303" y="2522145"/>
                </a:lnTo>
                <a:lnTo>
                  <a:pt x="1406790" y="2517662"/>
                </a:lnTo>
                <a:lnTo>
                  <a:pt x="1453752" y="2511442"/>
                </a:lnTo>
                <a:lnTo>
                  <a:pt x="1500153" y="2503518"/>
                </a:lnTo>
                <a:lnTo>
                  <a:pt x="1545963" y="2493924"/>
                </a:lnTo>
                <a:lnTo>
                  <a:pt x="1591147" y="2482690"/>
                </a:lnTo>
                <a:lnTo>
                  <a:pt x="1635674" y="2469851"/>
                </a:lnTo>
                <a:lnTo>
                  <a:pt x="1679511" y="2455439"/>
                </a:lnTo>
                <a:lnTo>
                  <a:pt x="1722625" y="2439487"/>
                </a:lnTo>
                <a:lnTo>
                  <a:pt x="1764983" y="2422027"/>
                </a:lnTo>
                <a:lnTo>
                  <a:pt x="1806553" y="2403092"/>
                </a:lnTo>
                <a:lnTo>
                  <a:pt x="1847302" y="2382714"/>
                </a:lnTo>
                <a:lnTo>
                  <a:pt x="1887197" y="2360927"/>
                </a:lnTo>
                <a:lnTo>
                  <a:pt x="1926205" y="2337763"/>
                </a:lnTo>
                <a:lnTo>
                  <a:pt x="1964295" y="2313255"/>
                </a:lnTo>
                <a:lnTo>
                  <a:pt x="2001432" y="2287436"/>
                </a:lnTo>
                <a:lnTo>
                  <a:pt x="2037585" y="2260337"/>
                </a:lnTo>
                <a:lnTo>
                  <a:pt x="2072721" y="2231993"/>
                </a:lnTo>
                <a:lnTo>
                  <a:pt x="2106807" y="2202435"/>
                </a:lnTo>
                <a:lnTo>
                  <a:pt x="2139810" y="2171696"/>
                </a:lnTo>
                <a:lnTo>
                  <a:pt x="2171698" y="2139809"/>
                </a:lnTo>
                <a:lnTo>
                  <a:pt x="2202438" y="2106807"/>
                </a:lnTo>
                <a:lnTo>
                  <a:pt x="2231997" y="2072722"/>
                </a:lnTo>
                <a:lnTo>
                  <a:pt x="2260342" y="2037588"/>
                </a:lnTo>
                <a:lnTo>
                  <a:pt x="2287442" y="2001436"/>
                </a:lnTo>
                <a:lnTo>
                  <a:pt x="2313262" y="1964299"/>
                </a:lnTo>
                <a:lnTo>
                  <a:pt x="2337771" y="1926211"/>
                </a:lnTo>
                <a:lnTo>
                  <a:pt x="2360936" y="1887204"/>
                </a:lnTo>
                <a:lnTo>
                  <a:pt x="2382724" y="1847310"/>
                </a:lnTo>
                <a:lnTo>
                  <a:pt x="2403102" y="1806562"/>
                </a:lnTo>
                <a:lnTo>
                  <a:pt x="2422038" y="1764993"/>
                </a:lnTo>
                <a:lnTo>
                  <a:pt x="2439499" y="1722636"/>
                </a:lnTo>
                <a:lnTo>
                  <a:pt x="2455452" y="1679524"/>
                </a:lnTo>
                <a:lnTo>
                  <a:pt x="2469864" y="1635688"/>
                </a:lnTo>
                <a:lnTo>
                  <a:pt x="2482704" y="1591162"/>
                </a:lnTo>
                <a:lnTo>
                  <a:pt x="2493938" y="1545978"/>
                </a:lnTo>
                <a:lnTo>
                  <a:pt x="2503533" y="1500170"/>
                </a:lnTo>
                <a:lnTo>
                  <a:pt x="2511457" y="1453769"/>
                </a:lnTo>
                <a:lnTo>
                  <a:pt x="2517676" y="1406809"/>
                </a:lnTo>
                <a:lnTo>
                  <a:pt x="2522160" y="1359322"/>
                </a:lnTo>
                <a:lnTo>
                  <a:pt x="2524874" y="1311341"/>
                </a:lnTo>
                <a:lnTo>
                  <a:pt x="2525786" y="1262899"/>
                </a:lnTo>
                <a:lnTo>
                  <a:pt x="2524874" y="1214456"/>
                </a:lnTo>
                <a:lnTo>
                  <a:pt x="2522160" y="1166475"/>
                </a:lnTo>
                <a:lnTo>
                  <a:pt x="2517676" y="1118987"/>
                </a:lnTo>
                <a:lnTo>
                  <a:pt x="2511457" y="1072027"/>
                </a:lnTo>
                <a:lnTo>
                  <a:pt x="2503533" y="1025626"/>
                </a:lnTo>
                <a:lnTo>
                  <a:pt x="2493938" y="979817"/>
                </a:lnTo>
                <a:lnTo>
                  <a:pt x="2482704" y="934632"/>
                </a:lnTo>
                <a:lnTo>
                  <a:pt x="2469864" y="890106"/>
                </a:lnTo>
                <a:lnTo>
                  <a:pt x="2455452" y="846269"/>
                </a:lnTo>
                <a:lnTo>
                  <a:pt x="2439499" y="803156"/>
                </a:lnTo>
                <a:lnTo>
                  <a:pt x="2422038" y="760798"/>
                </a:lnTo>
                <a:lnTo>
                  <a:pt x="2403102" y="719229"/>
                </a:lnTo>
                <a:lnTo>
                  <a:pt x="2382724" y="678480"/>
                </a:lnTo>
                <a:lnTo>
                  <a:pt x="2360936" y="638585"/>
                </a:lnTo>
                <a:lnTo>
                  <a:pt x="2337771" y="599577"/>
                </a:lnTo>
                <a:lnTo>
                  <a:pt x="2313262" y="561488"/>
                </a:lnTo>
                <a:lnTo>
                  <a:pt x="2287442" y="524351"/>
                </a:lnTo>
                <a:lnTo>
                  <a:pt x="2260342" y="488198"/>
                </a:lnTo>
                <a:lnTo>
                  <a:pt x="2231997" y="453062"/>
                </a:lnTo>
                <a:lnTo>
                  <a:pt x="2202438" y="418977"/>
                </a:lnTo>
                <a:lnTo>
                  <a:pt x="2171698" y="385974"/>
                </a:lnTo>
                <a:lnTo>
                  <a:pt x="2139810" y="354086"/>
                </a:lnTo>
                <a:lnTo>
                  <a:pt x="2106807" y="323346"/>
                </a:lnTo>
                <a:lnTo>
                  <a:pt x="2072721" y="293788"/>
                </a:lnTo>
                <a:lnTo>
                  <a:pt x="2037585" y="265442"/>
                </a:lnTo>
                <a:lnTo>
                  <a:pt x="2001432" y="238343"/>
                </a:lnTo>
                <a:lnTo>
                  <a:pt x="1964295" y="212522"/>
                </a:lnTo>
                <a:lnTo>
                  <a:pt x="1926205" y="188013"/>
                </a:lnTo>
                <a:lnTo>
                  <a:pt x="1887197" y="164849"/>
                </a:lnTo>
                <a:lnTo>
                  <a:pt x="1847302" y="143061"/>
                </a:lnTo>
                <a:lnTo>
                  <a:pt x="1806553" y="122683"/>
                </a:lnTo>
                <a:lnTo>
                  <a:pt x="1764983" y="103747"/>
                </a:lnTo>
                <a:lnTo>
                  <a:pt x="1722625" y="86286"/>
                </a:lnTo>
                <a:lnTo>
                  <a:pt x="1679511" y="70333"/>
                </a:lnTo>
                <a:lnTo>
                  <a:pt x="1635674" y="55921"/>
                </a:lnTo>
                <a:lnTo>
                  <a:pt x="1591147" y="43081"/>
                </a:lnTo>
                <a:lnTo>
                  <a:pt x="1545963" y="31848"/>
                </a:lnTo>
                <a:lnTo>
                  <a:pt x="1500153" y="22252"/>
                </a:lnTo>
                <a:lnTo>
                  <a:pt x="1453752" y="14329"/>
                </a:lnTo>
                <a:lnTo>
                  <a:pt x="1406790" y="8109"/>
                </a:lnTo>
                <a:lnTo>
                  <a:pt x="1359303" y="3625"/>
                </a:lnTo>
                <a:lnTo>
                  <a:pt x="1311321" y="911"/>
                </a:lnTo>
                <a:lnTo>
                  <a:pt x="1262877" y="0"/>
                </a:lnTo>
                <a:close/>
              </a:path>
            </a:pathLst>
          </a:custGeom>
          <a:solidFill>
            <a:srgbClr val="2582C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99100" y="4238622"/>
            <a:ext cx="6172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45" dirty="0">
                <a:latin typeface="Arial"/>
                <a:cs typeface="Arial"/>
              </a:rPr>
              <a:t>Inf</a:t>
            </a:r>
            <a:r>
              <a:rPr sz="1100" b="1" spc="-105" dirty="0">
                <a:latin typeface="Arial"/>
                <a:cs typeface="Arial"/>
              </a:rPr>
              <a:t>erences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55924" y="3083100"/>
            <a:ext cx="2541905" cy="2541905"/>
            <a:chOff x="9555924" y="3083100"/>
            <a:chExt cx="2541905" cy="2541905"/>
          </a:xfrm>
        </p:grpSpPr>
        <p:sp>
          <p:nvSpPr>
            <p:cNvPr id="8" name="object 8"/>
            <p:cNvSpPr/>
            <p:nvPr/>
          </p:nvSpPr>
          <p:spPr>
            <a:xfrm>
              <a:off x="9563861" y="3091037"/>
              <a:ext cx="2526030" cy="2526030"/>
            </a:xfrm>
            <a:custGeom>
              <a:avLst/>
              <a:gdLst/>
              <a:ahLst/>
              <a:cxnLst/>
              <a:rect l="l" t="t" r="r" b="b"/>
              <a:pathLst>
                <a:path w="2526029" h="2526029">
                  <a:moveTo>
                    <a:pt x="1262877" y="0"/>
                  </a:moveTo>
                  <a:lnTo>
                    <a:pt x="1214436" y="911"/>
                  </a:lnTo>
                  <a:lnTo>
                    <a:pt x="1166456" y="3625"/>
                  </a:lnTo>
                  <a:lnTo>
                    <a:pt x="1118970" y="8109"/>
                  </a:lnTo>
                  <a:lnTo>
                    <a:pt x="1072011" y="14329"/>
                  </a:lnTo>
                  <a:lnTo>
                    <a:pt x="1025611" y="22252"/>
                  </a:lnTo>
                  <a:lnTo>
                    <a:pt x="979803" y="31848"/>
                  </a:lnTo>
                  <a:lnTo>
                    <a:pt x="934620" y="43081"/>
                  </a:lnTo>
                  <a:lnTo>
                    <a:pt x="890094" y="55921"/>
                  </a:lnTo>
                  <a:lnTo>
                    <a:pt x="846259" y="70333"/>
                  </a:lnTo>
                  <a:lnTo>
                    <a:pt x="803146" y="86286"/>
                  </a:lnTo>
                  <a:lnTo>
                    <a:pt x="760789" y="103747"/>
                  </a:lnTo>
                  <a:lnTo>
                    <a:pt x="719221" y="122683"/>
                  </a:lnTo>
                  <a:lnTo>
                    <a:pt x="678473" y="143061"/>
                  </a:lnTo>
                  <a:lnTo>
                    <a:pt x="638579" y="164849"/>
                  </a:lnTo>
                  <a:lnTo>
                    <a:pt x="599571" y="188013"/>
                  </a:lnTo>
                  <a:lnTo>
                    <a:pt x="561483" y="212522"/>
                  </a:lnTo>
                  <a:lnTo>
                    <a:pt x="524346" y="238343"/>
                  </a:lnTo>
                  <a:lnTo>
                    <a:pt x="488194" y="265442"/>
                  </a:lnTo>
                  <a:lnTo>
                    <a:pt x="453059" y="293788"/>
                  </a:lnTo>
                  <a:lnTo>
                    <a:pt x="418973" y="323346"/>
                  </a:lnTo>
                  <a:lnTo>
                    <a:pt x="385971" y="354086"/>
                  </a:lnTo>
                  <a:lnTo>
                    <a:pt x="354084" y="385974"/>
                  </a:lnTo>
                  <a:lnTo>
                    <a:pt x="323344" y="418977"/>
                  </a:lnTo>
                  <a:lnTo>
                    <a:pt x="293786" y="453062"/>
                  </a:lnTo>
                  <a:lnTo>
                    <a:pt x="265441" y="488198"/>
                  </a:lnTo>
                  <a:lnTo>
                    <a:pt x="238341" y="524351"/>
                  </a:lnTo>
                  <a:lnTo>
                    <a:pt x="212521" y="561488"/>
                  </a:lnTo>
                  <a:lnTo>
                    <a:pt x="188012" y="599577"/>
                  </a:lnTo>
                  <a:lnTo>
                    <a:pt x="164848" y="638585"/>
                  </a:lnTo>
                  <a:lnTo>
                    <a:pt x="143060" y="678480"/>
                  </a:lnTo>
                  <a:lnTo>
                    <a:pt x="122682" y="719229"/>
                  </a:lnTo>
                  <a:lnTo>
                    <a:pt x="103747" y="760798"/>
                  </a:lnTo>
                  <a:lnTo>
                    <a:pt x="86286" y="803156"/>
                  </a:lnTo>
                  <a:lnTo>
                    <a:pt x="70333" y="846269"/>
                  </a:lnTo>
                  <a:lnTo>
                    <a:pt x="55920" y="890106"/>
                  </a:lnTo>
                  <a:lnTo>
                    <a:pt x="43081" y="934632"/>
                  </a:lnTo>
                  <a:lnTo>
                    <a:pt x="31847" y="979817"/>
                  </a:lnTo>
                  <a:lnTo>
                    <a:pt x="22252" y="1025626"/>
                  </a:lnTo>
                  <a:lnTo>
                    <a:pt x="14329" y="1072027"/>
                  </a:lnTo>
                  <a:lnTo>
                    <a:pt x="8109" y="1118987"/>
                  </a:lnTo>
                  <a:lnTo>
                    <a:pt x="3625" y="1166475"/>
                  </a:lnTo>
                  <a:lnTo>
                    <a:pt x="911" y="1214456"/>
                  </a:lnTo>
                  <a:lnTo>
                    <a:pt x="0" y="1262899"/>
                  </a:lnTo>
                  <a:lnTo>
                    <a:pt x="911" y="1311341"/>
                  </a:lnTo>
                  <a:lnTo>
                    <a:pt x="3625" y="1359322"/>
                  </a:lnTo>
                  <a:lnTo>
                    <a:pt x="8109" y="1406809"/>
                  </a:lnTo>
                  <a:lnTo>
                    <a:pt x="14329" y="1453769"/>
                  </a:lnTo>
                  <a:lnTo>
                    <a:pt x="22252" y="1500170"/>
                  </a:lnTo>
                  <a:lnTo>
                    <a:pt x="31847" y="1545978"/>
                  </a:lnTo>
                  <a:lnTo>
                    <a:pt x="43081" y="1591162"/>
                  </a:lnTo>
                  <a:lnTo>
                    <a:pt x="55920" y="1635688"/>
                  </a:lnTo>
                  <a:lnTo>
                    <a:pt x="70333" y="1679524"/>
                  </a:lnTo>
                  <a:lnTo>
                    <a:pt x="86286" y="1722636"/>
                  </a:lnTo>
                  <a:lnTo>
                    <a:pt x="103747" y="1764993"/>
                  </a:lnTo>
                  <a:lnTo>
                    <a:pt x="122682" y="1806562"/>
                  </a:lnTo>
                  <a:lnTo>
                    <a:pt x="143060" y="1847310"/>
                  </a:lnTo>
                  <a:lnTo>
                    <a:pt x="164848" y="1887204"/>
                  </a:lnTo>
                  <a:lnTo>
                    <a:pt x="188012" y="1926211"/>
                  </a:lnTo>
                  <a:lnTo>
                    <a:pt x="212521" y="1964299"/>
                  </a:lnTo>
                  <a:lnTo>
                    <a:pt x="238341" y="2001436"/>
                  </a:lnTo>
                  <a:lnTo>
                    <a:pt x="265441" y="2037588"/>
                  </a:lnTo>
                  <a:lnTo>
                    <a:pt x="293786" y="2072722"/>
                  </a:lnTo>
                  <a:lnTo>
                    <a:pt x="323344" y="2106807"/>
                  </a:lnTo>
                  <a:lnTo>
                    <a:pt x="354084" y="2139809"/>
                  </a:lnTo>
                  <a:lnTo>
                    <a:pt x="385971" y="2171696"/>
                  </a:lnTo>
                  <a:lnTo>
                    <a:pt x="418973" y="2202435"/>
                  </a:lnTo>
                  <a:lnTo>
                    <a:pt x="453059" y="2231993"/>
                  </a:lnTo>
                  <a:lnTo>
                    <a:pt x="488194" y="2260337"/>
                  </a:lnTo>
                  <a:lnTo>
                    <a:pt x="524346" y="2287436"/>
                  </a:lnTo>
                  <a:lnTo>
                    <a:pt x="561483" y="2313255"/>
                  </a:lnTo>
                  <a:lnTo>
                    <a:pt x="599571" y="2337763"/>
                  </a:lnTo>
                  <a:lnTo>
                    <a:pt x="638579" y="2360927"/>
                  </a:lnTo>
                  <a:lnTo>
                    <a:pt x="678473" y="2382714"/>
                  </a:lnTo>
                  <a:lnTo>
                    <a:pt x="719221" y="2403092"/>
                  </a:lnTo>
                  <a:lnTo>
                    <a:pt x="760789" y="2422027"/>
                  </a:lnTo>
                  <a:lnTo>
                    <a:pt x="803146" y="2439487"/>
                  </a:lnTo>
                  <a:lnTo>
                    <a:pt x="846259" y="2455439"/>
                  </a:lnTo>
                  <a:lnTo>
                    <a:pt x="890094" y="2469851"/>
                  </a:lnTo>
                  <a:lnTo>
                    <a:pt x="934620" y="2482690"/>
                  </a:lnTo>
                  <a:lnTo>
                    <a:pt x="979803" y="2493924"/>
                  </a:lnTo>
                  <a:lnTo>
                    <a:pt x="1025611" y="2503518"/>
                  </a:lnTo>
                  <a:lnTo>
                    <a:pt x="1072011" y="2511442"/>
                  </a:lnTo>
                  <a:lnTo>
                    <a:pt x="1118970" y="2517662"/>
                  </a:lnTo>
                  <a:lnTo>
                    <a:pt x="1166456" y="2522145"/>
                  </a:lnTo>
                  <a:lnTo>
                    <a:pt x="1214436" y="2524858"/>
                  </a:lnTo>
                  <a:lnTo>
                    <a:pt x="1262877" y="2525770"/>
                  </a:lnTo>
                  <a:lnTo>
                    <a:pt x="1311321" y="2524858"/>
                  </a:lnTo>
                  <a:lnTo>
                    <a:pt x="1359303" y="2522145"/>
                  </a:lnTo>
                  <a:lnTo>
                    <a:pt x="1406790" y="2517662"/>
                  </a:lnTo>
                  <a:lnTo>
                    <a:pt x="1453752" y="2511442"/>
                  </a:lnTo>
                  <a:lnTo>
                    <a:pt x="1500153" y="2503518"/>
                  </a:lnTo>
                  <a:lnTo>
                    <a:pt x="1545963" y="2493924"/>
                  </a:lnTo>
                  <a:lnTo>
                    <a:pt x="1591147" y="2482690"/>
                  </a:lnTo>
                  <a:lnTo>
                    <a:pt x="1635674" y="2469851"/>
                  </a:lnTo>
                  <a:lnTo>
                    <a:pt x="1679511" y="2455439"/>
                  </a:lnTo>
                  <a:lnTo>
                    <a:pt x="1722625" y="2439487"/>
                  </a:lnTo>
                  <a:lnTo>
                    <a:pt x="1764983" y="2422027"/>
                  </a:lnTo>
                  <a:lnTo>
                    <a:pt x="1806553" y="2403092"/>
                  </a:lnTo>
                  <a:lnTo>
                    <a:pt x="1847302" y="2382714"/>
                  </a:lnTo>
                  <a:lnTo>
                    <a:pt x="1887197" y="2360927"/>
                  </a:lnTo>
                  <a:lnTo>
                    <a:pt x="1926205" y="2337763"/>
                  </a:lnTo>
                  <a:lnTo>
                    <a:pt x="1964295" y="2313255"/>
                  </a:lnTo>
                  <a:lnTo>
                    <a:pt x="2001432" y="2287436"/>
                  </a:lnTo>
                  <a:lnTo>
                    <a:pt x="2037585" y="2260337"/>
                  </a:lnTo>
                  <a:lnTo>
                    <a:pt x="2072721" y="2231993"/>
                  </a:lnTo>
                  <a:lnTo>
                    <a:pt x="2106807" y="2202435"/>
                  </a:lnTo>
                  <a:lnTo>
                    <a:pt x="2139810" y="2171696"/>
                  </a:lnTo>
                  <a:lnTo>
                    <a:pt x="2171698" y="2139809"/>
                  </a:lnTo>
                  <a:lnTo>
                    <a:pt x="2202438" y="2106807"/>
                  </a:lnTo>
                  <a:lnTo>
                    <a:pt x="2231997" y="2072722"/>
                  </a:lnTo>
                  <a:lnTo>
                    <a:pt x="2260342" y="2037588"/>
                  </a:lnTo>
                  <a:lnTo>
                    <a:pt x="2287442" y="2001436"/>
                  </a:lnTo>
                  <a:lnTo>
                    <a:pt x="2313262" y="1964299"/>
                  </a:lnTo>
                  <a:lnTo>
                    <a:pt x="2337771" y="1926211"/>
                  </a:lnTo>
                  <a:lnTo>
                    <a:pt x="2360936" y="1887204"/>
                  </a:lnTo>
                  <a:lnTo>
                    <a:pt x="2382724" y="1847310"/>
                  </a:lnTo>
                  <a:lnTo>
                    <a:pt x="2403102" y="1806562"/>
                  </a:lnTo>
                  <a:lnTo>
                    <a:pt x="2422038" y="1764993"/>
                  </a:lnTo>
                  <a:lnTo>
                    <a:pt x="2439499" y="1722636"/>
                  </a:lnTo>
                  <a:lnTo>
                    <a:pt x="2455452" y="1679524"/>
                  </a:lnTo>
                  <a:lnTo>
                    <a:pt x="2469864" y="1635688"/>
                  </a:lnTo>
                  <a:lnTo>
                    <a:pt x="2482704" y="1591162"/>
                  </a:lnTo>
                  <a:lnTo>
                    <a:pt x="2493938" y="1545978"/>
                  </a:lnTo>
                  <a:lnTo>
                    <a:pt x="2503533" y="1500170"/>
                  </a:lnTo>
                  <a:lnTo>
                    <a:pt x="2511457" y="1453769"/>
                  </a:lnTo>
                  <a:lnTo>
                    <a:pt x="2517676" y="1406809"/>
                  </a:lnTo>
                  <a:lnTo>
                    <a:pt x="2522160" y="1359322"/>
                  </a:lnTo>
                  <a:lnTo>
                    <a:pt x="2524874" y="1311341"/>
                  </a:lnTo>
                  <a:lnTo>
                    <a:pt x="2525786" y="1262899"/>
                  </a:lnTo>
                  <a:lnTo>
                    <a:pt x="2524874" y="1214456"/>
                  </a:lnTo>
                  <a:lnTo>
                    <a:pt x="2522160" y="1166475"/>
                  </a:lnTo>
                  <a:lnTo>
                    <a:pt x="2517676" y="1118987"/>
                  </a:lnTo>
                  <a:lnTo>
                    <a:pt x="2511457" y="1072027"/>
                  </a:lnTo>
                  <a:lnTo>
                    <a:pt x="2503533" y="1025626"/>
                  </a:lnTo>
                  <a:lnTo>
                    <a:pt x="2493938" y="979817"/>
                  </a:lnTo>
                  <a:lnTo>
                    <a:pt x="2482704" y="934632"/>
                  </a:lnTo>
                  <a:lnTo>
                    <a:pt x="2469864" y="890106"/>
                  </a:lnTo>
                  <a:lnTo>
                    <a:pt x="2455452" y="846269"/>
                  </a:lnTo>
                  <a:lnTo>
                    <a:pt x="2439499" y="803156"/>
                  </a:lnTo>
                  <a:lnTo>
                    <a:pt x="2422038" y="760798"/>
                  </a:lnTo>
                  <a:lnTo>
                    <a:pt x="2403102" y="719229"/>
                  </a:lnTo>
                  <a:lnTo>
                    <a:pt x="2382724" y="678480"/>
                  </a:lnTo>
                  <a:lnTo>
                    <a:pt x="2360936" y="638585"/>
                  </a:lnTo>
                  <a:lnTo>
                    <a:pt x="2337771" y="599577"/>
                  </a:lnTo>
                  <a:lnTo>
                    <a:pt x="2313262" y="561488"/>
                  </a:lnTo>
                  <a:lnTo>
                    <a:pt x="2287442" y="524351"/>
                  </a:lnTo>
                  <a:lnTo>
                    <a:pt x="2260342" y="488198"/>
                  </a:lnTo>
                  <a:lnTo>
                    <a:pt x="2231997" y="453062"/>
                  </a:lnTo>
                  <a:lnTo>
                    <a:pt x="2202438" y="418977"/>
                  </a:lnTo>
                  <a:lnTo>
                    <a:pt x="2171698" y="385974"/>
                  </a:lnTo>
                  <a:lnTo>
                    <a:pt x="2139810" y="354086"/>
                  </a:lnTo>
                  <a:lnTo>
                    <a:pt x="2106807" y="323346"/>
                  </a:lnTo>
                  <a:lnTo>
                    <a:pt x="2072721" y="293788"/>
                  </a:lnTo>
                  <a:lnTo>
                    <a:pt x="2037585" y="265442"/>
                  </a:lnTo>
                  <a:lnTo>
                    <a:pt x="2001432" y="238343"/>
                  </a:lnTo>
                  <a:lnTo>
                    <a:pt x="1964295" y="212522"/>
                  </a:lnTo>
                  <a:lnTo>
                    <a:pt x="1926205" y="188013"/>
                  </a:lnTo>
                  <a:lnTo>
                    <a:pt x="1887197" y="164849"/>
                  </a:lnTo>
                  <a:lnTo>
                    <a:pt x="1847302" y="143061"/>
                  </a:lnTo>
                  <a:lnTo>
                    <a:pt x="1806553" y="122683"/>
                  </a:lnTo>
                  <a:lnTo>
                    <a:pt x="1764983" y="103747"/>
                  </a:lnTo>
                  <a:lnTo>
                    <a:pt x="1722625" y="86286"/>
                  </a:lnTo>
                  <a:lnTo>
                    <a:pt x="1679511" y="70333"/>
                  </a:lnTo>
                  <a:lnTo>
                    <a:pt x="1635674" y="55921"/>
                  </a:lnTo>
                  <a:lnTo>
                    <a:pt x="1591147" y="43081"/>
                  </a:lnTo>
                  <a:lnTo>
                    <a:pt x="1545963" y="31848"/>
                  </a:lnTo>
                  <a:lnTo>
                    <a:pt x="1500153" y="22252"/>
                  </a:lnTo>
                  <a:lnTo>
                    <a:pt x="1453752" y="14329"/>
                  </a:lnTo>
                  <a:lnTo>
                    <a:pt x="1406790" y="8109"/>
                  </a:lnTo>
                  <a:lnTo>
                    <a:pt x="1359303" y="3625"/>
                  </a:lnTo>
                  <a:lnTo>
                    <a:pt x="1311321" y="911"/>
                  </a:lnTo>
                  <a:lnTo>
                    <a:pt x="1262877" y="0"/>
                  </a:lnTo>
                  <a:close/>
                </a:path>
              </a:pathLst>
            </a:custGeom>
            <a:solidFill>
              <a:srgbClr val="27CED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63861" y="3091037"/>
              <a:ext cx="2526030" cy="2526030"/>
            </a:xfrm>
            <a:custGeom>
              <a:avLst/>
              <a:gdLst/>
              <a:ahLst/>
              <a:cxnLst/>
              <a:rect l="l" t="t" r="r" b="b"/>
              <a:pathLst>
                <a:path w="2526029" h="2526029">
                  <a:moveTo>
                    <a:pt x="0" y="1262899"/>
                  </a:moveTo>
                  <a:lnTo>
                    <a:pt x="911" y="1214456"/>
                  </a:lnTo>
                  <a:lnTo>
                    <a:pt x="3625" y="1166475"/>
                  </a:lnTo>
                  <a:lnTo>
                    <a:pt x="8109" y="1118987"/>
                  </a:lnTo>
                  <a:lnTo>
                    <a:pt x="14329" y="1072027"/>
                  </a:lnTo>
                  <a:lnTo>
                    <a:pt x="22252" y="1025626"/>
                  </a:lnTo>
                  <a:lnTo>
                    <a:pt x="31847" y="979817"/>
                  </a:lnTo>
                  <a:lnTo>
                    <a:pt x="43081" y="934632"/>
                  </a:lnTo>
                  <a:lnTo>
                    <a:pt x="55920" y="890106"/>
                  </a:lnTo>
                  <a:lnTo>
                    <a:pt x="70333" y="846269"/>
                  </a:lnTo>
                  <a:lnTo>
                    <a:pt x="86286" y="803156"/>
                  </a:lnTo>
                  <a:lnTo>
                    <a:pt x="103747" y="760798"/>
                  </a:lnTo>
                  <a:lnTo>
                    <a:pt x="122682" y="719229"/>
                  </a:lnTo>
                  <a:lnTo>
                    <a:pt x="143060" y="678480"/>
                  </a:lnTo>
                  <a:lnTo>
                    <a:pt x="164848" y="638585"/>
                  </a:lnTo>
                  <a:lnTo>
                    <a:pt x="188012" y="599577"/>
                  </a:lnTo>
                  <a:lnTo>
                    <a:pt x="212521" y="561488"/>
                  </a:lnTo>
                  <a:lnTo>
                    <a:pt x="238341" y="524351"/>
                  </a:lnTo>
                  <a:lnTo>
                    <a:pt x="265441" y="488198"/>
                  </a:lnTo>
                  <a:lnTo>
                    <a:pt x="293786" y="453062"/>
                  </a:lnTo>
                  <a:lnTo>
                    <a:pt x="323344" y="418977"/>
                  </a:lnTo>
                  <a:lnTo>
                    <a:pt x="354084" y="385974"/>
                  </a:lnTo>
                  <a:lnTo>
                    <a:pt x="385971" y="354086"/>
                  </a:lnTo>
                  <a:lnTo>
                    <a:pt x="418973" y="323346"/>
                  </a:lnTo>
                  <a:lnTo>
                    <a:pt x="453059" y="293788"/>
                  </a:lnTo>
                  <a:lnTo>
                    <a:pt x="488194" y="265442"/>
                  </a:lnTo>
                  <a:lnTo>
                    <a:pt x="524346" y="238343"/>
                  </a:lnTo>
                  <a:lnTo>
                    <a:pt x="561483" y="212522"/>
                  </a:lnTo>
                  <a:lnTo>
                    <a:pt x="599571" y="188013"/>
                  </a:lnTo>
                  <a:lnTo>
                    <a:pt x="638579" y="164849"/>
                  </a:lnTo>
                  <a:lnTo>
                    <a:pt x="678473" y="143061"/>
                  </a:lnTo>
                  <a:lnTo>
                    <a:pt x="719221" y="122683"/>
                  </a:lnTo>
                  <a:lnTo>
                    <a:pt x="760789" y="103747"/>
                  </a:lnTo>
                  <a:lnTo>
                    <a:pt x="803146" y="86286"/>
                  </a:lnTo>
                  <a:lnTo>
                    <a:pt x="846259" y="70333"/>
                  </a:lnTo>
                  <a:lnTo>
                    <a:pt x="890094" y="55921"/>
                  </a:lnTo>
                  <a:lnTo>
                    <a:pt x="934620" y="43081"/>
                  </a:lnTo>
                  <a:lnTo>
                    <a:pt x="979803" y="31848"/>
                  </a:lnTo>
                  <a:lnTo>
                    <a:pt x="1025611" y="22252"/>
                  </a:lnTo>
                  <a:lnTo>
                    <a:pt x="1072011" y="14329"/>
                  </a:lnTo>
                  <a:lnTo>
                    <a:pt x="1118970" y="8109"/>
                  </a:lnTo>
                  <a:lnTo>
                    <a:pt x="1166456" y="3625"/>
                  </a:lnTo>
                  <a:lnTo>
                    <a:pt x="1214436" y="911"/>
                  </a:lnTo>
                  <a:lnTo>
                    <a:pt x="1262877" y="0"/>
                  </a:lnTo>
                  <a:lnTo>
                    <a:pt x="1311321" y="911"/>
                  </a:lnTo>
                  <a:lnTo>
                    <a:pt x="1359303" y="3625"/>
                  </a:lnTo>
                  <a:lnTo>
                    <a:pt x="1406790" y="8109"/>
                  </a:lnTo>
                  <a:lnTo>
                    <a:pt x="1453752" y="14329"/>
                  </a:lnTo>
                  <a:lnTo>
                    <a:pt x="1500153" y="22252"/>
                  </a:lnTo>
                  <a:lnTo>
                    <a:pt x="1545963" y="31848"/>
                  </a:lnTo>
                  <a:lnTo>
                    <a:pt x="1591147" y="43081"/>
                  </a:lnTo>
                  <a:lnTo>
                    <a:pt x="1635674" y="55921"/>
                  </a:lnTo>
                  <a:lnTo>
                    <a:pt x="1679511" y="70333"/>
                  </a:lnTo>
                  <a:lnTo>
                    <a:pt x="1722625" y="86286"/>
                  </a:lnTo>
                  <a:lnTo>
                    <a:pt x="1764983" y="103747"/>
                  </a:lnTo>
                  <a:lnTo>
                    <a:pt x="1806553" y="122683"/>
                  </a:lnTo>
                  <a:lnTo>
                    <a:pt x="1847302" y="143061"/>
                  </a:lnTo>
                  <a:lnTo>
                    <a:pt x="1887197" y="164849"/>
                  </a:lnTo>
                  <a:lnTo>
                    <a:pt x="1926205" y="188013"/>
                  </a:lnTo>
                  <a:lnTo>
                    <a:pt x="1964295" y="212522"/>
                  </a:lnTo>
                  <a:lnTo>
                    <a:pt x="2001432" y="238343"/>
                  </a:lnTo>
                  <a:lnTo>
                    <a:pt x="2037585" y="265442"/>
                  </a:lnTo>
                  <a:lnTo>
                    <a:pt x="2072721" y="293788"/>
                  </a:lnTo>
                  <a:lnTo>
                    <a:pt x="2106807" y="323346"/>
                  </a:lnTo>
                  <a:lnTo>
                    <a:pt x="2139810" y="354086"/>
                  </a:lnTo>
                  <a:lnTo>
                    <a:pt x="2171698" y="385974"/>
                  </a:lnTo>
                  <a:lnTo>
                    <a:pt x="2202438" y="418977"/>
                  </a:lnTo>
                  <a:lnTo>
                    <a:pt x="2231997" y="453062"/>
                  </a:lnTo>
                  <a:lnTo>
                    <a:pt x="2260342" y="488198"/>
                  </a:lnTo>
                  <a:lnTo>
                    <a:pt x="2287442" y="524351"/>
                  </a:lnTo>
                  <a:lnTo>
                    <a:pt x="2313262" y="561488"/>
                  </a:lnTo>
                  <a:lnTo>
                    <a:pt x="2337771" y="599577"/>
                  </a:lnTo>
                  <a:lnTo>
                    <a:pt x="2360936" y="638585"/>
                  </a:lnTo>
                  <a:lnTo>
                    <a:pt x="2382724" y="678480"/>
                  </a:lnTo>
                  <a:lnTo>
                    <a:pt x="2403102" y="719229"/>
                  </a:lnTo>
                  <a:lnTo>
                    <a:pt x="2422038" y="760798"/>
                  </a:lnTo>
                  <a:lnTo>
                    <a:pt x="2439499" y="803156"/>
                  </a:lnTo>
                  <a:lnTo>
                    <a:pt x="2455452" y="846269"/>
                  </a:lnTo>
                  <a:lnTo>
                    <a:pt x="2469864" y="890106"/>
                  </a:lnTo>
                  <a:lnTo>
                    <a:pt x="2482704" y="934632"/>
                  </a:lnTo>
                  <a:lnTo>
                    <a:pt x="2493938" y="979817"/>
                  </a:lnTo>
                  <a:lnTo>
                    <a:pt x="2503533" y="1025626"/>
                  </a:lnTo>
                  <a:lnTo>
                    <a:pt x="2511457" y="1072027"/>
                  </a:lnTo>
                  <a:lnTo>
                    <a:pt x="2517676" y="1118987"/>
                  </a:lnTo>
                  <a:lnTo>
                    <a:pt x="2522160" y="1166475"/>
                  </a:lnTo>
                  <a:lnTo>
                    <a:pt x="2524874" y="1214456"/>
                  </a:lnTo>
                  <a:lnTo>
                    <a:pt x="2525786" y="1262899"/>
                  </a:lnTo>
                  <a:lnTo>
                    <a:pt x="2524874" y="1311341"/>
                  </a:lnTo>
                  <a:lnTo>
                    <a:pt x="2522160" y="1359322"/>
                  </a:lnTo>
                  <a:lnTo>
                    <a:pt x="2517676" y="1406809"/>
                  </a:lnTo>
                  <a:lnTo>
                    <a:pt x="2511457" y="1453769"/>
                  </a:lnTo>
                  <a:lnTo>
                    <a:pt x="2503533" y="1500170"/>
                  </a:lnTo>
                  <a:lnTo>
                    <a:pt x="2493938" y="1545978"/>
                  </a:lnTo>
                  <a:lnTo>
                    <a:pt x="2482704" y="1591162"/>
                  </a:lnTo>
                  <a:lnTo>
                    <a:pt x="2469864" y="1635688"/>
                  </a:lnTo>
                  <a:lnTo>
                    <a:pt x="2455452" y="1679524"/>
                  </a:lnTo>
                  <a:lnTo>
                    <a:pt x="2439499" y="1722636"/>
                  </a:lnTo>
                  <a:lnTo>
                    <a:pt x="2422038" y="1764993"/>
                  </a:lnTo>
                  <a:lnTo>
                    <a:pt x="2403102" y="1806562"/>
                  </a:lnTo>
                  <a:lnTo>
                    <a:pt x="2382724" y="1847310"/>
                  </a:lnTo>
                  <a:lnTo>
                    <a:pt x="2360936" y="1887204"/>
                  </a:lnTo>
                  <a:lnTo>
                    <a:pt x="2337771" y="1926211"/>
                  </a:lnTo>
                  <a:lnTo>
                    <a:pt x="2313262" y="1964299"/>
                  </a:lnTo>
                  <a:lnTo>
                    <a:pt x="2287442" y="2001436"/>
                  </a:lnTo>
                  <a:lnTo>
                    <a:pt x="2260342" y="2037588"/>
                  </a:lnTo>
                  <a:lnTo>
                    <a:pt x="2231997" y="2072722"/>
                  </a:lnTo>
                  <a:lnTo>
                    <a:pt x="2202438" y="2106807"/>
                  </a:lnTo>
                  <a:lnTo>
                    <a:pt x="2171698" y="2139809"/>
                  </a:lnTo>
                  <a:lnTo>
                    <a:pt x="2139810" y="2171696"/>
                  </a:lnTo>
                  <a:lnTo>
                    <a:pt x="2106807" y="2202435"/>
                  </a:lnTo>
                  <a:lnTo>
                    <a:pt x="2072721" y="2231993"/>
                  </a:lnTo>
                  <a:lnTo>
                    <a:pt x="2037585" y="2260337"/>
                  </a:lnTo>
                  <a:lnTo>
                    <a:pt x="2001432" y="2287436"/>
                  </a:lnTo>
                  <a:lnTo>
                    <a:pt x="1964295" y="2313255"/>
                  </a:lnTo>
                  <a:lnTo>
                    <a:pt x="1926205" y="2337763"/>
                  </a:lnTo>
                  <a:lnTo>
                    <a:pt x="1887197" y="2360927"/>
                  </a:lnTo>
                  <a:lnTo>
                    <a:pt x="1847302" y="2382714"/>
                  </a:lnTo>
                  <a:lnTo>
                    <a:pt x="1806553" y="2403092"/>
                  </a:lnTo>
                  <a:lnTo>
                    <a:pt x="1764983" y="2422027"/>
                  </a:lnTo>
                  <a:lnTo>
                    <a:pt x="1722625" y="2439487"/>
                  </a:lnTo>
                  <a:lnTo>
                    <a:pt x="1679511" y="2455439"/>
                  </a:lnTo>
                  <a:lnTo>
                    <a:pt x="1635674" y="2469851"/>
                  </a:lnTo>
                  <a:lnTo>
                    <a:pt x="1591147" y="2482690"/>
                  </a:lnTo>
                  <a:lnTo>
                    <a:pt x="1545963" y="2493924"/>
                  </a:lnTo>
                  <a:lnTo>
                    <a:pt x="1500153" y="2503518"/>
                  </a:lnTo>
                  <a:lnTo>
                    <a:pt x="1453752" y="2511442"/>
                  </a:lnTo>
                  <a:lnTo>
                    <a:pt x="1406790" y="2517662"/>
                  </a:lnTo>
                  <a:lnTo>
                    <a:pt x="1359303" y="2522145"/>
                  </a:lnTo>
                  <a:lnTo>
                    <a:pt x="1311321" y="2524858"/>
                  </a:lnTo>
                  <a:lnTo>
                    <a:pt x="1262877" y="2525770"/>
                  </a:lnTo>
                  <a:lnTo>
                    <a:pt x="1214436" y="2524858"/>
                  </a:lnTo>
                  <a:lnTo>
                    <a:pt x="1166456" y="2522145"/>
                  </a:lnTo>
                  <a:lnTo>
                    <a:pt x="1118970" y="2517662"/>
                  </a:lnTo>
                  <a:lnTo>
                    <a:pt x="1072011" y="2511442"/>
                  </a:lnTo>
                  <a:lnTo>
                    <a:pt x="1025611" y="2503518"/>
                  </a:lnTo>
                  <a:lnTo>
                    <a:pt x="979803" y="2493924"/>
                  </a:lnTo>
                  <a:lnTo>
                    <a:pt x="934620" y="2482690"/>
                  </a:lnTo>
                  <a:lnTo>
                    <a:pt x="890094" y="2469851"/>
                  </a:lnTo>
                  <a:lnTo>
                    <a:pt x="846259" y="2455439"/>
                  </a:lnTo>
                  <a:lnTo>
                    <a:pt x="803146" y="2439487"/>
                  </a:lnTo>
                  <a:lnTo>
                    <a:pt x="760789" y="2422027"/>
                  </a:lnTo>
                  <a:lnTo>
                    <a:pt x="719221" y="2403092"/>
                  </a:lnTo>
                  <a:lnTo>
                    <a:pt x="678473" y="2382714"/>
                  </a:lnTo>
                  <a:lnTo>
                    <a:pt x="638579" y="2360927"/>
                  </a:lnTo>
                  <a:lnTo>
                    <a:pt x="599571" y="2337763"/>
                  </a:lnTo>
                  <a:lnTo>
                    <a:pt x="561483" y="2313255"/>
                  </a:lnTo>
                  <a:lnTo>
                    <a:pt x="524346" y="2287436"/>
                  </a:lnTo>
                  <a:lnTo>
                    <a:pt x="488194" y="2260337"/>
                  </a:lnTo>
                  <a:lnTo>
                    <a:pt x="453059" y="2231993"/>
                  </a:lnTo>
                  <a:lnTo>
                    <a:pt x="418973" y="2202435"/>
                  </a:lnTo>
                  <a:lnTo>
                    <a:pt x="385971" y="2171696"/>
                  </a:lnTo>
                  <a:lnTo>
                    <a:pt x="354084" y="2139809"/>
                  </a:lnTo>
                  <a:lnTo>
                    <a:pt x="323344" y="2106807"/>
                  </a:lnTo>
                  <a:lnTo>
                    <a:pt x="293786" y="2072722"/>
                  </a:lnTo>
                  <a:lnTo>
                    <a:pt x="265441" y="2037588"/>
                  </a:lnTo>
                  <a:lnTo>
                    <a:pt x="238341" y="2001436"/>
                  </a:lnTo>
                  <a:lnTo>
                    <a:pt x="212521" y="1964299"/>
                  </a:lnTo>
                  <a:lnTo>
                    <a:pt x="188012" y="1926211"/>
                  </a:lnTo>
                  <a:lnTo>
                    <a:pt x="164848" y="1887204"/>
                  </a:lnTo>
                  <a:lnTo>
                    <a:pt x="143060" y="1847310"/>
                  </a:lnTo>
                  <a:lnTo>
                    <a:pt x="122682" y="1806562"/>
                  </a:lnTo>
                  <a:lnTo>
                    <a:pt x="103747" y="1764993"/>
                  </a:lnTo>
                  <a:lnTo>
                    <a:pt x="86286" y="1722636"/>
                  </a:lnTo>
                  <a:lnTo>
                    <a:pt x="70333" y="1679524"/>
                  </a:lnTo>
                  <a:lnTo>
                    <a:pt x="55920" y="1635688"/>
                  </a:lnTo>
                  <a:lnTo>
                    <a:pt x="43081" y="1591162"/>
                  </a:lnTo>
                  <a:lnTo>
                    <a:pt x="31847" y="1545978"/>
                  </a:lnTo>
                  <a:lnTo>
                    <a:pt x="22252" y="1500170"/>
                  </a:lnTo>
                  <a:lnTo>
                    <a:pt x="14329" y="1453769"/>
                  </a:lnTo>
                  <a:lnTo>
                    <a:pt x="8109" y="1406809"/>
                  </a:lnTo>
                  <a:lnTo>
                    <a:pt x="3625" y="1359322"/>
                  </a:lnTo>
                  <a:lnTo>
                    <a:pt x="911" y="1311341"/>
                  </a:lnTo>
                  <a:lnTo>
                    <a:pt x="0" y="1262899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271006" y="3417186"/>
            <a:ext cx="1476375" cy="18370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71755" marR="27305" indent="-36830">
              <a:lnSpc>
                <a:spcPts val="1070"/>
              </a:lnSpc>
              <a:spcBef>
                <a:spcPts val="345"/>
              </a:spcBef>
            </a:pPr>
            <a:r>
              <a:rPr sz="1100" spc="-35" dirty="0">
                <a:latin typeface="Microsoft Sans Serif"/>
                <a:cs typeface="Microsoft Sans Serif"/>
              </a:rPr>
              <a:t>1.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Working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people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make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35" dirty="0">
                <a:latin typeface="Microsoft Sans Serif"/>
                <a:cs typeface="Microsoft Sans Serif"/>
              </a:rPr>
              <a:t>u</a:t>
            </a:r>
            <a:r>
              <a:rPr sz="1100" spc="-5" dirty="0">
                <a:latin typeface="Microsoft Sans Serif"/>
                <a:cs typeface="Microsoft Sans Serif"/>
              </a:rPr>
              <a:t>p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90" dirty="0">
                <a:latin typeface="Microsoft Sans Serif"/>
                <a:cs typeface="Microsoft Sans Serif"/>
              </a:rPr>
              <a:t>m</a:t>
            </a:r>
            <a:r>
              <a:rPr sz="1100" spc="-125" dirty="0">
                <a:latin typeface="Microsoft Sans Serif"/>
                <a:cs typeface="Microsoft Sans Serif"/>
              </a:rPr>
              <a:t>os</a:t>
            </a:r>
            <a:r>
              <a:rPr sz="1100" spc="-10" dirty="0">
                <a:latin typeface="Microsoft Sans Serif"/>
                <a:cs typeface="Microsoft Sans Serif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40" dirty="0">
                <a:latin typeface="Microsoft Sans Serif"/>
                <a:cs typeface="Microsoft Sans Serif"/>
              </a:rPr>
              <a:t>c</a:t>
            </a:r>
            <a:r>
              <a:rPr sz="1100" spc="-15" dirty="0">
                <a:latin typeface="Microsoft Sans Serif"/>
                <a:cs typeface="Microsoft Sans Serif"/>
              </a:rPr>
              <a:t>li</a:t>
            </a:r>
            <a:r>
              <a:rPr sz="1100" spc="-95" dirty="0">
                <a:latin typeface="Microsoft Sans Serif"/>
                <a:cs typeface="Microsoft Sans Serif"/>
              </a:rPr>
              <a:t>e</a:t>
            </a:r>
            <a:r>
              <a:rPr sz="1100" spc="-100" dirty="0">
                <a:latin typeface="Microsoft Sans Serif"/>
                <a:cs typeface="Microsoft Sans Serif"/>
              </a:rPr>
              <a:t>n</a:t>
            </a:r>
            <a:r>
              <a:rPr sz="1100" spc="-95" dirty="0">
                <a:latin typeface="Microsoft Sans Serif"/>
                <a:cs typeface="Microsoft Sans Serif"/>
              </a:rPr>
              <a:t>ts</a:t>
            </a:r>
            <a:r>
              <a:rPr sz="1100" spc="-65" dirty="0">
                <a:latin typeface="Microsoft Sans Serif"/>
                <a:cs typeface="Microsoft Sans Serif"/>
              </a:rPr>
              <a:t>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2.</a:t>
            </a:r>
            <a:endParaRPr sz="1100">
              <a:latin typeface="Microsoft Sans Serif"/>
              <a:cs typeface="Microsoft Sans Serif"/>
            </a:endParaRPr>
          </a:p>
          <a:p>
            <a:pPr marL="12700" marR="5080" indent="1905" algn="ctr">
              <a:lnSpc>
                <a:spcPct val="81800"/>
              </a:lnSpc>
              <a:spcBef>
                <a:spcPts val="5"/>
              </a:spcBef>
            </a:pPr>
            <a:r>
              <a:rPr sz="1100" spc="-45" dirty="0">
                <a:latin typeface="Microsoft Sans Serif"/>
                <a:cs typeface="Microsoft Sans Serif"/>
              </a:rPr>
              <a:t>Gender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distribution 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amo</a:t>
            </a:r>
            <a:r>
              <a:rPr sz="1100" spc="-95" dirty="0">
                <a:latin typeface="Microsoft Sans Serif"/>
                <a:cs typeface="Microsoft Sans Serif"/>
              </a:rPr>
              <a:t>n</a:t>
            </a:r>
            <a:r>
              <a:rPr sz="1100" spc="-100" dirty="0">
                <a:latin typeface="Microsoft Sans Serif"/>
                <a:cs typeface="Microsoft Sans Serif"/>
              </a:rPr>
              <a:t>g</a:t>
            </a:r>
            <a:r>
              <a:rPr sz="1100" spc="-85" dirty="0">
                <a:latin typeface="Microsoft Sans Serif"/>
                <a:cs typeface="Microsoft Sans Serif"/>
              </a:rPr>
              <a:t>s</a:t>
            </a:r>
            <a:r>
              <a:rPr sz="1100" spc="-10" dirty="0">
                <a:latin typeface="Microsoft Sans Serif"/>
                <a:cs typeface="Microsoft Sans Serif"/>
              </a:rPr>
              <a:t>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Microsoft Sans Serif"/>
                <a:cs typeface="Microsoft Sans Serif"/>
              </a:rPr>
              <a:t>s</a:t>
            </a:r>
            <a:r>
              <a:rPr sz="1100" spc="-65" dirty="0">
                <a:latin typeface="Microsoft Sans Serif"/>
                <a:cs typeface="Microsoft Sans Serif"/>
              </a:rPr>
              <a:t>tude</a:t>
            </a:r>
            <a:r>
              <a:rPr sz="1100" spc="-80" dirty="0">
                <a:latin typeface="Microsoft Sans Serif"/>
                <a:cs typeface="Microsoft Sans Serif"/>
              </a:rPr>
              <a:t>n</a:t>
            </a:r>
            <a:r>
              <a:rPr sz="1100" spc="-95" dirty="0">
                <a:latin typeface="Microsoft Sans Serif"/>
                <a:cs typeface="Microsoft Sans Serif"/>
              </a:rPr>
              <a:t>ts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</a:t>
            </a:r>
            <a:r>
              <a:rPr sz="1100" spc="-135" dirty="0">
                <a:latin typeface="Microsoft Sans Serif"/>
                <a:cs typeface="Microsoft Sans Serif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al</a:t>
            </a:r>
            <a:r>
              <a:rPr sz="1100" spc="-110" dirty="0">
                <a:latin typeface="Microsoft Sans Serif"/>
                <a:cs typeface="Microsoft Sans Serif"/>
              </a:rPr>
              <a:t>m</a:t>
            </a:r>
            <a:r>
              <a:rPr sz="1100" spc="-125" dirty="0">
                <a:latin typeface="Microsoft Sans Serif"/>
                <a:cs typeface="Microsoft Sans Serif"/>
              </a:rPr>
              <a:t>os</a:t>
            </a:r>
            <a:r>
              <a:rPr sz="1100" spc="-10" dirty="0">
                <a:latin typeface="Microsoft Sans Serif"/>
                <a:cs typeface="Microsoft Sans Serif"/>
              </a:rPr>
              <a:t>t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Microsoft Sans Serif"/>
                <a:cs typeface="Microsoft Sans Serif"/>
              </a:rPr>
              <a:t>s</a:t>
            </a:r>
            <a:r>
              <a:rPr sz="1100" spc="-80" dirty="0">
                <a:latin typeface="Microsoft Sans Serif"/>
                <a:cs typeface="Microsoft Sans Serif"/>
              </a:rPr>
              <a:t>ame.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3.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95" dirty="0">
                <a:latin typeface="Microsoft Sans Serif"/>
                <a:cs typeface="Microsoft Sans Serif"/>
              </a:rPr>
              <a:t>T</a:t>
            </a:r>
            <a:r>
              <a:rPr sz="1100" spc="-135" dirty="0">
                <a:latin typeface="Microsoft Sans Serif"/>
                <a:cs typeface="Microsoft Sans Serif"/>
              </a:rPr>
              <a:t>h</a:t>
            </a:r>
            <a:r>
              <a:rPr sz="1100" spc="-30" dirty="0">
                <a:latin typeface="Microsoft Sans Serif"/>
                <a:cs typeface="Microsoft Sans Serif"/>
              </a:rPr>
              <a:t>er</a:t>
            </a:r>
            <a:r>
              <a:rPr sz="1100" spc="-60" dirty="0">
                <a:latin typeface="Microsoft Sans Serif"/>
                <a:cs typeface="Microsoft Sans Serif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</a:t>
            </a:r>
            <a:r>
              <a:rPr sz="1100" spc="-135" dirty="0">
                <a:latin typeface="Microsoft Sans Serif"/>
                <a:cs typeface="Microsoft Sans Serif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Microsoft Sans Serif"/>
                <a:cs typeface="Microsoft Sans Serif"/>
              </a:rPr>
              <a:t>s</a:t>
            </a:r>
            <a:r>
              <a:rPr sz="1100" spc="-5" dirty="0">
                <a:latin typeface="Microsoft Sans Serif"/>
                <a:cs typeface="Microsoft Sans Serif"/>
              </a:rPr>
              <a:t>ta</a:t>
            </a:r>
            <a:r>
              <a:rPr sz="1100" dirty="0">
                <a:latin typeface="Microsoft Sans Serif"/>
                <a:cs typeface="Microsoft Sans Serif"/>
              </a:rPr>
              <a:t>r</a:t>
            </a:r>
            <a:r>
              <a:rPr sz="1100" spc="-70" dirty="0">
                <a:latin typeface="Microsoft Sans Serif"/>
                <a:cs typeface="Microsoft Sans Serif"/>
              </a:rPr>
              <a:t>k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decrea</a:t>
            </a:r>
            <a:r>
              <a:rPr sz="1100" spc="-185" dirty="0">
                <a:latin typeface="Microsoft Sans Serif"/>
                <a:cs typeface="Microsoft Sans Serif"/>
              </a:rPr>
              <a:t>s</a:t>
            </a:r>
            <a:r>
              <a:rPr sz="1100" spc="-60" dirty="0">
                <a:latin typeface="Microsoft Sans Serif"/>
                <a:cs typeface="Microsoft Sans Serif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</a:t>
            </a:r>
            <a:r>
              <a:rPr sz="1100" spc="-100" dirty="0">
                <a:latin typeface="Microsoft Sans Serif"/>
                <a:cs typeface="Microsoft Sans Serif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the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35" dirty="0">
                <a:latin typeface="Microsoft Sans Serif"/>
                <a:cs typeface="Microsoft Sans Serif"/>
              </a:rPr>
              <a:t>nu</a:t>
            </a:r>
            <a:r>
              <a:rPr sz="1100" spc="-185" dirty="0">
                <a:latin typeface="Microsoft Sans Serif"/>
                <a:cs typeface="Microsoft Sans Serif"/>
              </a:rPr>
              <a:t>m</a:t>
            </a:r>
            <a:r>
              <a:rPr sz="1100" spc="-25" dirty="0">
                <a:latin typeface="Microsoft Sans Serif"/>
                <a:cs typeface="Microsoft Sans Serif"/>
              </a:rPr>
              <a:t>ber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40" dirty="0">
                <a:latin typeface="Microsoft Sans Serif"/>
                <a:cs typeface="Microsoft Sans Serif"/>
              </a:rPr>
              <a:t>c</a:t>
            </a:r>
            <a:r>
              <a:rPr sz="1100" spc="-15" dirty="0">
                <a:latin typeface="Microsoft Sans Serif"/>
                <a:cs typeface="Microsoft Sans Serif"/>
              </a:rPr>
              <a:t>li</a:t>
            </a:r>
            <a:r>
              <a:rPr sz="1100" spc="-95" dirty="0">
                <a:latin typeface="Microsoft Sans Serif"/>
                <a:cs typeface="Microsoft Sans Serif"/>
              </a:rPr>
              <a:t>e</a:t>
            </a:r>
            <a:r>
              <a:rPr sz="1100" spc="-100" dirty="0">
                <a:latin typeface="Microsoft Sans Serif"/>
                <a:cs typeface="Microsoft Sans Serif"/>
              </a:rPr>
              <a:t>n</a:t>
            </a:r>
            <a:r>
              <a:rPr sz="1100" spc="-95" dirty="0">
                <a:latin typeface="Microsoft Sans Serif"/>
                <a:cs typeface="Microsoft Sans Serif"/>
              </a:rPr>
              <a:t>ts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i</a:t>
            </a:r>
            <a:r>
              <a:rPr sz="1100" spc="25" dirty="0">
                <a:latin typeface="Microsoft Sans Serif"/>
                <a:cs typeface="Microsoft Sans Serif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</a:t>
            </a:r>
            <a:r>
              <a:rPr sz="1100" spc="-95" dirty="0">
                <a:latin typeface="Microsoft Sans Serif"/>
                <a:cs typeface="Microsoft Sans Serif"/>
              </a:rPr>
              <a:t>h</a:t>
            </a:r>
            <a:r>
              <a:rPr sz="1100" spc="-25" dirty="0">
                <a:latin typeface="Microsoft Sans Serif"/>
                <a:cs typeface="Microsoft Sans Serif"/>
              </a:rPr>
              <a:t>ey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are </a:t>
            </a:r>
            <a:r>
              <a:rPr sz="1100" spc="-70" dirty="0">
                <a:latin typeface="Microsoft Sans Serif"/>
                <a:cs typeface="Microsoft Sans Serif"/>
              </a:rPr>
              <a:t>not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working, 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140" dirty="0">
                <a:latin typeface="Microsoft Sans Serif"/>
                <a:cs typeface="Microsoft Sans Serif"/>
              </a:rPr>
              <a:t>c</a:t>
            </a:r>
            <a:r>
              <a:rPr sz="1100" spc="-100" dirty="0">
                <a:latin typeface="Microsoft Sans Serif"/>
                <a:cs typeface="Microsoft Sans Serif"/>
              </a:rPr>
              <a:t>o</a:t>
            </a:r>
            <a:r>
              <a:rPr sz="1100" spc="-150" dirty="0">
                <a:latin typeface="Microsoft Sans Serif"/>
                <a:cs typeface="Microsoft Sans Serif"/>
              </a:rPr>
              <a:t>m</a:t>
            </a:r>
            <a:r>
              <a:rPr sz="1100" spc="-185" dirty="0">
                <a:latin typeface="Microsoft Sans Serif"/>
                <a:cs typeface="Microsoft Sans Serif"/>
              </a:rPr>
              <a:t>m</a:t>
            </a:r>
            <a:r>
              <a:rPr sz="1100" spc="-30" dirty="0">
                <a:latin typeface="Microsoft Sans Serif"/>
                <a:cs typeface="Microsoft Sans Serif"/>
              </a:rPr>
              <a:t>er</a:t>
            </a:r>
            <a:r>
              <a:rPr sz="1100" spc="-140" dirty="0">
                <a:latin typeface="Microsoft Sans Serif"/>
                <a:cs typeface="Microsoft Sans Serif"/>
              </a:rPr>
              <a:t>c</a:t>
            </a:r>
            <a:r>
              <a:rPr sz="1100" spc="-15" dirty="0">
                <a:latin typeface="Microsoft Sans Serif"/>
                <a:cs typeface="Microsoft Sans Serif"/>
              </a:rPr>
              <a:t>ia</a:t>
            </a:r>
            <a:r>
              <a:rPr sz="1100" spc="-5" dirty="0">
                <a:latin typeface="Microsoft Sans Serif"/>
                <a:cs typeface="Microsoft Sans Serif"/>
              </a:rPr>
              <a:t>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a</a:t>
            </a:r>
            <a:r>
              <a:rPr sz="1100" spc="-85" dirty="0">
                <a:latin typeface="Microsoft Sans Serif"/>
                <a:cs typeface="Microsoft Sans Serif"/>
              </a:rPr>
              <a:t>s</a:t>
            </a:r>
            <a:r>
              <a:rPr sz="1100" spc="-185" dirty="0">
                <a:latin typeface="Microsoft Sans Serif"/>
                <a:cs typeface="Microsoft Sans Serif"/>
              </a:rPr>
              <a:t>s</a:t>
            </a:r>
            <a:r>
              <a:rPr sz="1100" spc="-100" dirty="0">
                <a:latin typeface="Microsoft Sans Serif"/>
                <a:cs typeface="Microsoft Sans Serif"/>
              </a:rPr>
              <a:t>oc</a:t>
            </a:r>
            <a:r>
              <a:rPr sz="1100" spc="-25" dirty="0">
                <a:latin typeface="Microsoft Sans Serif"/>
                <a:cs typeface="Microsoft Sans Serif"/>
              </a:rPr>
              <a:t>iat</a:t>
            </a:r>
            <a:r>
              <a:rPr sz="1100" spc="-30" dirty="0">
                <a:latin typeface="Microsoft Sans Serif"/>
                <a:cs typeface="Microsoft Sans Serif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or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Microsoft Sans Serif"/>
                <a:cs typeface="Microsoft Sans Serif"/>
              </a:rPr>
              <a:t>s</a:t>
            </a:r>
            <a:r>
              <a:rPr sz="1100" spc="-20" dirty="0">
                <a:latin typeface="Microsoft Sans Serif"/>
                <a:cs typeface="Microsoft Sans Serif"/>
              </a:rPr>
              <a:t>tate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Microsoft Sans Serif"/>
                <a:cs typeface="Microsoft Sans Serif"/>
              </a:rPr>
              <a:t>s</a:t>
            </a:r>
            <a:r>
              <a:rPr sz="1100" spc="-50" dirty="0">
                <a:latin typeface="Microsoft Sans Serif"/>
                <a:cs typeface="Microsoft Sans Serif"/>
              </a:rPr>
              <a:t>erva</a:t>
            </a:r>
            <a:r>
              <a:rPr sz="1100" spc="-70" dirty="0">
                <a:latin typeface="Microsoft Sans Serif"/>
                <a:cs typeface="Microsoft Sans Serif"/>
              </a:rPr>
              <a:t>n</a:t>
            </a:r>
            <a:r>
              <a:rPr sz="1100" spc="-95" dirty="0">
                <a:latin typeface="Microsoft Sans Serif"/>
                <a:cs typeface="Microsoft Sans Serif"/>
              </a:rPr>
              <a:t>ts</a:t>
            </a:r>
            <a:r>
              <a:rPr sz="1100" spc="-65" dirty="0">
                <a:latin typeface="Microsoft Sans Serif"/>
                <a:cs typeface="Microsoft Sans Serif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4.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95" dirty="0">
                <a:latin typeface="Microsoft Sans Serif"/>
                <a:cs typeface="Microsoft Sans Serif"/>
              </a:rPr>
              <a:t>T</a:t>
            </a:r>
            <a:r>
              <a:rPr sz="1100" spc="-135" dirty="0">
                <a:latin typeface="Microsoft Sans Serif"/>
                <a:cs typeface="Microsoft Sans Serif"/>
              </a:rPr>
              <a:t>h</a:t>
            </a:r>
            <a:r>
              <a:rPr sz="1100" spc="-35" dirty="0">
                <a:latin typeface="Microsoft Sans Serif"/>
                <a:cs typeface="Microsoft Sans Serif"/>
              </a:rPr>
              <a:t>ere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</a:t>
            </a:r>
            <a:r>
              <a:rPr sz="1100" dirty="0">
                <a:latin typeface="Microsoft Sans Serif"/>
                <a:cs typeface="Microsoft Sans Serif"/>
              </a:rPr>
              <a:t>r</a:t>
            </a:r>
            <a:r>
              <a:rPr sz="1100" spc="-60" dirty="0">
                <a:latin typeface="Microsoft Sans Serif"/>
                <a:cs typeface="Microsoft Sans Serif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Microsoft Sans Serif"/>
                <a:cs typeface="Microsoft Sans Serif"/>
              </a:rPr>
              <a:t>m</a:t>
            </a:r>
            <a:r>
              <a:rPr sz="1100" spc="-30" dirty="0">
                <a:latin typeface="Microsoft Sans Serif"/>
                <a:cs typeface="Microsoft Sans Serif"/>
              </a:rPr>
              <a:t>or</a:t>
            </a:r>
            <a:r>
              <a:rPr sz="1100" spc="-60" dirty="0">
                <a:latin typeface="Microsoft Sans Serif"/>
                <a:cs typeface="Microsoft Sans Serif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Microsoft Sans Serif"/>
                <a:cs typeface="Microsoft Sans Serif"/>
              </a:rPr>
              <a:t>f</a:t>
            </a:r>
            <a:r>
              <a:rPr sz="1100" spc="-100" dirty="0">
                <a:latin typeface="Microsoft Sans Serif"/>
                <a:cs typeface="Microsoft Sans Serif"/>
              </a:rPr>
              <a:t>e</a:t>
            </a:r>
            <a:r>
              <a:rPr sz="1100" spc="-150" dirty="0">
                <a:latin typeface="Microsoft Sans Serif"/>
                <a:cs typeface="Microsoft Sans Serif"/>
              </a:rPr>
              <a:t>m</a:t>
            </a:r>
            <a:r>
              <a:rPr sz="1100" spc="-25" dirty="0">
                <a:latin typeface="Microsoft Sans Serif"/>
                <a:cs typeface="Microsoft Sans Serif"/>
              </a:rPr>
              <a:t>ale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40" dirty="0">
                <a:latin typeface="Microsoft Sans Serif"/>
                <a:cs typeface="Microsoft Sans Serif"/>
              </a:rPr>
              <a:t>c</a:t>
            </a:r>
            <a:r>
              <a:rPr sz="1100" spc="-15" dirty="0">
                <a:latin typeface="Microsoft Sans Serif"/>
                <a:cs typeface="Microsoft Sans Serif"/>
              </a:rPr>
              <a:t>li</a:t>
            </a:r>
            <a:r>
              <a:rPr sz="1100" spc="-95" dirty="0">
                <a:latin typeface="Microsoft Sans Serif"/>
                <a:cs typeface="Microsoft Sans Serif"/>
              </a:rPr>
              <a:t>e</a:t>
            </a:r>
            <a:r>
              <a:rPr sz="1100" spc="-100" dirty="0">
                <a:latin typeface="Microsoft Sans Serif"/>
                <a:cs typeface="Microsoft Sans Serif"/>
              </a:rPr>
              <a:t>n</a:t>
            </a:r>
            <a:r>
              <a:rPr sz="1100" spc="-95" dirty="0">
                <a:latin typeface="Microsoft Sans Serif"/>
                <a:cs typeface="Microsoft Sans Serif"/>
              </a:rPr>
              <a:t>ts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in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top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40" dirty="0">
                <a:latin typeface="Microsoft Sans Serif"/>
                <a:cs typeface="Microsoft Sans Serif"/>
              </a:rPr>
              <a:t>c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-35" dirty="0">
                <a:latin typeface="Microsoft Sans Serif"/>
                <a:cs typeface="Microsoft Sans Serif"/>
              </a:rPr>
              <a:t>ego</a:t>
            </a:r>
            <a:r>
              <a:rPr sz="1100" spc="-20" dirty="0">
                <a:latin typeface="Microsoft Sans Serif"/>
                <a:cs typeface="Microsoft Sans Serif"/>
              </a:rPr>
              <a:t>r</a:t>
            </a:r>
            <a:r>
              <a:rPr sz="1100" spc="-85" dirty="0">
                <a:latin typeface="Microsoft Sans Serif"/>
                <a:cs typeface="Microsoft Sans Serif"/>
              </a:rPr>
              <a:t>ie</a:t>
            </a:r>
            <a:r>
              <a:rPr sz="1100" spc="-100" dirty="0">
                <a:latin typeface="Microsoft Sans Serif"/>
                <a:cs typeface="Microsoft Sans Serif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</a:t>
            </a:r>
            <a:r>
              <a:rPr sz="1100" spc="-110" dirty="0">
                <a:latin typeface="Microsoft Sans Serif"/>
                <a:cs typeface="Microsoft Sans Serif"/>
              </a:rPr>
              <a:t>n</a:t>
            </a:r>
            <a:r>
              <a:rPr sz="1100" spc="-140" dirty="0">
                <a:latin typeface="Microsoft Sans Serif"/>
                <a:cs typeface="Microsoft Sans Serif"/>
              </a:rPr>
              <a:t>c</a:t>
            </a:r>
            <a:r>
              <a:rPr sz="1100" spc="-100" dirty="0">
                <a:latin typeface="Microsoft Sans Serif"/>
                <a:cs typeface="Microsoft Sans Serif"/>
              </a:rPr>
              <a:t>o</a:t>
            </a:r>
            <a:r>
              <a:rPr sz="1100" spc="-150" dirty="0">
                <a:latin typeface="Microsoft Sans Serif"/>
                <a:cs typeface="Microsoft Sans Serif"/>
              </a:rPr>
              <a:t>m</a:t>
            </a:r>
            <a:r>
              <a:rPr sz="1100" spc="-60" dirty="0">
                <a:latin typeface="Microsoft Sans Serif"/>
                <a:cs typeface="Microsoft Sans Serif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typ</a:t>
            </a:r>
            <a:r>
              <a:rPr sz="1100" spc="-65" dirty="0">
                <a:latin typeface="Microsoft Sans Serif"/>
                <a:cs typeface="Microsoft Sans Serif"/>
              </a:rPr>
              <a:t>e.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10134600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2221865" marR="277495" indent="-1936114">
              <a:lnSpc>
                <a:spcPts val="3529"/>
              </a:lnSpc>
              <a:spcBef>
                <a:spcPts val="475"/>
              </a:spcBef>
            </a:pPr>
            <a:r>
              <a:rPr sz="3600" b="0" spc="-170" dirty="0">
                <a:latin typeface="Microsoft Sans Serif"/>
                <a:cs typeface="Microsoft Sans Serif"/>
              </a:rPr>
              <a:t>Plotting</a:t>
            </a:r>
            <a:r>
              <a:rPr sz="3600" b="0" spc="20" dirty="0">
                <a:latin typeface="Microsoft Sans Serif"/>
                <a:cs typeface="Microsoft Sans Serif"/>
              </a:rPr>
              <a:t> </a:t>
            </a:r>
            <a:r>
              <a:rPr sz="3600" b="0" spc="-25" dirty="0">
                <a:latin typeface="Microsoft Sans Serif"/>
                <a:cs typeface="Microsoft Sans Serif"/>
              </a:rPr>
              <a:t>for</a:t>
            </a:r>
            <a:r>
              <a:rPr sz="3600" b="0" spc="20" dirty="0">
                <a:latin typeface="Microsoft Sans Serif"/>
                <a:cs typeface="Microsoft Sans Serif"/>
              </a:rPr>
              <a:t> </a:t>
            </a:r>
            <a:r>
              <a:rPr sz="3600" b="0" spc="-200" dirty="0">
                <a:latin typeface="Microsoft Sans Serif"/>
                <a:cs typeface="Microsoft Sans Serif"/>
              </a:rPr>
              <a:t>Contract</a:t>
            </a:r>
            <a:r>
              <a:rPr sz="3600" b="0" spc="25" dirty="0">
                <a:latin typeface="Microsoft Sans Serif"/>
                <a:cs typeface="Microsoft Sans Serif"/>
              </a:rPr>
              <a:t> </a:t>
            </a:r>
            <a:r>
              <a:rPr sz="3600" b="0" spc="-65" dirty="0">
                <a:latin typeface="Microsoft Sans Serif"/>
                <a:cs typeface="Microsoft Sans Serif"/>
              </a:rPr>
              <a:t>type</a:t>
            </a:r>
            <a:r>
              <a:rPr sz="3600" b="0" spc="30" dirty="0">
                <a:latin typeface="Microsoft Sans Serif"/>
                <a:cs typeface="Microsoft Sans Serif"/>
              </a:rPr>
              <a:t> </a:t>
            </a:r>
            <a:r>
              <a:rPr sz="3600" b="0" spc="-415" dirty="0">
                <a:latin typeface="Microsoft Sans Serif"/>
                <a:cs typeface="Microsoft Sans Serif"/>
              </a:rPr>
              <a:t>(NAME_CONTRACT_TYPE) </a:t>
            </a:r>
            <a:r>
              <a:rPr sz="3600" b="0" spc="-940" dirty="0">
                <a:latin typeface="Microsoft Sans Serif"/>
                <a:cs typeface="Microsoft Sans Serif"/>
              </a:rPr>
              <a:t> </a:t>
            </a:r>
            <a:r>
              <a:rPr sz="3600" b="0" spc="-180" dirty="0">
                <a:latin typeface="Microsoft Sans Serif"/>
                <a:cs typeface="Microsoft Sans Serif"/>
              </a:rPr>
              <a:t>(Segre</a:t>
            </a:r>
            <a:r>
              <a:rPr sz="3600" b="0" spc="-265" dirty="0">
                <a:latin typeface="Microsoft Sans Serif"/>
                <a:cs typeface="Microsoft Sans Serif"/>
              </a:rPr>
              <a:t>g</a:t>
            </a:r>
            <a:r>
              <a:rPr sz="3600" b="0" spc="-65" dirty="0">
                <a:latin typeface="Microsoft Sans Serif"/>
                <a:cs typeface="Microsoft Sans Serif"/>
              </a:rPr>
              <a:t>ated</a:t>
            </a:r>
            <a:r>
              <a:rPr sz="3600" b="0" spc="80" dirty="0">
                <a:latin typeface="Times New Roman"/>
                <a:cs typeface="Times New Roman"/>
              </a:rPr>
              <a:t> </a:t>
            </a:r>
            <a:r>
              <a:rPr sz="3600" b="0" spc="-220" dirty="0">
                <a:latin typeface="Microsoft Sans Serif"/>
                <a:cs typeface="Microsoft Sans Serif"/>
              </a:rPr>
              <a:t>ba</a:t>
            </a:r>
            <a:r>
              <a:rPr sz="3600" b="0" spc="-195" dirty="0">
                <a:latin typeface="Microsoft Sans Serif"/>
                <a:cs typeface="Microsoft Sans Serif"/>
              </a:rPr>
              <a:t>s</a:t>
            </a:r>
            <a:r>
              <a:rPr sz="3600" b="0" spc="-110" dirty="0">
                <a:latin typeface="Microsoft Sans Serif"/>
                <a:cs typeface="Microsoft Sans Serif"/>
              </a:rPr>
              <a:t>ed</a:t>
            </a:r>
            <a:r>
              <a:rPr sz="3600" b="0" spc="90" dirty="0">
                <a:latin typeface="Times New Roman"/>
                <a:cs typeface="Times New Roman"/>
              </a:rPr>
              <a:t> </a:t>
            </a:r>
            <a:r>
              <a:rPr sz="3600" b="0" spc="-315" dirty="0">
                <a:latin typeface="Microsoft Sans Serif"/>
                <a:cs typeface="Microsoft Sans Serif"/>
              </a:rPr>
              <a:t>on</a:t>
            </a:r>
            <a:r>
              <a:rPr sz="3600" b="0" spc="90" dirty="0">
                <a:latin typeface="Times New Roman"/>
                <a:cs typeface="Times New Roman"/>
              </a:rPr>
              <a:t> </a:t>
            </a:r>
            <a:r>
              <a:rPr sz="3600" b="0" spc="-95" dirty="0">
                <a:latin typeface="Microsoft Sans Serif"/>
                <a:cs typeface="Microsoft Sans Serif"/>
              </a:rPr>
              <a:t>g</a:t>
            </a:r>
            <a:r>
              <a:rPr sz="3600" b="0" spc="-180" dirty="0">
                <a:latin typeface="Microsoft Sans Serif"/>
                <a:cs typeface="Microsoft Sans Serif"/>
              </a:rPr>
              <a:t>ender)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752" y="2336834"/>
            <a:ext cx="5231905" cy="39283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99330" y="4064886"/>
            <a:ext cx="5607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85" dirty="0">
                <a:latin typeface="Arial"/>
                <a:cs typeface="Arial"/>
              </a:rPr>
              <a:t>Inferences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9301" y="3723254"/>
            <a:ext cx="134355" cy="1343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3393" y="3535161"/>
            <a:ext cx="134355" cy="134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69067" y="3572774"/>
            <a:ext cx="211195" cy="21107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757159" y="3365754"/>
            <a:ext cx="477520" cy="514984"/>
            <a:chOff x="7757159" y="3365754"/>
            <a:chExt cx="477520" cy="514984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7159" y="3365754"/>
              <a:ext cx="134355" cy="1343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88863" y="3535162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172730" y="0"/>
                  </a:moveTo>
                  <a:lnTo>
                    <a:pt x="126809" y="6171"/>
                  </a:lnTo>
                  <a:lnTo>
                    <a:pt x="85547" y="23588"/>
                  </a:lnTo>
                  <a:lnTo>
                    <a:pt x="50589" y="50600"/>
                  </a:lnTo>
                  <a:lnTo>
                    <a:pt x="23581" y="85560"/>
                  </a:lnTo>
                  <a:lnTo>
                    <a:pt x="6169" y="126820"/>
                  </a:lnTo>
                  <a:lnTo>
                    <a:pt x="0" y="172730"/>
                  </a:lnTo>
                  <a:lnTo>
                    <a:pt x="6169" y="218639"/>
                  </a:lnTo>
                  <a:lnTo>
                    <a:pt x="23581" y="259897"/>
                  </a:lnTo>
                  <a:lnTo>
                    <a:pt x="50589" y="294856"/>
                  </a:lnTo>
                  <a:lnTo>
                    <a:pt x="85547" y="321867"/>
                  </a:lnTo>
                  <a:lnTo>
                    <a:pt x="126809" y="339282"/>
                  </a:lnTo>
                  <a:lnTo>
                    <a:pt x="172730" y="345454"/>
                  </a:lnTo>
                  <a:lnTo>
                    <a:pt x="218689" y="339282"/>
                  </a:lnTo>
                  <a:lnTo>
                    <a:pt x="259977" y="321867"/>
                  </a:lnTo>
                  <a:lnTo>
                    <a:pt x="294951" y="294856"/>
                  </a:lnTo>
                  <a:lnTo>
                    <a:pt x="321967" y="259897"/>
                  </a:lnTo>
                  <a:lnTo>
                    <a:pt x="339381" y="218639"/>
                  </a:lnTo>
                  <a:lnTo>
                    <a:pt x="345551" y="172730"/>
                  </a:lnTo>
                  <a:lnTo>
                    <a:pt x="339381" y="126820"/>
                  </a:lnTo>
                  <a:lnTo>
                    <a:pt x="321967" y="85560"/>
                  </a:lnTo>
                  <a:lnTo>
                    <a:pt x="294951" y="50600"/>
                  </a:lnTo>
                  <a:lnTo>
                    <a:pt x="259977" y="23588"/>
                  </a:lnTo>
                  <a:lnTo>
                    <a:pt x="218689" y="6171"/>
                  </a:lnTo>
                  <a:lnTo>
                    <a:pt x="172730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1761" y="3290560"/>
            <a:ext cx="134355" cy="13438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02752" y="3422263"/>
            <a:ext cx="134355" cy="13435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90843" y="3516233"/>
            <a:ext cx="211073" cy="21122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54251" y="3723254"/>
            <a:ext cx="134355" cy="134371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8791833" y="3572378"/>
            <a:ext cx="1339215" cy="1184275"/>
            <a:chOff x="8791833" y="3572378"/>
            <a:chExt cx="1339215" cy="118427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67028" y="3930146"/>
              <a:ext cx="134355" cy="1343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91833" y="4456807"/>
              <a:ext cx="211073" cy="21120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002903" y="3572382"/>
              <a:ext cx="1127760" cy="1184275"/>
            </a:xfrm>
            <a:custGeom>
              <a:avLst/>
              <a:gdLst/>
              <a:ahLst/>
              <a:cxnLst/>
              <a:rect l="l" t="t" r="r" b="b"/>
              <a:pathLst>
                <a:path w="1127759" h="1184275">
                  <a:moveTo>
                    <a:pt x="620141" y="591947"/>
                  </a:moveTo>
                  <a:lnTo>
                    <a:pt x="233807" y="0"/>
                  </a:lnTo>
                  <a:lnTo>
                    <a:pt x="0" y="0"/>
                  </a:lnTo>
                  <a:lnTo>
                    <a:pt x="386461" y="591947"/>
                  </a:lnTo>
                  <a:lnTo>
                    <a:pt x="0" y="1183894"/>
                  </a:lnTo>
                  <a:lnTo>
                    <a:pt x="233807" y="1183894"/>
                  </a:lnTo>
                  <a:lnTo>
                    <a:pt x="620141" y="591947"/>
                  </a:lnTo>
                  <a:close/>
                </a:path>
                <a:path w="1127759" h="1184275">
                  <a:moveTo>
                    <a:pt x="1127518" y="591947"/>
                  </a:moveTo>
                  <a:lnTo>
                    <a:pt x="741032" y="0"/>
                  </a:lnTo>
                  <a:lnTo>
                    <a:pt x="507365" y="0"/>
                  </a:lnTo>
                  <a:lnTo>
                    <a:pt x="893699" y="591947"/>
                  </a:lnTo>
                  <a:lnTo>
                    <a:pt x="507365" y="1183894"/>
                  </a:lnTo>
                  <a:lnTo>
                    <a:pt x="741032" y="1183894"/>
                  </a:lnTo>
                  <a:lnTo>
                    <a:pt x="1127518" y="591947"/>
                  </a:lnTo>
                  <a:close/>
                </a:path>
              </a:pathLst>
            </a:custGeom>
            <a:solidFill>
              <a:srgbClr val="ABD2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155302" y="4249923"/>
            <a:ext cx="324485" cy="380365"/>
            <a:chOff x="7155302" y="4249923"/>
            <a:chExt cx="324485" cy="380365"/>
          </a:xfrm>
        </p:grpSpPr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55302" y="4249923"/>
              <a:ext cx="134386" cy="1343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68078" y="4419218"/>
              <a:ext cx="211195" cy="211073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7550291" y="4569714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39">
                <a:moveTo>
                  <a:pt x="153527" y="0"/>
                </a:moveTo>
                <a:lnTo>
                  <a:pt x="105034" y="7824"/>
                </a:lnTo>
                <a:lnTo>
                  <a:pt x="62893" y="29615"/>
                </a:lnTo>
                <a:lnTo>
                  <a:pt x="29647" y="62848"/>
                </a:lnTo>
                <a:lnTo>
                  <a:pt x="7835" y="104999"/>
                </a:lnTo>
                <a:lnTo>
                  <a:pt x="0" y="153542"/>
                </a:lnTo>
                <a:lnTo>
                  <a:pt x="7835" y="202086"/>
                </a:lnTo>
                <a:lnTo>
                  <a:pt x="29647" y="244237"/>
                </a:lnTo>
                <a:lnTo>
                  <a:pt x="62893" y="277470"/>
                </a:lnTo>
                <a:lnTo>
                  <a:pt x="105034" y="299261"/>
                </a:lnTo>
                <a:lnTo>
                  <a:pt x="153527" y="307085"/>
                </a:lnTo>
                <a:lnTo>
                  <a:pt x="202070" y="299261"/>
                </a:lnTo>
                <a:lnTo>
                  <a:pt x="244225" y="277470"/>
                </a:lnTo>
                <a:lnTo>
                  <a:pt x="277463" y="244237"/>
                </a:lnTo>
                <a:lnTo>
                  <a:pt x="299259" y="202086"/>
                </a:lnTo>
                <a:lnTo>
                  <a:pt x="307085" y="153542"/>
                </a:lnTo>
                <a:lnTo>
                  <a:pt x="299259" y="104999"/>
                </a:lnTo>
                <a:lnTo>
                  <a:pt x="277463" y="62848"/>
                </a:lnTo>
                <a:lnTo>
                  <a:pt x="244225" y="29615"/>
                </a:lnTo>
                <a:lnTo>
                  <a:pt x="202070" y="7824"/>
                </a:lnTo>
                <a:lnTo>
                  <a:pt x="15352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7945373" y="4532126"/>
            <a:ext cx="739775" cy="435609"/>
            <a:chOff x="7945373" y="4532126"/>
            <a:chExt cx="739775" cy="435609"/>
          </a:xfrm>
        </p:grpSpPr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45373" y="4814184"/>
              <a:ext cx="134355" cy="13437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20568" y="4569714"/>
              <a:ext cx="211195" cy="2110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08660" y="4832985"/>
              <a:ext cx="134355" cy="13436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377946" y="4532126"/>
              <a:ext cx="307340" cy="307340"/>
            </a:xfrm>
            <a:custGeom>
              <a:avLst/>
              <a:gdLst/>
              <a:ahLst/>
              <a:cxnLst/>
              <a:rect l="l" t="t" r="r" b="b"/>
              <a:pathLst>
                <a:path w="307340" h="307339">
                  <a:moveTo>
                    <a:pt x="153527" y="0"/>
                  </a:moveTo>
                  <a:lnTo>
                    <a:pt x="105034" y="7823"/>
                  </a:lnTo>
                  <a:lnTo>
                    <a:pt x="62893" y="29612"/>
                  </a:lnTo>
                  <a:lnTo>
                    <a:pt x="29647" y="62843"/>
                  </a:lnTo>
                  <a:lnTo>
                    <a:pt x="7835" y="104994"/>
                  </a:lnTo>
                  <a:lnTo>
                    <a:pt x="0" y="153542"/>
                  </a:lnTo>
                  <a:lnTo>
                    <a:pt x="7835" y="202036"/>
                  </a:lnTo>
                  <a:lnTo>
                    <a:pt x="29647" y="244180"/>
                  </a:lnTo>
                  <a:lnTo>
                    <a:pt x="62893" y="277432"/>
                  </a:lnTo>
                  <a:lnTo>
                    <a:pt x="105034" y="299248"/>
                  </a:lnTo>
                  <a:lnTo>
                    <a:pt x="153527" y="307085"/>
                  </a:lnTo>
                  <a:lnTo>
                    <a:pt x="202082" y="299248"/>
                  </a:lnTo>
                  <a:lnTo>
                    <a:pt x="244238" y="277432"/>
                  </a:lnTo>
                  <a:lnTo>
                    <a:pt x="277472" y="244180"/>
                  </a:lnTo>
                  <a:lnTo>
                    <a:pt x="299262" y="202036"/>
                  </a:lnTo>
                  <a:lnTo>
                    <a:pt x="307085" y="153542"/>
                  </a:lnTo>
                  <a:lnTo>
                    <a:pt x="299262" y="104994"/>
                  </a:lnTo>
                  <a:lnTo>
                    <a:pt x="277472" y="62843"/>
                  </a:lnTo>
                  <a:lnTo>
                    <a:pt x="244238" y="29612"/>
                  </a:lnTo>
                  <a:lnTo>
                    <a:pt x="202082" y="7823"/>
                  </a:lnTo>
                  <a:lnTo>
                    <a:pt x="153527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10197967" y="3474597"/>
            <a:ext cx="1437640" cy="1437640"/>
          </a:xfrm>
          <a:custGeom>
            <a:avLst/>
            <a:gdLst/>
            <a:ahLst/>
            <a:cxnLst/>
            <a:rect l="l" t="t" r="r" b="b"/>
            <a:pathLst>
              <a:path w="1437640" h="1437639">
                <a:moveTo>
                  <a:pt x="718840" y="0"/>
                </a:moveTo>
                <a:lnTo>
                  <a:pt x="671576" y="1528"/>
                </a:lnTo>
                <a:lnTo>
                  <a:pt x="625129" y="6052"/>
                </a:lnTo>
                <a:lnTo>
                  <a:pt x="579592" y="13475"/>
                </a:lnTo>
                <a:lnTo>
                  <a:pt x="535062" y="23704"/>
                </a:lnTo>
                <a:lnTo>
                  <a:pt x="491632" y="36643"/>
                </a:lnTo>
                <a:lnTo>
                  <a:pt x="449397" y="52197"/>
                </a:lnTo>
                <a:lnTo>
                  <a:pt x="408452" y="70272"/>
                </a:lnTo>
                <a:lnTo>
                  <a:pt x="368891" y="90774"/>
                </a:lnTo>
                <a:lnTo>
                  <a:pt x="330810" y="113607"/>
                </a:lnTo>
                <a:lnTo>
                  <a:pt x="294303" y="138676"/>
                </a:lnTo>
                <a:lnTo>
                  <a:pt x="259465" y="165888"/>
                </a:lnTo>
                <a:lnTo>
                  <a:pt x="226390" y="195146"/>
                </a:lnTo>
                <a:lnTo>
                  <a:pt x="195174" y="226357"/>
                </a:lnTo>
                <a:lnTo>
                  <a:pt x="165910" y="259426"/>
                </a:lnTo>
                <a:lnTo>
                  <a:pt x="138695" y="294257"/>
                </a:lnTo>
                <a:lnTo>
                  <a:pt x="113621" y="330757"/>
                </a:lnTo>
                <a:lnTo>
                  <a:pt x="90785" y="368830"/>
                </a:lnTo>
                <a:lnTo>
                  <a:pt x="70281" y="408381"/>
                </a:lnTo>
                <a:lnTo>
                  <a:pt x="52203" y="449317"/>
                </a:lnTo>
                <a:lnTo>
                  <a:pt x="36647" y="491542"/>
                </a:lnTo>
                <a:lnTo>
                  <a:pt x="23706" y="534961"/>
                </a:lnTo>
                <a:lnTo>
                  <a:pt x="13477" y="579480"/>
                </a:lnTo>
                <a:lnTo>
                  <a:pt x="6052" y="625004"/>
                </a:lnTo>
                <a:lnTo>
                  <a:pt x="1529" y="671438"/>
                </a:lnTo>
                <a:lnTo>
                  <a:pt x="0" y="718687"/>
                </a:lnTo>
                <a:lnTo>
                  <a:pt x="1529" y="765951"/>
                </a:lnTo>
                <a:lnTo>
                  <a:pt x="6052" y="812398"/>
                </a:lnTo>
                <a:lnTo>
                  <a:pt x="13477" y="857934"/>
                </a:lnTo>
                <a:lnTo>
                  <a:pt x="23706" y="902464"/>
                </a:lnTo>
                <a:lnTo>
                  <a:pt x="36647" y="945893"/>
                </a:lnTo>
                <a:lnTo>
                  <a:pt x="52203" y="988127"/>
                </a:lnTo>
                <a:lnTo>
                  <a:pt x="70281" y="1029071"/>
                </a:lnTo>
                <a:lnTo>
                  <a:pt x="90785" y="1068630"/>
                </a:lnTo>
                <a:lnTo>
                  <a:pt x="113621" y="1106710"/>
                </a:lnTo>
                <a:lnTo>
                  <a:pt x="138695" y="1143215"/>
                </a:lnTo>
                <a:lnTo>
                  <a:pt x="165910" y="1178052"/>
                </a:lnTo>
                <a:lnTo>
                  <a:pt x="195174" y="1211125"/>
                </a:lnTo>
                <a:lnTo>
                  <a:pt x="226390" y="1242340"/>
                </a:lnTo>
                <a:lnTo>
                  <a:pt x="259465" y="1271602"/>
                </a:lnTo>
                <a:lnTo>
                  <a:pt x="294303" y="1298817"/>
                </a:lnTo>
                <a:lnTo>
                  <a:pt x="330810" y="1323889"/>
                </a:lnTo>
                <a:lnTo>
                  <a:pt x="368891" y="1346724"/>
                </a:lnTo>
                <a:lnTo>
                  <a:pt x="408452" y="1367227"/>
                </a:lnTo>
                <a:lnTo>
                  <a:pt x="449397" y="1385303"/>
                </a:lnTo>
                <a:lnTo>
                  <a:pt x="491632" y="1400859"/>
                </a:lnTo>
                <a:lnTo>
                  <a:pt x="535062" y="1413798"/>
                </a:lnTo>
                <a:lnTo>
                  <a:pt x="579592" y="1424027"/>
                </a:lnTo>
                <a:lnTo>
                  <a:pt x="625129" y="1431451"/>
                </a:lnTo>
                <a:lnTo>
                  <a:pt x="671576" y="1435974"/>
                </a:lnTo>
                <a:lnTo>
                  <a:pt x="718840" y="1437503"/>
                </a:lnTo>
                <a:lnTo>
                  <a:pt x="766086" y="1435974"/>
                </a:lnTo>
                <a:lnTo>
                  <a:pt x="812517" y="1431451"/>
                </a:lnTo>
                <a:lnTo>
                  <a:pt x="858039" y="1424027"/>
                </a:lnTo>
                <a:lnTo>
                  <a:pt x="902556" y="1413798"/>
                </a:lnTo>
                <a:lnTo>
                  <a:pt x="945974" y="1400859"/>
                </a:lnTo>
                <a:lnTo>
                  <a:pt x="988197" y="1385303"/>
                </a:lnTo>
                <a:lnTo>
                  <a:pt x="1029132" y="1367227"/>
                </a:lnTo>
                <a:lnTo>
                  <a:pt x="1068684" y="1346724"/>
                </a:lnTo>
                <a:lnTo>
                  <a:pt x="1106757" y="1323889"/>
                </a:lnTo>
                <a:lnTo>
                  <a:pt x="1143257" y="1298817"/>
                </a:lnTo>
                <a:lnTo>
                  <a:pt x="1178089" y="1271602"/>
                </a:lnTo>
                <a:lnTo>
                  <a:pt x="1211158" y="1242340"/>
                </a:lnTo>
                <a:lnTo>
                  <a:pt x="1242370" y="1211125"/>
                </a:lnTo>
                <a:lnTo>
                  <a:pt x="1271630" y="1178052"/>
                </a:lnTo>
                <a:lnTo>
                  <a:pt x="1298842" y="1143215"/>
                </a:lnTo>
                <a:lnTo>
                  <a:pt x="1323913" y="1106710"/>
                </a:lnTo>
                <a:lnTo>
                  <a:pt x="1346747" y="1068630"/>
                </a:lnTo>
                <a:lnTo>
                  <a:pt x="1367250" y="1029071"/>
                </a:lnTo>
                <a:lnTo>
                  <a:pt x="1385326" y="988127"/>
                </a:lnTo>
                <a:lnTo>
                  <a:pt x="1400882" y="945893"/>
                </a:lnTo>
                <a:lnTo>
                  <a:pt x="1413822" y="902464"/>
                </a:lnTo>
                <a:lnTo>
                  <a:pt x="1424051" y="857934"/>
                </a:lnTo>
                <a:lnTo>
                  <a:pt x="1431475" y="812398"/>
                </a:lnTo>
                <a:lnTo>
                  <a:pt x="1435999" y="765951"/>
                </a:lnTo>
                <a:lnTo>
                  <a:pt x="1437528" y="718687"/>
                </a:lnTo>
                <a:lnTo>
                  <a:pt x="1435999" y="671438"/>
                </a:lnTo>
                <a:lnTo>
                  <a:pt x="1431475" y="625004"/>
                </a:lnTo>
                <a:lnTo>
                  <a:pt x="1424051" y="579480"/>
                </a:lnTo>
                <a:lnTo>
                  <a:pt x="1413822" y="534961"/>
                </a:lnTo>
                <a:lnTo>
                  <a:pt x="1400882" y="491542"/>
                </a:lnTo>
                <a:lnTo>
                  <a:pt x="1385326" y="449317"/>
                </a:lnTo>
                <a:lnTo>
                  <a:pt x="1367250" y="408381"/>
                </a:lnTo>
                <a:lnTo>
                  <a:pt x="1346747" y="368830"/>
                </a:lnTo>
                <a:lnTo>
                  <a:pt x="1323913" y="330757"/>
                </a:lnTo>
                <a:lnTo>
                  <a:pt x="1298842" y="294257"/>
                </a:lnTo>
                <a:lnTo>
                  <a:pt x="1271630" y="259426"/>
                </a:lnTo>
                <a:lnTo>
                  <a:pt x="1242370" y="226357"/>
                </a:lnTo>
                <a:lnTo>
                  <a:pt x="1211158" y="195146"/>
                </a:lnTo>
                <a:lnTo>
                  <a:pt x="1178089" y="165888"/>
                </a:lnTo>
                <a:lnTo>
                  <a:pt x="1143257" y="138676"/>
                </a:lnTo>
                <a:lnTo>
                  <a:pt x="1106757" y="113607"/>
                </a:lnTo>
                <a:lnTo>
                  <a:pt x="1068684" y="90774"/>
                </a:lnTo>
                <a:lnTo>
                  <a:pt x="1029132" y="70272"/>
                </a:lnTo>
                <a:lnTo>
                  <a:pt x="988197" y="52197"/>
                </a:lnTo>
                <a:lnTo>
                  <a:pt x="945974" y="36643"/>
                </a:lnTo>
                <a:lnTo>
                  <a:pt x="902556" y="23704"/>
                </a:lnTo>
                <a:lnTo>
                  <a:pt x="858039" y="13475"/>
                </a:lnTo>
                <a:lnTo>
                  <a:pt x="812517" y="6052"/>
                </a:lnTo>
                <a:lnTo>
                  <a:pt x="766086" y="1528"/>
                </a:lnTo>
                <a:lnTo>
                  <a:pt x="718840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403213" y="3713731"/>
            <a:ext cx="1028700" cy="9245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81700"/>
              </a:lnSpc>
              <a:spcBef>
                <a:spcPts val="315"/>
              </a:spcBef>
            </a:pPr>
            <a:r>
              <a:rPr sz="1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Cas</a:t>
            </a:r>
            <a:r>
              <a:rPr sz="1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ans</a:t>
            </a:r>
            <a:r>
              <a:rPr sz="1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cle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ly </a:t>
            </a:r>
            <a:r>
              <a:rPr sz="1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clie</a:t>
            </a:r>
            <a:r>
              <a:rPr sz="1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cre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dit</a:t>
            </a:r>
            <a:r>
              <a:rPr sz="1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co</a:t>
            </a:r>
            <a:r>
              <a:rPr sz="10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par</a:t>
            </a:r>
            <a:r>
              <a:rPr sz="1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o </a:t>
            </a:r>
            <a:r>
              <a:rPr sz="1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1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0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ans.</a:t>
            </a:r>
            <a:r>
              <a:rPr sz="1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1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ca</a:t>
            </a:r>
            <a:r>
              <a:rPr sz="10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1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e </a:t>
            </a:r>
            <a:r>
              <a:rPr sz="1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female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clients </a:t>
            </a:r>
            <a:r>
              <a:rPr sz="1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male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clients.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8" y="2244975"/>
            <a:ext cx="9283065" cy="31483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4"/>
              </a:spcBef>
            </a:pP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case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study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aims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give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you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idea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-5" dirty="0">
                <a:latin typeface="Calibri"/>
                <a:cs typeface="Calibri"/>
              </a:rPr>
              <a:t> applying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EDA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business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scenario.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case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study,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apart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applying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techniques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have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learnt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EDA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 also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develop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basic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understanding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risk</a:t>
            </a:r>
            <a:r>
              <a:rPr sz="3200" dirty="0">
                <a:latin typeface="Calibri"/>
                <a:cs typeface="Calibri"/>
              </a:rPr>
              <a:t> analytics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banking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financial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understand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how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used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minimize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risk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losing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money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while</a:t>
            </a:r>
            <a:r>
              <a:rPr sz="3200" dirty="0">
                <a:latin typeface="Calibri"/>
                <a:cs typeface="Calibri"/>
              </a:rPr>
              <a:t> lending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customers.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4900" y="837691"/>
            <a:ext cx="505206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120" dirty="0">
                <a:solidFill>
                  <a:srgbClr val="0177BD"/>
                </a:solidFill>
                <a:latin typeface="Lucida Sans Unicode"/>
                <a:cs typeface="Lucida Sans Unicode"/>
              </a:rPr>
              <a:t>INTRODUCTION-</a:t>
            </a:r>
            <a:endParaRPr sz="5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9935210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410209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3229"/>
              </a:spcBef>
            </a:pPr>
            <a:r>
              <a:rPr sz="3600" b="0" spc="-170" dirty="0">
                <a:latin typeface="Microsoft Sans Serif"/>
                <a:cs typeface="Microsoft Sans Serif"/>
              </a:rPr>
              <a:t>Plotting</a:t>
            </a:r>
            <a:r>
              <a:rPr sz="3600" b="0" spc="30" dirty="0">
                <a:latin typeface="Microsoft Sans Serif"/>
                <a:cs typeface="Microsoft Sans Serif"/>
              </a:rPr>
              <a:t> </a:t>
            </a:r>
            <a:r>
              <a:rPr sz="3600" b="0" spc="-25" dirty="0">
                <a:latin typeface="Microsoft Sans Serif"/>
                <a:cs typeface="Microsoft Sans Serif"/>
              </a:rPr>
              <a:t>for</a:t>
            </a:r>
            <a:r>
              <a:rPr sz="3600" b="0" spc="35" dirty="0">
                <a:latin typeface="Microsoft Sans Serif"/>
                <a:cs typeface="Microsoft Sans Serif"/>
              </a:rPr>
              <a:t> </a:t>
            </a:r>
            <a:r>
              <a:rPr sz="3600" b="0" spc="-130" dirty="0">
                <a:latin typeface="Microsoft Sans Serif"/>
                <a:cs typeface="Microsoft Sans Serif"/>
              </a:rPr>
              <a:t>Organization</a:t>
            </a:r>
            <a:r>
              <a:rPr sz="3600" b="0" spc="35" dirty="0">
                <a:latin typeface="Microsoft Sans Serif"/>
                <a:cs typeface="Microsoft Sans Serif"/>
              </a:rPr>
              <a:t> </a:t>
            </a:r>
            <a:r>
              <a:rPr sz="3600" b="0" spc="-65" dirty="0">
                <a:latin typeface="Microsoft Sans Serif"/>
                <a:cs typeface="Microsoft Sans Serif"/>
              </a:rPr>
              <a:t>type</a:t>
            </a:r>
            <a:r>
              <a:rPr sz="3600" b="0" spc="35" dirty="0">
                <a:latin typeface="Microsoft Sans Serif"/>
                <a:cs typeface="Microsoft Sans Serif"/>
              </a:rPr>
              <a:t> </a:t>
            </a:r>
            <a:r>
              <a:rPr sz="3600" b="0" spc="-235" dirty="0">
                <a:latin typeface="Microsoft Sans Serif"/>
                <a:cs typeface="Microsoft Sans Serif"/>
              </a:rPr>
              <a:t>in</a:t>
            </a:r>
            <a:r>
              <a:rPr sz="3600" b="0" spc="30" dirty="0">
                <a:latin typeface="Microsoft Sans Serif"/>
                <a:cs typeface="Microsoft Sans Serif"/>
              </a:rPr>
              <a:t> </a:t>
            </a:r>
            <a:r>
              <a:rPr sz="3600" b="0" spc="-170" dirty="0">
                <a:latin typeface="Microsoft Sans Serif"/>
                <a:cs typeface="Microsoft Sans Serif"/>
              </a:rPr>
              <a:t>logarithmic</a:t>
            </a:r>
            <a:r>
              <a:rPr sz="3600" b="0" spc="25" dirty="0">
                <a:latin typeface="Microsoft Sans Serif"/>
                <a:cs typeface="Microsoft Sans Serif"/>
              </a:rPr>
              <a:t> </a:t>
            </a:r>
            <a:r>
              <a:rPr sz="3600" b="0" spc="-254" dirty="0">
                <a:latin typeface="Microsoft Sans Serif"/>
                <a:cs typeface="Microsoft Sans Serif"/>
              </a:rPr>
              <a:t>scale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2988" y="2250064"/>
            <a:ext cx="6338781" cy="402271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659886" y="2934462"/>
            <a:ext cx="1451610" cy="2374900"/>
          </a:xfrm>
          <a:custGeom>
            <a:avLst/>
            <a:gdLst/>
            <a:ahLst/>
            <a:cxnLst/>
            <a:rect l="l" t="t" r="r" b="b"/>
            <a:pathLst>
              <a:path w="1451609" h="2374900">
                <a:moveTo>
                  <a:pt x="1451091" y="0"/>
                </a:moveTo>
                <a:lnTo>
                  <a:pt x="241919" y="0"/>
                </a:lnTo>
                <a:lnTo>
                  <a:pt x="193168" y="4915"/>
                </a:lnTo>
                <a:lnTo>
                  <a:pt x="147759" y="19013"/>
                </a:lnTo>
                <a:lnTo>
                  <a:pt x="106666" y="41319"/>
                </a:lnTo>
                <a:lnTo>
                  <a:pt x="70862" y="70862"/>
                </a:lnTo>
                <a:lnTo>
                  <a:pt x="41319" y="106666"/>
                </a:lnTo>
                <a:lnTo>
                  <a:pt x="19013" y="147759"/>
                </a:lnTo>
                <a:lnTo>
                  <a:pt x="4915" y="193168"/>
                </a:lnTo>
                <a:lnTo>
                  <a:pt x="0" y="241919"/>
                </a:lnTo>
                <a:lnTo>
                  <a:pt x="0" y="2132588"/>
                </a:lnTo>
                <a:lnTo>
                  <a:pt x="4915" y="2181335"/>
                </a:lnTo>
                <a:lnTo>
                  <a:pt x="19013" y="2226732"/>
                </a:lnTo>
                <a:lnTo>
                  <a:pt x="41319" y="2267807"/>
                </a:lnTo>
                <a:lnTo>
                  <a:pt x="70862" y="2303589"/>
                </a:lnTo>
                <a:lnTo>
                  <a:pt x="106666" y="2333110"/>
                </a:lnTo>
                <a:lnTo>
                  <a:pt x="147759" y="2355397"/>
                </a:lnTo>
                <a:lnTo>
                  <a:pt x="193168" y="2369481"/>
                </a:lnTo>
                <a:lnTo>
                  <a:pt x="241919" y="2374391"/>
                </a:lnTo>
                <a:lnTo>
                  <a:pt x="1451091" y="2374391"/>
                </a:lnTo>
                <a:lnTo>
                  <a:pt x="1451091" y="0"/>
                </a:lnTo>
                <a:close/>
              </a:path>
            </a:pathLst>
          </a:custGeom>
          <a:solidFill>
            <a:srgbClr val="BBD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68849" y="3034661"/>
            <a:ext cx="7245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5" dirty="0">
                <a:latin typeface="Arial"/>
                <a:cs typeface="Arial"/>
              </a:rPr>
              <a:t>Inferences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76905" y="2934462"/>
            <a:ext cx="1450975" cy="2374900"/>
          </a:xfrm>
          <a:custGeom>
            <a:avLst/>
            <a:gdLst/>
            <a:ahLst/>
            <a:cxnLst/>
            <a:rect l="l" t="t" r="r" b="b"/>
            <a:pathLst>
              <a:path w="1450975" h="2374900">
                <a:moveTo>
                  <a:pt x="1209141" y="0"/>
                </a:moveTo>
                <a:lnTo>
                  <a:pt x="0" y="0"/>
                </a:lnTo>
                <a:lnTo>
                  <a:pt x="0" y="2374391"/>
                </a:lnTo>
                <a:lnTo>
                  <a:pt x="1209141" y="2374391"/>
                </a:lnTo>
                <a:lnTo>
                  <a:pt x="1257862" y="2369481"/>
                </a:lnTo>
                <a:lnTo>
                  <a:pt x="1303248" y="2355397"/>
                </a:lnTo>
                <a:lnTo>
                  <a:pt x="1344325" y="2333110"/>
                </a:lnTo>
                <a:lnTo>
                  <a:pt x="1380119" y="2303589"/>
                </a:lnTo>
                <a:lnTo>
                  <a:pt x="1409654" y="2267807"/>
                </a:lnTo>
                <a:lnTo>
                  <a:pt x="1431957" y="2226732"/>
                </a:lnTo>
                <a:lnTo>
                  <a:pt x="1446054" y="2181335"/>
                </a:lnTo>
                <a:lnTo>
                  <a:pt x="1450969" y="2132588"/>
                </a:lnTo>
                <a:lnTo>
                  <a:pt x="1450969" y="241919"/>
                </a:lnTo>
                <a:lnTo>
                  <a:pt x="1446054" y="193168"/>
                </a:lnTo>
                <a:lnTo>
                  <a:pt x="1431957" y="147759"/>
                </a:lnTo>
                <a:lnTo>
                  <a:pt x="1409654" y="106666"/>
                </a:lnTo>
                <a:lnTo>
                  <a:pt x="1380119" y="70862"/>
                </a:lnTo>
                <a:lnTo>
                  <a:pt x="1344325" y="41319"/>
                </a:lnTo>
                <a:lnTo>
                  <a:pt x="1303248" y="19013"/>
                </a:lnTo>
                <a:lnTo>
                  <a:pt x="1257862" y="4915"/>
                </a:lnTo>
                <a:lnTo>
                  <a:pt x="1209141" y="0"/>
                </a:lnTo>
                <a:close/>
              </a:path>
            </a:pathLst>
          </a:custGeom>
          <a:solidFill>
            <a:srgbClr val="BBD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39891" y="3034661"/>
            <a:ext cx="1252855" cy="20034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ct val="81700"/>
              </a:lnSpc>
              <a:spcBef>
                <a:spcPts val="380"/>
              </a:spcBef>
            </a:pPr>
            <a:r>
              <a:rPr sz="1300" spc="-65" dirty="0">
                <a:latin typeface="Microsoft Sans Serif"/>
                <a:cs typeface="Microsoft Sans Serif"/>
              </a:rPr>
              <a:t>Cli</a:t>
            </a:r>
            <a:r>
              <a:rPr sz="1300" spc="-100" dirty="0">
                <a:latin typeface="Microsoft Sans Serif"/>
                <a:cs typeface="Microsoft Sans Serif"/>
              </a:rPr>
              <a:t>en</a:t>
            </a:r>
            <a:r>
              <a:rPr sz="1300" spc="-60" dirty="0">
                <a:latin typeface="Microsoft Sans Serif"/>
                <a:cs typeface="Microsoft Sans Serif"/>
              </a:rPr>
              <a:t>t</a:t>
            </a:r>
            <a:r>
              <a:rPr sz="1300" spc="-220" dirty="0">
                <a:latin typeface="Microsoft Sans Serif"/>
                <a:cs typeface="Microsoft Sans Serif"/>
              </a:rPr>
              <a:t>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30" dirty="0">
                <a:latin typeface="Microsoft Sans Serif"/>
                <a:cs typeface="Microsoft Sans Serif"/>
              </a:rPr>
              <a:t>w</a:t>
            </a:r>
            <a:r>
              <a:rPr sz="1300" spc="-105" dirty="0">
                <a:latin typeface="Microsoft Sans Serif"/>
                <a:cs typeface="Microsoft Sans Serif"/>
              </a:rPr>
              <a:t>h</a:t>
            </a:r>
            <a:r>
              <a:rPr sz="1300" spc="-15" dirty="0">
                <a:latin typeface="Microsoft Sans Serif"/>
                <a:cs typeface="Microsoft Sans Serif"/>
              </a:rPr>
              <a:t>i</a:t>
            </a:r>
            <a:r>
              <a:rPr sz="1300" spc="-105" dirty="0">
                <a:latin typeface="Microsoft Sans Serif"/>
                <a:cs typeface="Microsoft Sans Serif"/>
              </a:rPr>
              <a:t>c</a:t>
            </a:r>
            <a:r>
              <a:rPr sz="1300" spc="-160" dirty="0">
                <a:latin typeface="Microsoft Sans Serif"/>
                <a:cs typeface="Microsoft Sans Serif"/>
              </a:rPr>
              <a:t>h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85" dirty="0">
                <a:latin typeface="Microsoft Sans Serif"/>
                <a:cs typeface="Microsoft Sans Serif"/>
              </a:rPr>
              <a:t>ha</a:t>
            </a:r>
            <a:r>
              <a:rPr sz="1300" spc="-110" dirty="0">
                <a:latin typeface="Microsoft Sans Serif"/>
                <a:cs typeface="Microsoft Sans Serif"/>
              </a:rPr>
              <a:t>v</a:t>
            </a:r>
            <a:r>
              <a:rPr sz="1300" spc="-60" dirty="0">
                <a:latin typeface="Microsoft Sans Serif"/>
                <a:cs typeface="Microsoft Sans Serif"/>
              </a:rPr>
              <a:t>e 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applied </a:t>
            </a:r>
            <a:r>
              <a:rPr sz="1300" spc="-15" dirty="0">
                <a:latin typeface="Microsoft Sans Serif"/>
                <a:cs typeface="Microsoft Sans Serif"/>
              </a:rPr>
              <a:t>for </a:t>
            </a:r>
            <a:r>
              <a:rPr sz="1300" spc="-70" dirty="0">
                <a:latin typeface="Microsoft Sans Serif"/>
                <a:cs typeface="Microsoft Sans Serif"/>
              </a:rPr>
              <a:t>credits </a:t>
            </a:r>
            <a:r>
              <a:rPr sz="1300" spc="-33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a</a:t>
            </a:r>
            <a:r>
              <a:rPr sz="1300" spc="-40" dirty="0">
                <a:latin typeface="Microsoft Sans Serif"/>
                <a:cs typeface="Microsoft Sans Serif"/>
              </a:rPr>
              <a:t>re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f</a:t>
            </a:r>
            <a:r>
              <a:rPr sz="1300" spc="10" dirty="0">
                <a:latin typeface="Microsoft Sans Serif"/>
                <a:cs typeface="Microsoft Sans Serif"/>
              </a:rPr>
              <a:t>r</a:t>
            </a:r>
            <a:r>
              <a:rPr sz="1300" spc="-150" dirty="0">
                <a:latin typeface="Microsoft Sans Serif"/>
                <a:cs typeface="Microsoft Sans Serif"/>
              </a:rPr>
              <a:t>om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35" dirty="0">
                <a:latin typeface="Microsoft Sans Serif"/>
                <a:cs typeface="Microsoft Sans Serif"/>
              </a:rPr>
              <a:t>most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85" dirty="0">
                <a:latin typeface="Microsoft Sans Serif"/>
                <a:cs typeface="Microsoft Sans Serif"/>
              </a:rPr>
              <a:t>the</a:t>
            </a:r>
            <a:r>
              <a:rPr sz="1300" spc="-80" dirty="0">
                <a:latin typeface="Microsoft Sans Serif"/>
                <a:cs typeface="Microsoft Sans Serif"/>
              </a:rPr>
              <a:t> </a:t>
            </a:r>
            <a:r>
              <a:rPr sz="1300" spc="-55" dirty="0">
                <a:latin typeface="Microsoft Sans Serif"/>
                <a:cs typeface="Microsoft Sans Serif"/>
              </a:rPr>
              <a:t>organization </a:t>
            </a:r>
            <a:r>
              <a:rPr sz="1300" spc="-50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type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-145" dirty="0">
                <a:latin typeface="Microsoft Sans Serif"/>
                <a:cs typeface="Microsoft Sans Serif"/>
              </a:rPr>
              <a:t>‘Business </a:t>
            </a:r>
            <a:r>
              <a:rPr sz="1300" spc="-140" dirty="0">
                <a:latin typeface="Microsoft Sans Serif"/>
                <a:cs typeface="Microsoft Sans Serif"/>
              </a:rPr>
              <a:t> </a:t>
            </a:r>
            <a:r>
              <a:rPr sz="1300" spc="-100" dirty="0">
                <a:latin typeface="Microsoft Sans Serif"/>
                <a:cs typeface="Microsoft Sans Serif"/>
              </a:rPr>
              <a:t>en</a:t>
            </a:r>
            <a:r>
              <a:rPr sz="1300" spc="-60" dirty="0">
                <a:latin typeface="Microsoft Sans Serif"/>
                <a:cs typeface="Microsoft Sans Serif"/>
              </a:rPr>
              <a:t>t</a:t>
            </a:r>
            <a:r>
              <a:rPr sz="1300" spc="-15" dirty="0">
                <a:latin typeface="Microsoft Sans Serif"/>
                <a:cs typeface="Microsoft Sans Serif"/>
              </a:rPr>
              <a:t>i</a:t>
            </a:r>
            <a:r>
              <a:rPr sz="1300" spc="-10" dirty="0">
                <a:latin typeface="Microsoft Sans Serif"/>
                <a:cs typeface="Microsoft Sans Serif"/>
              </a:rPr>
              <a:t>ty</a:t>
            </a:r>
            <a:r>
              <a:rPr sz="1300" spc="20" dirty="0">
                <a:latin typeface="Microsoft Sans Serif"/>
                <a:cs typeface="Microsoft Sans Serif"/>
              </a:rPr>
              <a:t> </a:t>
            </a:r>
            <a:r>
              <a:rPr sz="1300" spc="-285" dirty="0">
                <a:latin typeface="Microsoft Sans Serif"/>
                <a:cs typeface="Microsoft Sans Serif"/>
              </a:rPr>
              <a:t>T</a:t>
            </a:r>
            <a:r>
              <a:rPr sz="1300" spc="-5" dirty="0">
                <a:latin typeface="Microsoft Sans Serif"/>
                <a:cs typeface="Microsoft Sans Serif"/>
              </a:rPr>
              <a:t>yp</a:t>
            </a:r>
            <a:r>
              <a:rPr sz="1300" spc="-75" dirty="0">
                <a:latin typeface="Microsoft Sans Serif"/>
                <a:cs typeface="Microsoft Sans Serif"/>
              </a:rPr>
              <a:t>e</a:t>
            </a:r>
            <a:r>
              <a:rPr sz="1300" spc="1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3’</a:t>
            </a:r>
            <a:r>
              <a:rPr sz="1300" spc="10" dirty="0">
                <a:latin typeface="Microsoft Sans Serif"/>
                <a:cs typeface="Microsoft Sans Serif"/>
              </a:rPr>
              <a:t> </a:t>
            </a:r>
            <a:r>
              <a:rPr sz="1300" spc="-75" dirty="0">
                <a:latin typeface="Microsoft Sans Serif"/>
                <a:cs typeface="Microsoft Sans Serif"/>
              </a:rPr>
              <a:t>,  </a:t>
            </a:r>
            <a:r>
              <a:rPr sz="1300" spc="-50" dirty="0">
                <a:latin typeface="Microsoft Sans Serif"/>
                <a:cs typeface="Microsoft Sans Serif"/>
              </a:rPr>
              <a:t>‘Self</a:t>
            </a:r>
            <a:r>
              <a:rPr sz="1300" spc="20" dirty="0">
                <a:latin typeface="Microsoft Sans Serif"/>
                <a:cs typeface="Microsoft Sans Serif"/>
              </a:rPr>
              <a:t> </a:t>
            </a:r>
            <a:r>
              <a:rPr sz="1300" spc="-60" dirty="0">
                <a:latin typeface="Microsoft Sans Serif"/>
                <a:cs typeface="Microsoft Sans Serif"/>
              </a:rPr>
              <a:t>employed’, </a:t>
            </a:r>
            <a:r>
              <a:rPr sz="1300" spc="-55" dirty="0">
                <a:latin typeface="Microsoft Sans Serif"/>
                <a:cs typeface="Microsoft Sans Serif"/>
              </a:rPr>
              <a:t> </a:t>
            </a:r>
            <a:r>
              <a:rPr sz="1300" spc="-40" dirty="0">
                <a:latin typeface="Microsoft Sans Serif"/>
                <a:cs typeface="Microsoft Sans Serif"/>
              </a:rPr>
              <a:t>‘Other’</a:t>
            </a:r>
            <a:r>
              <a:rPr sz="1300" spc="15" dirty="0">
                <a:latin typeface="Microsoft Sans Serif"/>
                <a:cs typeface="Microsoft Sans Serif"/>
              </a:rPr>
              <a:t> </a:t>
            </a:r>
            <a:r>
              <a:rPr sz="1300" spc="-80" dirty="0">
                <a:latin typeface="Microsoft Sans Serif"/>
                <a:cs typeface="Microsoft Sans Serif"/>
              </a:rPr>
              <a:t>, </a:t>
            </a:r>
            <a:r>
              <a:rPr sz="1300" spc="-75" dirty="0">
                <a:latin typeface="Microsoft Sans Serif"/>
                <a:cs typeface="Microsoft Sans Serif"/>
              </a:rPr>
              <a:t> </a:t>
            </a:r>
            <a:r>
              <a:rPr sz="1300" spc="-60" dirty="0">
                <a:latin typeface="Microsoft Sans Serif"/>
                <a:cs typeface="Microsoft Sans Serif"/>
              </a:rPr>
              <a:t>‘Medicine’, </a:t>
            </a:r>
            <a:r>
              <a:rPr sz="1300" spc="-55" dirty="0">
                <a:latin typeface="Microsoft Sans Serif"/>
                <a:cs typeface="Microsoft Sans Serif"/>
              </a:rPr>
              <a:t> </a:t>
            </a:r>
            <a:r>
              <a:rPr sz="1300" spc="-75" dirty="0">
                <a:latin typeface="Microsoft Sans Serif"/>
                <a:cs typeface="Microsoft Sans Serif"/>
              </a:rPr>
              <a:t>‘Government’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60" dirty="0">
                <a:latin typeface="Microsoft Sans Serif"/>
                <a:cs typeface="Microsoft Sans Serif"/>
              </a:rPr>
              <a:t>and </a:t>
            </a:r>
            <a:r>
              <a:rPr sz="1300" spc="-5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'</a:t>
            </a:r>
            <a:r>
              <a:rPr sz="1300" spc="-160" dirty="0">
                <a:latin typeface="Microsoft Sans Serif"/>
                <a:cs typeface="Microsoft Sans Serif"/>
              </a:rPr>
              <a:t>Business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0" dirty="0">
                <a:latin typeface="Microsoft Sans Serif"/>
                <a:cs typeface="Microsoft Sans Serif"/>
              </a:rPr>
              <a:t>en</a:t>
            </a:r>
            <a:r>
              <a:rPr sz="1300" spc="-60" dirty="0">
                <a:latin typeface="Microsoft Sans Serif"/>
                <a:cs typeface="Microsoft Sans Serif"/>
              </a:rPr>
              <a:t>t</a:t>
            </a:r>
            <a:r>
              <a:rPr sz="1300" spc="-15" dirty="0">
                <a:latin typeface="Microsoft Sans Serif"/>
                <a:cs typeface="Microsoft Sans Serif"/>
              </a:rPr>
              <a:t>i</a:t>
            </a:r>
            <a:r>
              <a:rPr sz="1300" spc="-10" dirty="0">
                <a:latin typeface="Microsoft Sans Serif"/>
                <a:cs typeface="Microsoft Sans Serif"/>
              </a:rPr>
              <a:t>ty 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30" dirty="0">
                <a:latin typeface="Microsoft Sans Serif"/>
                <a:cs typeface="Microsoft Sans Serif"/>
              </a:rPr>
              <a:t>type2'.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408492" y="2361760"/>
            <a:ext cx="1470660" cy="3519804"/>
            <a:chOff x="9408492" y="2361760"/>
            <a:chExt cx="1470660" cy="3519804"/>
          </a:xfrm>
        </p:grpSpPr>
        <p:sp>
          <p:nvSpPr>
            <p:cNvPr id="10" name="object 10"/>
            <p:cNvSpPr/>
            <p:nvPr/>
          </p:nvSpPr>
          <p:spPr>
            <a:xfrm>
              <a:off x="9480041" y="2369698"/>
              <a:ext cx="1391285" cy="663575"/>
            </a:xfrm>
            <a:custGeom>
              <a:avLst/>
              <a:gdLst/>
              <a:ahLst/>
              <a:cxnLst/>
              <a:rect l="l" t="t" r="r" b="b"/>
              <a:pathLst>
                <a:path w="1391284" h="663575">
                  <a:moveTo>
                    <a:pt x="663701" y="0"/>
                  </a:moveTo>
                  <a:lnTo>
                    <a:pt x="616306" y="1665"/>
                  </a:lnTo>
                  <a:lnTo>
                    <a:pt x="569810" y="6588"/>
                  </a:lnTo>
                  <a:lnTo>
                    <a:pt x="524325" y="14656"/>
                  </a:lnTo>
                  <a:lnTo>
                    <a:pt x="479963" y="25757"/>
                  </a:lnTo>
                  <a:lnTo>
                    <a:pt x="436837" y="39777"/>
                  </a:lnTo>
                  <a:lnTo>
                    <a:pt x="395060" y="56606"/>
                  </a:lnTo>
                  <a:lnTo>
                    <a:pt x="354743" y="76131"/>
                  </a:lnTo>
                  <a:lnTo>
                    <a:pt x="315999" y="98239"/>
                  </a:lnTo>
                  <a:lnTo>
                    <a:pt x="278940" y="122819"/>
                  </a:lnTo>
                  <a:lnTo>
                    <a:pt x="243680" y="149758"/>
                  </a:lnTo>
                  <a:lnTo>
                    <a:pt x="210329" y="178943"/>
                  </a:lnTo>
                  <a:lnTo>
                    <a:pt x="179000" y="210264"/>
                  </a:lnTo>
                  <a:lnTo>
                    <a:pt x="149807" y="243607"/>
                  </a:lnTo>
                  <a:lnTo>
                    <a:pt x="122860" y="278860"/>
                  </a:lnTo>
                  <a:lnTo>
                    <a:pt x="98273" y="315911"/>
                  </a:lnTo>
                  <a:lnTo>
                    <a:pt x="76158" y="354648"/>
                  </a:lnTo>
                  <a:lnTo>
                    <a:pt x="56627" y="394958"/>
                  </a:lnTo>
                  <a:lnTo>
                    <a:pt x="39792" y="436730"/>
                  </a:lnTo>
                  <a:lnTo>
                    <a:pt x="25766" y="479851"/>
                  </a:lnTo>
                  <a:lnTo>
                    <a:pt x="14662" y="524208"/>
                  </a:lnTo>
                  <a:lnTo>
                    <a:pt x="6591" y="569691"/>
                  </a:lnTo>
                  <a:lnTo>
                    <a:pt x="1666" y="616185"/>
                  </a:lnTo>
                  <a:lnTo>
                    <a:pt x="0" y="663580"/>
                  </a:lnTo>
                  <a:lnTo>
                    <a:pt x="189616" y="663580"/>
                  </a:lnTo>
                  <a:lnTo>
                    <a:pt x="191953" y="616476"/>
                  </a:lnTo>
                  <a:lnTo>
                    <a:pt x="198845" y="570414"/>
                  </a:lnTo>
                  <a:lnTo>
                    <a:pt x="210108" y="525668"/>
                  </a:lnTo>
                  <a:lnTo>
                    <a:pt x="225561" y="482511"/>
                  </a:lnTo>
                  <a:lnTo>
                    <a:pt x="245021" y="441218"/>
                  </a:lnTo>
                  <a:lnTo>
                    <a:pt x="268307" y="402061"/>
                  </a:lnTo>
                  <a:lnTo>
                    <a:pt x="295237" y="365315"/>
                  </a:lnTo>
                  <a:lnTo>
                    <a:pt x="325629" y="331253"/>
                  </a:lnTo>
                  <a:lnTo>
                    <a:pt x="359300" y="300148"/>
                  </a:lnTo>
                  <a:lnTo>
                    <a:pt x="396068" y="272276"/>
                  </a:lnTo>
                  <a:lnTo>
                    <a:pt x="435752" y="247908"/>
                  </a:lnTo>
                  <a:lnTo>
                    <a:pt x="478170" y="227319"/>
                  </a:lnTo>
                  <a:lnTo>
                    <a:pt x="523728" y="210601"/>
                  </a:lnTo>
                  <a:lnTo>
                    <a:pt x="569852" y="198789"/>
                  </a:lnTo>
                  <a:lnTo>
                    <a:pt x="616228" y="191758"/>
                  </a:lnTo>
                  <a:lnTo>
                    <a:pt x="662546" y="189381"/>
                  </a:lnTo>
                  <a:lnTo>
                    <a:pt x="708491" y="191533"/>
                  </a:lnTo>
                  <a:lnTo>
                    <a:pt x="753751" y="198087"/>
                  </a:lnTo>
                  <a:lnTo>
                    <a:pt x="798015" y="208917"/>
                  </a:lnTo>
                  <a:lnTo>
                    <a:pt x="840969" y="223898"/>
                  </a:lnTo>
                  <a:lnTo>
                    <a:pt x="882302" y="242903"/>
                  </a:lnTo>
                  <a:lnTo>
                    <a:pt x="921699" y="265805"/>
                  </a:lnTo>
                  <a:lnTo>
                    <a:pt x="958850" y="292480"/>
                  </a:lnTo>
                  <a:lnTo>
                    <a:pt x="993441" y="322800"/>
                  </a:lnTo>
                  <a:lnTo>
                    <a:pt x="1025161" y="356640"/>
                  </a:lnTo>
                  <a:lnTo>
                    <a:pt x="1053695" y="393873"/>
                  </a:lnTo>
                  <a:lnTo>
                    <a:pt x="1078733" y="434375"/>
                  </a:lnTo>
                  <a:lnTo>
                    <a:pt x="1099962" y="478017"/>
                  </a:lnTo>
                  <a:lnTo>
                    <a:pt x="1011814" y="478017"/>
                  </a:lnTo>
                  <a:lnTo>
                    <a:pt x="1232550" y="663580"/>
                  </a:lnTo>
                  <a:lnTo>
                    <a:pt x="1391046" y="478017"/>
                  </a:lnTo>
                  <a:lnTo>
                    <a:pt x="1300855" y="478017"/>
                  </a:lnTo>
                  <a:lnTo>
                    <a:pt x="1285502" y="431633"/>
                  </a:lnTo>
                  <a:lnTo>
                    <a:pt x="1267011" y="386999"/>
                  </a:lnTo>
                  <a:lnTo>
                    <a:pt x="1245529" y="344226"/>
                  </a:lnTo>
                  <a:lnTo>
                    <a:pt x="1221201" y="303422"/>
                  </a:lnTo>
                  <a:lnTo>
                    <a:pt x="1194175" y="264696"/>
                  </a:lnTo>
                  <a:lnTo>
                    <a:pt x="1164596" y="228157"/>
                  </a:lnTo>
                  <a:lnTo>
                    <a:pt x="1132610" y="193915"/>
                  </a:lnTo>
                  <a:lnTo>
                    <a:pt x="1098364" y="162078"/>
                  </a:lnTo>
                  <a:lnTo>
                    <a:pt x="1062003" y="132755"/>
                  </a:lnTo>
                  <a:lnTo>
                    <a:pt x="1023673" y="106056"/>
                  </a:lnTo>
                  <a:lnTo>
                    <a:pt x="983521" y="82090"/>
                  </a:lnTo>
                  <a:lnTo>
                    <a:pt x="941693" y="60965"/>
                  </a:lnTo>
                  <a:lnTo>
                    <a:pt x="898334" y="42791"/>
                  </a:lnTo>
                  <a:lnTo>
                    <a:pt x="853591" y="27677"/>
                  </a:lnTo>
                  <a:lnTo>
                    <a:pt x="807611" y="15732"/>
                  </a:lnTo>
                  <a:lnTo>
                    <a:pt x="760538" y="7064"/>
                  </a:lnTo>
                  <a:lnTo>
                    <a:pt x="712520" y="1784"/>
                  </a:lnTo>
                  <a:lnTo>
                    <a:pt x="663701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80041" y="2369698"/>
              <a:ext cx="1391285" cy="663575"/>
            </a:xfrm>
            <a:custGeom>
              <a:avLst/>
              <a:gdLst/>
              <a:ahLst/>
              <a:cxnLst/>
              <a:rect l="l" t="t" r="r" b="b"/>
              <a:pathLst>
                <a:path w="1391284" h="663575">
                  <a:moveTo>
                    <a:pt x="0" y="663580"/>
                  </a:moveTo>
                  <a:lnTo>
                    <a:pt x="1666" y="616185"/>
                  </a:lnTo>
                  <a:lnTo>
                    <a:pt x="6591" y="569691"/>
                  </a:lnTo>
                  <a:lnTo>
                    <a:pt x="14662" y="524208"/>
                  </a:lnTo>
                  <a:lnTo>
                    <a:pt x="25766" y="479851"/>
                  </a:lnTo>
                  <a:lnTo>
                    <a:pt x="39792" y="436730"/>
                  </a:lnTo>
                  <a:lnTo>
                    <a:pt x="56627" y="394958"/>
                  </a:lnTo>
                  <a:lnTo>
                    <a:pt x="76158" y="354648"/>
                  </a:lnTo>
                  <a:lnTo>
                    <a:pt x="98273" y="315911"/>
                  </a:lnTo>
                  <a:lnTo>
                    <a:pt x="122860" y="278860"/>
                  </a:lnTo>
                  <a:lnTo>
                    <a:pt x="149807" y="243607"/>
                  </a:lnTo>
                  <a:lnTo>
                    <a:pt x="179000" y="210264"/>
                  </a:lnTo>
                  <a:lnTo>
                    <a:pt x="210329" y="178943"/>
                  </a:lnTo>
                  <a:lnTo>
                    <a:pt x="243680" y="149758"/>
                  </a:lnTo>
                  <a:lnTo>
                    <a:pt x="278940" y="122819"/>
                  </a:lnTo>
                  <a:lnTo>
                    <a:pt x="315999" y="98239"/>
                  </a:lnTo>
                  <a:lnTo>
                    <a:pt x="354743" y="76131"/>
                  </a:lnTo>
                  <a:lnTo>
                    <a:pt x="395060" y="56606"/>
                  </a:lnTo>
                  <a:lnTo>
                    <a:pt x="436837" y="39777"/>
                  </a:lnTo>
                  <a:lnTo>
                    <a:pt x="479963" y="25757"/>
                  </a:lnTo>
                  <a:lnTo>
                    <a:pt x="524325" y="14656"/>
                  </a:lnTo>
                  <a:lnTo>
                    <a:pt x="569810" y="6588"/>
                  </a:lnTo>
                  <a:lnTo>
                    <a:pt x="616306" y="1665"/>
                  </a:lnTo>
                  <a:lnTo>
                    <a:pt x="663701" y="0"/>
                  </a:lnTo>
                  <a:lnTo>
                    <a:pt x="712520" y="1784"/>
                  </a:lnTo>
                  <a:lnTo>
                    <a:pt x="760538" y="7064"/>
                  </a:lnTo>
                  <a:lnTo>
                    <a:pt x="807611" y="15732"/>
                  </a:lnTo>
                  <a:lnTo>
                    <a:pt x="853591" y="27677"/>
                  </a:lnTo>
                  <a:lnTo>
                    <a:pt x="898334" y="42791"/>
                  </a:lnTo>
                  <a:lnTo>
                    <a:pt x="941693" y="60965"/>
                  </a:lnTo>
                  <a:lnTo>
                    <a:pt x="983521" y="82090"/>
                  </a:lnTo>
                  <a:lnTo>
                    <a:pt x="1023673" y="106056"/>
                  </a:lnTo>
                  <a:lnTo>
                    <a:pt x="1062003" y="132755"/>
                  </a:lnTo>
                  <a:lnTo>
                    <a:pt x="1098364" y="162078"/>
                  </a:lnTo>
                  <a:lnTo>
                    <a:pt x="1132610" y="193915"/>
                  </a:lnTo>
                  <a:lnTo>
                    <a:pt x="1164596" y="228157"/>
                  </a:lnTo>
                  <a:lnTo>
                    <a:pt x="1194175" y="264696"/>
                  </a:lnTo>
                  <a:lnTo>
                    <a:pt x="1221201" y="303422"/>
                  </a:lnTo>
                  <a:lnTo>
                    <a:pt x="1245529" y="344226"/>
                  </a:lnTo>
                  <a:lnTo>
                    <a:pt x="1267011" y="386999"/>
                  </a:lnTo>
                  <a:lnTo>
                    <a:pt x="1285502" y="431633"/>
                  </a:lnTo>
                  <a:lnTo>
                    <a:pt x="1300855" y="478017"/>
                  </a:lnTo>
                  <a:lnTo>
                    <a:pt x="1391046" y="478017"/>
                  </a:lnTo>
                  <a:lnTo>
                    <a:pt x="1232550" y="663580"/>
                  </a:lnTo>
                  <a:lnTo>
                    <a:pt x="1011814" y="478017"/>
                  </a:lnTo>
                  <a:lnTo>
                    <a:pt x="1099962" y="478017"/>
                  </a:lnTo>
                  <a:lnTo>
                    <a:pt x="1078733" y="434375"/>
                  </a:lnTo>
                  <a:lnTo>
                    <a:pt x="1053695" y="393873"/>
                  </a:lnTo>
                  <a:lnTo>
                    <a:pt x="1025161" y="356640"/>
                  </a:lnTo>
                  <a:lnTo>
                    <a:pt x="993441" y="322800"/>
                  </a:lnTo>
                  <a:lnTo>
                    <a:pt x="958850" y="292480"/>
                  </a:lnTo>
                  <a:lnTo>
                    <a:pt x="921699" y="265805"/>
                  </a:lnTo>
                  <a:lnTo>
                    <a:pt x="882302" y="242903"/>
                  </a:lnTo>
                  <a:lnTo>
                    <a:pt x="840969" y="223898"/>
                  </a:lnTo>
                  <a:lnTo>
                    <a:pt x="798015" y="208917"/>
                  </a:lnTo>
                  <a:lnTo>
                    <a:pt x="753751" y="198087"/>
                  </a:lnTo>
                  <a:lnTo>
                    <a:pt x="708491" y="191533"/>
                  </a:lnTo>
                  <a:lnTo>
                    <a:pt x="662546" y="189381"/>
                  </a:lnTo>
                  <a:lnTo>
                    <a:pt x="616228" y="191758"/>
                  </a:lnTo>
                  <a:lnTo>
                    <a:pt x="569852" y="198789"/>
                  </a:lnTo>
                  <a:lnTo>
                    <a:pt x="523728" y="210601"/>
                  </a:lnTo>
                  <a:lnTo>
                    <a:pt x="478170" y="227319"/>
                  </a:lnTo>
                  <a:lnTo>
                    <a:pt x="435752" y="247908"/>
                  </a:lnTo>
                  <a:lnTo>
                    <a:pt x="396068" y="272276"/>
                  </a:lnTo>
                  <a:lnTo>
                    <a:pt x="359300" y="300148"/>
                  </a:lnTo>
                  <a:lnTo>
                    <a:pt x="325629" y="331253"/>
                  </a:lnTo>
                  <a:lnTo>
                    <a:pt x="295237" y="365315"/>
                  </a:lnTo>
                  <a:lnTo>
                    <a:pt x="268307" y="402061"/>
                  </a:lnTo>
                  <a:lnTo>
                    <a:pt x="245021" y="441218"/>
                  </a:lnTo>
                  <a:lnTo>
                    <a:pt x="225561" y="482511"/>
                  </a:lnTo>
                  <a:lnTo>
                    <a:pt x="210108" y="525668"/>
                  </a:lnTo>
                  <a:lnTo>
                    <a:pt x="198845" y="570414"/>
                  </a:lnTo>
                  <a:lnTo>
                    <a:pt x="191953" y="616476"/>
                  </a:lnTo>
                  <a:lnTo>
                    <a:pt x="189616" y="663580"/>
                  </a:lnTo>
                  <a:lnTo>
                    <a:pt x="0" y="66358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16429" y="5209794"/>
              <a:ext cx="1391285" cy="663575"/>
            </a:xfrm>
            <a:custGeom>
              <a:avLst/>
              <a:gdLst/>
              <a:ahLst/>
              <a:cxnLst/>
              <a:rect l="l" t="t" r="r" b="b"/>
              <a:pathLst>
                <a:path w="1391284" h="663575">
                  <a:moveTo>
                    <a:pt x="1391015" y="0"/>
                  </a:moveTo>
                  <a:lnTo>
                    <a:pt x="1201399" y="0"/>
                  </a:lnTo>
                  <a:lnTo>
                    <a:pt x="1199064" y="47070"/>
                  </a:lnTo>
                  <a:lnTo>
                    <a:pt x="1192179" y="93105"/>
                  </a:lnTo>
                  <a:lnTo>
                    <a:pt x="1180925" y="137829"/>
                  </a:lnTo>
                  <a:lnTo>
                    <a:pt x="1165482" y="180969"/>
                  </a:lnTo>
                  <a:lnTo>
                    <a:pt x="1146033" y="222249"/>
                  </a:lnTo>
                  <a:lnTo>
                    <a:pt x="1122757" y="261397"/>
                  </a:lnTo>
                  <a:lnTo>
                    <a:pt x="1095835" y="298136"/>
                  </a:lnTo>
                  <a:lnTo>
                    <a:pt x="1065449" y="332194"/>
                  </a:lnTo>
                  <a:lnTo>
                    <a:pt x="1031779" y="363294"/>
                  </a:lnTo>
                  <a:lnTo>
                    <a:pt x="995007" y="391164"/>
                  </a:lnTo>
                  <a:lnTo>
                    <a:pt x="955312" y="415529"/>
                  </a:lnTo>
                  <a:lnTo>
                    <a:pt x="912875" y="436113"/>
                  </a:lnTo>
                  <a:lnTo>
                    <a:pt x="867312" y="452835"/>
                  </a:lnTo>
                  <a:lnTo>
                    <a:pt x="821183" y="464651"/>
                  </a:lnTo>
                  <a:lnTo>
                    <a:pt x="774803" y="471687"/>
                  </a:lnTo>
                  <a:lnTo>
                    <a:pt x="728482" y="474070"/>
                  </a:lnTo>
                  <a:lnTo>
                    <a:pt x="682535" y="471925"/>
                  </a:lnTo>
                  <a:lnTo>
                    <a:pt x="637272" y="465378"/>
                  </a:lnTo>
                  <a:lnTo>
                    <a:pt x="593008" y="454555"/>
                  </a:lnTo>
                  <a:lnTo>
                    <a:pt x="550053" y="439583"/>
                  </a:lnTo>
                  <a:lnTo>
                    <a:pt x="508721" y="420588"/>
                  </a:lnTo>
                  <a:lnTo>
                    <a:pt x="469325" y="397694"/>
                  </a:lnTo>
                  <a:lnTo>
                    <a:pt x="432176" y="371030"/>
                  </a:lnTo>
                  <a:lnTo>
                    <a:pt x="397587" y="340720"/>
                  </a:lnTo>
                  <a:lnTo>
                    <a:pt x="365871" y="306891"/>
                  </a:lnTo>
                  <a:lnTo>
                    <a:pt x="337340" y="269668"/>
                  </a:lnTo>
                  <a:lnTo>
                    <a:pt x="312307" y="229178"/>
                  </a:lnTo>
                  <a:lnTo>
                    <a:pt x="291083" y="185546"/>
                  </a:lnTo>
                  <a:lnTo>
                    <a:pt x="379201" y="185546"/>
                  </a:lnTo>
                  <a:lnTo>
                    <a:pt x="158495" y="0"/>
                  </a:lnTo>
                  <a:lnTo>
                    <a:pt x="0" y="185546"/>
                  </a:lnTo>
                  <a:lnTo>
                    <a:pt x="90159" y="185546"/>
                  </a:lnTo>
                  <a:lnTo>
                    <a:pt x="105531" y="231914"/>
                  </a:lnTo>
                  <a:lnTo>
                    <a:pt x="124036" y="276534"/>
                  </a:lnTo>
                  <a:lnTo>
                    <a:pt x="145528" y="319297"/>
                  </a:lnTo>
                  <a:lnTo>
                    <a:pt x="169862" y="360095"/>
                  </a:lnTo>
                  <a:lnTo>
                    <a:pt x="196892" y="398817"/>
                  </a:lnTo>
                  <a:lnTo>
                    <a:pt x="226473" y="435354"/>
                  </a:lnTo>
                  <a:lnTo>
                    <a:pt x="258457" y="469597"/>
                  </a:lnTo>
                  <a:lnTo>
                    <a:pt x="292701" y="501436"/>
                  </a:lnTo>
                  <a:lnTo>
                    <a:pt x="329058" y="530762"/>
                  </a:lnTo>
                  <a:lnTo>
                    <a:pt x="367382" y="557466"/>
                  </a:lnTo>
                  <a:lnTo>
                    <a:pt x="407528" y="581438"/>
                  </a:lnTo>
                  <a:lnTo>
                    <a:pt x="449349" y="602568"/>
                  </a:lnTo>
                  <a:lnTo>
                    <a:pt x="492701" y="620748"/>
                  </a:lnTo>
                  <a:lnTo>
                    <a:pt x="537437" y="635868"/>
                  </a:lnTo>
                  <a:lnTo>
                    <a:pt x="583413" y="647818"/>
                  </a:lnTo>
                  <a:lnTo>
                    <a:pt x="630481" y="656490"/>
                  </a:lnTo>
                  <a:lnTo>
                    <a:pt x="678496" y="661773"/>
                  </a:lnTo>
                  <a:lnTo>
                    <a:pt x="727313" y="663558"/>
                  </a:lnTo>
                  <a:lnTo>
                    <a:pt x="774708" y="661892"/>
                  </a:lnTo>
                  <a:lnTo>
                    <a:pt x="821205" y="656967"/>
                  </a:lnTo>
                  <a:lnTo>
                    <a:pt x="866690" y="648897"/>
                  </a:lnTo>
                  <a:lnTo>
                    <a:pt x="911052" y="637793"/>
                  </a:lnTo>
                  <a:lnTo>
                    <a:pt x="954177" y="623769"/>
                  </a:lnTo>
                  <a:lnTo>
                    <a:pt x="995955" y="606935"/>
                  </a:lnTo>
                  <a:lnTo>
                    <a:pt x="1036272" y="587406"/>
                  </a:lnTo>
                  <a:lnTo>
                    <a:pt x="1075016" y="565294"/>
                  </a:lnTo>
                  <a:lnTo>
                    <a:pt x="1112074" y="540710"/>
                  </a:lnTo>
                  <a:lnTo>
                    <a:pt x="1147335" y="513767"/>
                  </a:lnTo>
                  <a:lnTo>
                    <a:pt x="1180686" y="484577"/>
                  </a:lnTo>
                  <a:lnTo>
                    <a:pt x="1212014" y="453254"/>
                  </a:lnTo>
                  <a:lnTo>
                    <a:pt x="1241208" y="419909"/>
                  </a:lnTo>
                  <a:lnTo>
                    <a:pt x="1268155" y="384655"/>
                  </a:lnTo>
                  <a:lnTo>
                    <a:pt x="1292742" y="347604"/>
                  </a:lnTo>
                  <a:lnTo>
                    <a:pt x="1314857" y="308868"/>
                  </a:lnTo>
                  <a:lnTo>
                    <a:pt x="1334388" y="268561"/>
                  </a:lnTo>
                  <a:lnTo>
                    <a:pt x="1351223" y="226794"/>
                  </a:lnTo>
                  <a:lnTo>
                    <a:pt x="1365248" y="183680"/>
                  </a:lnTo>
                  <a:lnTo>
                    <a:pt x="1376353" y="139331"/>
                  </a:lnTo>
                  <a:lnTo>
                    <a:pt x="1384424" y="93860"/>
                  </a:lnTo>
                  <a:lnTo>
                    <a:pt x="1389349" y="47378"/>
                  </a:lnTo>
                  <a:lnTo>
                    <a:pt x="1391015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16429" y="5209794"/>
              <a:ext cx="1391285" cy="663575"/>
            </a:xfrm>
            <a:custGeom>
              <a:avLst/>
              <a:gdLst/>
              <a:ahLst/>
              <a:cxnLst/>
              <a:rect l="l" t="t" r="r" b="b"/>
              <a:pathLst>
                <a:path w="1391284" h="663575">
                  <a:moveTo>
                    <a:pt x="1391015" y="0"/>
                  </a:moveTo>
                  <a:lnTo>
                    <a:pt x="1389349" y="47378"/>
                  </a:lnTo>
                  <a:lnTo>
                    <a:pt x="1384424" y="93860"/>
                  </a:lnTo>
                  <a:lnTo>
                    <a:pt x="1376353" y="139331"/>
                  </a:lnTo>
                  <a:lnTo>
                    <a:pt x="1365248" y="183680"/>
                  </a:lnTo>
                  <a:lnTo>
                    <a:pt x="1351223" y="226794"/>
                  </a:lnTo>
                  <a:lnTo>
                    <a:pt x="1334388" y="268561"/>
                  </a:lnTo>
                  <a:lnTo>
                    <a:pt x="1314857" y="308868"/>
                  </a:lnTo>
                  <a:lnTo>
                    <a:pt x="1292742" y="347604"/>
                  </a:lnTo>
                  <a:lnTo>
                    <a:pt x="1268155" y="384655"/>
                  </a:lnTo>
                  <a:lnTo>
                    <a:pt x="1241208" y="419909"/>
                  </a:lnTo>
                  <a:lnTo>
                    <a:pt x="1212014" y="453254"/>
                  </a:lnTo>
                  <a:lnTo>
                    <a:pt x="1180686" y="484577"/>
                  </a:lnTo>
                  <a:lnTo>
                    <a:pt x="1147335" y="513767"/>
                  </a:lnTo>
                  <a:lnTo>
                    <a:pt x="1112074" y="540710"/>
                  </a:lnTo>
                  <a:lnTo>
                    <a:pt x="1075016" y="565294"/>
                  </a:lnTo>
                  <a:lnTo>
                    <a:pt x="1036272" y="587406"/>
                  </a:lnTo>
                  <a:lnTo>
                    <a:pt x="995955" y="606935"/>
                  </a:lnTo>
                  <a:lnTo>
                    <a:pt x="954177" y="623769"/>
                  </a:lnTo>
                  <a:lnTo>
                    <a:pt x="911052" y="637793"/>
                  </a:lnTo>
                  <a:lnTo>
                    <a:pt x="866690" y="648897"/>
                  </a:lnTo>
                  <a:lnTo>
                    <a:pt x="821205" y="656967"/>
                  </a:lnTo>
                  <a:lnTo>
                    <a:pt x="774708" y="661892"/>
                  </a:lnTo>
                  <a:lnTo>
                    <a:pt x="727313" y="663558"/>
                  </a:lnTo>
                  <a:lnTo>
                    <a:pt x="678496" y="661773"/>
                  </a:lnTo>
                  <a:lnTo>
                    <a:pt x="630481" y="656490"/>
                  </a:lnTo>
                  <a:lnTo>
                    <a:pt x="583413" y="647818"/>
                  </a:lnTo>
                  <a:lnTo>
                    <a:pt x="537437" y="635868"/>
                  </a:lnTo>
                  <a:lnTo>
                    <a:pt x="492701" y="620748"/>
                  </a:lnTo>
                  <a:lnTo>
                    <a:pt x="449349" y="602568"/>
                  </a:lnTo>
                  <a:lnTo>
                    <a:pt x="407528" y="581438"/>
                  </a:lnTo>
                  <a:lnTo>
                    <a:pt x="367382" y="557466"/>
                  </a:lnTo>
                  <a:lnTo>
                    <a:pt x="329058" y="530762"/>
                  </a:lnTo>
                  <a:lnTo>
                    <a:pt x="292701" y="501436"/>
                  </a:lnTo>
                  <a:lnTo>
                    <a:pt x="258457" y="469597"/>
                  </a:lnTo>
                  <a:lnTo>
                    <a:pt x="226473" y="435354"/>
                  </a:lnTo>
                  <a:lnTo>
                    <a:pt x="196892" y="398817"/>
                  </a:lnTo>
                  <a:lnTo>
                    <a:pt x="169862" y="360095"/>
                  </a:lnTo>
                  <a:lnTo>
                    <a:pt x="145528" y="319297"/>
                  </a:lnTo>
                  <a:lnTo>
                    <a:pt x="124036" y="276534"/>
                  </a:lnTo>
                  <a:lnTo>
                    <a:pt x="105531" y="231914"/>
                  </a:lnTo>
                  <a:lnTo>
                    <a:pt x="90159" y="185546"/>
                  </a:lnTo>
                  <a:lnTo>
                    <a:pt x="0" y="185546"/>
                  </a:lnTo>
                  <a:lnTo>
                    <a:pt x="158495" y="0"/>
                  </a:lnTo>
                  <a:lnTo>
                    <a:pt x="379201" y="185546"/>
                  </a:lnTo>
                  <a:lnTo>
                    <a:pt x="291083" y="185546"/>
                  </a:lnTo>
                  <a:lnTo>
                    <a:pt x="312307" y="229178"/>
                  </a:lnTo>
                  <a:lnTo>
                    <a:pt x="337340" y="269668"/>
                  </a:lnTo>
                  <a:lnTo>
                    <a:pt x="365871" y="306891"/>
                  </a:lnTo>
                  <a:lnTo>
                    <a:pt x="397587" y="340720"/>
                  </a:lnTo>
                  <a:lnTo>
                    <a:pt x="432176" y="371030"/>
                  </a:lnTo>
                  <a:lnTo>
                    <a:pt x="469325" y="397694"/>
                  </a:lnTo>
                  <a:lnTo>
                    <a:pt x="508721" y="420588"/>
                  </a:lnTo>
                  <a:lnTo>
                    <a:pt x="550053" y="439583"/>
                  </a:lnTo>
                  <a:lnTo>
                    <a:pt x="593008" y="454555"/>
                  </a:lnTo>
                  <a:lnTo>
                    <a:pt x="637272" y="465378"/>
                  </a:lnTo>
                  <a:lnTo>
                    <a:pt x="682535" y="471925"/>
                  </a:lnTo>
                  <a:lnTo>
                    <a:pt x="728482" y="474070"/>
                  </a:lnTo>
                  <a:lnTo>
                    <a:pt x="774803" y="471687"/>
                  </a:lnTo>
                  <a:lnTo>
                    <a:pt x="821183" y="464651"/>
                  </a:lnTo>
                  <a:lnTo>
                    <a:pt x="867312" y="452835"/>
                  </a:lnTo>
                  <a:lnTo>
                    <a:pt x="912875" y="436113"/>
                  </a:lnTo>
                  <a:lnTo>
                    <a:pt x="955312" y="415529"/>
                  </a:lnTo>
                  <a:lnTo>
                    <a:pt x="995007" y="391164"/>
                  </a:lnTo>
                  <a:lnTo>
                    <a:pt x="1031779" y="363294"/>
                  </a:lnTo>
                  <a:lnTo>
                    <a:pt x="1065449" y="332194"/>
                  </a:lnTo>
                  <a:lnTo>
                    <a:pt x="1095835" y="298136"/>
                  </a:lnTo>
                  <a:lnTo>
                    <a:pt x="1122757" y="261397"/>
                  </a:lnTo>
                  <a:lnTo>
                    <a:pt x="1146033" y="222249"/>
                  </a:lnTo>
                  <a:lnTo>
                    <a:pt x="1165482" y="180969"/>
                  </a:lnTo>
                  <a:lnTo>
                    <a:pt x="1180925" y="137829"/>
                  </a:lnTo>
                  <a:lnTo>
                    <a:pt x="1192179" y="93105"/>
                  </a:lnTo>
                  <a:lnTo>
                    <a:pt x="1199064" y="47070"/>
                  </a:lnTo>
                  <a:lnTo>
                    <a:pt x="1201399" y="0"/>
                  </a:lnTo>
                  <a:lnTo>
                    <a:pt x="1391015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4127" y="585216"/>
            <a:ext cx="10532745" cy="1499870"/>
            <a:chOff x="1024127" y="585216"/>
            <a:chExt cx="10532745" cy="1499870"/>
          </a:xfrm>
        </p:grpSpPr>
        <p:sp>
          <p:nvSpPr>
            <p:cNvPr id="3" name="object 3"/>
            <p:cNvSpPr/>
            <p:nvPr/>
          </p:nvSpPr>
          <p:spPr>
            <a:xfrm>
              <a:off x="1024127" y="585216"/>
              <a:ext cx="749935" cy="1499870"/>
            </a:xfrm>
            <a:custGeom>
              <a:avLst/>
              <a:gdLst/>
              <a:ahLst/>
              <a:cxnLst/>
              <a:rect l="l" t="t" r="r" b="b"/>
              <a:pathLst>
                <a:path w="749935" h="1499870">
                  <a:moveTo>
                    <a:pt x="749807" y="0"/>
                  </a:moveTo>
                  <a:lnTo>
                    <a:pt x="702384" y="1474"/>
                  </a:lnTo>
                  <a:lnTo>
                    <a:pt x="655745" y="5841"/>
                  </a:lnTo>
                  <a:lnTo>
                    <a:pt x="609979" y="13010"/>
                  </a:lnTo>
                  <a:lnTo>
                    <a:pt x="565172" y="22896"/>
                  </a:lnTo>
                  <a:lnTo>
                    <a:pt x="521413" y="35410"/>
                  </a:lnTo>
                  <a:lnTo>
                    <a:pt x="478790" y="50463"/>
                  </a:lnTo>
                  <a:lnTo>
                    <a:pt x="437390" y="67970"/>
                  </a:lnTo>
                  <a:lnTo>
                    <a:pt x="397302" y="87840"/>
                  </a:lnTo>
                  <a:lnTo>
                    <a:pt x="358612" y="109988"/>
                  </a:lnTo>
                  <a:lnTo>
                    <a:pt x="321409" y="134325"/>
                  </a:lnTo>
                  <a:lnTo>
                    <a:pt x="285780" y="160763"/>
                  </a:lnTo>
                  <a:lnTo>
                    <a:pt x="251814" y="189215"/>
                  </a:lnTo>
                  <a:lnTo>
                    <a:pt x="219598" y="219593"/>
                  </a:lnTo>
                  <a:lnTo>
                    <a:pt x="189220" y="251808"/>
                  </a:lnTo>
                  <a:lnTo>
                    <a:pt x="160768" y="285774"/>
                  </a:lnTo>
                  <a:lnTo>
                    <a:pt x="134329" y="321402"/>
                  </a:lnTo>
                  <a:lnTo>
                    <a:pt x="109992" y="358605"/>
                  </a:lnTo>
                  <a:lnTo>
                    <a:pt x="87843" y="397295"/>
                  </a:lnTo>
                  <a:lnTo>
                    <a:pt x="67972" y="437384"/>
                  </a:lnTo>
                  <a:lnTo>
                    <a:pt x="50465" y="478784"/>
                  </a:lnTo>
                  <a:lnTo>
                    <a:pt x="35411" y="521408"/>
                  </a:lnTo>
                  <a:lnTo>
                    <a:pt x="22897" y="565167"/>
                  </a:lnTo>
                  <a:lnTo>
                    <a:pt x="13011" y="609975"/>
                  </a:lnTo>
                  <a:lnTo>
                    <a:pt x="5841" y="655742"/>
                  </a:lnTo>
                  <a:lnTo>
                    <a:pt x="1474" y="702383"/>
                  </a:lnTo>
                  <a:lnTo>
                    <a:pt x="0" y="749807"/>
                  </a:lnTo>
                  <a:lnTo>
                    <a:pt x="1474" y="797229"/>
                  </a:lnTo>
                  <a:lnTo>
                    <a:pt x="5841" y="843867"/>
                  </a:lnTo>
                  <a:lnTo>
                    <a:pt x="13011" y="889632"/>
                  </a:lnTo>
                  <a:lnTo>
                    <a:pt x="22897" y="934438"/>
                  </a:lnTo>
                  <a:lnTo>
                    <a:pt x="35411" y="978196"/>
                  </a:lnTo>
                  <a:lnTo>
                    <a:pt x="50465" y="1020819"/>
                  </a:lnTo>
                  <a:lnTo>
                    <a:pt x="67972" y="1062218"/>
                  </a:lnTo>
                  <a:lnTo>
                    <a:pt x="87843" y="1102307"/>
                  </a:lnTo>
                  <a:lnTo>
                    <a:pt x="109992" y="1140996"/>
                  </a:lnTo>
                  <a:lnTo>
                    <a:pt x="134329" y="1178200"/>
                  </a:lnTo>
                  <a:lnTo>
                    <a:pt x="160768" y="1213828"/>
                  </a:lnTo>
                  <a:lnTo>
                    <a:pt x="189220" y="1247795"/>
                  </a:lnTo>
                  <a:lnTo>
                    <a:pt x="219598" y="1280011"/>
                  </a:lnTo>
                  <a:lnTo>
                    <a:pt x="251814" y="1310389"/>
                  </a:lnTo>
                  <a:lnTo>
                    <a:pt x="285780" y="1338842"/>
                  </a:lnTo>
                  <a:lnTo>
                    <a:pt x="321409" y="1365281"/>
                  </a:lnTo>
                  <a:lnTo>
                    <a:pt x="358612" y="1389620"/>
                  </a:lnTo>
                  <a:lnTo>
                    <a:pt x="397302" y="1411768"/>
                  </a:lnTo>
                  <a:lnTo>
                    <a:pt x="437390" y="1431641"/>
                  </a:lnTo>
                  <a:lnTo>
                    <a:pt x="478790" y="1449148"/>
                  </a:lnTo>
                  <a:lnTo>
                    <a:pt x="521413" y="1464203"/>
                  </a:lnTo>
                  <a:lnTo>
                    <a:pt x="565172" y="1476717"/>
                  </a:lnTo>
                  <a:lnTo>
                    <a:pt x="609979" y="1486603"/>
                  </a:lnTo>
                  <a:lnTo>
                    <a:pt x="655745" y="1493774"/>
                  </a:lnTo>
                  <a:lnTo>
                    <a:pt x="702384" y="1498140"/>
                  </a:lnTo>
                  <a:lnTo>
                    <a:pt x="749807" y="1499615"/>
                  </a:lnTo>
                  <a:lnTo>
                    <a:pt x="749807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95318" y="585216"/>
              <a:ext cx="9861550" cy="1499870"/>
            </a:xfrm>
            <a:custGeom>
              <a:avLst/>
              <a:gdLst/>
              <a:ahLst/>
              <a:cxnLst/>
              <a:rect l="l" t="t" r="r" b="b"/>
              <a:pathLst>
                <a:path w="9861550" h="1499870">
                  <a:moveTo>
                    <a:pt x="9861041" y="0"/>
                  </a:moveTo>
                  <a:lnTo>
                    <a:pt x="0" y="0"/>
                  </a:lnTo>
                  <a:lnTo>
                    <a:pt x="0" y="1499615"/>
                  </a:lnTo>
                  <a:lnTo>
                    <a:pt x="9861041" y="1499615"/>
                  </a:lnTo>
                  <a:lnTo>
                    <a:pt x="986104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5318" y="585216"/>
            <a:ext cx="9861550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843020" marR="305435" indent="-3528695">
              <a:lnSpc>
                <a:spcPts val="3240"/>
              </a:lnSpc>
              <a:spcBef>
                <a:spcPts val="919"/>
              </a:spcBef>
            </a:pPr>
            <a:r>
              <a:rPr sz="3300" spc="-240" dirty="0"/>
              <a:t>Plotting</a:t>
            </a:r>
            <a:r>
              <a:rPr sz="3300" spc="-30" dirty="0"/>
              <a:t> </a:t>
            </a:r>
            <a:r>
              <a:rPr sz="3300" spc="-260" dirty="0"/>
              <a:t>graphs</a:t>
            </a:r>
            <a:r>
              <a:rPr sz="3300" spc="-40" dirty="0"/>
              <a:t> </a:t>
            </a:r>
            <a:r>
              <a:rPr sz="3300" spc="-210" dirty="0"/>
              <a:t>for</a:t>
            </a:r>
            <a:r>
              <a:rPr sz="3300" spc="-40" dirty="0"/>
              <a:t> </a:t>
            </a:r>
            <a:r>
              <a:rPr sz="3300" spc="-240" dirty="0"/>
              <a:t>Target1</a:t>
            </a:r>
            <a:r>
              <a:rPr sz="3300" spc="-50" dirty="0"/>
              <a:t> </a:t>
            </a:r>
            <a:r>
              <a:rPr sz="3300" spc="-300" dirty="0"/>
              <a:t>(Customers</a:t>
            </a:r>
            <a:r>
              <a:rPr sz="3300" spc="-25" dirty="0"/>
              <a:t> </a:t>
            </a:r>
            <a:r>
              <a:rPr sz="3300" spc="-130" dirty="0"/>
              <a:t>with</a:t>
            </a:r>
            <a:r>
              <a:rPr sz="3300" spc="-50" dirty="0"/>
              <a:t> </a:t>
            </a:r>
            <a:r>
              <a:rPr sz="3300" spc="-220" dirty="0"/>
              <a:t>payment </a:t>
            </a:r>
            <a:r>
              <a:rPr sz="3300" spc="-905" dirty="0"/>
              <a:t> </a:t>
            </a:r>
            <a:r>
              <a:rPr sz="3300" spc="-170" dirty="0"/>
              <a:t>difficulties)</a:t>
            </a:r>
            <a:r>
              <a:rPr sz="3300" u="heavy" spc="-170" dirty="0">
                <a:solidFill>
                  <a:srgbClr val="6B9E24"/>
                </a:solidFill>
                <a:uFill>
                  <a:solidFill>
                    <a:srgbClr val="6B9E24"/>
                  </a:solidFill>
                </a:uFill>
              </a:rPr>
              <a:t>¶</a:t>
            </a:r>
            <a:endParaRPr sz="3300"/>
          </a:p>
        </p:txBody>
      </p:sp>
      <p:sp>
        <p:nvSpPr>
          <p:cNvPr id="6" name="object 6"/>
          <p:cNvSpPr txBox="1"/>
          <p:nvPr/>
        </p:nvSpPr>
        <p:spPr>
          <a:xfrm>
            <a:off x="3140966" y="3159726"/>
            <a:ext cx="5490845" cy="53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sz="1800" b="1" spc="50" dirty="0">
                <a:latin typeface="Times New Roman"/>
                <a:cs typeface="Times New Roman"/>
              </a:rPr>
              <a:t>Plotting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Times New Roman"/>
                <a:cs typeface="Times New Roman"/>
              </a:rPr>
              <a:t>graphs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Times New Roman"/>
                <a:cs typeface="Times New Roman"/>
              </a:rPr>
              <a:t>for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Target1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(Customers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50" dirty="0">
                <a:latin typeface="Times New Roman"/>
                <a:cs typeface="Times New Roman"/>
              </a:rPr>
              <a:t>with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Times New Roman"/>
                <a:cs typeface="Times New Roman"/>
              </a:rPr>
              <a:t>payment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800" b="1" spc="50" dirty="0">
                <a:latin typeface="Times New Roman"/>
                <a:cs typeface="Times New Roman"/>
              </a:rPr>
              <a:t>difficulties)</a:t>
            </a:r>
            <a:r>
              <a:rPr sz="1800" b="1" spc="50" dirty="0">
                <a:solidFill>
                  <a:srgbClr val="6B9E24"/>
                </a:solidFill>
                <a:latin typeface="Times New Roman"/>
                <a:cs typeface="Times New Roman"/>
              </a:rPr>
              <a:t>¶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07719" y="2217304"/>
            <a:ext cx="10327640" cy="3069590"/>
            <a:chOff x="1307719" y="2217304"/>
            <a:chExt cx="10327640" cy="3069590"/>
          </a:xfrm>
        </p:grpSpPr>
        <p:sp>
          <p:nvSpPr>
            <p:cNvPr id="8" name="object 8"/>
            <p:cNvSpPr/>
            <p:nvPr/>
          </p:nvSpPr>
          <p:spPr>
            <a:xfrm>
              <a:off x="4326117" y="3655954"/>
              <a:ext cx="142240" cy="22860"/>
            </a:xfrm>
            <a:custGeom>
              <a:avLst/>
              <a:gdLst/>
              <a:ahLst/>
              <a:cxnLst/>
              <a:rect l="l" t="t" r="r" b="b"/>
              <a:pathLst>
                <a:path w="142239" h="22860">
                  <a:moveTo>
                    <a:pt x="141731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41731" y="22859"/>
                  </a:lnTo>
                  <a:lnTo>
                    <a:pt x="141731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719" y="2217304"/>
              <a:ext cx="10327264" cy="306957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40892" y="5299962"/>
            <a:ext cx="86848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1118870">
              <a:lnSpc>
                <a:spcPct val="100000"/>
              </a:lnSpc>
            </a:pPr>
            <a:r>
              <a:rPr sz="1800" spc="15" dirty="0">
                <a:latin typeface="Times New Roman"/>
                <a:cs typeface="Times New Roman"/>
              </a:rPr>
              <a:t>1.Income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range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from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100000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200000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having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highest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number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credits.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2.Very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less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count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income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range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400000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above.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Times New Roman"/>
                <a:cs typeface="Times New Roman"/>
              </a:rPr>
              <a:t>3.On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average,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there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more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number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male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clients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where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number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credits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less.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54940" rIns="0" bIns="0" rtlCol="0">
            <a:spAutoFit/>
          </a:bodyPr>
          <a:lstStyle/>
          <a:p>
            <a:pPr marL="1117600" marR="1107440" indent="598805">
              <a:lnSpc>
                <a:spcPts val="4510"/>
              </a:lnSpc>
              <a:spcBef>
                <a:spcPts val="1220"/>
              </a:spcBef>
            </a:pPr>
            <a:r>
              <a:rPr sz="4600" b="0" spc="-330" dirty="0">
                <a:latin typeface="Microsoft Sans Serif"/>
                <a:cs typeface="Microsoft Sans Serif"/>
              </a:rPr>
              <a:t>Pl</a:t>
            </a:r>
            <a:r>
              <a:rPr sz="4600" b="0" spc="-405" dirty="0">
                <a:latin typeface="Microsoft Sans Serif"/>
                <a:cs typeface="Microsoft Sans Serif"/>
              </a:rPr>
              <a:t>o</a:t>
            </a:r>
            <a:r>
              <a:rPr sz="4600" b="0" spc="-135" dirty="0">
                <a:latin typeface="Microsoft Sans Serif"/>
                <a:cs typeface="Microsoft Sans Serif"/>
              </a:rPr>
              <a:t>tting</a:t>
            </a:r>
            <a:r>
              <a:rPr sz="4600" b="0" spc="114" dirty="0">
                <a:latin typeface="Times New Roman"/>
                <a:cs typeface="Times New Roman"/>
              </a:rPr>
              <a:t> </a:t>
            </a:r>
            <a:r>
              <a:rPr sz="4600" b="0" spc="150" dirty="0">
                <a:latin typeface="Microsoft Sans Serif"/>
                <a:cs typeface="Microsoft Sans Serif"/>
              </a:rPr>
              <a:t>f</a:t>
            </a:r>
            <a:r>
              <a:rPr sz="4600" b="0" spc="-130" dirty="0">
                <a:latin typeface="Microsoft Sans Serif"/>
                <a:cs typeface="Microsoft Sans Serif"/>
              </a:rPr>
              <a:t>or</a:t>
            </a:r>
            <a:r>
              <a:rPr sz="4600" b="0" spc="114" dirty="0">
                <a:latin typeface="Times New Roman"/>
                <a:cs typeface="Times New Roman"/>
              </a:rPr>
              <a:t> </a:t>
            </a:r>
            <a:r>
              <a:rPr sz="4600" b="0" spc="-445" dirty="0">
                <a:latin typeface="Microsoft Sans Serif"/>
                <a:cs typeface="Microsoft Sans Serif"/>
              </a:rPr>
              <a:t>Incom</a:t>
            </a:r>
            <a:r>
              <a:rPr sz="4600" b="0" spc="-450" dirty="0">
                <a:latin typeface="Microsoft Sans Serif"/>
                <a:cs typeface="Microsoft Sans Serif"/>
              </a:rPr>
              <a:t>e</a:t>
            </a:r>
            <a:r>
              <a:rPr sz="4600" b="0" spc="135" dirty="0">
                <a:latin typeface="Times New Roman"/>
                <a:cs typeface="Times New Roman"/>
              </a:rPr>
              <a:t> </a:t>
            </a:r>
            <a:r>
              <a:rPr sz="4600" b="0" spc="-75" dirty="0">
                <a:latin typeface="Microsoft Sans Serif"/>
                <a:cs typeface="Microsoft Sans Serif"/>
              </a:rPr>
              <a:t>type </a:t>
            </a:r>
            <a:r>
              <a:rPr sz="4600" b="0" spc="-45" dirty="0">
                <a:latin typeface="Times New Roman"/>
                <a:cs typeface="Times New Roman"/>
              </a:rPr>
              <a:t> </a:t>
            </a:r>
            <a:r>
              <a:rPr sz="4600" b="0" spc="-425" dirty="0">
                <a:latin typeface="Microsoft Sans Serif"/>
                <a:cs typeface="Microsoft Sans Serif"/>
              </a:rPr>
              <a:t>(S</a:t>
            </a:r>
            <a:r>
              <a:rPr sz="4600" b="0" spc="-465" dirty="0">
                <a:latin typeface="Microsoft Sans Serif"/>
                <a:cs typeface="Microsoft Sans Serif"/>
              </a:rPr>
              <a:t>e</a:t>
            </a:r>
            <a:r>
              <a:rPr sz="4600" b="0" spc="-75" dirty="0">
                <a:latin typeface="Microsoft Sans Serif"/>
                <a:cs typeface="Microsoft Sans Serif"/>
              </a:rPr>
              <a:t>gre</a:t>
            </a:r>
            <a:r>
              <a:rPr sz="4600" b="0" spc="-180" dirty="0">
                <a:latin typeface="Microsoft Sans Serif"/>
                <a:cs typeface="Microsoft Sans Serif"/>
              </a:rPr>
              <a:t>g</a:t>
            </a:r>
            <a:r>
              <a:rPr sz="4600" b="0" spc="-85" dirty="0">
                <a:latin typeface="Microsoft Sans Serif"/>
                <a:cs typeface="Microsoft Sans Serif"/>
              </a:rPr>
              <a:t>ated</a:t>
            </a:r>
            <a:r>
              <a:rPr sz="4600" b="0" spc="120" dirty="0">
                <a:latin typeface="Times New Roman"/>
                <a:cs typeface="Times New Roman"/>
              </a:rPr>
              <a:t> </a:t>
            </a:r>
            <a:r>
              <a:rPr sz="4600" b="0" spc="-270" dirty="0">
                <a:latin typeface="Microsoft Sans Serif"/>
                <a:cs typeface="Microsoft Sans Serif"/>
              </a:rPr>
              <a:t>base</a:t>
            </a:r>
            <a:r>
              <a:rPr sz="4600" b="0" spc="-25" dirty="0">
                <a:latin typeface="Microsoft Sans Serif"/>
                <a:cs typeface="Microsoft Sans Serif"/>
              </a:rPr>
              <a:t>d</a:t>
            </a:r>
            <a:r>
              <a:rPr sz="4600" b="0" spc="120" dirty="0">
                <a:latin typeface="Times New Roman"/>
                <a:cs typeface="Times New Roman"/>
              </a:rPr>
              <a:t> </a:t>
            </a:r>
            <a:r>
              <a:rPr sz="4600" b="0" spc="-250" dirty="0">
                <a:latin typeface="Microsoft Sans Serif"/>
                <a:cs typeface="Microsoft Sans Serif"/>
              </a:rPr>
              <a:t>o</a:t>
            </a:r>
            <a:r>
              <a:rPr sz="4600" b="0" spc="-550" dirty="0">
                <a:latin typeface="Microsoft Sans Serif"/>
                <a:cs typeface="Microsoft Sans Serif"/>
              </a:rPr>
              <a:t>n</a:t>
            </a:r>
            <a:r>
              <a:rPr sz="4600" b="0" spc="114" dirty="0">
                <a:latin typeface="Times New Roman"/>
                <a:cs typeface="Times New Roman"/>
              </a:rPr>
              <a:t> </a:t>
            </a:r>
            <a:r>
              <a:rPr sz="4600" b="0" spc="-455" dirty="0">
                <a:latin typeface="Microsoft Sans Serif"/>
                <a:cs typeface="Microsoft Sans Serif"/>
              </a:rPr>
              <a:t>ho</a:t>
            </a:r>
            <a:r>
              <a:rPr sz="4600" b="0" spc="-450" dirty="0">
                <a:latin typeface="Microsoft Sans Serif"/>
                <a:cs typeface="Microsoft Sans Serif"/>
              </a:rPr>
              <a:t>u</a:t>
            </a:r>
            <a:r>
              <a:rPr sz="4600" b="0" spc="-515" dirty="0">
                <a:latin typeface="Microsoft Sans Serif"/>
                <a:cs typeface="Microsoft Sans Serif"/>
              </a:rPr>
              <a:t>se</a:t>
            </a:r>
            <a:endParaRPr sz="4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04" y="2334893"/>
            <a:ext cx="7344845" cy="39249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29529" y="2496054"/>
            <a:ext cx="282194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466090">
              <a:lnSpc>
                <a:spcPct val="100000"/>
              </a:lnSpc>
              <a:buSzPct val="94444"/>
              <a:buAutoNum type="arabicPeriod"/>
              <a:tabLst>
                <a:tab pos="179070" algn="l"/>
              </a:tabLst>
            </a:pPr>
            <a:r>
              <a:rPr sz="1800" spc="15" dirty="0">
                <a:latin typeface="Times New Roman"/>
                <a:cs typeface="Times New Roman"/>
              </a:rPr>
              <a:t>Working </a:t>
            </a:r>
            <a:r>
              <a:rPr sz="1800" spc="45" dirty="0">
                <a:latin typeface="Times New Roman"/>
                <a:cs typeface="Times New Roman"/>
              </a:rPr>
              <a:t>customers, 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obviously,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have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higher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count.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4444"/>
              <a:buAutoNum type="arabicPeriod"/>
              <a:tabLst>
                <a:tab pos="180340" algn="l"/>
              </a:tabLst>
            </a:pPr>
            <a:r>
              <a:rPr sz="1800" spc="-130" dirty="0">
                <a:latin typeface="Times New Roman"/>
                <a:cs typeface="Times New Roman"/>
              </a:rPr>
              <a:t>A</a:t>
            </a:r>
            <a:r>
              <a:rPr sz="1800" spc="-70" dirty="0">
                <a:latin typeface="Times New Roman"/>
                <a:cs typeface="Times New Roman"/>
              </a:rPr>
              <a:t>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we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spc="80" dirty="0">
                <a:latin typeface="Times New Roman"/>
                <a:cs typeface="Times New Roman"/>
              </a:rPr>
              <a:t>an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se</a:t>
            </a:r>
            <a:r>
              <a:rPr sz="1800" spc="25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m</a:t>
            </a:r>
            <a:r>
              <a:rPr sz="1800" spc="10" dirty="0">
                <a:latin typeface="Times New Roman"/>
                <a:cs typeface="Times New Roman"/>
              </a:rPr>
              <a:t>o</a:t>
            </a:r>
            <a:r>
              <a:rPr sz="1800" spc="20" dirty="0">
                <a:latin typeface="Times New Roman"/>
                <a:cs typeface="Times New Roman"/>
              </a:rPr>
              <a:t>s</a:t>
            </a:r>
            <a:r>
              <a:rPr sz="1800" spc="125" dirty="0">
                <a:latin typeface="Times New Roman"/>
                <a:cs typeface="Times New Roman"/>
              </a:rPr>
              <a:t>t  </a:t>
            </a:r>
            <a:r>
              <a:rPr sz="1800" spc="55" dirty="0">
                <a:latin typeface="Times New Roman"/>
                <a:cs typeface="Times New Roman"/>
              </a:rPr>
              <a:t>customers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do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have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their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own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property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(house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flat)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but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 </a:t>
            </a:r>
            <a:r>
              <a:rPr sz="1800" spc="45" dirty="0">
                <a:latin typeface="Times New Roman"/>
                <a:cs typeface="Times New Roman"/>
              </a:rPr>
              <a:t>large </a:t>
            </a:r>
            <a:r>
              <a:rPr sz="1800" spc="75" dirty="0">
                <a:latin typeface="Times New Roman"/>
                <a:cs typeface="Times New Roman"/>
              </a:rPr>
              <a:t>number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spc="50" dirty="0">
                <a:latin typeface="Times New Roman"/>
                <a:cs typeface="Times New Roman"/>
              </a:rPr>
              <a:t>customers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can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be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stated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otherwise.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1624965" marR="152400" indent="-1457325">
              <a:lnSpc>
                <a:spcPts val="4310"/>
              </a:lnSpc>
              <a:spcBef>
                <a:spcPts val="1430"/>
              </a:spcBef>
            </a:pPr>
            <a:r>
              <a:rPr sz="4400" b="0" spc="-210" dirty="0">
                <a:latin typeface="Microsoft Sans Serif"/>
                <a:cs typeface="Microsoft Sans Serif"/>
              </a:rPr>
              <a:t>Plotting</a:t>
            </a:r>
            <a:r>
              <a:rPr sz="4400" b="0" spc="50" dirty="0">
                <a:latin typeface="Microsoft Sans Serif"/>
                <a:cs typeface="Microsoft Sans Serif"/>
              </a:rPr>
              <a:t> </a:t>
            </a:r>
            <a:r>
              <a:rPr sz="4400" b="0" spc="-35" dirty="0">
                <a:latin typeface="Microsoft Sans Serif"/>
                <a:cs typeface="Microsoft Sans Serif"/>
              </a:rPr>
              <a:t>for</a:t>
            </a:r>
            <a:r>
              <a:rPr sz="4400" b="0" spc="50" dirty="0">
                <a:latin typeface="Microsoft Sans Serif"/>
                <a:cs typeface="Microsoft Sans Serif"/>
              </a:rPr>
              <a:t> </a:t>
            </a:r>
            <a:r>
              <a:rPr sz="4400" b="0" spc="-240" dirty="0">
                <a:latin typeface="Microsoft Sans Serif"/>
                <a:cs typeface="Microsoft Sans Serif"/>
              </a:rPr>
              <a:t>Contract</a:t>
            </a:r>
            <a:r>
              <a:rPr sz="4400" b="0" spc="40" dirty="0">
                <a:latin typeface="Microsoft Sans Serif"/>
                <a:cs typeface="Microsoft Sans Serif"/>
              </a:rPr>
              <a:t> </a:t>
            </a:r>
            <a:r>
              <a:rPr sz="4400" b="0" spc="-75" dirty="0">
                <a:latin typeface="Microsoft Sans Serif"/>
                <a:cs typeface="Microsoft Sans Serif"/>
              </a:rPr>
              <a:t>type</a:t>
            </a:r>
            <a:r>
              <a:rPr sz="4400" b="0" spc="50" dirty="0">
                <a:latin typeface="Microsoft Sans Serif"/>
                <a:cs typeface="Microsoft Sans Serif"/>
              </a:rPr>
              <a:t> </a:t>
            </a:r>
            <a:r>
              <a:rPr sz="4400" b="0" spc="-180" dirty="0">
                <a:latin typeface="Microsoft Sans Serif"/>
                <a:cs typeface="Microsoft Sans Serif"/>
              </a:rPr>
              <a:t>(Segregated </a:t>
            </a:r>
            <a:r>
              <a:rPr sz="4400" b="0" spc="-1155" dirty="0">
                <a:latin typeface="Microsoft Sans Serif"/>
                <a:cs typeface="Microsoft Sans Serif"/>
              </a:rPr>
              <a:t> </a:t>
            </a:r>
            <a:r>
              <a:rPr sz="4400" b="0" spc="-265" dirty="0">
                <a:latin typeface="Microsoft Sans Serif"/>
                <a:cs typeface="Microsoft Sans Serif"/>
              </a:rPr>
              <a:t>ba</a:t>
            </a:r>
            <a:r>
              <a:rPr sz="4400" b="0" spc="-254" dirty="0">
                <a:latin typeface="Microsoft Sans Serif"/>
                <a:cs typeface="Microsoft Sans Serif"/>
              </a:rPr>
              <a:t>s</a:t>
            </a:r>
            <a:r>
              <a:rPr sz="4400" b="0" spc="-130" dirty="0">
                <a:latin typeface="Microsoft Sans Serif"/>
                <a:cs typeface="Microsoft Sans Serif"/>
              </a:rPr>
              <a:t>ed</a:t>
            </a:r>
            <a:r>
              <a:rPr sz="4400" b="0" spc="114" dirty="0">
                <a:latin typeface="Times New Roman"/>
                <a:cs typeface="Times New Roman"/>
              </a:rPr>
              <a:t> </a:t>
            </a:r>
            <a:r>
              <a:rPr sz="4400" b="0" spc="-385" dirty="0">
                <a:latin typeface="Microsoft Sans Serif"/>
                <a:cs typeface="Microsoft Sans Serif"/>
              </a:rPr>
              <a:t>on</a:t>
            </a:r>
            <a:r>
              <a:rPr sz="4400" b="0" spc="114" dirty="0">
                <a:latin typeface="Times New Roman"/>
                <a:cs typeface="Times New Roman"/>
              </a:rPr>
              <a:t> </a:t>
            </a:r>
            <a:r>
              <a:rPr sz="4400" b="0" spc="-240" dirty="0">
                <a:latin typeface="Microsoft Sans Serif"/>
                <a:cs typeface="Microsoft Sans Serif"/>
              </a:rPr>
              <a:t>education</a:t>
            </a:r>
            <a:r>
              <a:rPr sz="4400" b="0" spc="100" dirty="0">
                <a:latin typeface="Times New Roman"/>
                <a:cs typeface="Times New Roman"/>
              </a:rPr>
              <a:t> </a:t>
            </a:r>
            <a:r>
              <a:rPr sz="4400" b="0" spc="-175" dirty="0">
                <a:latin typeface="Microsoft Sans Serif"/>
                <a:cs typeface="Microsoft Sans Serif"/>
              </a:rPr>
              <a:t>le</a:t>
            </a:r>
            <a:r>
              <a:rPr sz="4400" b="0" spc="-300" dirty="0">
                <a:latin typeface="Microsoft Sans Serif"/>
                <a:cs typeface="Microsoft Sans Serif"/>
              </a:rPr>
              <a:t>v</a:t>
            </a:r>
            <a:r>
              <a:rPr sz="4400" b="0" spc="-185" dirty="0">
                <a:latin typeface="Microsoft Sans Serif"/>
                <a:cs typeface="Microsoft Sans Serif"/>
              </a:rPr>
              <a:t>el)</a:t>
            </a:r>
            <a:endParaRPr sz="4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257" y="2286006"/>
            <a:ext cx="7901442" cy="40081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91" y="2755134"/>
            <a:ext cx="3166110" cy="247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C0CB"/>
                </a:solidFill>
                <a:latin typeface="Arial"/>
                <a:cs typeface="Arial"/>
              </a:rPr>
              <a:t>Inferences</a:t>
            </a:r>
            <a:endParaRPr sz="1800">
              <a:latin typeface="Arial"/>
              <a:cs typeface="Arial"/>
            </a:endParaRPr>
          </a:p>
          <a:p>
            <a:pPr marL="12700" marR="194945">
              <a:lnSpc>
                <a:spcPts val="2160"/>
              </a:lnSpc>
              <a:spcBef>
                <a:spcPts val="50"/>
              </a:spcBef>
              <a:buSzPct val="94444"/>
              <a:buAutoNum type="arabicPeriod"/>
              <a:tabLst>
                <a:tab pos="190500" algn="l"/>
              </a:tabLst>
            </a:pPr>
            <a:r>
              <a:rPr sz="1800" spc="-185" dirty="0">
                <a:latin typeface="Microsoft Sans Serif"/>
                <a:cs typeface="Microsoft Sans Serif"/>
              </a:rPr>
              <a:t>Cash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Microsoft Sans Serif"/>
                <a:cs typeface="Microsoft Sans Serif"/>
              </a:rPr>
              <a:t>loan</a:t>
            </a:r>
            <a:r>
              <a:rPr sz="1800" spc="-17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,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55" dirty="0">
                <a:latin typeface="Microsoft Sans Serif"/>
                <a:cs typeface="Microsoft Sans Serif"/>
              </a:rPr>
              <a:t>as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4" dirty="0">
                <a:latin typeface="Microsoft Sans Serif"/>
                <a:cs typeface="Microsoft Sans Serif"/>
              </a:rPr>
              <a:t>c</a:t>
            </a:r>
            <a:r>
              <a:rPr sz="1800" spc="-110" dirty="0">
                <a:latin typeface="Microsoft Sans Serif"/>
                <a:cs typeface="Microsoft Sans Serif"/>
              </a:rPr>
              <a:t>an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se</a:t>
            </a:r>
            <a:r>
              <a:rPr sz="1800" spc="-250" dirty="0">
                <a:latin typeface="Microsoft Sans Serif"/>
                <a:cs typeface="Microsoft Sans Serif"/>
              </a:rPr>
              <a:t>e</a:t>
            </a:r>
            <a:r>
              <a:rPr sz="1800" spc="-105" dirty="0">
                <a:latin typeface="Microsoft Sans Serif"/>
                <a:cs typeface="Microsoft Sans Serif"/>
              </a:rPr>
              <a:t>,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are 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preferred </a:t>
            </a:r>
            <a:r>
              <a:rPr sz="1800" spc="-50" dirty="0">
                <a:latin typeface="Microsoft Sans Serif"/>
                <a:cs typeface="Microsoft Sans Serif"/>
              </a:rPr>
              <a:t>by </a:t>
            </a:r>
            <a:r>
              <a:rPr sz="1800" spc="-125" dirty="0">
                <a:latin typeface="Microsoft Sans Serif"/>
                <a:cs typeface="Microsoft Sans Serif"/>
              </a:rPr>
              <a:t>clients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 </a:t>
            </a:r>
            <a:r>
              <a:rPr sz="1800" spc="-15" dirty="0">
                <a:latin typeface="Microsoft Sans Serif"/>
                <a:cs typeface="Microsoft Sans Serif"/>
              </a:rPr>
              <a:t>all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educa</a:t>
            </a:r>
            <a:r>
              <a:rPr sz="1800" spc="-15" dirty="0">
                <a:latin typeface="Microsoft Sans Serif"/>
                <a:cs typeface="Microsoft Sans Serif"/>
              </a:rPr>
              <a:t>ti</a:t>
            </a:r>
            <a:r>
              <a:rPr sz="1800" spc="-160" dirty="0">
                <a:latin typeface="Microsoft Sans Serif"/>
                <a:cs typeface="Microsoft Sans Serif"/>
              </a:rPr>
              <a:t>on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ba</a:t>
            </a:r>
            <a:r>
              <a:rPr sz="1800" spc="-30" dirty="0">
                <a:latin typeface="Microsoft Sans Serif"/>
                <a:cs typeface="Microsoft Sans Serif"/>
              </a:rPr>
              <a:t>c</a:t>
            </a:r>
            <a:r>
              <a:rPr sz="1800" spc="-60" dirty="0">
                <a:latin typeface="Microsoft Sans Serif"/>
                <a:cs typeface="Microsoft Sans Serif"/>
              </a:rPr>
              <a:t>kg</a:t>
            </a:r>
            <a:r>
              <a:rPr sz="1800" spc="-40" dirty="0">
                <a:latin typeface="Microsoft Sans Serif"/>
                <a:cs typeface="Microsoft Sans Serif"/>
              </a:rPr>
              <a:t>r</a:t>
            </a:r>
            <a:r>
              <a:rPr sz="1800" spc="-160" dirty="0">
                <a:latin typeface="Microsoft Sans Serif"/>
                <a:cs typeface="Microsoft Sans Serif"/>
              </a:rPr>
              <a:t>o</a:t>
            </a:r>
            <a:r>
              <a:rPr sz="1800" spc="-170" dirty="0">
                <a:latin typeface="Microsoft Sans Serif"/>
                <a:cs typeface="Microsoft Sans Serif"/>
              </a:rPr>
              <a:t>u</a:t>
            </a:r>
            <a:r>
              <a:rPr sz="1800" spc="-114" dirty="0">
                <a:latin typeface="Microsoft Sans Serif"/>
                <a:cs typeface="Microsoft Sans Serif"/>
              </a:rPr>
              <a:t>n</a:t>
            </a:r>
            <a:r>
              <a:rPr sz="1800" spc="-125" dirty="0">
                <a:latin typeface="Microsoft Sans Serif"/>
                <a:cs typeface="Microsoft Sans Serif"/>
              </a:rPr>
              <a:t>d</a:t>
            </a:r>
            <a:r>
              <a:rPr sz="1800" spc="-305" dirty="0">
                <a:latin typeface="Microsoft Sans Serif"/>
                <a:cs typeface="Microsoft Sans Serif"/>
              </a:rPr>
              <a:t>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wit</a:t>
            </a:r>
            <a:r>
              <a:rPr sz="1800" spc="-215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an 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overwhelming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majority.</a:t>
            </a:r>
            <a:endParaRPr sz="1800">
              <a:latin typeface="Microsoft Sans Serif"/>
              <a:cs typeface="Microsoft Sans Serif"/>
            </a:endParaRPr>
          </a:p>
          <a:p>
            <a:pPr marL="189865" indent="-177800">
              <a:lnSpc>
                <a:spcPts val="2090"/>
              </a:lnSpc>
              <a:buSzPct val="94444"/>
              <a:buAutoNum type="arabicPeriod"/>
              <a:tabLst>
                <a:tab pos="190500" algn="l"/>
              </a:tabLst>
            </a:pPr>
            <a:r>
              <a:rPr sz="1800" spc="-125" dirty="0">
                <a:latin typeface="Microsoft Sans Serif"/>
                <a:cs typeface="Microsoft Sans Serif"/>
              </a:rPr>
              <a:t>People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with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only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an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academic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5" dirty="0">
                <a:latin typeface="Microsoft Sans Serif"/>
                <a:cs typeface="Microsoft Sans Serif"/>
              </a:rPr>
              <a:t>degree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do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not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prefer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revolving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00"/>
              </a:lnSpc>
            </a:pPr>
            <a:r>
              <a:rPr sz="1800" spc="-85" dirty="0">
                <a:latin typeface="Microsoft Sans Serif"/>
                <a:cs typeface="Microsoft Sans Serif"/>
              </a:rPr>
              <a:t>loa</a:t>
            </a:r>
            <a:r>
              <a:rPr sz="1800" spc="-100" dirty="0">
                <a:latin typeface="Microsoft Sans Serif"/>
                <a:cs typeface="Microsoft Sans Serif"/>
              </a:rPr>
              <a:t>n</a:t>
            </a:r>
            <a:r>
              <a:rPr sz="1800" spc="-305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at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all</a:t>
            </a:r>
            <a:r>
              <a:rPr sz="1800" spc="-110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R="5080" algn="r">
              <a:lnSpc>
                <a:spcPts val="2100"/>
              </a:lnSpc>
            </a:pPr>
            <a:r>
              <a:rPr sz="1800" dirty="0">
                <a:solidFill>
                  <a:srgbClr val="989898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23050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815"/>
              </a:spcBef>
            </a:pPr>
            <a:r>
              <a:rPr sz="5500" b="0" spc="-265" dirty="0">
                <a:latin typeface="Microsoft Sans Serif"/>
                <a:cs typeface="Microsoft Sans Serif"/>
              </a:rPr>
              <a:t>Plotting</a:t>
            </a:r>
            <a:r>
              <a:rPr sz="5500" b="0" spc="45" dirty="0">
                <a:latin typeface="Microsoft Sans Serif"/>
                <a:cs typeface="Microsoft Sans Serif"/>
              </a:rPr>
              <a:t> </a:t>
            </a:r>
            <a:r>
              <a:rPr sz="5500" b="0" spc="-35" dirty="0">
                <a:latin typeface="Microsoft Sans Serif"/>
                <a:cs typeface="Microsoft Sans Serif"/>
              </a:rPr>
              <a:t>for</a:t>
            </a:r>
            <a:r>
              <a:rPr sz="5500" b="0" spc="45" dirty="0">
                <a:latin typeface="Microsoft Sans Serif"/>
                <a:cs typeface="Microsoft Sans Serif"/>
              </a:rPr>
              <a:t> </a:t>
            </a:r>
            <a:r>
              <a:rPr sz="5500" b="0" spc="-195" dirty="0">
                <a:latin typeface="Microsoft Sans Serif"/>
                <a:cs typeface="Microsoft Sans Serif"/>
              </a:rPr>
              <a:t>Organization</a:t>
            </a:r>
            <a:r>
              <a:rPr sz="5500" b="0" spc="45" dirty="0">
                <a:latin typeface="Microsoft Sans Serif"/>
                <a:cs typeface="Microsoft Sans Serif"/>
              </a:rPr>
              <a:t> </a:t>
            </a:r>
            <a:r>
              <a:rPr sz="5500" b="0" spc="-95" dirty="0">
                <a:latin typeface="Microsoft Sans Serif"/>
                <a:cs typeface="Microsoft Sans Serif"/>
              </a:rPr>
              <a:t>type</a:t>
            </a:r>
            <a:endParaRPr sz="5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864" y="2250064"/>
            <a:ext cx="6265180" cy="40227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76444" y="2314698"/>
            <a:ext cx="388048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20955">
              <a:lnSpc>
                <a:spcPct val="100000"/>
              </a:lnSpc>
              <a:buSzPct val="94444"/>
              <a:buAutoNum type="arabicPeriod"/>
              <a:tabLst>
                <a:tab pos="179070" algn="l"/>
              </a:tabLst>
            </a:pPr>
            <a:r>
              <a:rPr sz="1800" spc="-135" dirty="0">
                <a:latin typeface="Times New Roman"/>
                <a:cs typeface="Times New Roman"/>
              </a:rPr>
              <a:t>A</a:t>
            </a:r>
            <a:r>
              <a:rPr sz="1800" spc="-70" dirty="0">
                <a:latin typeface="Times New Roman"/>
                <a:cs typeface="Times New Roman"/>
              </a:rPr>
              <a:t>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15" dirty="0">
                <a:latin typeface="Times New Roman"/>
                <a:cs typeface="Times New Roman"/>
              </a:rPr>
              <a:t>o</a:t>
            </a:r>
            <a:r>
              <a:rPr sz="1800" spc="60" dirty="0">
                <a:latin typeface="Times New Roman"/>
                <a:cs typeface="Times New Roman"/>
              </a:rPr>
              <a:t>m</a:t>
            </a:r>
            <a:r>
              <a:rPr sz="1800" spc="70" dirty="0">
                <a:latin typeface="Times New Roman"/>
                <a:cs typeface="Times New Roman"/>
              </a:rPr>
              <a:t>pared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15" dirty="0">
                <a:latin typeface="Times New Roman"/>
                <a:cs typeface="Times New Roman"/>
              </a:rPr>
              <a:t>lie</a:t>
            </a:r>
            <a:r>
              <a:rPr sz="1800" spc="85" dirty="0">
                <a:latin typeface="Times New Roman"/>
                <a:cs typeface="Times New Roman"/>
              </a:rPr>
              <a:t>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with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Times New Roman"/>
                <a:cs typeface="Times New Roman"/>
              </a:rPr>
              <a:t>NO  </a:t>
            </a:r>
            <a:r>
              <a:rPr sz="1800" spc="65" dirty="0">
                <a:latin typeface="Times New Roman"/>
                <a:cs typeface="Times New Roman"/>
              </a:rPr>
              <a:t>payment </a:t>
            </a:r>
            <a:r>
              <a:rPr sz="1800" spc="20" dirty="0">
                <a:latin typeface="Times New Roman"/>
                <a:cs typeface="Times New Roman"/>
              </a:rPr>
              <a:t>difficulties, </a:t>
            </a:r>
            <a:r>
              <a:rPr sz="1800" spc="40" dirty="0">
                <a:latin typeface="Times New Roman"/>
                <a:cs typeface="Times New Roman"/>
              </a:rPr>
              <a:t>clients </a:t>
            </a:r>
            <a:r>
              <a:rPr sz="1800" spc="-110" dirty="0">
                <a:latin typeface="Times New Roman"/>
                <a:cs typeface="Times New Roman"/>
              </a:rPr>
              <a:t>WITH 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payment </a:t>
            </a:r>
            <a:r>
              <a:rPr sz="1800" spc="20" dirty="0">
                <a:latin typeface="Times New Roman"/>
                <a:cs typeface="Times New Roman"/>
              </a:rPr>
              <a:t>difficulties </a:t>
            </a:r>
            <a:r>
              <a:rPr sz="1800" spc="45" dirty="0">
                <a:latin typeface="Times New Roman"/>
                <a:cs typeface="Times New Roman"/>
              </a:rPr>
              <a:t>have </a:t>
            </a:r>
            <a:r>
              <a:rPr sz="1800" spc="95" dirty="0">
                <a:latin typeface="Times New Roman"/>
                <a:cs typeface="Times New Roman"/>
              </a:rPr>
              <a:t>the 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'construction'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business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type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top</a:t>
            </a:r>
            <a:r>
              <a:rPr sz="1800" spc="-35" dirty="0">
                <a:latin typeface="Times New Roman"/>
                <a:cs typeface="Times New Roman"/>
              </a:rPr>
              <a:t> 5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count </a:t>
            </a:r>
            <a:r>
              <a:rPr sz="1800" spc="40" dirty="0">
                <a:latin typeface="Times New Roman"/>
                <a:cs typeface="Times New Roman"/>
              </a:rPr>
              <a:t>replacing </a:t>
            </a:r>
            <a:r>
              <a:rPr sz="1800" spc="95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'medicine' </a:t>
            </a:r>
            <a:r>
              <a:rPr sz="1800" spc="35" dirty="0">
                <a:latin typeface="Times New Roman"/>
                <a:cs typeface="Times New Roman"/>
              </a:rPr>
              <a:t>business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type.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4444"/>
              <a:buAutoNum type="arabicPeriod"/>
              <a:tabLst>
                <a:tab pos="180340" algn="l"/>
              </a:tabLst>
            </a:pPr>
            <a:r>
              <a:rPr sz="1800" spc="10" dirty="0">
                <a:latin typeface="Times New Roman"/>
                <a:cs typeface="Times New Roman"/>
              </a:rPr>
              <a:t>Most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spc="95" dirty="0">
                <a:latin typeface="Times New Roman"/>
                <a:cs typeface="Times New Roman"/>
              </a:rPr>
              <a:t>the </a:t>
            </a:r>
            <a:r>
              <a:rPr sz="1800" spc="35" dirty="0">
                <a:latin typeface="Times New Roman"/>
                <a:cs typeface="Times New Roman"/>
              </a:rPr>
              <a:t>business </a:t>
            </a:r>
            <a:r>
              <a:rPr sz="1800" spc="50" dirty="0">
                <a:latin typeface="Times New Roman"/>
                <a:cs typeface="Times New Roman"/>
              </a:rPr>
              <a:t>types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95" dirty="0">
                <a:latin typeface="Times New Roman"/>
                <a:cs typeface="Times New Roman"/>
              </a:rPr>
              <a:t>the 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same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clie</a:t>
            </a:r>
            <a:r>
              <a:rPr sz="1800" spc="85" dirty="0">
                <a:latin typeface="Times New Roman"/>
                <a:cs typeface="Times New Roman"/>
              </a:rPr>
              <a:t>nts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with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65" dirty="0">
                <a:latin typeface="Times New Roman"/>
                <a:cs typeface="Times New Roman"/>
              </a:rPr>
              <a:t>NO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pay</a:t>
            </a:r>
            <a:r>
              <a:rPr sz="1800" spc="55" dirty="0">
                <a:latin typeface="Times New Roman"/>
                <a:cs typeface="Times New Roman"/>
              </a:rPr>
              <a:t>m</a:t>
            </a:r>
            <a:r>
              <a:rPr sz="1800" spc="65" dirty="0">
                <a:latin typeface="Times New Roman"/>
                <a:cs typeface="Times New Roman"/>
              </a:rPr>
              <a:t>en</a:t>
            </a:r>
            <a:r>
              <a:rPr sz="1800" spc="125" dirty="0">
                <a:latin typeface="Times New Roman"/>
                <a:cs typeface="Times New Roman"/>
              </a:rPr>
              <a:t>t  </a:t>
            </a:r>
            <a:r>
              <a:rPr sz="1800" spc="20" dirty="0">
                <a:latin typeface="Times New Roman"/>
                <a:cs typeface="Times New Roman"/>
              </a:rPr>
              <a:t>difficulties,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except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we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have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business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type 'Transport: </a:t>
            </a:r>
            <a:r>
              <a:rPr sz="1800" spc="50" dirty="0">
                <a:latin typeface="Times New Roman"/>
                <a:cs typeface="Times New Roman"/>
              </a:rPr>
              <a:t>type1' </a:t>
            </a:r>
            <a:r>
              <a:rPr sz="1800" spc="55" dirty="0">
                <a:latin typeface="Times New Roman"/>
                <a:cs typeface="Times New Roman"/>
              </a:rPr>
              <a:t>in </a:t>
            </a:r>
            <a:r>
              <a:rPr sz="1800" spc="95" dirty="0">
                <a:latin typeface="Times New Roman"/>
                <a:cs typeface="Times New Roman"/>
              </a:rPr>
              <a:t>the </a:t>
            </a:r>
            <a:r>
              <a:rPr sz="1800" spc="25" dirty="0">
                <a:latin typeface="Times New Roman"/>
                <a:cs typeface="Times New Roman"/>
              </a:rPr>
              <a:t>case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clients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WITH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payment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difficulties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which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wasn't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present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before.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359410">
              <a:lnSpc>
                <a:spcPts val="3550"/>
              </a:lnSpc>
              <a:spcBef>
                <a:spcPts val="490"/>
              </a:spcBef>
            </a:pPr>
            <a:r>
              <a:rPr sz="3000" b="1" spc="50" dirty="0">
                <a:latin typeface="Tahoma"/>
                <a:cs typeface="Tahoma"/>
              </a:rPr>
              <a:t>More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5" dirty="0">
                <a:latin typeface="Tahoma"/>
                <a:cs typeface="Tahoma"/>
              </a:rPr>
              <a:t>Analysis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15" dirty="0">
                <a:latin typeface="Tahoma"/>
                <a:cs typeface="Tahoma"/>
              </a:rPr>
              <a:t>t</a:t>
            </a:r>
            <a:r>
              <a:rPr sz="3000" b="1" spc="35" dirty="0">
                <a:latin typeface="Tahoma"/>
                <a:cs typeface="Tahoma"/>
              </a:rPr>
              <a:t>o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10" dirty="0">
                <a:latin typeface="Tahoma"/>
                <a:cs typeface="Tahoma"/>
              </a:rPr>
              <a:t>fin</a:t>
            </a:r>
            <a:r>
              <a:rPr sz="3000" b="1" spc="25" dirty="0">
                <a:latin typeface="Tahoma"/>
                <a:cs typeface="Tahoma"/>
              </a:rPr>
              <a:t>d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25" dirty="0">
                <a:latin typeface="Tahoma"/>
                <a:cs typeface="Tahoma"/>
              </a:rPr>
              <a:t>patte</a:t>
            </a:r>
            <a:r>
              <a:rPr sz="3000" b="1" spc="-1195" dirty="0">
                <a:latin typeface="Tahoma"/>
                <a:cs typeface="Tahoma"/>
              </a:rPr>
              <a:t>r</a:t>
            </a:r>
            <a:r>
              <a:rPr sz="1950" b="1" u="sng" spc="-7" baseline="72649" dirty="0">
                <a:solidFill>
                  <a:srgbClr val="6B9E24"/>
                </a:solidFill>
                <a:uFill>
                  <a:solidFill>
                    <a:srgbClr val="6B9E24"/>
                  </a:solidFill>
                </a:uFill>
                <a:latin typeface="Arial"/>
                <a:cs typeface="Arial"/>
              </a:rPr>
              <a:t>¶</a:t>
            </a:r>
            <a:r>
              <a:rPr sz="1950" baseline="72649" dirty="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sz="1950" spc="-179" baseline="72649" dirty="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sz="3000" b="1" spc="-80" dirty="0">
                <a:latin typeface="Tahoma"/>
                <a:cs typeface="Tahoma"/>
              </a:rPr>
              <a:t>ns:</a:t>
            </a:r>
            <a:endParaRPr sz="3000">
              <a:latin typeface="Tahoma"/>
              <a:cs typeface="Tahoma"/>
            </a:endParaRPr>
          </a:p>
          <a:p>
            <a:pPr marL="257810">
              <a:lnSpc>
                <a:spcPts val="2110"/>
              </a:lnSpc>
            </a:pPr>
            <a:r>
              <a:rPr sz="1800" b="1" spc="5" dirty="0">
                <a:latin typeface="Tahoma"/>
                <a:cs typeface="Tahoma"/>
              </a:rPr>
              <a:t>Distribution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of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Target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5" dirty="0">
                <a:latin typeface="Tahoma"/>
                <a:cs typeface="Tahoma"/>
              </a:rPr>
              <a:t>variable¶</a:t>
            </a:r>
            <a:endParaRPr sz="1800">
              <a:latin typeface="Tahoma"/>
              <a:cs typeface="Tahoma"/>
            </a:endParaRPr>
          </a:p>
          <a:p>
            <a:pPr marL="283210">
              <a:lnSpc>
                <a:spcPct val="100000"/>
              </a:lnSpc>
              <a:spcBef>
                <a:spcPts val="140"/>
              </a:spcBef>
            </a:pPr>
            <a:r>
              <a:rPr sz="2700" spc="-44" baseline="3086" dirty="0">
                <a:latin typeface="Lucida Sans Unicode"/>
                <a:cs typeface="Lucida Sans Unicode"/>
              </a:rPr>
              <a:t>Target</a:t>
            </a:r>
            <a:r>
              <a:rPr sz="2700" spc="-142" baseline="3086" dirty="0">
                <a:latin typeface="Lucida Sans Unicode"/>
                <a:cs typeface="Lucida Sans Unicode"/>
              </a:rPr>
              <a:t> </a:t>
            </a:r>
            <a:r>
              <a:rPr sz="2700" spc="-37" baseline="3086" dirty="0">
                <a:latin typeface="Lucida Sans Unicode"/>
                <a:cs typeface="Lucida Sans Unicode"/>
              </a:rPr>
              <a:t>variable:</a:t>
            </a:r>
            <a:r>
              <a:rPr sz="2700" spc="-127" baseline="3086" dirty="0">
                <a:latin typeface="Lucida Sans Unicode"/>
                <a:cs typeface="Lucida Sans Unicode"/>
              </a:rPr>
              <a:t> </a:t>
            </a:r>
            <a:r>
              <a:rPr sz="1300" spc="-85" dirty="0">
                <a:latin typeface="Lucida Sans Unicode"/>
                <a:cs typeface="Lucida Sans Unicode"/>
              </a:rPr>
              <a:t>1</a:t>
            </a:r>
            <a:r>
              <a:rPr sz="1300" spc="-155" dirty="0">
                <a:latin typeface="Lucida Sans Unicode"/>
                <a:cs typeface="Lucida Sans Unicode"/>
              </a:rPr>
              <a:t> </a:t>
            </a:r>
            <a:r>
              <a:rPr sz="1300" spc="-340" dirty="0">
                <a:latin typeface="Lucida Sans Unicode"/>
                <a:cs typeface="Lucida Sans Unicode"/>
              </a:rPr>
              <a:t>-</a:t>
            </a:r>
            <a:r>
              <a:rPr sz="1300" spc="-270" dirty="0">
                <a:latin typeface="Lucida Sans Unicode"/>
                <a:cs typeface="Lucida Sans Unicode"/>
              </a:rPr>
              <a:t> </a:t>
            </a:r>
            <a:r>
              <a:rPr sz="1300" spc="-25" dirty="0">
                <a:latin typeface="Lucida Sans Unicode"/>
                <a:cs typeface="Lucida Sans Unicode"/>
              </a:rPr>
              <a:t>client</a:t>
            </a:r>
            <a:r>
              <a:rPr sz="1300" spc="-204" dirty="0">
                <a:latin typeface="Lucida Sans Unicode"/>
                <a:cs typeface="Lucida Sans Unicode"/>
              </a:rPr>
              <a:t> </a:t>
            </a:r>
            <a:r>
              <a:rPr sz="1300" spc="-20" dirty="0">
                <a:latin typeface="Lucida Sans Unicode"/>
                <a:cs typeface="Lucida Sans Unicode"/>
              </a:rPr>
              <a:t>with</a:t>
            </a:r>
            <a:r>
              <a:rPr sz="1300" spc="-130" dirty="0">
                <a:latin typeface="Lucida Sans Unicode"/>
                <a:cs typeface="Lucida Sans Unicode"/>
              </a:rPr>
              <a:t> </a:t>
            </a:r>
            <a:r>
              <a:rPr sz="1300" spc="-15" dirty="0">
                <a:latin typeface="Lucida Sans Unicode"/>
                <a:cs typeface="Lucida Sans Unicode"/>
              </a:rPr>
              <a:t>payment</a:t>
            </a:r>
            <a:r>
              <a:rPr sz="1300" spc="-210" dirty="0">
                <a:latin typeface="Lucida Sans Unicode"/>
                <a:cs typeface="Lucida Sans Unicode"/>
              </a:rPr>
              <a:t> </a:t>
            </a:r>
            <a:r>
              <a:rPr sz="1300" spc="-35" dirty="0">
                <a:latin typeface="Lucida Sans Unicode"/>
                <a:cs typeface="Lucida Sans Unicode"/>
              </a:rPr>
              <a:t>difficulties</a:t>
            </a:r>
            <a:endParaRPr sz="1300">
              <a:latin typeface="Lucida Sans Unicode"/>
              <a:cs typeface="Lucida Sans Unicode"/>
            </a:endParaRPr>
          </a:p>
          <a:p>
            <a:pPr marL="2073910">
              <a:lnSpc>
                <a:spcPct val="100000"/>
              </a:lnSpc>
              <a:spcBef>
                <a:spcPts val="740"/>
              </a:spcBef>
            </a:pPr>
            <a:r>
              <a:rPr sz="1300" spc="-85" dirty="0">
                <a:latin typeface="Lucida Sans Unicode"/>
                <a:cs typeface="Lucida Sans Unicode"/>
              </a:rPr>
              <a:t>0</a:t>
            </a:r>
            <a:r>
              <a:rPr sz="1300" spc="-155" dirty="0">
                <a:latin typeface="Lucida Sans Unicode"/>
                <a:cs typeface="Lucida Sans Unicode"/>
              </a:rPr>
              <a:t> </a:t>
            </a:r>
            <a:r>
              <a:rPr sz="1300" spc="-340" dirty="0">
                <a:latin typeface="Lucida Sans Unicode"/>
                <a:cs typeface="Lucida Sans Unicode"/>
              </a:rPr>
              <a:t>-</a:t>
            </a:r>
            <a:r>
              <a:rPr sz="1300" spc="-130" dirty="0">
                <a:latin typeface="Lucida Sans Unicode"/>
                <a:cs typeface="Lucida Sans Unicode"/>
              </a:rPr>
              <a:t> </a:t>
            </a:r>
            <a:r>
              <a:rPr sz="1300" spc="-25" dirty="0">
                <a:latin typeface="Lucida Sans Unicode"/>
                <a:cs typeface="Lucida Sans Unicode"/>
              </a:rPr>
              <a:t>all</a:t>
            </a:r>
            <a:r>
              <a:rPr sz="1300" spc="-210" dirty="0">
                <a:latin typeface="Lucida Sans Unicode"/>
                <a:cs typeface="Lucida Sans Unicode"/>
              </a:rPr>
              <a:t> </a:t>
            </a:r>
            <a:r>
              <a:rPr sz="1300" spc="-10" dirty="0">
                <a:latin typeface="Lucida Sans Unicode"/>
                <a:cs typeface="Lucida Sans Unicode"/>
              </a:rPr>
              <a:t>other</a:t>
            </a:r>
            <a:r>
              <a:rPr sz="1300" spc="-135" dirty="0">
                <a:latin typeface="Lucida Sans Unicode"/>
                <a:cs typeface="Lucida Sans Unicode"/>
              </a:rPr>
              <a:t> </a:t>
            </a:r>
            <a:r>
              <a:rPr sz="1300" spc="-25" dirty="0">
                <a:latin typeface="Lucida Sans Unicode"/>
                <a:cs typeface="Lucida Sans Unicode"/>
              </a:rPr>
              <a:t>cases</a:t>
            </a:r>
            <a:endParaRPr sz="13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093" y="2512294"/>
            <a:ext cx="7075452" cy="3953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55742" y="5092698"/>
            <a:ext cx="27139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latin typeface="Times New Roman"/>
                <a:cs typeface="Times New Roman"/>
              </a:rPr>
              <a:t>8</a:t>
            </a:r>
            <a:r>
              <a:rPr sz="1800" spc="-20" dirty="0">
                <a:latin typeface="Times New Roman"/>
                <a:cs typeface="Times New Roman"/>
              </a:rPr>
              <a:t>.</a:t>
            </a:r>
            <a:r>
              <a:rPr sz="1800" spc="-40" dirty="0">
                <a:latin typeface="Times New Roman"/>
                <a:cs typeface="Times New Roman"/>
              </a:rPr>
              <a:t>7</a:t>
            </a:r>
            <a:r>
              <a:rPr sz="1800" spc="-45" dirty="0">
                <a:latin typeface="Times New Roman"/>
                <a:cs typeface="Times New Roman"/>
              </a:rPr>
              <a:t>9</a:t>
            </a:r>
            <a:r>
              <a:rPr sz="1800" spc="-235" dirty="0">
                <a:latin typeface="Times New Roman"/>
                <a:cs typeface="Times New Roman"/>
              </a:rPr>
              <a:t>%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(</a:t>
            </a:r>
            <a:r>
              <a:rPr sz="1800" spc="-45" dirty="0">
                <a:latin typeface="Times New Roman"/>
                <a:cs typeface="Times New Roman"/>
              </a:rPr>
              <a:t>1</a:t>
            </a:r>
            <a:r>
              <a:rPr sz="1800" spc="-30" dirty="0">
                <a:latin typeface="Times New Roman"/>
                <a:cs typeface="Times New Roman"/>
              </a:rPr>
              <a:t>8</a:t>
            </a:r>
            <a:r>
              <a:rPr sz="1800" spc="-40" dirty="0">
                <a:latin typeface="Times New Roman"/>
                <a:cs typeface="Times New Roman"/>
              </a:rPr>
              <a:t>5</a:t>
            </a:r>
            <a:r>
              <a:rPr sz="1800" spc="-45" dirty="0">
                <a:latin typeface="Times New Roman"/>
                <a:cs typeface="Times New Roman"/>
              </a:rPr>
              <a:t>4</a:t>
            </a:r>
            <a:r>
              <a:rPr sz="1800" spc="-40" dirty="0">
                <a:latin typeface="Times New Roman"/>
                <a:cs typeface="Times New Roman"/>
              </a:rPr>
              <a:t>7</a:t>
            </a:r>
            <a:r>
              <a:rPr sz="1800" spc="-25" dirty="0">
                <a:latin typeface="Times New Roman"/>
                <a:cs typeface="Times New Roman"/>
              </a:rPr>
              <a:t>)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ou</a:t>
            </a:r>
            <a:r>
              <a:rPr sz="1800" spc="50" dirty="0">
                <a:latin typeface="Times New Roman"/>
                <a:cs typeface="Times New Roman"/>
              </a:rPr>
              <a:t>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5" dirty="0">
                <a:latin typeface="Times New Roman"/>
                <a:cs typeface="Times New Roman"/>
              </a:rPr>
              <a:t>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total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45" dirty="0">
                <a:latin typeface="Times New Roman"/>
                <a:cs typeface="Times New Roman"/>
              </a:rPr>
              <a:t>client </a:t>
            </a:r>
            <a:r>
              <a:rPr sz="1800" spc="55" dirty="0">
                <a:latin typeface="Times New Roman"/>
                <a:cs typeface="Times New Roman"/>
              </a:rPr>
              <a:t>population </a:t>
            </a:r>
            <a:r>
              <a:rPr sz="1800" spc="-35" dirty="0">
                <a:latin typeface="Times New Roman"/>
                <a:cs typeface="Times New Roman"/>
              </a:rPr>
              <a:t>(192573) 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have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difficulties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repaying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loans.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785235" marR="283210" indent="-3495040">
              <a:lnSpc>
                <a:spcPts val="3240"/>
              </a:lnSpc>
              <a:spcBef>
                <a:spcPts val="919"/>
              </a:spcBef>
            </a:pPr>
            <a:r>
              <a:rPr sz="3300" spc="-235" dirty="0"/>
              <a:t>Distribution</a:t>
            </a:r>
            <a:r>
              <a:rPr sz="3300" spc="-20" dirty="0"/>
              <a:t> </a:t>
            </a:r>
            <a:r>
              <a:rPr sz="3300" spc="-165" dirty="0"/>
              <a:t>in</a:t>
            </a:r>
            <a:r>
              <a:rPr sz="3300" spc="-45" dirty="0"/>
              <a:t> </a:t>
            </a:r>
            <a:r>
              <a:rPr sz="3300" spc="-290" dirty="0"/>
              <a:t>Contract</a:t>
            </a:r>
            <a:r>
              <a:rPr sz="3300" spc="-40" dirty="0"/>
              <a:t> </a:t>
            </a:r>
            <a:r>
              <a:rPr sz="3300" spc="-254" dirty="0"/>
              <a:t>types</a:t>
            </a:r>
            <a:r>
              <a:rPr sz="3300" spc="-40" dirty="0"/>
              <a:t> </a:t>
            </a:r>
            <a:r>
              <a:rPr sz="3300" spc="-165" dirty="0"/>
              <a:t>in</a:t>
            </a:r>
            <a:r>
              <a:rPr sz="3300" spc="-40" dirty="0"/>
              <a:t> </a:t>
            </a:r>
            <a:r>
              <a:rPr sz="3300" spc="-165" dirty="0"/>
              <a:t>data</a:t>
            </a:r>
            <a:r>
              <a:rPr sz="3300" spc="-30" dirty="0"/>
              <a:t> </a:t>
            </a:r>
            <a:r>
              <a:rPr sz="3300" spc="-250" dirty="0"/>
              <a:t>(Combined </a:t>
            </a:r>
            <a:r>
              <a:rPr sz="3300" spc="-900" dirty="0"/>
              <a:t> </a:t>
            </a:r>
            <a:r>
              <a:rPr sz="3300" spc="-210" dirty="0"/>
              <a:t>dataset)</a:t>
            </a:r>
            <a:endParaRPr sz="33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711" y="2250028"/>
            <a:ext cx="6956278" cy="39898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35015" y="5441694"/>
            <a:ext cx="287464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20" dirty="0">
                <a:latin typeface="Times New Roman"/>
                <a:cs typeface="Times New Roman"/>
              </a:rPr>
              <a:t>The </a:t>
            </a:r>
            <a:r>
              <a:rPr sz="1800" spc="60" dirty="0">
                <a:latin typeface="Times New Roman"/>
                <a:cs typeface="Times New Roman"/>
              </a:rPr>
              <a:t>percentage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spc="30" dirty="0">
                <a:latin typeface="Times New Roman"/>
                <a:cs typeface="Times New Roman"/>
              </a:rPr>
              <a:t>revolving 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loans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30" dirty="0">
                <a:latin typeface="Times New Roman"/>
                <a:cs typeface="Times New Roman"/>
              </a:rPr>
              <a:t>as</a:t>
            </a:r>
            <a:r>
              <a:rPr sz="1800" spc="110" dirty="0">
                <a:latin typeface="Times New Roman"/>
                <a:cs typeface="Times New Roman"/>
              </a:rPr>
              <a:t>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loans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8</a:t>
            </a:r>
            <a:r>
              <a:rPr sz="1800" spc="-235" dirty="0">
                <a:latin typeface="Times New Roman"/>
                <a:cs typeface="Times New Roman"/>
              </a:rPr>
              <a:t>%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85" dirty="0">
                <a:latin typeface="Times New Roman"/>
                <a:cs typeface="Times New Roman"/>
              </a:rPr>
              <a:t>&amp;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80" dirty="0">
                <a:latin typeface="Times New Roman"/>
                <a:cs typeface="Times New Roman"/>
              </a:rPr>
              <a:t>92%.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4127" y="463573"/>
            <a:ext cx="10293350" cy="1068705"/>
            <a:chOff x="1024127" y="463573"/>
            <a:chExt cx="10293350" cy="1068705"/>
          </a:xfrm>
        </p:grpSpPr>
        <p:sp>
          <p:nvSpPr>
            <p:cNvPr id="3" name="object 3"/>
            <p:cNvSpPr/>
            <p:nvPr/>
          </p:nvSpPr>
          <p:spPr>
            <a:xfrm>
              <a:off x="1024127" y="471556"/>
              <a:ext cx="526415" cy="1052830"/>
            </a:xfrm>
            <a:custGeom>
              <a:avLst/>
              <a:gdLst/>
              <a:ahLst/>
              <a:cxnLst/>
              <a:rect l="l" t="t" r="r" b="b"/>
              <a:pathLst>
                <a:path w="526415" h="1052830">
                  <a:moveTo>
                    <a:pt x="526292" y="0"/>
                  </a:moveTo>
                  <a:lnTo>
                    <a:pt x="478386" y="2150"/>
                  </a:lnTo>
                  <a:lnTo>
                    <a:pt x="431686" y="8477"/>
                  </a:lnTo>
                  <a:lnTo>
                    <a:pt x="386377" y="18795"/>
                  </a:lnTo>
                  <a:lnTo>
                    <a:pt x="342645" y="32918"/>
                  </a:lnTo>
                  <a:lnTo>
                    <a:pt x="300676" y="50661"/>
                  </a:lnTo>
                  <a:lnTo>
                    <a:pt x="260655" y="71837"/>
                  </a:lnTo>
                  <a:lnTo>
                    <a:pt x="222768" y="96262"/>
                  </a:lnTo>
                  <a:lnTo>
                    <a:pt x="187202" y="123748"/>
                  </a:lnTo>
                  <a:lnTo>
                    <a:pt x="154141" y="154110"/>
                  </a:lnTo>
                  <a:lnTo>
                    <a:pt x="123772" y="187163"/>
                  </a:lnTo>
                  <a:lnTo>
                    <a:pt x="96280" y="222720"/>
                  </a:lnTo>
                  <a:lnTo>
                    <a:pt x="71850" y="260597"/>
                  </a:lnTo>
                  <a:lnTo>
                    <a:pt x="50670" y="300606"/>
                  </a:lnTo>
                  <a:lnTo>
                    <a:pt x="32924" y="342563"/>
                  </a:lnTo>
                  <a:lnTo>
                    <a:pt x="18798" y="386281"/>
                  </a:lnTo>
                  <a:lnTo>
                    <a:pt x="8478" y="431574"/>
                  </a:lnTo>
                  <a:lnTo>
                    <a:pt x="2150" y="478258"/>
                  </a:lnTo>
                  <a:lnTo>
                    <a:pt x="0" y="526145"/>
                  </a:lnTo>
                  <a:lnTo>
                    <a:pt x="2150" y="574057"/>
                  </a:lnTo>
                  <a:lnTo>
                    <a:pt x="8478" y="620762"/>
                  </a:lnTo>
                  <a:lnTo>
                    <a:pt x="18798" y="666074"/>
                  </a:lnTo>
                  <a:lnTo>
                    <a:pt x="32924" y="709809"/>
                  </a:lnTo>
                  <a:lnTo>
                    <a:pt x="50670" y="751779"/>
                  </a:lnTo>
                  <a:lnTo>
                    <a:pt x="71850" y="791801"/>
                  </a:lnTo>
                  <a:lnTo>
                    <a:pt x="96280" y="829688"/>
                  </a:lnTo>
                  <a:lnTo>
                    <a:pt x="123772" y="865254"/>
                  </a:lnTo>
                  <a:lnTo>
                    <a:pt x="154141" y="898314"/>
                  </a:lnTo>
                  <a:lnTo>
                    <a:pt x="187202" y="928682"/>
                  </a:lnTo>
                  <a:lnTo>
                    <a:pt x="222768" y="956172"/>
                  </a:lnTo>
                  <a:lnTo>
                    <a:pt x="260655" y="980600"/>
                  </a:lnTo>
                  <a:lnTo>
                    <a:pt x="300676" y="1001778"/>
                  </a:lnTo>
                  <a:lnTo>
                    <a:pt x="342645" y="1019523"/>
                  </a:lnTo>
                  <a:lnTo>
                    <a:pt x="386377" y="1033647"/>
                  </a:lnTo>
                  <a:lnTo>
                    <a:pt x="431686" y="1043966"/>
                  </a:lnTo>
                  <a:lnTo>
                    <a:pt x="478386" y="1050293"/>
                  </a:lnTo>
                  <a:lnTo>
                    <a:pt x="526292" y="1052443"/>
                  </a:lnTo>
                  <a:lnTo>
                    <a:pt x="526292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50420" y="471510"/>
              <a:ext cx="9759315" cy="1052830"/>
            </a:xfrm>
            <a:custGeom>
              <a:avLst/>
              <a:gdLst/>
              <a:ahLst/>
              <a:cxnLst/>
              <a:rect l="l" t="t" r="r" b="b"/>
              <a:pathLst>
                <a:path w="9759315" h="1052830">
                  <a:moveTo>
                    <a:pt x="0" y="1052489"/>
                  </a:moveTo>
                  <a:lnTo>
                    <a:pt x="9758811" y="1052489"/>
                  </a:lnTo>
                  <a:lnTo>
                    <a:pt x="9758811" y="0"/>
                  </a:lnTo>
                  <a:lnTo>
                    <a:pt x="0" y="0"/>
                  </a:lnTo>
                  <a:lnTo>
                    <a:pt x="0" y="1052489"/>
                  </a:lnTo>
                  <a:close/>
                </a:path>
              </a:pathLst>
            </a:custGeom>
            <a:ln w="15874">
              <a:solidFill>
                <a:srgbClr val="1CAC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P</a:t>
            </a:r>
            <a:r>
              <a:rPr spc="-114" dirty="0"/>
              <a:t>oint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spc="-140" dirty="0"/>
              <a:t>to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spc="-80" dirty="0"/>
              <a:t>in</a:t>
            </a:r>
            <a:r>
              <a:rPr spc="-50" dirty="0"/>
              <a:t>f</a:t>
            </a:r>
            <a:r>
              <a:rPr spc="-140" dirty="0"/>
              <a:t>er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spc="-125" dirty="0"/>
              <a:t>from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spc="-140" dirty="0"/>
              <a:t>the</a:t>
            </a:r>
            <a:r>
              <a:rPr b="0" spc="30" dirty="0">
                <a:latin typeface="Times New Roman"/>
                <a:cs typeface="Times New Roman"/>
              </a:rPr>
              <a:t> </a:t>
            </a:r>
            <a:r>
              <a:rPr spc="-175" dirty="0"/>
              <a:t>g</a:t>
            </a:r>
            <a:r>
              <a:rPr spc="-105" dirty="0"/>
              <a:t>r</a:t>
            </a:r>
            <a:r>
              <a:rPr spc="-114" dirty="0"/>
              <a:t>aph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97762" y="703266"/>
            <a:ext cx="9062720" cy="52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60"/>
              </a:lnSpc>
              <a:spcBef>
                <a:spcPts val="100"/>
              </a:spcBef>
            </a:pPr>
            <a:r>
              <a:rPr sz="1800" spc="-165" dirty="0">
                <a:latin typeface="Microsoft Sans Serif"/>
                <a:cs typeface="Microsoft Sans Serif"/>
              </a:rPr>
              <a:t>In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applicationData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file,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25" dirty="0">
                <a:latin typeface="Microsoft Sans Serif"/>
                <a:cs typeface="Microsoft Sans Serif"/>
              </a:rPr>
              <a:t>we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35" dirty="0">
                <a:latin typeface="Microsoft Sans Serif"/>
                <a:cs typeface="Microsoft Sans Serif"/>
              </a:rPr>
              <a:t>saw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females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had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61%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and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45" dirty="0">
                <a:latin typeface="Microsoft Sans Serif"/>
                <a:cs typeface="Microsoft Sans Serif"/>
              </a:rPr>
              <a:t>males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had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39%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but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5" dirty="0">
                <a:latin typeface="Microsoft Sans Serif"/>
                <a:cs typeface="Microsoft Sans Serif"/>
              </a:rPr>
              <a:t>now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in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combined</a:t>
            </a:r>
            <a:endParaRPr sz="1800">
              <a:latin typeface="Microsoft Sans Serif"/>
              <a:cs typeface="Microsoft Sans Serif"/>
            </a:endParaRPr>
          </a:p>
          <a:p>
            <a:pPr algn="ctr">
              <a:lnSpc>
                <a:spcPts val="1960"/>
              </a:lnSpc>
            </a:pPr>
            <a:r>
              <a:rPr sz="1800" spc="-15" dirty="0">
                <a:latin typeface="Microsoft Sans Serif"/>
                <a:cs typeface="Microsoft Sans Serif"/>
              </a:rPr>
              <a:t>da</a:t>
            </a:r>
            <a:r>
              <a:rPr sz="1800" spc="-5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aset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w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25" dirty="0">
                <a:latin typeface="Microsoft Sans Serif"/>
                <a:cs typeface="Microsoft Sans Serif"/>
              </a:rPr>
              <a:t>see:-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305" dirty="0">
                <a:latin typeface="Microsoft Sans Serif"/>
                <a:cs typeface="Microsoft Sans Serif"/>
              </a:rPr>
              <a:t>F</a:t>
            </a:r>
            <a:r>
              <a:rPr sz="1800" spc="-135" dirty="0">
                <a:latin typeface="Microsoft Sans Serif"/>
                <a:cs typeface="Microsoft Sans Serif"/>
              </a:rPr>
              <a:t>emales: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62%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M</a:t>
            </a:r>
            <a:r>
              <a:rPr sz="1800" spc="-45" dirty="0">
                <a:latin typeface="Microsoft Sans Serif"/>
                <a:cs typeface="Microsoft Sans Serif"/>
              </a:rPr>
              <a:t>a</a:t>
            </a:r>
            <a:r>
              <a:rPr sz="1800" spc="-150" dirty="0">
                <a:latin typeface="Microsoft Sans Serif"/>
                <a:cs typeface="Microsoft Sans Serif"/>
              </a:rPr>
              <a:t>les</a:t>
            </a:r>
            <a:r>
              <a:rPr sz="1800" spc="-95" dirty="0">
                <a:latin typeface="Microsoft Sans Serif"/>
                <a:cs typeface="Microsoft Sans Serif"/>
              </a:rPr>
              <a:t>: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38%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4127" y="2821929"/>
            <a:ext cx="1316990" cy="2633980"/>
          </a:xfrm>
          <a:custGeom>
            <a:avLst/>
            <a:gdLst/>
            <a:ahLst/>
            <a:cxnLst/>
            <a:rect l="l" t="t" r="r" b="b"/>
            <a:pathLst>
              <a:path w="1316989" h="2633979">
                <a:moveTo>
                  <a:pt x="1316735" y="0"/>
                </a:moveTo>
                <a:lnTo>
                  <a:pt x="1268465" y="868"/>
                </a:lnTo>
                <a:lnTo>
                  <a:pt x="1220631" y="3453"/>
                </a:lnTo>
                <a:lnTo>
                  <a:pt x="1173265" y="7726"/>
                </a:lnTo>
                <a:lnTo>
                  <a:pt x="1126396" y="13657"/>
                </a:lnTo>
                <a:lnTo>
                  <a:pt x="1080055" y="21215"/>
                </a:lnTo>
                <a:lnTo>
                  <a:pt x="1034269" y="30371"/>
                </a:lnTo>
                <a:lnTo>
                  <a:pt x="989070" y="41095"/>
                </a:lnTo>
                <a:lnTo>
                  <a:pt x="944488" y="53358"/>
                </a:lnTo>
                <a:lnTo>
                  <a:pt x="900551" y="67130"/>
                </a:lnTo>
                <a:lnTo>
                  <a:pt x="857290" y="82380"/>
                </a:lnTo>
                <a:lnTo>
                  <a:pt x="814734" y="99080"/>
                </a:lnTo>
                <a:lnTo>
                  <a:pt x="772914" y="117200"/>
                </a:lnTo>
                <a:lnTo>
                  <a:pt x="731858" y="136709"/>
                </a:lnTo>
                <a:lnTo>
                  <a:pt x="691597" y="157578"/>
                </a:lnTo>
                <a:lnTo>
                  <a:pt x="652160" y="179778"/>
                </a:lnTo>
                <a:lnTo>
                  <a:pt x="613578" y="203277"/>
                </a:lnTo>
                <a:lnTo>
                  <a:pt x="575880" y="228048"/>
                </a:lnTo>
                <a:lnTo>
                  <a:pt x="539095" y="254060"/>
                </a:lnTo>
                <a:lnTo>
                  <a:pt x="503254" y="281283"/>
                </a:lnTo>
                <a:lnTo>
                  <a:pt x="468386" y="309687"/>
                </a:lnTo>
                <a:lnTo>
                  <a:pt x="434520" y="339243"/>
                </a:lnTo>
                <a:lnTo>
                  <a:pt x="401688" y="369921"/>
                </a:lnTo>
                <a:lnTo>
                  <a:pt x="369918" y="401691"/>
                </a:lnTo>
                <a:lnTo>
                  <a:pt x="339240" y="434524"/>
                </a:lnTo>
                <a:lnTo>
                  <a:pt x="309684" y="468389"/>
                </a:lnTo>
                <a:lnTo>
                  <a:pt x="281280" y="503257"/>
                </a:lnTo>
                <a:lnTo>
                  <a:pt x="254058" y="539099"/>
                </a:lnTo>
                <a:lnTo>
                  <a:pt x="228046" y="575884"/>
                </a:lnTo>
                <a:lnTo>
                  <a:pt x="203276" y="613582"/>
                </a:lnTo>
                <a:lnTo>
                  <a:pt x="179776" y="652165"/>
                </a:lnTo>
                <a:lnTo>
                  <a:pt x="157577" y="691602"/>
                </a:lnTo>
                <a:lnTo>
                  <a:pt x="136708" y="731863"/>
                </a:lnTo>
                <a:lnTo>
                  <a:pt x="117199" y="772919"/>
                </a:lnTo>
                <a:lnTo>
                  <a:pt x="99079" y="814739"/>
                </a:lnTo>
                <a:lnTo>
                  <a:pt x="82380" y="857295"/>
                </a:lnTo>
                <a:lnTo>
                  <a:pt x="67129" y="900556"/>
                </a:lnTo>
                <a:lnTo>
                  <a:pt x="53357" y="944493"/>
                </a:lnTo>
                <a:lnTo>
                  <a:pt x="41095" y="989076"/>
                </a:lnTo>
                <a:lnTo>
                  <a:pt x="30370" y="1034275"/>
                </a:lnTo>
                <a:lnTo>
                  <a:pt x="21214" y="1080060"/>
                </a:lnTo>
                <a:lnTo>
                  <a:pt x="13656" y="1126402"/>
                </a:lnTo>
                <a:lnTo>
                  <a:pt x="7726" y="1173271"/>
                </a:lnTo>
                <a:lnTo>
                  <a:pt x="3453" y="1220637"/>
                </a:lnTo>
                <a:lnTo>
                  <a:pt x="868" y="1268471"/>
                </a:lnTo>
                <a:lnTo>
                  <a:pt x="0" y="1316742"/>
                </a:lnTo>
                <a:lnTo>
                  <a:pt x="868" y="1365013"/>
                </a:lnTo>
                <a:lnTo>
                  <a:pt x="3453" y="1412847"/>
                </a:lnTo>
                <a:lnTo>
                  <a:pt x="7726" y="1460214"/>
                </a:lnTo>
                <a:lnTo>
                  <a:pt x="13656" y="1507083"/>
                </a:lnTo>
                <a:lnTo>
                  <a:pt x="21214" y="1553426"/>
                </a:lnTo>
                <a:lnTo>
                  <a:pt x="30370" y="1599211"/>
                </a:lnTo>
                <a:lnTo>
                  <a:pt x="41095" y="1644411"/>
                </a:lnTo>
                <a:lnTo>
                  <a:pt x="53357" y="1688994"/>
                </a:lnTo>
                <a:lnTo>
                  <a:pt x="67129" y="1732931"/>
                </a:lnTo>
                <a:lnTo>
                  <a:pt x="82380" y="1776192"/>
                </a:lnTo>
                <a:lnTo>
                  <a:pt x="99079" y="1818748"/>
                </a:lnTo>
                <a:lnTo>
                  <a:pt x="117199" y="1860569"/>
                </a:lnTo>
                <a:lnTo>
                  <a:pt x="136708" y="1901624"/>
                </a:lnTo>
                <a:lnTo>
                  <a:pt x="157577" y="1941886"/>
                </a:lnTo>
                <a:lnTo>
                  <a:pt x="179776" y="1981322"/>
                </a:lnTo>
                <a:lnTo>
                  <a:pt x="203276" y="2019904"/>
                </a:lnTo>
                <a:lnTo>
                  <a:pt x="228046" y="2057603"/>
                </a:lnTo>
                <a:lnTo>
                  <a:pt x="254058" y="2094387"/>
                </a:lnTo>
                <a:lnTo>
                  <a:pt x="281280" y="2130229"/>
                </a:lnTo>
                <a:lnTo>
                  <a:pt x="309684" y="2165097"/>
                </a:lnTo>
                <a:lnTo>
                  <a:pt x="339240" y="2198962"/>
                </a:lnTo>
                <a:lnTo>
                  <a:pt x="369918" y="2231794"/>
                </a:lnTo>
                <a:lnTo>
                  <a:pt x="401688" y="2263564"/>
                </a:lnTo>
                <a:lnTo>
                  <a:pt x="434520" y="2294241"/>
                </a:lnTo>
                <a:lnTo>
                  <a:pt x="468386" y="2323797"/>
                </a:lnTo>
                <a:lnTo>
                  <a:pt x="503254" y="2352201"/>
                </a:lnTo>
                <a:lnTo>
                  <a:pt x="539095" y="2379423"/>
                </a:lnTo>
                <a:lnTo>
                  <a:pt x="575880" y="2405434"/>
                </a:lnTo>
                <a:lnTo>
                  <a:pt x="613578" y="2430204"/>
                </a:lnTo>
                <a:lnTo>
                  <a:pt x="652160" y="2453704"/>
                </a:lnTo>
                <a:lnTo>
                  <a:pt x="691597" y="2475903"/>
                </a:lnTo>
                <a:lnTo>
                  <a:pt x="731858" y="2496772"/>
                </a:lnTo>
                <a:lnTo>
                  <a:pt x="772914" y="2516280"/>
                </a:lnTo>
                <a:lnTo>
                  <a:pt x="814734" y="2534399"/>
                </a:lnTo>
                <a:lnTo>
                  <a:pt x="857290" y="2551099"/>
                </a:lnTo>
                <a:lnTo>
                  <a:pt x="900551" y="2566349"/>
                </a:lnTo>
                <a:lnTo>
                  <a:pt x="944488" y="2580120"/>
                </a:lnTo>
                <a:lnTo>
                  <a:pt x="989070" y="2592383"/>
                </a:lnTo>
                <a:lnTo>
                  <a:pt x="1034269" y="2603107"/>
                </a:lnTo>
                <a:lnTo>
                  <a:pt x="1080055" y="2612263"/>
                </a:lnTo>
                <a:lnTo>
                  <a:pt x="1126396" y="2619821"/>
                </a:lnTo>
                <a:lnTo>
                  <a:pt x="1173265" y="2625751"/>
                </a:lnTo>
                <a:lnTo>
                  <a:pt x="1220631" y="2630024"/>
                </a:lnTo>
                <a:lnTo>
                  <a:pt x="1268465" y="2632609"/>
                </a:lnTo>
                <a:lnTo>
                  <a:pt x="1316735" y="2633478"/>
                </a:lnTo>
                <a:lnTo>
                  <a:pt x="1316735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40863" y="2821936"/>
            <a:ext cx="3072765" cy="263398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182245" marR="175895" indent="3175" algn="ctr">
              <a:lnSpc>
                <a:spcPct val="81700"/>
              </a:lnSpc>
              <a:spcBef>
                <a:spcPts val="1180"/>
              </a:spcBef>
            </a:pPr>
            <a:r>
              <a:rPr sz="3700" b="1" spc="-265" dirty="0">
                <a:latin typeface="Arial"/>
                <a:cs typeface="Arial"/>
              </a:rPr>
              <a:t>Distribution </a:t>
            </a:r>
            <a:r>
              <a:rPr sz="3700" b="1" spc="-260" dirty="0">
                <a:latin typeface="Arial"/>
                <a:cs typeface="Arial"/>
              </a:rPr>
              <a:t> </a:t>
            </a:r>
            <a:r>
              <a:rPr sz="3700" b="1" spc="-190" dirty="0">
                <a:latin typeface="Arial"/>
                <a:cs typeface="Arial"/>
              </a:rPr>
              <a:t>of</a:t>
            </a:r>
            <a:r>
              <a:rPr sz="3700" b="1" spc="-185" dirty="0">
                <a:latin typeface="Arial"/>
                <a:cs typeface="Arial"/>
              </a:rPr>
              <a:t> </a:t>
            </a:r>
            <a:r>
              <a:rPr sz="3700" b="1" spc="-325" dirty="0">
                <a:latin typeface="Arial"/>
                <a:cs typeface="Arial"/>
              </a:rPr>
              <a:t>Contract </a:t>
            </a:r>
            <a:r>
              <a:rPr sz="3700" b="1" spc="-320" dirty="0">
                <a:latin typeface="Arial"/>
                <a:cs typeface="Arial"/>
              </a:rPr>
              <a:t> </a:t>
            </a:r>
            <a:r>
              <a:rPr sz="3700" b="1" spc="-200" dirty="0">
                <a:latin typeface="Arial"/>
                <a:cs typeface="Arial"/>
              </a:rPr>
              <a:t>ty</a:t>
            </a:r>
            <a:r>
              <a:rPr sz="3700" b="1" spc="-290" dirty="0">
                <a:latin typeface="Arial"/>
                <a:cs typeface="Arial"/>
              </a:rPr>
              <a:t>pe</a:t>
            </a:r>
            <a:r>
              <a:rPr sz="3700" spc="70" dirty="0">
                <a:latin typeface="Times New Roman"/>
                <a:cs typeface="Times New Roman"/>
              </a:rPr>
              <a:t> </a:t>
            </a:r>
            <a:r>
              <a:rPr sz="3700" b="1" spc="-380" dirty="0">
                <a:latin typeface="Arial"/>
                <a:cs typeface="Arial"/>
              </a:rPr>
              <a:t>b</a:t>
            </a:r>
            <a:r>
              <a:rPr sz="3700" b="1" spc="-100" dirty="0">
                <a:latin typeface="Arial"/>
                <a:cs typeface="Arial"/>
              </a:rPr>
              <a:t>y</a:t>
            </a:r>
            <a:r>
              <a:rPr sz="3700" spc="55" dirty="0">
                <a:latin typeface="Times New Roman"/>
                <a:cs typeface="Times New Roman"/>
              </a:rPr>
              <a:t> </a:t>
            </a:r>
            <a:r>
              <a:rPr sz="3700" b="1" spc="-235" dirty="0">
                <a:latin typeface="Arial"/>
                <a:cs typeface="Arial"/>
              </a:rPr>
              <a:t>ta</a:t>
            </a:r>
            <a:r>
              <a:rPr sz="3700" b="1" spc="-135" dirty="0">
                <a:latin typeface="Arial"/>
                <a:cs typeface="Arial"/>
              </a:rPr>
              <a:t>r</a:t>
            </a:r>
            <a:r>
              <a:rPr sz="3700" b="1" spc="-260" dirty="0">
                <a:latin typeface="Arial"/>
                <a:cs typeface="Arial"/>
              </a:rPr>
              <a:t>get </a:t>
            </a:r>
            <a:r>
              <a:rPr sz="3700" spc="-145" dirty="0">
                <a:latin typeface="Times New Roman"/>
                <a:cs typeface="Times New Roman"/>
              </a:rPr>
              <a:t> </a:t>
            </a:r>
            <a:r>
              <a:rPr sz="3700" b="1" spc="-235" dirty="0">
                <a:latin typeface="Arial"/>
                <a:cs typeface="Arial"/>
              </a:rPr>
              <a:t>(repayment </a:t>
            </a:r>
            <a:r>
              <a:rPr sz="3700" b="1" spc="-229" dirty="0">
                <a:latin typeface="Arial"/>
                <a:cs typeface="Arial"/>
              </a:rPr>
              <a:t> </a:t>
            </a:r>
            <a:r>
              <a:rPr sz="3700" b="1" spc="-280" dirty="0">
                <a:latin typeface="Arial"/>
                <a:cs typeface="Arial"/>
              </a:rPr>
              <a:t>status)</a:t>
            </a:r>
            <a:endParaRPr sz="3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1417191"/>
            <a:ext cx="6203685" cy="39951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29329" y="5571235"/>
            <a:ext cx="564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15" dirty="0">
                <a:latin typeface="Times New Roman"/>
                <a:cs typeface="Times New Roman"/>
              </a:rPr>
              <a:t>Both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set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clients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(Target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0 </a:t>
            </a:r>
            <a:r>
              <a:rPr sz="1800" spc="7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target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1)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prefer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cash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loans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over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revolving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loans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with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overwhelming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numbers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907154" marR="655955" indent="-3244850">
              <a:lnSpc>
                <a:spcPts val="3240"/>
              </a:lnSpc>
              <a:spcBef>
                <a:spcPts val="919"/>
              </a:spcBef>
            </a:pPr>
            <a:r>
              <a:rPr sz="3300" spc="-280" dirty="0"/>
              <a:t>Dis</a:t>
            </a:r>
            <a:r>
              <a:rPr sz="3300" spc="-195" dirty="0"/>
              <a:t>t</a:t>
            </a:r>
            <a:r>
              <a:rPr sz="3300" spc="-155" dirty="0"/>
              <a:t>ri</a:t>
            </a:r>
            <a:r>
              <a:rPr sz="3300" spc="-345" dirty="0"/>
              <a:t>b</a:t>
            </a:r>
            <a:r>
              <a:rPr sz="3300" spc="-220" dirty="0"/>
              <a:t>ut</a:t>
            </a:r>
            <a:r>
              <a:rPr sz="3300" spc="-145" dirty="0"/>
              <a:t>i</a:t>
            </a:r>
            <a:r>
              <a:rPr sz="3300" spc="-265" dirty="0"/>
              <a:t>on</a:t>
            </a:r>
            <a:r>
              <a:rPr sz="3300" b="0" spc="70" dirty="0">
                <a:latin typeface="Times New Roman"/>
                <a:cs typeface="Times New Roman"/>
              </a:rPr>
              <a:t> </a:t>
            </a:r>
            <a:r>
              <a:rPr sz="3300" spc="-170" dirty="0"/>
              <a:t>of</a:t>
            </a:r>
            <a:r>
              <a:rPr sz="3300" b="0" spc="275" dirty="0">
                <a:latin typeface="Times New Roman"/>
                <a:cs typeface="Times New Roman"/>
              </a:rPr>
              <a:t> </a:t>
            </a:r>
            <a:r>
              <a:rPr sz="3300" spc="-265" dirty="0"/>
              <a:t>Gender</a:t>
            </a:r>
            <a:r>
              <a:rPr sz="3300" b="0" spc="50" dirty="0">
                <a:latin typeface="Times New Roman"/>
                <a:cs typeface="Times New Roman"/>
              </a:rPr>
              <a:t> </a:t>
            </a:r>
            <a:r>
              <a:rPr sz="3300" spc="-330" dirty="0"/>
              <a:t>b</a:t>
            </a:r>
            <a:r>
              <a:rPr sz="3300" spc="-85" dirty="0"/>
              <a:t>y</a:t>
            </a:r>
            <a:r>
              <a:rPr sz="3300" b="0" spc="40" dirty="0">
                <a:latin typeface="Times New Roman"/>
                <a:cs typeface="Times New Roman"/>
              </a:rPr>
              <a:t> </a:t>
            </a:r>
            <a:r>
              <a:rPr sz="3300" spc="-204" dirty="0"/>
              <a:t>ta</a:t>
            </a:r>
            <a:r>
              <a:rPr sz="3300" spc="-135" dirty="0"/>
              <a:t>r</a:t>
            </a:r>
            <a:r>
              <a:rPr sz="3300" spc="-260" dirty="0"/>
              <a:t>get</a:t>
            </a:r>
            <a:r>
              <a:rPr sz="3300" b="0" spc="60" dirty="0">
                <a:latin typeface="Times New Roman"/>
                <a:cs typeface="Times New Roman"/>
              </a:rPr>
              <a:t> </a:t>
            </a:r>
            <a:r>
              <a:rPr sz="3300" spc="-150" dirty="0"/>
              <a:t>(</a:t>
            </a:r>
            <a:r>
              <a:rPr sz="3300" spc="-120" dirty="0"/>
              <a:t>r</a:t>
            </a:r>
            <a:r>
              <a:rPr sz="3300" spc="-210" dirty="0"/>
              <a:t>epayment </a:t>
            </a:r>
            <a:r>
              <a:rPr sz="3300" b="0" spc="-100" dirty="0">
                <a:latin typeface="Times New Roman"/>
                <a:cs typeface="Times New Roman"/>
              </a:rPr>
              <a:t> </a:t>
            </a:r>
            <a:r>
              <a:rPr sz="3300" spc="-250" dirty="0"/>
              <a:t>status)</a:t>
            </a:r>
            <a:endParaRPr sz="3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982" y="2362252"/>
            <a:ext cx="7079648" cy="41409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08447" y="4437377"/>
            <a:ext cx="26739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4444"/>
              <a:buAutoNum type="arabicPeriod"/>
              <a:tabLst>
                <a:tab pos="179070" algn="l"/>
              </a:tabLst>
            </a:pPr>
            <a:r>
              <a:rPr sz="1800" dirty="0">
                <a:latin typeface="Times New Roman"/>
                <a:cs typeface="Times New Roman"/>
              </a:rPr>
              <a:t>Clearly,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female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clients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best repayers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spc="85" dirty="0">
                <a:latin typeface="Times New Roman"/>
                <a:cs typeface="Times New Roman"/>
              </a:rPr>
              <a:t>their 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loan </a:t>
            </a:r>
            <a:r>
              <a:rPr sz="1800" spc="35" dirty="0">
                <a:latin typeface="Times New Roman"/>
                <a:cs typeface="Times New Roman"/>
              </a:rPr>
              <a:t>(almost </a:t>
            </a:r>
            <a:r>
              <a:rPr sz="1800" spc="40" dirty="0">
                <a:latin typeface="Times New Roman"/>
                <a:cs typeface="Times New Roman"/>
              </a:rPr>
              <a:t>double </a:t>
            </a:r>
            <a:r>
              <a:rPr sz="1800" spc="95" dirty="0">
                <a:latin typeface="Times New Roman"/>
                <a:cs typeface="Times New Roman"/>
              </a:rPr>
              <a:t>the 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amount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males).</a:t>
            </a:r>
            <a:endParaRPr sz="1800">
              <a:latin typeface="Times New Roman"/>
              <a:cs typeface="Times New Roman"/>
            </a:endParaRPr>
          </a:p>
          <a:p>
            <a:pPr marL="12700" marR="205104">
              <a:lnSpc>
                <a:spcPct val="100000"/>
              </a:lnSpc>
              <a:buSzPct val="94444"/>
              <a:buAutoNum type="arabicPeriod"/>
              <a:tabLst>
                <a:tab pos="180340" algn="l"/>
              </a:tabLst>
            </a:pPr>
            <a:r>
              <a:rPr sz="1800" spc="25" dirty="0">
                <a:latin typeface="Times New Roman"/>
                <a:cs typeface="Times New Roman"/>
              </a:rPr>
              <a:t>Amount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defaulters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both </a:t>
            </a:r>
            <a:r>
              <a:rPr sz="1800" spc="50" dirty="0">
                <a:latin typeface="Times New Roman"/>
                <a:cs typeface="Times New Roman"/>
              </a:rPr>
              <a:t>genders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45" dirty="0">
                <a:latin typeface="Times New Roman"/>
                <a:cs typeface="Times New Roman"/>
              </a:rPr>
              <a:t>almost 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equally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distributed.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23241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830"/>
              </a:spcBef>
            </a:pPr>
            <a:r>
              <a:rPr sz="3300" spc="-235" dirty="0"/>
              <a:t>Distribution</a:t>
            </a:r>
            <a:r>
              <a:rPr sz="3300" spc="-20" dirty="0"/>
              <a:t> </a:t>
            </a:r>
            <a:r>
              <a:rPr sz="3300" spc="-165" dirty="0"/>
              <a:t>of</a:t>
            </a:r>
            <a:r>
              <a:rPr sz="3300" spc="185" dirty="0"/>
              <a:t> </a:t>
            </a:r>
            <a:r>
              <a:rPr sz="3300" spc="-235" dirty="0"/>
              <a:t>client</a:t>
            </a:r>
            <a:r>
              <a:rPr sz="3300" spc="-50" dirty="0"/>
              <a:t> </a:t>
            </a:r>
            <a:r>
              <a:rPr sz="3300" spc="-190" dirty="0"/>
              <a:t>owning</a:t>
            </a:r>
            <a:r>
              <a:rPr sz="3300" spc="-55" dirty="0"/>
              <a:t> </a:t>
            </a:r>
            <a:r>
              <a:rPr sz="3300" spc="-95" dirty="0"/>
              <a:t>a</a:t>
            </a:r>
            <a:r>
              <a:rPr sz="3300" spc="-40" dirty="0"/>
              <a:t> </a:t>
            </a:r>
            <a:r>
              <a:rPr sz="3300" spc="-285" dirty="0"/>
              <a:t>car</a:t>
            </a:r>
            <a:r>
              <a:rPr sz="3300" spc="-40" dirty="0"/>
              <a:t> </a:t>
            </a:r>
            <a:r>
              <a:rPr sz="3300" spc="-210" dirty="0"/>
              <a:t>and</a:t>
            </a:r>
            <a:r>
              <a:rPr sz="3300" spc="-30" dirty="0"/>
              <a:t> </a:t>
            </a:r>
            <a:r>
              <a:rPr sz="3300" spc="-210" dirty="0"/>
              <a:t>by</a:t>
            </a:r>
            <a:r>
              <a:rPr sz="3300" spc="-35" dirty="0"/>
              <a:t> </a:t>
            </a:r>
            <a:r>
              <a:rPr sz="3300" spc="-200" dirty="0"/>
              <a:t>target.</a:t>
            </a:r>
            <a:endParaRPr sz="33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804" y="2364225"/>
            <a:ext cx="9365645" cy="35087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3178" y="5721504"/>
            <a:ext cx="102654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35" dirty="0">
                <a:latin typeface="Times New Roman"/>
                <a:cs typeface="Times New Roman"/>
              </a:rPr>
              <a:t>1st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pie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plot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:</a:t>
            </a:r>
            <a:r>
              <a:rPr sz="1800" spc="-30" dirty="0">
                <a:latin typeface="Times New Roman"/>
                <a:cs typeface="Times New Roman"/>
              </a:rPr>
              <a:t> Only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38%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clients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own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car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.2nd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pie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plot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Only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Times New Roman"/>
                <a:cs typeface="Times New Roman"/>
              </a:rPr>
              <a:t>8%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clients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who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own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car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have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difficulty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60" dirty="0">
                <a:latin typeface="Times New Roman"/>
                <a:cs typeface="Times New Roman"/>
              </a:rPr>
              <a:t>payments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8" y="2270883"/>
            <a:ext cx="9427845" cy="4212435"/>
          </a:xfrm>
          <a:prstGeom prst="rect">
            <a:avLst/>
          </a:prstGeom>
        </p:spPr>
        <p:txBody>
          <a:bodyPr vert="horz" wrap="square" lIns="0" tIns="45720" rIns="0" bIns="0" rtlCol="0" anchor="t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60"/>
              </a:spcBef>
            </a:pPr>
            <a:r>
              <a:rPr sz="2200" spc="-260" dirty="0">
                <a:latin typeface="Microsoft Sans Serif"/>
                <a:cs typeface="Microsoft Sans Serif"/>
              </a:rPr>
              <a:t>The</a:t>
            </a:r>
            <a:r>
              <a:rPr sz="2200" spc="-254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loan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providing </a:t>
            </a:r>
            <a:r>
              <a:rPr sz="2200" spc="-175" dirty="0">
                <a:latin typeface="Microsoft Sans Serif"/>
                <a:cs typeface="Microsoft Sans Serif"/>
              </a:rPr>
              <a:t>companies</a:t>
            </a:r>
            <a:r>
              <a:rPr sz="2200" spc="-17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find </a:t>
            </a:r>
            <a:r>
              <a:rPr sz="2200" spc="-25" dirty="0">
                <a:latin typeface="Microsoft Sans Serif"/>
                <a:cs typeface="Microsoft Sans Serif"/>
              </a:rPr>
              <a:t>it </a:t>
            </a:r>
            <a:r>
              <a:rPr sz="2200" spc="-75" dirty="0">
                <a:latin typeface="Microsoft Sans Serif"/>
                <a:cs typeface="Microsoft Sans Serif"/>
              </a:rPr>
              <a:t>hard </a:t>
            </a:r>
            <a:r>
              <a:rPr sz="2200" spc="-70" dirty="0">
                <a:latin typeface="Microsoft Sans Serif"/>
                <a:cs typeface="Microsoft Sans Serif"/>
              </a:rPr>
              <a:t>to </a:t>
            </a:r>
            <a:r>
              <a:rPr sz="2200" spc="-90" dirty="0">
                <a:latin typeface="Microsoft Sans Serif"/>
                <a:cs typeface="Microsoft Sans Serif"/>
              </a:rPr>
              <a:t>give </a:t>
            </a:r>
            <a:r>
              <a:rPr sz="2200" spc="-165" dirty="0">
                <a:latin typeface="Microsoft Sans Serif"/>
                <a:cs typeface="Microsoft Sans Serif"/>
              </a:rPr>
              <a:t>loans</a:t>
            </a:r>
            <a:r>
              <a:rPr sz="2200" spc="-16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to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people </a:t>
            </a:r>
            <a:r>
              <a:rPr sz="2200" spc="-135" dirty="0">
                <a:latin typeface="Microsoft Sans Serif"/>
                <a:cs typeface="Microsoft Sans Serif"/>
              </a:rPr>
              <a:t>due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to </a:t>
            </a:r>
            <a:r>
              <a:rPr sz="2200" spc="-85" dirty="0">
                <a:latin typeface="Microsoft Sans Serif"/>
                <a:cs typeface="Microsoft Sans Serif"/>
              </a:rPr>
              <a:t>their</a:t>
            </a:r>
            <a:r>
              <a:rPr lang="en-US" sz="2200" spc="-85" dirty="0">
                <a:latin typeface="Microsoft Sans Serif"/>
                <a:cs typeface="Microsoft Sans Serif"/>
              </a:rPr>
              <a:t> </a:t>
            </a:r>
            <a:r>
              <a:rPr sz="2200" spc="-8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insufficient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or </a:t>
            </a:r>
            <a:r>
              <a:rPr sz="2200" spc="-140" dirty="0">
                <a:latin typeface="Microsoft Sans Serif"/>
                <a:cs typeface="Microsoft Sans Serif"/>
              </a:rPr>
              <a:t>non-existent</a:t>
            </a:r>
            <a:r>
              <a:rPr sz="2200" spc="-13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credit </a:t>
            </a:r>
            <a:r>
              <a:rPr sz="2200" spc="-135" dirty="0">
                <a:latin typeface="Microsoft Sans Serif"/>
                <a:cs typeface="Microsoft Sans Serif"/>
              </a:rPr>
              <a:t>history.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220" dirty="0">
                <a:latin typeface="Microsoft Sans Serif"/>
                <a:cs typeface="Microsoft Sans Serif"/>
              </a:rPr>
              <a:t>Because</a:t>
            </a:r>
            <a:r>
              <a:rPr sz="2200" spc="1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90" dirty="0">
                <a:latin typeface="Microsoft Sans Serif"/>
                <a:cs typeface="Microsoft Sans Serif"/>
              </a:rPr>
              <a:t>that, </a:t>
            </a:r>
            <a:r>
              <a:rPr sz="2200" spc="-250" dirty="0">
                <a:latin typeface="Microsoft Sans Serif"/>
                <a:cs typeface="Microsoft Sans Serif"/>
              </a:rPr>
              <a:t>some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40" dirty="0">
                <a:latin typeface="Microsoft Sans Serif"/>
                <a:cs typeface="Microsoft Sans Serif"/>
              </a:rPr>
              <a:t>consumers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-254" dirty="0">
                <a:latin typeface="Microsoft Sans Serif"/>
                <a:cs typeface="Microsoft Sans Serif"/>
              </a:rPr>
              <a:t>use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it </a:t>
            </a:r>
            <a:r>
              <a:rPr sz="2200" spc="-195" dirty="0">
                <a:latin typeface="Microsoft Sans Serif"/>
                <a:cs typeface="Microsoft Sans Serif"/>
              </a:rPr>
              <a:t>as</a:t>
            </a:r>
            <a:r>
              <a:rPr lang="en-US" sz="2200" spc="-195" dirty="0">
                <a:latin typeface="Microsoft Sans Serif"/>
                <a:cs typeface="Microsoft Sans Serif"/>
              </a:rPr>
              <a:t> </a:t>
            </a:r>
            <a:r>
              <a:rPr sz="2200" spc="-19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their </a:t>
            </a:r>
            <a:r>
              <a:rPr sz="2200" spc="-80" dirty="0">
                <a:latin typeface="Microsoft Sans Serif"/>
                <a:cs typeface="Microsoft Sans Serif"/>
              </a:rPr>
              <a:t>advantage </a:t>
            </a:r>
            <a:r>
              <a:rPr sz="2200" spc="-65" dirty="0">
                <a:latin typeface="Microsoft Sans Serif"/>
                <a:cs typeface="Microsoft Sans Serif"/>
              </a:rPr>
              <a:t>by </a:t>
            </a:r>
            <a:r>
              <a:rPr sz="2200" spc="-150" dirty="0">
                <a:latin typeface="Microsoft Sans Serif"/>
                <a:cs typeface="Microsoft Sans Serif"/>
              </a:rPr>
              <a:t>becoming</a:t>
            </a:r>
            <a:r>
              <a:rPr sz="2200" spc="-14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 </a:t>
            </a:r>
            <a:r>
              <a:rPr sz="2200" spc="-75" dirty="0">
                <a:latin typeface="Microsoft Sans Serif"/>
                <a:cs typeface="Microsoft Sans Serif"/>
              </a:rPr>
              <a:t>defaulter. </a:t>
            </a:r>
            <a:r>
              <a:rPr sz="2200" spc="-185" dirty="0">
                <a:latin typeface="Microsoft Sans Serif"/>
                <a:cs typeface="Microsoft Sans Serif"/>
              </a:rPr>
              <a:t>Suppose</a:t>
            </a:r>
            <a:r>
              <a:rPr sz="2200" spc="-180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you</a:t>
            </a:r>
            <a:r>
              <a:rPr sz="2200" spc="-145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work </a:t>
            </a:r>
            <a:r>
              <a:rPr sz="2200" spc="-20" dirty="0">
                <a:latin typeface="Microsoft Sans Serif"/>
                <a:cs typeface="Microsoft Sans Serif"/>
              </a:rPr>
              <a:t>for </a:t>
            </a:r>
            <a:r>
              <a:rPr sz="2200" spc="-15" dirty="0">
                <a:latin typeface="Microsoft Sans Serif"/>
                <a:cs typeface="Microsoft Sans Serif"/>
              </a:rPr>
              <a:t>a </a:t>
            </a:r>
            <a:r>
              <a:rPr sz="2200" spc="-225" dirty="0">
                <a:latin typeface="Microsoft Sans Serif"/>
                <a:cs typeface="Microsoft Sans Serif"/>
              </a:rPr>
              <a:t>consumer</a:t>
            </a:r>
            <a:r>
              <a:rPr sz="2200" spc="-22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finance</a:t>
            </a:r>
            <a:r>
              <a:rPr lang="en-US" sz="2200" spc="-120" dirty="0">
                <a:latin typeface="Microsoft Sans Serif"/>
                <a:cs typeface="Microsoft Sans Serif"/>
              </a:rPr>
              <a:t> 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company</a:t>
            </a:r>
            <a:r>
              <a:rPr sz="2200" spc="-155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which</a:t>
            </a:r>
            <a:r>
              <a:rPr sz="2200" spc="-17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specialises</a:t>
            </a:r>
            <a:r>
              <a:rPr sz="2200" spc="-15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in</a:t>
            </a:r>
            <a:r>
              <a:rPr sz="2200" spc="-14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lending </a:t>
            </a:r>
            <a:r>
              <a:rPr sz="2200" spc="-140" dirty="0">
                <a:latin typeface="Microsoft Sans Serif"/>
                <a:cs typeface="Microsoft Sans Serif"/>
              </a:rPr>
              <a:t>various</a:t>
            </a:r>
            <a:r>
              <a:rPr sz="2200" spc="-13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types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160" dirty="0">
                <a:latin typeface="Microsoft Sans Serif"/>
                <a:cs typeface="Microsoft Sans Serif"/>
              </a:rPr>
              <a:t>loans</a:t>
            </a:r>
            <a:r>
              <a:rPr sz="2200" spc="-15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to </a:t>
            </a:r>
            <a:r>
              <a:rPr sz="2200" spc="-110" dirty="0">
                <a:latin typeface="Microsoft Sans Serif"/>
                <a:cs typeface="Microsoft Sans Serif"/>
              </a:rPr>
              <a:t>urban </a:t>
            </a:r>
            <a:r>
              <a:rPr sz="2200" spc="-204" dirty="0">
                <a:latin typeface="Microsoft Sans Serif"/>
                <a:cs typeface="Microsoft Sans Serif"/>
              </a:rPr>
              <a:t>customers.</a:t>
            </a:r>
            <a:r>
              <a:rPr sz="2200" spc="-200" dirty="0">
                <a:latin typeface="Microsoft Sans Serif"/>
                <a:cs typeface="Microsoft Sans Serif"/>
              </a:rPr>
              <a:t> </a:t>
            </a:r>
            <a:endParaRPr lang="en-US" sz="2200">
              <a:latin typeface="Microsoft Sans Serif"/>
              <a:cs typeface="Microsoft Sans Serif"/>
            </a:endParaRPr>
          </a:p>
          <a:p>
            <a:pPr marL="12700" marR="5080">
              <a:lnSpc>
                <a:spcPct val="90000"/>
              </a:lnSpc>
              <a:spcBef>
                <a:spcPts val="360"/>
              </a:spcBef>
            </a:pPr>
            <a:r>
              <a:rPr sz="2200" spc="-275" dirty="0">
                <a:latin typeface="Microsoft Sans Serif"/>
                <a:cs typeface="Microsoft Sans Serif"/>
              </a:rPr>
              <a:t>You</a:t>
            </a:r>
            <a:r>
              <a:rPr lang="en-US" sz="2200" spc="-275" dirty="0">
                <a:latin typeface="Microsoft Sans Serif"/>
                <a:cs typeface="Microsoft Sans Serif"/>
              </a:rPr>
              <a:t> </a:t>
            </a:r>
            <a:r>
              <a:rPr sz="2200" spc="-270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have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to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254" dirty="0">
                <a:latin typeface="Microsoft Sans Serif"/>
                <a:cs typeface="Microsoft Sans Serif"/>
              </a:rPr>
              <a:t>use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320" dirty="0">
                <a:latin typeface="Microsoft Sans Serif"/>
                <a:cs typeface="Microsoft Sans Serif"/>
              </a:rPr>
              <a:t>EDA</a:t>
            </a:r>
            <a:r>
              <a:rPr sz="2200" spc="-23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to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analyse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patterns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present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in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data.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260" dirty="0">
                <a:latin typeface="Microsoft Sans Serif"/>
                <a:cs typeface="Microsoft Sans Serif"/>
              </a:rPr>
              <a:t>This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will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ensure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that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lang="en-US" sz="2200" spc="-135" dirty="0">
                <a:latin typeface="Microsoft Sans Serif"/>
                <a:cs typeface="Microsoft Sans Serif"/>
              </a:rPr>
              <a:t> 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applicants</a:t>
            </a:r>
            <a:r>
              <a:rPr sz="2200" spc="-9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capable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65" dirty="0">
                <a:latin typeface="Microsoft Sans Serif"/>
                <a:cs typeface="Microsoft Sans Serif"/>
              </a:rPr>
              <a:t>repaying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loan </a:t>
            </a:r>
            <a:r>
              <a:rPr sz="2200" spc="-50" dirty="0">
                <a:latin typeface="Microsoft Sans Serif"/>
                <a:cs typeface="Microsoft Sans Serif"/>
              </a:rPr>
              <a:t>are </a:t>
            </a:r>
            <a:r>
              <a:rPr sz="2200" spc="-135" dirty="0">
                <a:latin typeface="Microsoft Sans Serif"/>
                <a:cs typeface="Microsoft Sans Serif"/>
              </a:rPr>
              <a:t>not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rejected.</a:t>
            </a:r>
            <a:r>
              <a:rPr lang="en-US" sz="2200" spc="-90" dirty="0">
                <a:latin typeface="Microsoft Sans Serif"/>
                <a:cs typeface="Microsoft Sans Serif"/>
              </a:rPr>
              <a:t> </a:t>
            </a:r>
            <a:endParaRPr lang="en-US" sz="2200" dirty="0">
              <a:latin typeface="Microsoft Sans Serif"/>
              <a:ea typeface="Microsoft Sans Serif"/>
              <a:cs typeface="Microsoft Sans Serif"/>
            </a:endParaRPr>
          </a:p>
          <a:p>
            <a:pPr marL="12700" marR="5080">
              <a:lnSpc>
                <a:spcPct val="90000"/>
              </a:lnSpc>
              <a:spcBef>
                <a:spcPts val="360"/>
              </a:spcBef>
            </a:pPr>
            <a:r>
              <a:rPr sz="2200" spc="-5" dirty="0">
                <a:latin typeface="Microsoft Sans Serif"/>
                <a:cs typeface="Microsoft Sans Serif"/>
              </a:rPr>
              <a:t>• </a:t>
            </a:r>
            <a:r>
              <a:rPr sz="2200" spc="-135" dirty="0">
                <a:latin typeface="Microsoft Sans Serif"/>
                <a:cs typeface="Microsoft Sans Serif"/>
              </a:rPr>
              <a:t>When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company</a:t>
            </a:r>
            <a:r>
              <a:rPr lang="en-US" sz="2200" spc="-160" dirty="0">
                <a:latin typeface="Microsoft Sans Serif"/>
                <a:cs typeface="Microsoft Sans Serif"/>
              </a:rPr>
              <a:t> </a:t>
            </a:r>
            <a:r>
              <a:rPr sz="2200" spc="-155" dirty="0">
                <a:latin typeface="Microsoft Sans Serif"/>
                <a:cs typeface="Microsoft Sans Serif"/>
              </a:rPr>
              <a:t> receives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loan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application,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company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215" dirty="0">
                <a:latin typeface="Microsoft Sans Serif"/>
                <a:cs typeface="Microsoft Sans Serif"/>
              </a:rPr>
              <a:t>has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to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decide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for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loan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approval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based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on</a:t>
            </a:r>
            <a:r>
              <a:rPr lang="en-US" sz="2200" spc="-195" dirty="0">
                <a:latin typeface="Microsoft Sans Serif"/>
                <a:cs typeface="Microsoft Sans Serif"/>
              </a:rPr>
              <a:t> </a:t>
            </a:r>
            <a:r>
              <a:rPr sz="2200" spc="-19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applicant’s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profile.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265" dirty="0">
                <a:latin typeface="Microsoft Sans Serif"/>
                <a:cs typeface="Microsoft Sans Serif"/>
              </a:rPr>
              <a:t>Two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types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-180" dirty="0">
                <a:latin typeface="Microsoft Sans Serif"/>
                <a:cs typeface="Microsoft Sans Serif"/>
              </a:rPr>
              <a:t>risks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are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associated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with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bank’s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decision: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endParaRPr lang="en-US" sz="2200">
              <a:latin typeface="Microsoft Sans Serif"/>
              <a:cs typeface="Microsoft Sans Serif"/>
            </a:endParaRPr>
          </a:p>
          <a:p>
            <a:pPr marL="12700" marR="5080">
              <a:lnSpc>
                <a:spcPct val="90000"/>
              </a:lnSpc>
              <a:spcBef>
                <a:spcPts val="360"/>
              </a:spcBef>
            </a:pPr>
            <a:r>
              <a:rPr sz="2200" spc="-5" dirty="0">
                <a:latin typeface="Microsoft Sans Serif"/>
                <a:cs typeface="Microsoft Sans Serif"/>
              </a:rPr>
              <a:t>•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If</a:t>
            </a:r>
            <a:r>
              <a:rPr lang="en-US" sz="2200" spc="-10" dirty="0">
                <a:latin typeface="Microsoft Sans Serif"/>
                <a:cs typeface="Microsoft Sans Serif"/>
              </a:rPr>
              <a:t> 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applicant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is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likely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to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repay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loan,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65" dirty="0">
                <a:latin typeface="Microsoft Sans Serif"/>
                <a:cs typeface="Microsoft Sans Serif"/>
              </a:rPr>
              <a:t>then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not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approving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loan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70" dirty="0">
                <a:latin typeface="Microsoft Sans Serif"/>
                <a:cs typeface="Microsoft Sans Serif"/>
              </a:rPr>
              <a:t>results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in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229" dirty="0">
                <a:latin typeface="Microsoft Sans Serif"/>
                <a:cs typeface="Microsoft Sans Serif"/>
              </a:rPr>
              <a:t>loss</a:t>
            </a:r>
            <a:r>
              <a:rPr lang="en-US" sz="2200" spc="-229" dirty="0">
                <a:latin typeface="Microsoft Sans Serif"/>
                <a:cs typeface="Microsoft Sans Serif"/>
              </a:rPr>
              <a:t> </a:t>
            </a:r>
            <a:r>
              <a:rPr sz="2200" spc="-2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225" dirty="0">
                <a:latin typeface="Microsoft Sans Serif"/>
                <a:cs typeface="Microsoft Sans Serif"/>
              </a:rPr>
              <a:t>business</a:t>
            </a:r>
            <a:r>
              <a:rPr sz="2200" spc="-22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to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company</a:t>
            </a:r>
            <a:r>
              <a:rPr sz="2200" spc="-155" dirty="0">
                <a:latin typeface="Microsoft Sans Serif"/>
                <a:cs typeface="Microsoft Sans Serif"/>
              </a:rPr>
              <a:t> </a:t>
            </a:r>
            <a:endParaRPr lang="en-US" sz="2200">
              <a:latin typeface="Microsoft Sans Serif"/>
              <a:cs typeface="Microsoft Sans Serif"/>
            </a:endParaRPr>
          </a:p>
          <a:p>
            <a:pPr marL="12700" marR="5080">
              <a:lnSpc>
                <a:spcPct val="90000"/>
              </a:lnSpc>
              <a:spcBef>
                <a:spcPts val="360"/>
              </a:spcBef>
            </a:pPr>
            <a:r>
              <a:rPr sz="2200" spc="-5" dirty="0">
                <a:latin typeface="Microsoft Sans Serif"/>
                <a:cs typeface="Microsoft Sans Serif"/>
              </a:rPr>
              <a:t>• </a:t>
            </a:r>
            <a:r>
              <a:rPr sz="2200" spc="-10" dirty="0">
                <a:latin typeface="Microsoft Sans Serif"/>
                <a:cs typeface="Microsoft Sans Serif"/>
              </a:rPr>
              <a:t>If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applicant </a:t>
            </a:r>
            <a:r>
              <a:rPr sz="2200" spc="-200" dirty="0">
                <a:latin typeface="Microsoft Sans Serif"/>
                <a:cs typeface="Microsoft Sans Serif"/>
              </a:rPr>
              <a:t>is</a:t>
            </a:r>
            <a:r>
              <a:rPr sz="2200" spc="18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not</a:t>
            </a:r>
            <a:r>
              <a:rPr sz="2200" spc="31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likely </a:t>
            </a:r>
            <a:r>
              <a:rPr sz="2200" spc="-75" dirty="0">
                <a:latin typeface="Microsoft Sans Serif"/>
                <a:cs typeface="Microsoft Sans Serif"/>
              </a:rPr>
              <a:t>to </a:t>
            </a:r>
            <a:r>
              <a:rPr sz="2200" spc="-40" dirty="0">
                <a:latin typeface="Microsoft Sans Serif"/>
                <a:cs typeface="Microsoft Sans Serif"/>
              </a:rPr>
              <a:t>repay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1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loan,</a:t>
            </a:r>
            <a:r>
              <a:rPr sz="2200" spc="36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i.e.,</a:t>
            </a:r>
            <a:r>
              <a:rPr lang="en-US" sz="2200" spc="-120" dirty="0">
                <a:latin typeface="Microsoft Sans Serif"/>
                <a:cs typeface="Microsoft Sans Serif"/>
              </a:rPr>
              <a:t> 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he/she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is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likely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to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default,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65" dirty="0">
                <a:latin typeface="Microsoft Sans Serif"/>
                <a:cs typeface="Microsoft Sans Serif"/>
              </a:rPr>
              <a:t>then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approving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loan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may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lead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to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financial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225" dirty="0">
                <a:latin typeface="Microsoft Sans Serif"/>
                <a:cs typeface="Microsoft Sans Serif"/>
              </a:rPr>
              <a:t>loss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for</a:t>
            </a:r>
            <a:r>
              <a:rPr lang="en-US" sz="2200" spc="-20" dirty="0">
                <a:latin typeface="Microsoft Sans Serif"/>
                <a:cs typeface="Microsoft Sans Serif"/>
              </a:rPr>
              <a:t> 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company</a:t>
            </a:r>
            <a:endParaRPr sz="22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4900" y="837691"/>
            <a:ext cx="94316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145" dirty="0">
                <a:solidFill>
                  <a:srgbClr val="00579A"/>
                </a:solidFill>
                <a:latin typeface="Lucida Sans Unicode"/>
                <a:cs typeface="Lucida Sans Unicode"/>
              </a:rPr>
              <a:t>BUSINESS</a:t>
            </a:r>
            <a:r>
              <a:rPr sz="5000" b="0" spc="-315" dirty="0">
                <a:solidFill>
                  <a:srgbClr val="00579A"/>
                </a:solidFill>
                <a:latin typeface="Lucida Sans Unicode"/>
                <a:cs typeface="Lucida Sans Unicode"/>
              </a:rPr>
              <a:t> </a:t>
            </a:r>
            <a:r>
              <a:rPr sz="5000" b="0" spc="5" dirty="0">
                <a:solidFill>
                  <a:srgbClr val="00579A"/>
                </a:solidFill>
                <a:latin typeface="Lucida Sans Unicode"/>
                <a:cs typeface="Lucida Sans Unicode"/>
              </a:rPr>
              <a:t>UNDERSTANDING</a:t>
            </a:r>
            <a:r>
              <a:rPr sz="5000" b="0" spc="-320" dirty="0">
                <a:solidFill>
                  <a:srgbClr val="00579A"/>
                </a:solidFill>
                <a:latin typeface="Lucida Sans Unicode"/>
                <a:cs typeface="Lucida Sans Unicode"/>
              </a:rPr>
              <a:t> </a:t>
            </a:r>
            <a:r>
              <a:rPr sz="5000" b="0" spc="-1285" dirty="0">
                <a:solidFill>
                  <a:srgbClr val="00579A"/>
                </a:solidFill>
                <a:latin typeface="Lucida Sans Unicode"/>
                <a:cs typeface="Lucida Sans Unicode"/>
              </a:rPr>
              <a:t>-</a:t>
            </a:r>
            <a:r>
              <a:rPr sz="5000" b="0" spc="-295" dirty="0">
                <a:solidFill>
                  <a:srgbClr val="00579A"/>
                </a:solidFill>
                <a:latin typeface="Lucida Sans Unicode"/>
                <a:cs typeface="Lucida Sans Unicode"/>
              </a:rPr>
              <a:t> </a:t>
            </a:r>
            <a:r>
              <a:rPr sz="5000" b="0" spc="-305" dirty="0">
                <a:solidFill>
                  <a:srgbClr val="00579A"/>
                </a:solidFill>
                <a:latin typeface="Lucida Sans Unicode"/>
                <a:cs typeface="Lucida Sans Unicode"/>
              </a:rPr>
              <a:t>1</a:t>
            </a:r>
            <a:endParaRPr sz="5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712210" marR="285750" indent="-3418840">
              <a:lnSpc>
                <a:spcPts val="3240"/>
              </a:lnSpc>
              <a:spcBef>
                <a:spcPts val="919"/>
              </a:spcBef>
            </a:pPr>
            <a:r>
              <a:rPr sz="3300" spc="-280" dirty="0"/>
              <a:t>Dis</a:t>
            </a:r>
            <a:r>
              <a:rPr sz="3300" spc="-195" dirty="0"/>
              <a:t>t</a:t>
            </a:r>
            <a:r>
              <a:rPr sz="3300" spc="-155" dirty="0"/>
              <a:t>ri</a:t>
            </a:r>
            <a:r>
              <a:rPr sz="3300" spc="-345" dirty="0"/>
              <a:t>b</a:t>
            </a:r>
            <a:r>
              <a:rPr sz="3300" spc="-220" dirty="0"/>
              <a:t>ut</a:t>
            </a:r>
            <a:r>
              <a:rPr sz="3300" spc="-145" dirty="0"/>
              <a:t>i</a:t>
            </a:r>
            <a:r>
              <a:rPr sz="3300" spc="-265" dirty="0"/>
              <a:t>on</a:t>
            </a:r>
            <a:r>
              <a:rPr sz="3300" b="0" spc="70" dirty="0">
                <a:latin typeface="Times New Roman"/>
                <a:cs typeface="Times New Roman"/>
              </a:rPr>
              <a:t> </a:t>
            </a:r>
            <a:r>
              <a:rPr sz="3300" spc="-170" dirty="0"/>
              <a:t>of</a:t>
            </a:r>
            <a:r>
              <a:rPr sz="3300" b="0" spc="275" dirty="0">
                <a:latin typeface="Times New Roman"/>
                <a:cs typeface="Times New Roman"/>
              </a:rPr>
              <a:t> </a:t>
            </a:r>
            <a:r>
              <a:rPr sz="3300" spc="-235" dirty="0"/>
              <a:t>cl</a:t>
            </a:r>
            <a:r>
              <a:rPr sz="3300" spc="-180" dirty="0"/>
              <a:t>i</a:t>
            </a:r>
            <a:r>
              <a:rPr sz="3300" spc="-254" dirty="0"/>
              <a:t>ent</a:t>
            </a:r>
            <a:r>
              <a:rPr sz="3300" b="0" spc="50" dirty="0">
                <a:latin typeface="Times New Roman"/>
                <a:cs typeface="Times New Roman"/>
              </a:rPr>
              <a:t> </a:t>
            </a:r>
            <a:r>
              <a:rPr sz="3300" spc="-320" dirty="0"/>
              <a:t>o</a:t>
            </a:r>
            <a:r>
              <a:rPr sz="3300" spc="-165" dirty="0"/>
              <a:t>wning</a:t>
            </a:r>
            <a:r>
              <a:rPr sz="3300" b="0" spc="35" dirty="0">
                <a:latin typeface="Times New Roman"/>
                <a:cs typeface="Times New Roman"/>
              </a:rPr>
              <a:t> </a:t>
            </a:r>
            <a:r>
              <a:rPr sz="3300" spc="-95" dirty="0"/>
              <a:t>a</a:t>
            </a:r>
            <a:r>
              <a:rPr sz="3300" b="0" spc="50" dirty="0">
                <a:latin typeface="Times New Roman"/>
                <a:cs typeface="Times New Roman"/>
              </a:rPr>
              <a:t> </a:t>
            </a:r>
            <a:r>
              <a:rPr sz="3300" spc="-295" dirty="0"/>
              <a:t>house</a:t>
            </a:r>
            <a:r>
              <a:rPr sz="3300" b="0" spc="50" dirty="0">
                <a:latin typeface="Times New Roman"/>
                <a:cs typeface="Times New Roman"/>
              </a:rPr>
              <a:t> </a:t>
            </a:r>
            <a:r>
              <a:rPr sz="3300" spc="-260" dirty="0"/>
              <a:t>or</a:t>
            </a:r>
            <a:r>
              <a:rPr sz="3300" b="0" spc="50" dirty="0">
                <a:latin typeface="Times New Roman"/>
                <a:cs typeface="Times New Roman"/>
              </a:rPr>
              <a:t> </a:t>
            </a:r>
            <a:r>
              <a:rPr sz="3300" spc="-60" dirty="0"/>
              <a:t>fla</a:t>
            </a:r>
            <a:r>
              <a:rPr sz="3300" spc="-245" dirty="0"/>
              <a:t>t</a:t>
            </a:r>
            <a:r>
              <a:rPr sz="3300" b="0" spc="65" dirty="0">
                <a:latin typeface="Times New Roman"/>
                <a:cs typeface="Times New Roman"/>
              </a:rPr>
              <a:t> </a:t>
            </a:r>
            <a:r>
              <a:rPr sz="3300" spc="-180" dirty="0"/>
              <a:t>and </a:t>
            </a:r>
            <a:r>
              <a:rPr sz="3300" b="0" spc="-90" dirty="0">
                <a:latin typeface="Times New Roman"/>
                <a:cs typeface="Times New Roman"/>
              </a:rPr>
              <a:t> </a:t>
            </a:r>
            <a:r>
              <a:rPr sz="3300" spc="-325" dirty="0"/>
              <a:t>b</a:t>
            </a:r>
            <a:r>
              <a:rPr sz="3300" spc="-85" dirty="0"/>
              <a:t>y</a:t>
            </a:r>
            <a:r>
              <a:rPr sz="3300" b="0" spc="50" dirty="0">
                <a:latin typeface="Times New Roman"/>
                <a:cs typeface="Times New Roman"/>
              </a:rPr>
              <a:t> </a:t>
            </a:r>
            <a:r>
              <a:rPr sz="3300" spc="-130" dirty="0"/>
              <a:t>t</a:t>
            </a:r>
            <a:r>
              <a:rPr sz="3300" spc="-220" dirty="0"/>
              <a:t>a</a:t>
            </a:r>
            <a:r>
              <a:rPr sz="3300" spc="-200" dirty="0"/>
              <a:t>r</a:t>
            </a:r>
            <a:r>
              <a:rPr sz="3300" spc="-260" dirty="0"/>
              <a:t>get</a:t>
            </a:r>
            <a:endParaRPr sz="3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4976" y="2351556"/>
            <a:ext cx="9547526" cy="29423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3178" y="5721504"/>
            <a:ext cx="95421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45" dirty="0">
                <a:latin typeface="Times New Roman"/>
                <a:cs typeface="Times New Roman"/>
              </a:rPr>
              <a:t>SUBPLOT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1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71%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clients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own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house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flat.SUBPLOT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2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all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clients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who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own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house,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40" dirty="0">
                <a:latin typeface="Times New Roman"/>
                <a:cs typeface="Times New Roman"/>
              </a:rPr>
              <a:t>9%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clients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have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difficulty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making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payments.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96850" rIns="0" bIns="0" rtlCol="0">
            <a:spAutoFit/>
          </a:bodyPr>
          <a:lstStyle/>
          <a:p>
            <a:pPr marL="845185" marR="200025" indent="-637540">
              <a:lnSpc>
                <a:spcPts val="2830"/>
              </a:lnSpc>
              <a:spcBef>
                <a:spcPts val="1550"/>
              </a:spcBef>
            </a:pPr>
            <a:r>
              <a:rPr sz="2900" spc="-204" dirty="0"/>
              <a:t>Distribution </a:t>
            </a:r>
            <a:r>
              <a:rPr sz="2900" spc="-145" dirty="0"/>
              <a:t>of</a:t>
            </a:r>
            <a:r>
              <a:rPr sz="2900" spc="-140" dirty="0"/>
              <a:t> </a:t>
            </a:r>
            <a:r>
              <a:rPr sz="2900" spc="-220" dirty="0"/>
              <a:t>Number </a:t>
            </a:r>
            <a:r>
              <a:rPr sz="2900" spc="-145" dirty="0"/>
              <a:t>of</a:t>
            </a:r>
            <a:r>
              <a:rPr sz="2900" spc="-140" dirty="0"/>
              <a:t> </a:t>
            </a:r>
            <a:r>
              <a:rPr sz="2900" spc="-204" dirty="0"/>
              <a:t>children </a:t>
            </a:r>
            <a:r>
              <a:rPr sz="2900" spc="-180" dirty="0"/>
              <a:t>and </a:t>
            </a:r>
            <a:r>
              <a:rPr sz="2900" spc="-95" dirty="0"/>
              <a:t>family </a:t>
            </a:r>
            <a:r>
              <a:rPr sz="2900" spc="-260" dirty="0"/>
              <a:t>members </a:t>
            </a:r>
            <a:r>
              <a:rPr sz="2900" spc="-795" dirty="0"/>
              <a:t> </a:t>
            </a:r>
            <a:r>
              <a:rPr sz="2900" spc="-145" dirty="0"/>
              <a:t>of</a:t>
            </a:r>
            <a:r>
              <a:rPr sz="2900" spc="165" dirty="0"/>
              <a:t> </a:t>
            </a:r>
            <a:r>
              <a:rPr sz="2900" spc="-204" dirty="0"/>
              <a:t>client</a:t>
            </a:r>
            <a:r>
              <a:rPr sz="2900" spc="-55" dirty="0"/>
              <a:t> </a:t>
            </a:r>
            <a:r>
              <a:rPr sz="2900" spc="-190" dirty="0"/>
              <a:t>by</a:t>
            </a:r>
            <a:r>
              <a:rPr sz="2900" spc="-35" dirty="0"/>
              <a:t> </a:t>
            </a:r>
            <a:r>
              <a:rPr sz="2900" spc="-195" dirty="0"/>
              <a:t>repayment</a:t>
            </a:r>
            <a:r>
              <a:rPr sz="2900" spc="-45" dirty="0"/>
              <a:t> </a:t>
            </a:r>
            <a:r>
              <a:rPr sz="2900" spc="-240" dirty="0"/>
              <a:t>status</a:t>
            </a:r>
            <a:r>
              <a:rPr sz="2900" spc="-45" dirty="0"/>
              <a:t> </a:t>
            </a:r>
            <a:r>
              <a:rPr sz="2900" spc="-254" dirty="0"/>
              <a:t>(Based</a:t>
            </a:r>
            <a:r>
              <a:rPr sz="2900" spc="-65" dirty="0"/>
              <a:t> </a:t>
            </a:r>
            <a:r>
              <a:rPr sz="2900" spc="-235" dirty="0"/>
              <a:t>on</a:t>
            </a:r>
            <a:r>
              <a:rPr sz="2900" spc="-40" dirty="0"/>
              <a:t> </a:t>
            </a:r>
            <a:r>
              <a:rPr sz="2900" spc="-155" dirty="0"/>
              <a:t>target).</a:t>
            </a:r>
            <a:endParaRPr sz="2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127" y="2286006"/>
            <a:ext cx="4725040" cy="40090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28055">
              <a:lnSpc>
                <a:spcPts val="2135"/>
              </a:lnSpc>
              <a:spcBef>
                <a:spcPts val="100"/>
              </a:spcBef>
            </a:pPr>
            <a:r>
              <a:rPr spc="-5" dirty="0"/>
              <a:t>Inferences</a:t>
            </a:r>
          </a:p>
          <a:p>
            <a:pPr marL="6028055">
              <a:lnSpc>
                <a:spcPts val="2135"/>
              </a:lnSpc>
            </a:pPr>
            <a:r>
              <a:rPr b="0" spc="-90" dirty="0">
                <a:solidFill>
                  <a:srgbClr val="000000"/>
                </a:solidFill>
                <a:latin typeface="Microsoft Sans Serif"/>
                <a:cs typeface="Microsoft Sans Serif"/>
              </a:rPr>
              <a:t>Subplot1:</a:t>
            </a:r>
          </a:p>
          <a:p>
            <a:pPr marL="6205220" indent="-177800">
              <a:lnSpc>
                <a:spcPct val="100000"/>
              </a:lnSpc>
              <a:buSzPct val="94444"/>
              <a:buAutoNum type="arabicPeriod"/>
              <a:tabLst>
                <a:tab pos="6206490" algn="l"/>
              </a:tabLst>
            </a:pPr>
            <a:r>
              <a:rPr b="0" spc="-210" dirty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60" dirty="0">
                <a:solidFill>
                  <a:srgbClr val="000000"/>
                </a:solidFill>
                <a:latin typeface="Microsoft Sans Serif"/>
                <a:cs typeface="Microsoft Sans Serif"/>
              </a:rPr>
              <a:t>majority</a:t>
            </a:r>
            <a:r>
              <a:rPr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as</a:t>
            </a:r>
            <a:r>
              <a:rPr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40" dirty="0">
                <a:solidFill>
                  <a:srgbClr val="000000"/>
                </a:solidFill>
                <a:latin typeface="Microsoft Sans Serif"/>
                <a:cs typeface="Microsoft Sans Serif"/>
              </a:rPr>
              <a:t>per</a:t>
            </a:r>
            <a:r>
              <a:rPr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both</a:t>
            </a:r>
            <a:r>
              <a:rPr b="0" spc="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85" dirty="0">
                <a:solidFill>
                  <a:srgbClr val="000000"/>
                </a:solidFill>
                <a:latin typeface="Microsoft Sans Serif"/>
                <a:cs typeface="Microsoft Sans Serif"/>
              </a:rPr>
              <a:t>cases</a:t>
            </a:r>
            <a:r>
              <a:rPr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of</a:t>
            </a:r>
            <a:r>
              <a:rPr b="0" spc="7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90" dirty="0">
                <a:solidFill>
                  <a:srgbClr val="000000"/>
                </a:solidFill>
                <a:latin typeface="Microsoft Sans Serif"/>
                <a:cs typeface="Microsoft Sans Serif"/>
              </a:rPr>
              <a:t>repayment</a:t>
            </a:r>
            <a:r>
              <a:rPr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45" dirty="0">
                <a:solidFill>
                  <a:srgbClr val="000000"/>
                </a:solidFill>
                <a:latin typeface="Microsoft Sans Serif"/>
                <a:cs typeface="Microsoft Sans Serif"/>
              </a:rPr>
              <a:t>status,</a:t>
            </a:r>
            <a:r>
              <a:rPr b="0" spc="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20" dirty="0">
                <a:solidFill>
                  <a:srgbClr val="000000"/>
                </a:solidFill>
                <a:latin typeface="Microsoft Sans Serif"/>
                <a:cs typeface="Microsoft Sans Serif"/>
              </a:rPr>
              <a:t>have</a:t>
            </a:r>
            <a:r>
              <a:rPr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90" dirty="0">
                <a:solidFill>
                  <a:srgbClr val="000000"/>
                </a:solidFill>
                <a:latin typeface="Microsoft Sans Serif"/>
                <a:cs typeface="Microsoft Sans Serif"/>
              </a:rPr>
              <a:t>zero</a:t>
            </a:r>
          </a:p>
          <a:p>
            <a:pPr marL="6028055">
              <a:lnSpc>
                <a:spcPct val="100000"/>
              </a:lnSpc>
            </a:pPr>
            <a:r>
              <a:rPr b="0" spc="-90" dirty="0">
                <a:solidFill>
                  <a:srgbClr val="000000"/>
                </a:solidFill>
                <a:latin typeface="Microsoft Sans Serif"/>
                <a:cs typeface="Microsoft Sans Serif"/>
              </a:rPr>
              <a:t>children.</a:t>
            </a:r>
          </a:p>
          <a:p>
            <a:pPr marL="6028055" marR="488950">
              <a:lnSpc>
                <a:spcPct val="100000"/>
              </a:lnSpc>
              <a:buSzPct val="94444"/>
              <a:buAutoNum type="arabicPeriod" startAt="2"/>
              <a:tabLst>
                <a:tab pos="6206490" algn="l"/>
              </a:tabLst>
            </a:pPr>
            <a:r>
              <a:rPr b="0" spc="-130" dirty="0">
                <a:solidFill>
                  <a:srgbClr val="000000"/>
                </a:solidFill>
                <a:latin typeface="Microsoft Sans Serif"/>
                <a:cs typeface="Microsoft Sans Serif"/>
              </a:rPr>
              <a:t>Clients</a:t>
            </a:r>
            <a:r>
              <a:rPr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with</a:t>
            </a:r>
            <a:r>
              <a:rPr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30" dirty="0">
                <a:solidFill>
                  <a:srgbClr val="000000"/>
                </a:solidFill>
                <a:latin typeface="Microsoft Sans Serif"/>
                <a:cs typeface="Microsoft Sans Serif"/>
              </a:rPr>
              <a:t>more</a:t>
            </a:r>
            <a:r>
              <a:rPr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14" dirty="0">
                <a:solidFill>
                  <a:srgbClr val="000000"/>
                </a:solidFill>
                <a:latin typeface="Microsoft Sans Serif"/>
                <a:cs typeface="Microsoft Sans Serif"/>
              </a:rPr>
              <a:t>than</a:t>
            </a:r>
            <a:r>
              <a:rPr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  <a:r>
              <a:rPr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90" dirty="0">
                <a:solidFill>
                  <a:srgbClr val="000000"/>
                </a:solidFill>
                <a:latin typeface="Microsoft Sans Serif"/>
                <a:cs typeface="Microsoft Sans Serif"/>
              </a:rPr>
              <a:t>children</a:t>
            </a:r>
            <a:r>
              <a:rPr b="0" spc="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55" dirty="0">
                <a:solidFill>
                  <a:srgbClr val="000000"/>
                </a:solidFill>
                <a:latin typeface="Microsoft Sans Serif"/>
                <a:cs typeface="Microsoft Sans Serif"/>
              </a:rPr>
              <a:t>do</a:t>
            </a:r>
            <a:r>
              <a:rPr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not</a:t>
            </a:r>
            <a:r>
              <a:rPr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20" dirty="0">
                <a:solidFill>
                  <a:srgbClr val="000000"/>
                </a:solidFill>
                <a:latin typeface="Microsoft Sans Serif"/>
                <a:cs typeface="Microsoft Sans Serif"/>
              </a:rPr>
              <a:t>have</a:t>
            </a:r>
            <a:r>
              <a:rPr b="0" spc="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30" dirty="0">
                <a:solidFill>
                  <a:srgbClr val="000000"/>
                </a:solidFill>
                <a:latin typeface="Microsoft Sans Serif"/>
                <a:cs typeface="Microsoft Sans Serif"/>
              </a:rPr>
              <a:t>difficulty</a:t>
            </a:r>
            <a:r>
              <a:rPr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20" dirty="0">
                <a:solidFill>
                  <a:srgbClr val="000000"/>
                </a:solidFill>
                <a:latin typeface="Microsoft Sans Serif"/>
                <a:cs typeface="Microsoft Sans Serif"/>
              </a:rPr>
              <a:t>in </a:t>
            </a:r>
            <a:r>
              <a:rPr b="0" spc="-459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14" dirty="0">
                <a:solidFill>
                  <a:srgbClr val="000000"/>
                </a:solidFill>
                <a:latin typeface="Microsoft Sans Serif"/>
                <a:cs typeface="Microsoft Sans Serif"/>
              </a:rPr>
              <a:t>making</a:t>
            </a:r>
            <a:r>
              <a:rPr b="0" spc="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25" dirty="0">
                <a:solidFill>
                  <a:srgbClr val="000000"/>
                </a:solidFill>
                <a:latin typeface="Microsoft Sans Serif"/>
                <a:cs typeface="Microsoft Sans Serif"/>
              </a:rPr>
              <a:t>payments.</a:t>
            </a:r>
          </a:p>
          <a:p>
            <a:pPr marL="6028055" marR="333375">
              <a:lnSpc>
                <a:spcPct val="100000"/>
              </a:lnSpc>
              <a:buSzPct val="94444"/>
              <a:buAutoNum type="arabicPeriod" startAt="2"/>
              <a:tabLst>
                <a:tab pos="6206490" algn="l"/>
              </a:tabLst>
            </a:pPr>
            <a:r>
              <a:rPr b="0" spc="-130" dirty="0">
                <a:solidFill>
                  <a:srgbClr val="000000"/>
                </a:solidFill>
                <a:latin typeface="Microsoft Sans Serif"/>
                <a:cs typeface="Microsoft Sans Serif"/>
              </a:rPr>
              <a:t>Clients</a:t>
            </a:r>
            <a:r>
              <a:rPr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with</a:t>
            </a:r>
            <a:r>
              <a:rPr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  <a:r>
              <a:rPr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90" dirty="0">
                <a:solidFill>
                  <a:srgbClr val="000000"/>
                </a:solidFill>
                <a:latin typeface="Microsoft Sans Serif"/>
                <a:cs typeface="Microsoft Sans Serif"/>
              </a:rPr>
              <a:t>children</a:t>
            </a:r>
            <a:r>
              <a:rPr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20" dirty="0">
                <a:solidFill>
                  <a:srgbClr val="000000"/>
                </a:solidFill>
                <a:latin typeface="Microsoft Sans Serif"/>
                <a:cs typeface="Microsoft Sans Serif"/>
              </a:rPr>
              <a:t>have</a:t>
            </a:r>
            <a:r>
              <a:rPr b="0" spc="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60" dirty="0">
                <a:solidFill>
                  <a:srgbClr val="000000"/>
                </a:solidFill>
                <a:latin typeface="Microsoft Sans Serif"/>
                <a:cs typeface="Microsoft Sans Serif"/>
              </a:rPr>
              <a:t>majority</a:t>
            </a:r>
            <a:r>
              <a:rPr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20" dirty="0">
                <a:solidFill>
                  <a:srgbClr val="000000"/>
                </a:solidFill>
                <a:latin typeface="Microsoft Sans Serif"/>
                <a:cs typeface="Microsoft Sans Serif"/>
              </a:rPr>
              <a:t>in</a:t>
            </a:r>
            <a:r>
              <a:rPr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40" dirty="0">
                <a:solidFill>
                  <a:srgbClr val="000000"/>
                </a:solidFill>
                <a:latin typeface="Microsoft Sans Serif"/>
                <a:cs typeface="Microsoft Sans Serif"/>
              </a:rPr>
              <a:t>terms</a:t>
            </a:r>
            <a:r>
              <a:rPr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of</a:t>
            </a:r>
            <a:r>
              <a:rPr b="0" spc="6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95" dirty="0">
                <a:solidFill>
                  <a:srgbClr val="000000"/>
                </a:solidFill>
                <a:latin typeface="Microsoft Sans Serif"/>
                <a:cs typeface="Microsoft Sans Serif"/>
              </a:rPr>
              <a:t>having </a:t>
            </a:r>
            <a:r>
              <a:rPr b="0" spc="-46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30" dirty="0">
                <a:solidFill>
                  <a:srgbClr val="000000"/>
                </a:solidFill>
                <a:latin typeface="Microsoft Sans Serif"/>
                <a:cs typeface="Microsoft Sans Serif"/>
              </a:rPr>
              <a:t>difficulty</a:t>
            </a:r>
            <a:r>
              <a:rPr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20" dirty="0">
                <a:solidFill>
                  <a:srgbClr val="000000"/>
                </a:solidFill>
                <a:latin typeface="Microsoft Sans Serif"/>
                <a:cs typeface="Microsoft Sans Serif"/>
              </a:rPr>
              <a:t>in</a:t>
            </a:r>
            <a:r>
              <a:rPr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14" dirty="0">
                <a:solidFill>
                  <a:srgbClr val="000000"/>
                </a:solidFill>
                <a:latin typeface="Microsoft Sans Serif"/>
                <a:cs typeface="Microsoft Sans Serif"/>
              </a:rPr>
              <a:t>making</a:t>
            </a:r>
            <a:r>
              <a:rPr b="0" spc="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25" dirty="0">
                <a:solidFill>
                  <a:srgbClr val="000000"/>
                </a:solidFill>
                <a:latin typeface="Microsoft Sans Serif"/>
                <a:cs typeface="Microsoft Sans Serif"/>
              </a:rPr>
              <a:t>payments.</a:t>
            </a:r>
          </a:p>
          <a:p>
            <a:pPr marL="6028055">
              <a:lnSpc>
                <a:spcPct val="100000"/>
              </a:lnSpc>
              <a:spcBef>
                <a:spcPts val="5"/>
              </a:spcBef>
            </a:pPr>
            <a:r>
              <a:rPr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Subplot2:</a:t>
            </a:r>
          </a:p>
          <a:p>
            <a:pPr marL="6028055" marR="539115">
              <a:lnSpc>
                <a:spcPct val="100000"/>
              </a:lnSpc>
              <a:buSzPct val="94444"/>
              <a:buAutoNum type="arabicPeriod"/>
              <a:tabLst>
                <a:tab pos="6206490" algn="l"/>
              </a:tabLst>
            </a:pPr>
            <a:r>
              <a:rPr b="0" spc="-130" dirty="0">
                <a:solidFill>
                  <a:srgbClr val="000000"/>
                </a:solidFill>
                <a:latin typeface="Microsoft Sans Serif"/>
                <a:cs typeface="Microsoft Sans Serif"/>
              </a:rPr>
              <a:t>Clients</a:t>
            </a:r>
            <a:r>
              <a:rPr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with</a:t>
            </a:r>
            <a:r>
              <a:rPr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  <a:r>
              <a:rPr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40" dirty="0">
                <a:solidFill>
                  <a:srgbClr val="000000"/>
                </a:solidFill>
                <a:latin typeface="Microsoft Sans Serif"/>
                <a:cs typeface="Microsoft Sans Serif"/>
              </a:rPr>
              <a:t>family</a:t>
            </a:r>
            <a:r>
              <a:rPr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60" dirty="0">
                <a:solidFill>
                  <a:srgbClr val="000000"/>
                </a:solidFill>
                <a:latin typeface="Microsoft Sans Serif"/>
                <a:cs typeface="Microsoft Sans Serif"/>
              </a:rPr>
              <a:t>members</a:t>
            </a:r>
            <a:r>
              <a:rPr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70" dirty="0">
                <a:solidFill>
                  <a:srgbClr val="000000"/>
                </a:solidFill>
                <a:latin typeface="Microsoft Sans Serif"/>
                <a:cs typeface="Microsoft Sans Serif"/>
              </a:rPr>
              <a:t>living</a:t>
            </a:r>
            <a:r>
              <a:rPr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75" dirty="0">
                <a:solidFill>
                  <a:srgbClr val="000000"/>
                </a:solidFill>
                <a:latin typeface="Microsoft Sans Serif"/>
                <a:cs typeface="Microsoft Sans Serif"/>
              </a:rPr>
              <a:t>together</a:t>
            </a:r>
            <a:r>
              <a:rPr b="0" spc="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40" dirty="0">
                <a:solidFill>
                  <a:srgbClr val="000000"/>
                </a:solidFill>
                <a:latin typeface="Microsoft Sans Serif"/>
                <a:cs typeface="Microsoft Sans Serif"/>
              </a:rPr>
              <a:t>are</a:t>
            </a:r>
            <a:r>
              <a:rPr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20" dirty="0">
                <a:solidFill>
                  <a:srgbClr val="000000"/>
                </a:solidFill>
                <a:latin typeface="Microsoft Sans Serif"/>
                <a:cs typeface="Microsoft Sans Serif"/>
              </a:rPr>
              <a:t>in</a:t>
            </a:r>
            <a:r>
              <a:rPr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14" dirty="0">
                <a:solidFill>
                  <a:srgbClr val="000000"/>
                </a:solidFill>
                <a:latin typeface="Microsoft Sans Serif"/>
                <a:cs typeface="Microsoft Sans Serif"/>
              </a:rPr>
              <a:t>high </a:t>
            </a:r>
            <a:r>
              <a:rPr b="0" spc="-46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215" dirty="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  <a:r>
              <a:rPr b="0" spc="-210" dirty="0">
                <a:solidFill>
                  <a:srgbClr val="000000"/>
                </a:solidFill>
                <a:latin typeface="Microsoft Sans Serif"/>
                <a:cs typeface="Microsoft Sans Serif"/>
              </a:rPr>
              <a:t>u</a:t>
            </a:r>
            <a:r>
              <a:rPr b="0" spc="-145" dirty="0">
                <a:solidFill>
                  <a:srgbClr val="000000"/>
                </a:solidFill>
                <a:latin typeface="Microsoft Sans Serif"/>
                <a:cs typeface="Microsoft Sans Serif"/>
              </a:rPr>
              <a:t>mbers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as</a:t>
            </a:r>
            <a:r>
              <a:rPr b="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40" dirty="0">
                <a:solidFill>
                  <a:srgbClr val="000000"/>
                </a:solidFill>
                <a:latin typeface="Microsoft Sans Serif"/>
                <a:cs typeface="Microsoft Sans Serif"/>
              </a:rPr>
              <a:t>per</a:t>
            </a:r>
            <a:r>
              <a:rPr b="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both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ca</a:t>
            </a:r>
            <a:r>
              <a:rPr b="0" spc="-235" dirty="0">
                <a:solidFill>
                  <a:srgbClr val="000000"/>
                </a:solidFill>
                <a:latin typeface="Microsoft Sans Serif"/>
                <a:cs typeface="Microsoft Sans Serif"/>
              </a:rPr>
              <a:t>ses</a:t>
            </a:r>
            <a:r>
              <a:rPr b="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of</a:t>
            </a:r>
            <a:r>
              <a:rPr b="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30" dirty="0">
                <a:solidFill>
                  <a:srgbClr val="000000"/>
                </a:solidFill>
                <a:latin typeface="Microsoft Sans Serif"/>
                <a:cs typeface="Microsoft Sans Serif"/>
              </a:rPr>
              <a:t>rep</a:t>
            </a:r>
            <a:r>
              <a:rPr b="0" spc="-70" dirty="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b="0" spc="-125" dirty="0">
                <a:solidFill>
                  <a:srgbClr val="000000"/>
                </a:solidFill>
                <a:latin typeface="Microsoft Sans Serif"/>
                <a:cs typeface="Microsoft Sans Serif"/>
              </a:rPr>
              <a:t>yment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95" dirty="0">
                <a:solidFill>
                  <a:srgbClr val="000000"/>
                </a:solidFill>
                <a:latin typeface="Microsoft Sans Serif"/>
                <a:cs typeface="Microsoft Sans Serif"/>
              </a:rPr>
              <a:t>st</a:t>
            </a:r>
            <a:r>
              <a:rPr b="0" spc="-130" dirty="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b="0" spc="-75" dirty="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  <a:r>
              <a:rPr b="0" spc="-145" dirty="0">
                <a:solidFill>
                  <a:srgbClr val="000000"/>
                </a:solidFill>
                <a:latin typeface="Microsoft Sans Serif"/>
                <a:cs typeface="Microsoft Sans Serif"/>
              </a:rPr>
              <a:t>u</a:t>
            </a:r>
            <a:r>
              <a:rPr b="0" spc="-305" dirty="0">
                <a:solidFill>
                  <a:srgbClr val="000000"/>
                </a:solidFill>
                <a:latin typeface="Microsoft Sans Serif"/>
                <a:cs typeface="Microsoft Sans Serif"/>
              </a:rPr>
              <a:t>s</a:t>
            </a:r>
          </a:p>
          <a:p>
            <a:pPr marL="6028055" marR="252729">
              <a:lnSpc>
                <a:spcPct val="100000"/>
              </a:lnSpc>
              <a:buSzPct val="94444"/>
              <a:buAutoNum type="arabicPeriod"/>
              <a:tabLst>
                <a:tab pos="6206490" algn="l"/>
              </a:tabLst>
            </a:pPr>
            <a:r>
              <a:rPr b="0" spc="-140" dirty="0">
                <a:solidFill>
                  <a:srgbClr val="000000"/>
                </a:solidFill>
                <a:latin typeface="Microsoft Sans Serif"/>
                <a:cs typeface="Microsoft Sans Serif"/>
              </a:rPr>
              <a:t>Also,</a:t>
            </a:r>
            <a:r>
              <a:rPr b="0" spc="-1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90" dirty="0">
                <a:solidFill>
                  <a:srgbClr val="000000"/>
                </a:solidFill>
                <a:latin typeface="Microsoft Sans Serif"/>
                <a:cs typeface="Microsoft Sans Serif"/>
              </a:rPr>
              <a:t>from </a:t>
            </a:r>
            <a:r>
              <a:rPr b="0" spc="-70" dirty="0">
                <a:solidFill>
                  <a:srgbClr val="000000"/>
                </a:solidFill>
                <a:latin typeface="Microsoft Sans Serif"/>
                <a:cs typeface="Microsoft Sans Serif"/>
              </a:rPr>
              <a:t>point </a:t>
            </a:r>
            <a:r>
              <a:rPr b="0" spc="-60" dirty="0">
                <a:solidFill>
                  <a:srgbClr val="000000"/>
                </a:solidFill>
                <a:latin typeface="Microsoft Sans Serif"/>
                <a:cs typeface="Microsoft Sans Serif"/>
              </a:rPr>
              <a:t>1, </a:t>
            </a:r>
            <a:r>
              <a:rPr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60" dirty="0">
                <a:solidFill>
                  <a:srgbClr val="000000"/>
                </a:solidFill>
                <a:latin typeface="Microsoft Sans Serif"/>
                <a:cs typeface="Microsoft Sans Serif"/>
              </a:rPr>
              <a:t>majority </a:t>
            </a:r>
            <a:r>
              <a:rPr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of </a:t>
            </a:r>
            <a:r>
              <a:rPr b="0" spc="-125" dirty="0">
                <a:solidFill>
                  <a:srgbClr val="000000"/>
                </a:solidFill>
                <a:latin typeface="Microsoft Sans Serif"/>
                <a:cs typeface="Microsoft Sans Serif"/>
              </a:rPr>
              <a:t>clients</a:t>
            </a:r>
            <a:r>
              <a:rPr b="0" spc="-1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00" dirty="0">
                <a:solidFill>
                  <a:srgbClr val="000000"/>
                </a:solidFill>
                <a:latin typeface="Microsoft Sans Serif"/>
                <a:cs typeface="Microsoft Sans Serif"/>
              </a:rPr>
              <a:t>having </a:t>
            </a:r>
            <a:r>
              <a:rPr b="0" spc="-30" dirty="0">
                <a:solidFill>
                  <a:srgbClr val="000000"/>
                </a:solidFill>
                <a:latin typeface="Microsoft Sans Serif"/>
                <a:cs typeface="Microsoft Sans Serif"/>
              </a:rPr>
              <a:t>difficulty </a:t>
            </a:r>
            <a:r>
              <a:rPr b="0" spc="-120" dirty="0">
                <a:solidFill>
                  <a:srgbClr val="000000"/>
                </a:solidFill>
                <a:latin typeface="Microsoft Sans Serif"/>
                <a:cs typeface="Microsoft Sans Serif"/>
              </a:rPr>
              <a:t>in </a:t>
            </a:r>
            <a:r>
              <a:rPr b="0" spc="-46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p</a:t>
            </a:r>
            <a:r>
              <a:rPr b="0" spc="-45" dirty="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b="0" spc="-145" dirty="0">
                <a:solidFill>
                  <a:srgbClr val="000000"/>
                </a:solidFill>
                <a:latin typeface="Microsoft Sans Serif"/>
                <a:cs typeface="Microsoft Sans Serif"/>
              </a:rPr>
              <a:t>ymen</a:t>
            </a:r>
            <a:r>
              <a:rPr b="0" spc="-60" dirty="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  <a:r>
              <a:rPr b="0" spc="-305" dirty="0">
                <a:solidFill>
                  <a:srgbClr val="000000"/>
                </a:solidFill>
                <a:latin typeface="Microsoft Sans Serif"/>
                <a:cs typeface="Microsoft Sans Serif"/>
              </a:rPr>
              <a:t>s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14" dirty="0">
                <a:solidFill>
                  <a:srgbClr val="000000"/>
                </a:solidFill>
                <a:latin typeface="Microsoft Sans Serif"/>
                <a:cs typeface="Microsoft Sans Serif"/>
              </a:rPr>
              <a:t>ha</a:t>
            </a:r>
            <a:r>
              <a:rPr b="0" spc="-150" dirty="0">
                <a:solidFill>
                  <a:srgbClr val="000000"/>
                </a:solidFill>
                <a:latin typeface="Microsoft Sans Serif"/>
                <a:cs typeface="Microsoft Sans Serif"/>
              </a:rPr>
              <a:t>v</a:t>
            </a:r>
            <a:r>
              <a:rPr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e</a:t>
            </a:r>
            <a:r>
              <a:rPr b="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0" dirty="0">
                <a:solidFill>
                  <a:srgbClr val="000000"/>
                </a:solidFill>
                <a:latin typeface="Microsoft Sans Serif"/>
                <a:cs typeface="Microsoft Sans Serif"/>
              </a:rPr>
              <a:t>famil</a:t>
            </a:r>
            <a:r>
              <a:rPr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y</a:t>
            </a:r>
            <a:r>
              <a:rPr b="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310" dirty="0">
                <a:solidFill>
                  <a:srgbClr val="000000"/>
                </a:solidFill>
                <a:latin typeface="Microsoft Sans Serif"/>
                <a:cs typeface="Microsoft Sans Serif"/>
              </a:rPr>
              <a:t>m</a:t>
            </a:r>
            <a:r>
              <a:rPr b="0" spc="-135" dirty="0">
                <a:solidFill>
                  <a:srgbClr val="000000"/>
                </a:solidFill>
                <a:latin typeface="Microsoft Sans Serif"/>
                <a:cs typeface="Microsoft Sans Serif"/>
              </a:rPr>
              <a:t>embers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29"/>
              </a:spcBef>
            </a:pPr>
            <a:r>
              <a:rPr sz="4600" spc="-350" dirty="0"/>
              <a:t>Di</a:t>
            </a:r>
            <a:r>
              <a:rPr sz="4600" spc="-409" dirty="0"/>
              <a:t>s</a:t>
            </a:r>
            <a:r>
              <a:rPr sz="4600" spc="-280" dirty="0"/>
              <a:t>tr</a:t>
            </a:r>
            <a:r>
              <a:rPr sz="4600" spc="-229" dirty="0"/>
              <a:t>i</a:t>
            </a:r>
            <a:r>
              <a:rPr sz="4600" spc="-475" dirty="0"/>
              <a:t>b</a:t>
            </a:r>
            <a:r>
              <a:rPr sz="4600" spc="-260" dirty="0"/>
              <a:t>uti</a:t>
            </a:r>
            <a:r>
              <a:rPr sz="4600" spc="-405" dirty="0"/>
              <a:t>o</a:t>
            </a:r>
            <a:r>
              <a:rPr sz="4600" spc="-370" dirty="0"/>
              <a:t>n</a:t>
            </a:r>
            <a:r>
              <a:rPr sz="4600" b="0" spc="125" dirty="0">
                <a:latin typeface="Times New Roman"/>
                <a:cs typeface="Times New Roman"/>
              </a:rPr>
              <a:t> </a:t>
            </a:r>
            <a:r>
              <a:rPr sz="4600" spc="-235" dirty="0"/>
              <a:t>of</a:t>
            </a:r>
            <a:r>
              <a:rPr sz="4600" b="0" spc="385" dirty="0">
                <a:latin typeface="Times New Roman"/>
                <a:cs typeface="Times New Roman"/>
              </a:rPr>
              <a:t> </a:t>
            </a:r>
            <a:r>
              <a:rPr sz="4600" spc="-555" dirty="0"/>
              <a:t>Su</a:t>
            </a:r>
            <a:r>
              <a:rPr sz="4600" spc="-260" dirty="0"/>
              <a:t>i</a:t>
            </a:r>
            <a:r>
              <a:rPr sz="4600" spc="-350" dirty="0"/>
              <a:t>te</a:t>
            </a:r>
            <a:r>
              <a:rPr sz="4600" b="0" spc="90" dirty="0">
                <a:latin typeface="Times New Roman"/>
                <a:cs typeface="Times New Roman"/>
              </a:rPr>
              <a:t> </a:t>
            </a:r>
            <a:r>
              <a:rPr sz="4600" spc="-245" dirty="0"/>
              <a:t>ty</a:t>
            </a:r>
            <a:r>
              <a:rPr sz="4600" spc="-360" dirty="0"/>
              <a:t>pe</a:t>
            </a:r>
            <a:endParaRPr sz="4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934" y="2286006"/>
            <a:ext cx="6141678" cy="39780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92243" y="4002402"/>
            <a:ext cx="388429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4444"/>
              <a:buAutoNum type="arabicPeriod"/>
              <a:tabLst>
                <a:tab pos="179070" algn="l"/>
              </a:tabLst>
            </a:pPr>
            <a:r>
              <a:rPr sz="1800" dirty="0">
                <a:latin typeface="Times New Roman"/>
                <a:cs typeface="Times New Roman"/>
              </a:rPr>
              <a:t>Note: Missing </a:t>
            </a:r>
            <a:r>
              <a:rPr sz="1800" spc="75" dirty="0">
                <a:latin typeface="Times New Roman"/>
                <a:cs typeface="Times New Roman"/>
              </a:rPr>
              <a:t>data </a:t>
            </a:r>
            <a:r>
              <a:rPr sz="1800" spc="15" dirty="0">
                <a:latin typeface="Times New Roman"/>
                <a:cs typeface="Times New Roman"/>
              </a:rPr>
              <a:t>was </a:t>
            </a:r>
            <a:r>
              <a:rPr sz="1800" spc="25" dirty="0">
                <a:latin typeface="Times New Roman"/>
                <a:cs typeface="Times New Roman"/>
              </a:rPr>
              <a:t>labelled </a:t>
            </a:r>
            <a:r>
              <a:rPr sz="1800" spc="30" dirty="0">
                <a:latin typeface="Times New Roman"/>
                <a:cs typeface="Times New Roman"/>
              </a:rPr>
              <a:t>as 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'missing' </a:t>
            </a:r>
            <a:r>
              <a:rPr sz="1800" spc="60" dirty="0">
                <a:latin typeface="Times New Roman"/>
                <a:cs typeface="Times New Roman"/>
              </a:rPr>
              <a:t>during </a:t>
            </a:r>
            <a:r>
              <a:rPr sz="1800" spc="95" dirty="0">
                <a:latin typeface="Times New Roman"/>
                <a:cs typeface="Times New Roman"/>
              </a:rPr>
              <a:t>the </a:t>
            </a:r>
            <a:r>
              <a:rPr sz="1800" spc="70" dirty="0">
                <a:latin typeface="Times New Roman"/>
                <a:cs typeface="Times New Roman"/>
              </a:rPr>
              <a:t>data </a:t>
            </a:r>
            <a:r>
              <a:rPr sz="1800" spc="35" dirty="0">
                <a:latin typeface="Times New Roman"/>
                <a:cs typeface="Times New Roman"/>
              </a:rPr>
              <a:t>cleaning </a:t>
            </a:r>
            <a:r>
              <a:rPr sz="1800" spc="40" dirty="0">
                <a:latin typeface="Times New Roman"/>
                <a:cs typeface="Times New Roman"/>
              </a:rPr>
              <a:t> process </a:t>
            </a:r>
            <a:r>
              <a:rPr sz="1800" spc="15" dirty="0">
                <a:latin typeface="Times New Roman"/>
                <a:cs typeface="Times New Roman"/>
              </a:rPr>
              <a:t>so </a:t>
            </a:r>
            <a:r>
              <a:rPr sz="1800" spc="10" dirty="0">
                <a:latin typeface="Times New Roman"/>
                <a:cs typeface="Times New Roman"/>
              </a:rPr>
              <a:t>we </a:t>
            </a:r>
            <a:r>
              <a:rPr sz="1800" spc="55" dirty="0">
                <a:latin typeface="Times New Roman"/>
                <a:cs typeface="Times New Roman"/>
              </a:rPr>
              <a:t>can </a:t>
            </a:r>
            <a:r>
              <a:rPr sz="1800" spc="50" dirty="0">
                <a:latin typeface="Times New Roman"/>
                <a:cs typeface="Times New Roman"/>
              </a:rPr>
              <a:t>ignore </a:t>
            </a:r>
            <a:r>
              <a:rPr sz="1800" spc="40" dirty="0">
                <a:latin typeface="Times New Roman"/>
                <a:cs typeface="Times New Roman"/>
              </a:rPr>
              <a:t>it.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spc="95" dirty="0">
                <a:latin typeface="Times New Roman"/>
                <a:cs typeface="Times New Roman"/>
              </a:rPr>
              <a:t>the 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clients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30" dirty="0">
                <a:latin typeface="Times New Roman"/>
                <a:cs typeface="Times New Roman"/>
              </a:rPr>
              <a:t>(in </a:t>
            </a:r>
            <a:r>
              <a:rPr sz="1800" spc="70" dirty="0">
                <a:latin typeface="Times New Roman"/>
                <a:cs typeface="Times New Roman"/>
              </a:rPr>
              <a:t>both </a:t>
            </a:r>
            <a:r>
              <a:rPr sz="1800" spc="20" dirty="0">
                <a:latin typeface="Times New Roman"/>
                <a:cs typeface="Times New Roman"/>
              </a:rPr>
              <a:t>cases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spc="70" dirty="0">
                <a:latin typeface="Times New Roman"/>
                <a:cs typeface="Times New Roman"/>
              </a:rPr>
              <a:t>repayment 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status)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unaccompanied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(without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anyone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help/guide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them)</a:t>
            </a:r>
            <a:endParaRPr sz="1800">
              <a:latin typeface="Times New Roman"/>
              <a:cs typeface="Times New Roman"/>
            </a:endParaRPr>
          </a:p>
          <a:p>
            <a:pPr marL="12700" marR="49784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180340" algn="l"/>
              </a:tabLst>
            </a:pPr>
            <a:r>
              <a:rPr sz="1800" dirty="0">
                <a:latin typeface="Times New Roman"/>
                <a:cs typeface="Times New Roman"/>
              </a:rPr>
              <a:t>Least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amount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clients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company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their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children.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229"/>
              </a:spcBef>
            </a:pPr>
            <a:r>
              <a:rPr sz="4600" spc="-350" dirty="0"/>
              <a:t>Di</a:t>
            </a:r>
            <a:r>
              <a:rPr sz="4600" spc="-405" dirty="0"/>
              <a:t>s</a:t>
            </a:r>
            <a:r>
              <a:rPr sz="4600" spc="-280" dirty="0"/>
              <a:t>tr</a:t>
            </a:r>
            <a:r>
              <a:rPr sz="4600" spc="-229" dirty="0"/>
              <a:t>i</a:t>
            </a:r>
            <a:r>
              <a:rPr sz="4600" spc="-475" dirty="0"/>
              <a:t>b</a:t>
            </a:r>
            <a:r>
              <a:rPr sz="4600" spc="-310" dirty="0"/>
              <a:t>ution</a:t>
            </a:r>
            <a:r>
              <a:rPr sz="4600" b="0" spc="114" dirty="0">
                <a:latin typeface="Times New Roman"/>
                <a:cs typeface="Times New Roman"/>
              </a:rPr>
              <a:t> </a:t>
            </a:r>
            <a:r>
              <a:rPr sz="4600" spc="-235" dirty="0"/>
              <a:t>of</a:t>
            </a:r>
            <a:r>
              <a:rPr sz="4600" b="0" spc="390" dirty="0">
                <a:latin typeface="Times New Roman"/>
                <a:cs typeface="Times New Roman"/>
              </a:rPr>
              <a:t> </a:t>
            </a:r>
            <a:r>
              <a:rPr sz="4600" spc="-275" dirty="0"/>
              <a:t>cli</a:t>
            </a:r>
            <a:r>
              <a:rPr sz="4600" spc="-425" dirty="0"/>
              <a:t>e</a:t>
            </a:r>
            <a:r>
              <a:rPr sz="4600" spc="-355" dirty="0"/>
              <a:t>nt</a:t>
            </a:r>
            <a:r>
              <a:rPr sz="4600" b="0" spc="95" dirty="0">
                <a:latin typeface="Times New Roman"/>
                <a:cs typeface="Times New Roman"/>
              </a:rPr>
              <a:t> </a:t>
            </a:r>
            <a:r>
              <a:rPr sz="4600" spc="-390" dirty="0"/>
              <a:t>income</a:t>
            </a:r>
            <a:r>
              <a:rPr sz="4600" b="0" spc="70" dirty="0">
                <a:latin typeface="Times New Roman"/>
                <a:cs typeface="Times New Roman"/>
              </a:rPr>
              <a:t> </a:t>
            </a:r>
            <a:r>
              <a:rPr sz="4600" spc="-245" dirty="0"/>
              <a:t>ty</a:t>
            </a:r>
            <a:r>
              <a:rPr sz="4600" spc="-355" dirty="0"/>
              <a:t>p</a:t>
            </a:r>
            <a:r>
              <a:rPr sz="4600" spc="-360" dirty="0"/>
              <a:t>e</a:t>
            </a:r>
            <a:endParaRPr sz="4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2329" y="2571243"/>
            <a:ext cx="6439992" cy="344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46497" y="3775072"/>
            <a:ext cx="327279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4444"/>
              <a:buAutoNum type="arabicPeriod"/>
              <a:tabLst>
                <a:tab pos="179070" algn="l"/>
              </a:tabLst>
            </a:pPr>
            <a:r>
              <a:rPr sz="1800" spc="10" dirty="0">
                <a:latin typeface="Times New Roman"/>
                <a:cs typeface="Times New Roman"/>
              </a:rPr>
              <a:t>Most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clients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per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both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cases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repayment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status,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working.</a:t>
            </a:r>
            <a:endParaRPr sz="1800">
              <a:latin typeface="Times New Roman"/>
              <a:cs typeface="Times New Roman"/>
            </a:endParaRPr>
          </a:p>
          <a:p>
            <a:pPr marL="12700" marR="57150">
              <a:lnSpc>
                <a:spcPct val="100000"/>
              </a:lnSpc>
              <a:buSzPct val="94444"/>
              <a:buAutoNum type="arabicPeriod"/>
              <a:tabLst>
                <a:tab pos="180340" algn="l"/>
              </a:tabLst>
            </a:pPr>
            <a:r>
              <a:rPr sz="1800" spc="10" dirty="0">
                <a:latin typeface="Times New Roman"/>
                <a:cs typeface="Times New Roman"/>
              </a:rPr>
              <a:t>Conversely,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least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amount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clients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55" dirty="0">
                <a:latin typeface="Times New Roman"/>
                <a:cs typeface="Times New Roman"/>
              </a:rPr>
              <a:t>pensioners </a:t>
            </a:r>
            <a:r>
              <a:rPr sz="1800" spc="65" dirty="0">
                <a:latin typeface="Times New Roman"/>
                <a:cs typeface="Times New Roman"/>
              </a:rPr>
              <a:t>(retired 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clients)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973195" marR="623570" indent="-3342640">
              <a:lnSpc>
                <a:spcPts val="3240"/>
              </a:lnSpc>
              <a:spcBef>
                <a:spcPts val="919"/>
              </a:spcBef>
            </a:pPr>
            <a:r>
              <a:rPr sz="3300" spc="-280" dirty="0"/>
              <a:t>Dis</a:t>
            </a:r>
            <a:r>
              <a:rPr sz="3300" spc="-195" dirty="0"/>
              <a:t>t</a:t>
            </a:r>
            <a:r>
              <a:rPr sz="3300" spc="-155" dirty="0"/>
              <a:t>ri</a:t>
            </a:r>
            <a:r>
              <a:rPr sz="3300" spc="-345" dirty="0"/>
              <a:t>b</a:t>
            </a:r>
            <a:r>
              <a:rPr sz="3300" spc="-220" dirty="0"/>
              <a:t>ut</a:t>
            </a:r>
            <a:r>
              <a:rPr sz="3300" spc="-145" dirty="0"/>
              <a:t>i</a:t>
            </a:r>
            <a:r>
              <a:rPr sz="3300" spc="-265" dirty="0"/>
              <a:t>on</a:t>
            </a:r>
            <a:r>
              <a:rPr sz="3300" b="0" spc="70" dirty="0">
                <a:latin typeface="Times New Roman"/>
                <a:cs typeface="Times New Roman"/>
              </a:rPr>
              <a:t> </a:t>
            </a:r>
            <a:r>
              <a:rPr sz="3300" spc="-170" dirty="0"/>
              <a:t>of</a:t>
            </a:r>
            <a:r>
              <a:rPr sz="3300" b="0" spc="275" dirty="0">
                <a:latin typeface="Times New Roman"/>
                <a:cs typeface="Times New Roman"/>
              </a:rPr>
              <a:t> </a:t>
            </a:r>
            <a:r>
              <a:rPr sz="3300" spc="-360" dirty="0"/>
              <a:t>Educ</a:t>
            </a:r>
            <a:r>
              <a:rPr sz="3300" spc="-275" dirty="0"/>
              <a:t>a</a:t>
            </a:r>
            <a:r>
              <a:rPr sz="3300" spc="-165" dirty="0"/>
              <a:t>t</a:t>
            </a:r>
            <a:r>
              <a:rPr sz="3300" spc="-155" dirty="0"/>
              <a:t>i</a:t>
            </a:r>
            <a:r>
              <a:rPr sz="3300" spc="-265" dirty="0"/>
              <a:t>on</a:t>
            </a:r>
            <a:r>
              <a:rPr sz="3300" b="0" spc="50" dirty="0">
                <a:latin typeface="Times New Roman"/>
                <a:cs typeface="Times New Roman"/>
              </a:rPr>
              <a:t> </a:t>
            </a:r>
            <a:r>
              <a:rPr sz="3300" spc="-215" dirty="0"/>
              <a:t>type</a:t>
            </a:r>
            <a:r>
              <a:rPr sz="3300" b="0" spc="50" dirty="0">
                <a:latin typeface="Times New Roman"/>
                <a:cs typeface="Times New Roman"/>
              </a:rPr>
              <a:t> </a:t>
            </a:r>
            <a:r>
              <a:rPr sz="3300" spc="-325" dirty="0"/>
              <a:t>b</a:t>
            </a:r>
            <a:r>
              <a:rPr sz="3300" spc="-85" dirty="0"/>
              <a:t>y</a:t>
            </a:r>
            <a:r>
              <a:rPr sz="3300" b="0" spc="50" dirty="0">
                <a:latin typeface="Times New Roman"/>
                <a:cs typeface="Times New Roman"/>
              </a:rPr>
              <a:t> </a:t>
            </a:r>
            <a:r>
              <a:rPr sz="3300" spc="-204" dirty="0"/>
              <a:t>r</a:t>
            </a:r>
            <a:r>
              <a:rPr sz="3300" spc="-210" dirty="0"/>
              <a:t>epayment </a:t>
            </a:r>
            <a:r>
              <a:rPr sz="3300" b="0" spc="-100" dirty="0">
                <a:latin typeface="Times New Roman"/>
                <a:cs typeface="Times New Roman"/>
              </a:rPr>
              <a:t> </a:t>
            </a:r>
            <a:r>
              <a:rPr sz="3300" spc="-280" dirty="0"/>
              <a:t>status</a:t>
            </a:r>
            <a:endParaRPr sz="3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374" y="2469827"/>
            <a:ext cx="6737858" cy="33659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46497" y="3546726"/>
            <a:ext cx="3703954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latin typeface="Times New Roman"/>
                <a:cs typeface="Times New Roman"/>
              </a:rPr>
              <a:t>Point </a:t>
            </a:r>
            <a:r>
              <a:rPr sz="1800" b="1" spc="65" dirty="0">
                <a:latin typeface="Times New Roman"/>
                <a:cs typeface="Times New Roman"/>
              </a:rPr>
              <a:t>to </a:t>
            </a:r>
            <a:r>
              <a:rPr sz="1800" b="1" spc="50" dirty="0">
                <a:latin typeface="Times New Roman"/>
                <a:cs typeface="Times New Roman"/>
              </a:rPr>
              <a:t>infer </a:t>
            </a:r>
            <a:r>
              <a:rPr sz="1800" b="1" spc="35" dirty="0">
                <a:latin typeface="Times New Roman"/>
                <a:cs typeface="Times New Roman"/>
              </a:rPr>
              <a:t>from </a:t>
            </a:r>
            <a:r>
              <a:rPr sz="1800" b="1" spc="70" dirty="0">
                <a:latin typeface="Times New Roman"/>
                <a:cs typeface="Times New Roman"/>
              </a:rPr>
              <a:t>the </a:t>
            </a:r>
            <a:r>
              <a:rPr sz="1800" b="1" spc="25" dirty="0">
                <a:latin typeface="Times New Roman"/>
                <a:cs typeface="Times New Roman"/>
              </a:rPr>
              <a:t>graph 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1.Clients </a:t>
            </a:r>
            <a:r>
              <a:rPr sz="1800" spc="35" dirty="0">
                <a:latin typeface="Times New Roman"/>
                <a:cs typeface="Times New Roman"/>
              </a:rPr>
              <a:t>who </a:t>
            </a:r>
            <a:r>
              <a:rPr sz="1800" spc="45" dirty="0">
                <a:latin typeface="Times New Roman"/>
                <a:cs typeface="Times New Roman"/>
              </a:rPr>
              <a:t>default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proportionally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Times New Roman"/>
                <a:cs typeface="Times New Roman"/>
              </a:rPr>
              <a:t>9%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higher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compared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clients </a:t>
            </a:r>
            <a:r>
              <a:rPr sz="1800" spc="35" dirty="0">
                <a:latin typeface="Times New Roman"/>
                <a:cs typeface="Times New Roman"/>
              </a:rPr>
              <a:t>who do </a:t>
            </a:r>
            <a:r>
              <a:rPr sz="1800" spc="85" dirty="0">
                <a:latin typeface="Times New Roman"/>
                <a:cs typeface="Times New Roman"/>
              </a:rPr>
              <a:t>not </a:t>
            </a:r>
            <a:r>
              <a:rPr sz="1800" spc="45" dirty="0">
                <a:latin typeface="Times New Roman"/>
                <a:cs typeface="Times New Roman"/>
              </a:rPr>
              <a:t>default </a:t>
            </a:r>
            <a:r>
              <a:rPr sz="1800" spc="25" dirty="0">
                <a:latin typeface="Times New Roman"/>
                <a:cs typeface="Times New Roman"/>
              </a:rPr>
              <a:t>(for </a:t>
            </a:r>
            <a:r>
              <a:rPr sz="1800" spc="40" dirty="0">
                <a:latin typeface="Times New Roman"/>
                <a:cs typeface="Times New Roman"/>
              </a:rPr>
              <a:t>clients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with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education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secondary).</a:t>
            </a:r>
            <a:endParaRPr sz="1800">
              <a:latin typeface="Times New Roman"/>
              <a:cs typeface="Times New Roman"/>
            </a:endParaRPr>
          </a:p>
          <a:p>
            <a:pPr marL="12700" marR="313055">
              <a:lnSpc>
                <a:spcPct val="100000"/>
              </a:lnSpc>
              <a:buSzPct val="94444"/>
              <a:buAutoNum type="arabicPeriod" startAt="2"/>
              <a:tabLst>
                <a:tab pos="180340" algn="l"/>
              </a:tabLst>
            </a:pPr>
            <a:r>
              <a:rPr sz="1800" spc="30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higher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education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category,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15" dirty="0">
                <a:latin typeface="Times New Roman"/>
                <a:cs typeface="Times New Roman"/>
              </a:rPr>
              <a:t>lie</a:t>
            </a:r>
            <a:r>
              <a:rPr sz="1800" spc="85" dirty="0">
                <a:latin typeface="Times New Roman"/>
                <a:cs typeface="Times New Roman"/>
              </a:rPr>
              <a:t>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who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d</a:t>
            </a:r>
            <a:r>
              <a:rPr sz="1800" spc="45" dirty="0">
                <a:latin typeface="Times New Roman"/>
                <a:cs typeface="Times New Roman"/>
              </a:rPr>
              <a:t>efault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30" dirty="0">
                <a:latin typeface="Times New Roman"/>
                <a:cs typeface="Times New Roman"/>
              </a:rPr>
              <a:t> 8</a:t>
            </a:r>
            <a:r>
              <a:rPr sz="1800" spc="-235" dirty="0">
                <a:latin typeface="Times New Roman"/>
                <a:cs typeface="Times New Roman"/>
              </a:rPr>
              <a:t>%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25" dirty="0">
                <a:latin typeface="Times New Roman"/>
                <a:cs typeface="Times New Roman"/>
              </a:rPr>
              <a:t>w</a:t>
            </a:r>
            <a:r>
              <a:rPr sz="1800" spc="50" dirty="0">
                <a:latin typeface="Times New Roman"/>
                <a:cs typeface="Times New Roman"/>
              </a:rPr>
              <a:t>er.</a:t>
            </a:r>
            <a:endParaRPr sz="1800">
              <a:latin typeface="Times New Roman"/>
              <a:cs typeface="Times New Roman"/>
            </a:endParaRPr>
          </a:p>
          <a:p>
            <a:pPr marL="12700" marR="37465">
              <a:lnSpc>
                <a:spcPct val="100000"/>
              </a:lnSpc>
              <a:buSzPct val="94444"/>
              <a:buAutoNum type="arabicPeriod" startAt="2"/>
              <a:tabLst>
                <a:tab pos="179070" algn="l"/>
              </a:tabLst>
            </a:pPr>
            <a:r>
              <a:rPr sz="1800" spc="30" dirty="0">
                <a:latin typeface="Times New Roman"/>
                <a:cs typeface="Times New Roman"/>
              </a:rPr>
              <a:t>In </a:t>
            </a:r>
            <a:r>
              <a:rPr sz="1800" spc="70" dirty="0">
                <a:latin typeface="Times New Roman"/>
                <a:cs typeface="Times New Roman"/>
              </a:rPr>
              <a:t>both </a:t>
            </a:r>
            <a:r>
              <a:rPr sz="1800" spc="20" dirty="0">
                <a:latin typeface="Times New Roman"/>
                <a:cs typeface="Times New Roman"/>
              </a:rPr>
              <a:t>cases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spc="70" dirty="0">
                <a:latin typeface="Times New Roman"/>
                <a:cs typeface="Times New Roman"/>
              </a:rPr>
              <a:t>repayment </a:t>
            </a:r>
            <a:r>
              <a:rPr sz="1800" spc="55" dirty="0">
                <a:latin typeface="Times New Roman"/>
                <a:cs typeface="Times New Roman"/>
              </a:rPr>
              <a:t>status, 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lower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secondary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academic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degree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categories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minority.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017395" marR="223520" indent="-1789430">
              <a:lnSpc>
                <a:spcPts val="3240"/>
              </a:lnSpc>
              <a:spcBef>
                <a:spcPts val="919"/>
              </a:spcBef>
            </a:pPr>
            <a:r>
              <a:rPr sz="3300" spc="-254" dirty="0"/>
              <a:t>A</a:t>
            </a:r>
            <a:r>
              <a:rPr sz="3300" spc="-125" dirty="0"/>
              <a:t>v</a:t>
            </a:r>
            <a:r>
              <a:rPr sz="3300" spc="-300" dirty="0"/>
              <a:t>e</a:t>
            </a:r>
            <a:r>
              <a:rPr sz="3300" spc="-175" dirty="0"/>
              <a:t>r</a:t>
            </a:r>
            <a:r>
              <a:rPr sz="3300" spc="-45" dirty="0"/>
              <a:t>a</a:t>
            </a:r>
            <a:r>
              <a:rPr sz="3300" spc="-265" dirty="0"/>
              <a:t>ge</a:t>
            </a:r>
            <a:r>
              <a:rPr sz="3300" b="0" spc="50" dirty="0">
                <a:latin typeface="Times New Roman"/>
                <a:cs typeface="Times New Roman"/>
              </a:rPr>
              <a:t> </a:t>
            </a:r>
            <a:r>
              <a:rPr sz="3300" spc="-620" dirty="0"/>
              <a:t>E</a:t>
            </a:r>
            <a:r>
              <a:rPr sz="3300" spc="-204" dirty="0"/>
              <a:t>a</a:t>
            </a:r>
            <a:r>
              <a:rPr sz="3300" spc="-114" dirty="0"/>
              <a:t>r</a:t>
            </a:r>
            <a:r>
              <a:rPr sz="3300" spc="-204" dirty="0"/>
              <a:t>nin</a:t>
            </a:r>
            <a:r>
              <a:rPr sz="3300" spc="-265" dirty="0"/>
              <a:t>g</a:t>
            </a:r>
            <a:r>
              <a:rPr sz="3300" spc="-430" dirty="0"/>
              <a:t>s</a:t>
            </a:r>
            <a:r>
              <a:rPr sz="3300" b="0" spc="50" dirty="0">
                <a:latin typeface="Times New Roman"/>
                <a:cs typeface="Times New Roman"/>
              </a:rPr>
              <a:t> </a:t>
            </a:r>
            <a:r>
              <a:rPr sz="3300" spc="-325" dirty="0"/>
              <a:t>b</a:t>
            </a:r>
            <a:r>
              <a:rPr sz="3300" spc="-85" dirty="0"/>
              <a:t>y</a:t>
            </a:r>
            <a:r>
              <a:rPr sz="3300" b="0" spc="40" dirty="0">
                <a:latin typeface="Times New Roman"/>
                <a:cs typeface="Times New Roman"/>
              </a:rPr>
              <a:t> </a:t>
            </a:r>
            <a:r>
              <a:rPr sz="3300" spc="-145" dirty="0"/>
              <a:t>di</a:t>
            </a:r>
            <a:r>
              <a:rPr sz="3300" spc="-25" dirty="0"/>
              <a:t>f</a:t>
            </a:r>
            <a:r>
              <a:rPr sz="3300" spc="-40" dirty="0"/>
              <a:t>f</a:t>
            </a:r>
            <a:r>
              <a:rPr sz="3300" spc="-300" dirty="0"/>
              <a:t>e</a:t>
            </a:r>
            <a:r>
              <a:rPr sz="3300" spc="-155" dirty="0"/>
              <a:t>r</a:t>
            </a:r>
            <a:r>
              <a:rPr sz="3300" spc="-254" dirty="0"/>
              <a:t>ent</a:t>
            </a:r>
            <a:r>
              <a:rPr sz="3300" b="0" spc="50" dirty="0">
                <a:latin typeface="Times New Roman"/>
                <a:cs typeface="Times New Roman"/>
              </a:rPr>
              <a:t> </a:t>
            </a:r>
            <a:r>
              <a:rPr sz="3300" spc="-235" dirty="0"/>
              <a:t>pro</a:t>
            </a:r>
            <a:r>
              <a:rPr sz="3300" spc="-110" dirty="0"/>
              <a:t>f</a:t>
            </a:r>
            <a:r>
              <a:rPr sz="3300" spc="-335" dirty="0"/>
              <a:t>ess</a:t>
            </a:r>
            <a:r>
              <a:rPr sz="3300" spc="-185" dirty="0"/>
              <a:t>i</a:t>
            </a:r>
            <a:r>
              <a:rPr sz="3300" spc="-320" dirty="0"/>
              <a:t>ons</a:t>
            </a:r>
            <a:r>
              <a:rPr sz="3300" b="0" spc="50" dirty="0">
                <a:latin typeface="Times New Roman"/>
                <a:cs typeface="Times New Roman"/>
              </a:rPr>
              <a:t> </a:t>
            </a:r>
            <a:r>
              <a:rPr sz="3300" spc="-240" dirty="0"/>
              <a:t>based </a:t>
            </a:r>
            <a:r>
              <a:rPr sz="3300" b="0" spc="-114" dirty="0">
                <a:latin typeface="Times New Roman"/>
                <a:cs typeface="Times New Roman"/>
              </a:rPr>
              <a:t> </a:t>
            </a:r>
            <a:r>
              <a:rPr sz="3300" spc="-265" dirty="0"/>
              <a:t>on</a:t>
            </a:r>
            <a:r>
              <a:rPr sz="3300" b="0" spc="50" dirty="0">
                <a:latin typeface="Times New Roman"/>
                <a:cs typeface="Times New Roman"/>
              </a:rPr>
              <a:t> </a:t>
            </a:r>
            <a:r>
              <a:rPr sz="3300" spc="-130" dirty="0"/>
              <a:t>t</a:t>
            </a:r>
            <a:r>
              <a:rPr sz="3300" spc="-220" dirty="0"/>
              <a:t>a</a:t>
            </a:r>
            <a:r>
              <a:rPr sz="3300" spc="-200" dirty="0"/>
              <a:t>r</a:t>
            </a:r>
            <a:r>
              <a:rPr sz="3300" spc="-260" dirty="0"/>
              <a:t>get</a:t>
            </a:r>
            <a:r>
              <a:rPr sz="3300" b="0" spc="60" dirty="0">
                <a:latin typeface="Times New Roman"/>
                <a:cs typeface="Times New Roman"/>
              </a:rPr>
              <a:t> </a:t>
            </a:r>
            <a:r>
              <a:rPr sz="3300" spc="-150" dirty="0"/>
              <a:t>(</a:t>
            </a:r>
            <a:r>
              <a:rPr sz="3300" spc="-120" dirty="0"/>
              <a:t>r</a:t>
            </a:r>
            <a:r>
              <a:rPr sz="3300" spc="-225" dirty="0"/>
              <a:t>epayment</a:t>
            </a:r>
            <a:r>
              <a:rPr sz="3300" b="0" spc="50" dirty="0">
                <a:latin typeface="Times New Roman"/>
                <a:cs typeface="Times New Roman"/>
              </a:rPr>
              <a:t> </a:t>
            </a:r>
            <a:r>
              <a:rPr sz="3300" spc="-420" dirty="0"/>
              <a:t>s</a:t>
            </a:r>
            <a:r>
              <a:rPr sz="3300" spc="-270" dirty="0"/>
              <a:t>t</a:t>
            </a:r>
            <a:r>
              <a:rPr sz="3300" spc="-45" dirty="0"/>
              <a:t>a</a:t>
            </a:r>
            <a:r>
              <a:rPr sz="3300" spc="-295" dirty="0"/>
              <a:t>tu</a:t>
            </a:r>
            <a:r>
              <a:rPr sz="3300" spc="-360" dirty="0"/>
              <a:t>s</a:t>
            </a:r>
            <a:r>
              <a:rPr sz="3300" spc="-70" dirty="0"/>
              <a:t>)</a:t>
            </a:r>
            <a:endParaRPr sz="3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37" y="2286006"/>
            <a:ext cx="6324913" cy="39746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88178" y="2112387"/>
            <a:ext cx="2900045" cy="386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C0CB"/>
                </a:solidFill>
                <a:latin typeface="Arial"/>
                <a:cs typeface="Arial"/>
              </a:rPr>
              <a:t>Inferences</a:t>
            </a:r>
            <a:endParaRPr sz="1800">
              <a:latin typeface="Arial"/>
              <a:cs typeface="Arial"/>
            </a:endParaRPr>
          </a:p>
          <a:p>
            <a:pPr marL="12700" marR="125730">
              <a:lnSpc>
                <a:spcPts val="2160"/>
              </a:lnSpc>
              <a:spcBef>
                <a:spcPts val="45"/>
              </a:spcBef>
              <a:buAutoNum type="arabicPeriod"/>
              <a:tabLst>
                <a:tab pos="252729" algn="l"/>
              </a:tabLst>
            </a:pPr>
            <a:r>
              <a:rPr sz="1800" spc="-114" dirty="0">
                <a:latin typeface="Microsoft Sans Serif"/>
                <a:cs typeface="Microsoft Sans Serif"/>
              </a:rPr>
              <a:t>I</a:t>
            </a:r>
            <a:r>
              <a:rPr sz="1800" spc="-215" dirty="0">
                <a:latin typeface="Microsoft Sans Serif"/>
                <a:cs typeface="Microsoft Sans Serif"/>
              </a:rPr>
              <a:t>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bo</a:t>
            </a:r>
            <a:r>
              <a:rPr sz="1800" spc="-20" dirty="0">
                <a:latin typeface="Microsoft Sans Serif"/>
                <a:cs typeface="Microsoft Sans Serif"/>
              </a:rPr>
              <a:t>t</a:t>
            </a:r>
            <a:r>
              <a:rPr sz="1800" spc="-215" dirty="0">
                <a:latin typeface="Microsoft Sans Serif"/>
                <a:cs typeface="Microsoft Sans Serif"/>
              </a:rPr>
              <a:t>h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ca</a:t>
            </a:r>
            <a:r>
              <a:rPr sz="1800" spc="-235" dirty="0">
                <a:latin typeface="Microsoft Sans Serif"/>
                <a:cs typeface="Microsoft Sans Serif"/>
              </a:rPr>
              <a:t>ses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rep</a:t>
            </a:r>
            <a:r>
              <a:rPr sz="1800" spc="-70" dirty="0">
                <a:latin typeface="Microsoft Sans Serif"/>
                <a:cs typeface="Microsoft Sans Serif"/>
              </a:rPr>
              <a:t>a</a:t>
            </a:r>
            <a:r>
              <a:rPr sz="1800" spc="-114" dirty="0">
                <a:latin typeface="Microsoft Sans Serif"/>
                <a:cs typeface="Microsoft Sans Serif"/>
              </a:rPr>
              <a:t>yment 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st</a:t>
            </a:r>
            <a:r>
              <a:rPr sz="1800" spc="-130" dirty="0">
                <a:latin typeface="Microsoft Sans Serif"/>
                <a:cs typeface="Microsoft Sans Serif"/>
              </a:rPr>
              <a:t>a</a:t>
            </a:r>
            <a:r>
              <a:rPr sz="1800" spc="-75" dirty="0">
                <a:latin typeface="Microsoft Sans Serif"/>
                <a:cs typeface="Microsoft Sans Serif"/>
              </a:rPr>
              <a:t>t</a:t>
            </a:r>
            <a:r>
              <a:rPr sz="1800" spc="-145" dirty="0">
                <a:latin typeface="Microsoft Sans Serif"/>
                <a:cs typeface="Microsoft Sans Serif"/>
              </a:rPr>
              <a:t>u</a:t>
            </a:r>
            <a:r>
              <a:rPr sz="1800" spc="-345" dirty="0">
                <a:latin typeface="Microsoft Sans Serif"/>
                <a:cs typeface="Microsoft Sans Serif"/>
              </a:rPr>
              <a:t>s</a:t>
            </a:r>
            <a:r>
              <a:rPr sz="1800" spc="-110" dirty="0">
                <a:latin typeface="Microsoft Sans Serif"/>
                <a:cs typeface="Microsoft Sans Serif"/>
              </a:rPr>
              <a:t>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60" dirty="0">
                <a:latin typeface="Microsoft Sans Serif"/>
                <a:cs typeface="Microsoft Sans Serif"/>
              </a:rPr>
              <a:t>commeri</a:t>
            </a:r>
            <a:r>
              <a:rPr sz="1800" spc="-140" dirty="0">
                <a:latin typeface="Microsoft Sans Serif"/>
                <a:cs typeface="Microsoft Sans Serif"/>
              </a:rPr>
              <a:t>c</a:t>
            </a:r>
            <a:r>
              <a:rPr sz="1800" spc="-15" dirty="0">
                <a:latin typeface="Microsoft Sans Serif"/>
                <a:cs typeface="Microsoft Sans Serif"/>
              </a:rPr>
              <a:t>al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90" dirty="0">
                <a:latin typeface="Microsoft Sans Serif"/>
                <a:cs typeface="Microsoft Sans Serif"/>
              </a:rPr>
              <a:t>asso</a:t>
            </a:r>
            <a:r>
              <a:rPr sz="1800" spc="-175" dirty="0">
                <a:latin typeface="Microsoft Sans Serif"/>
                <a:cs typeface="Microsoft Sans Serif"/>
              </a:rPr>
              <a:t>c</a:t>
            </a:r>
            <a:r>
              <a:rPr sz="1800" spc="-20" dirty="0">
                <a:latin typeface="Microsoft Sans Serif"/>
                <a:cs typeface="Microsoft Sans Serif"/>
              </a:rPr>
              <a:t>ia</a:t>
            </a:r>
            <a:r>
              <a:rPr sz="1800" spc="-5" dirty="0">
                <a:latin typeface="Microsoft Sans Serif"/>
                <a:cs typeface="Microsoft Sans Serif"/>
              </a:rPr>
              <a:t>t</a:t>
            </a:r>
            <a:r>
              <a:rPr sz="1800" spc="-75" dirty="0">
                <a:latin typeface="Microsoft Sans Serif"/>
                <a:cs typeface="Microsoft Sans Serif"/>
              </a:rPr>
              <a:t>e 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cl</a:t>
            </a:r>
            <a:r>
              <a:rPr sz="1800" spc="-55" dirty="0">
                <a:latin typeface="Microsoft Sans Serif"/>
                <a:cs typeface="Microsoft Sans Serif"/>
              </a:rPr>
              <a:t>i</a:t>
            </a:r>
            <a:r>
              <a:rPr sz="1800" spc="-135" dirty="0">
                <a:latin typeface="Microsoft Sans Serif"/>
                <a:cs typeface="Microsoft Sans Serif"/>
              </a:rPr>
              <a:t>en</a:t>
            </a:r>
            <a:r>
              <a:rPr sz="1800" spc="-65" dirty="0">
                <a:latin typeface="Microsoft Sans Serif"/>
                <a:cs typeface="Microsoft Sans Serif"/>
              </a:rPr>
              <a:t>t</a:t>
            </a:r>
            <a:r>
              <a:rPr sz="1800" spc="-305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are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t</a:t>
            </a:r>
            <a:r>
              <a:rPr sz="1800" spc="-145" dirty="0">
                <a:latin typeface="Microsoft Sans Serif"/>
                <a:cs typeface="Microsoft Sans Serif"/>
              </a:rPr>
              <a:t>h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hig</a:t>
            </a:r>
            <a:r>
              <a:rPr sz="1800" spc="-130" dirty="0">
                <a:latin typeface="Microsoft Sans Serif"/>
                <a:cs typeface="Microsoft Sans Serif"/>
              </a:rPr>
              <a:t>h</a:t>
            </a:r>
            <a:r>
              <a:rPr sz="1800" spc="-140" dirty="0">
                <a:latin typeface="Microsoft Sans Serif"/>
                <a:cs typeface="Microsoft Sans Serif"/>
              </a:rPr>
              <a:t>est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ea</a:t>
            </a:r>
            <a:r>
              <a:rPr sz="1800" spc="5" dirty="0">
                <a:latin typeface="Microsoft Sans Serif"/>
                <a:cs typeface="Microsoft Sans Serif"/>
              </a:rPr>
              <a:t>r</a:t>
            </a:r>
            <a:r>
              <a:rPr sz="1800" spc="-155" dirty="0">
                <a:latin typeface="Microsoft Sans Serif"/>
                <a:cs typeface="Microsoft Sans Serif"/>
              </a:rPr>
              <a:t>ner</a:t>
            </a:r>
            <a:r>
              <a:rPr sz="1800" spc="-170" dirty="0">
                <a:latin typeface="Microsoft Sans Serif"/>
                <a:cs typeface="Microsoft Sans Serif"/>
              </a:rPr>
              <a:t>s</a:t>
            </a:r>
            <a:r>
              <a:rPr sz="1800" spc="-110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ts val="2160"/>
              </a:lnSpc>
              <a:spcBef>
                <a:spcPts val="5"/>
              </a:spcBef>
              <a:buAutoNum type="arabicPeriod"/>
              <a:tabLst>
                <a:tab pos="252729" algn="l"/>
              </a:tabLst>
            </a:pPr>
            <a:r>
              <a:rPr sz="1800" spc="-105" dirty="0">
                <a:latin typeface="Microsoft Sans Serif"/>
                <a:cs typeface="Microsoft Sans Serif"/>
              </a:rPr>
              <a:t>Clien</a:t>
            </a:r>
            <a:r>
              <a:rPr sz="1800" spc="-60" dirty="0">
                <a:latin typeface="Microsoft Sans Serif"/>
                <a:cs typeface="Microsoft Sans Serif"/>
              </a:rPr>
              <a:t>t</a:t>
            </a:r>
            <a:r>
              <a:rPr sz="1800" spc="-300" dirty="0">
                <a:latin typeface="Microsoft Sans Serif"/>
                <a:cs typeface="Microsoft Sans Serif"/>
              </a:rPr>
              <a:t>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who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are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60" dirty="0">
                <a:latin typeface="Microsoft Sans Serif"/>
                <a:cs typeface="Microsoft Sans Serif"/>
              </a:rPr>
              <a:t>on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310" dirty="0">
                <a:latin typeface="Microsoft Sans Serif"/>
                <a:cs typeface="Microsoft Sans Serif"/>
              </a:rPr>
              <a:t>m</a:t>
            </a:r>
            <a:r>
              <a:rPr sz="1800" spc="-35" dirty="0">
                <a:latin typeface="Microsoft Sans Serif"/>
                <a:cs typeface="Microsoft Sans Serif"/>
              </a:rPr>
              <a:t>ate</a:t>
            </a:r>
            <a:r>
              <a:rPr sz="1800" spc="10" dirty="0">
                <a:latin typeface="Microsoft Sans Serif"/>
                <a:cs typeface="Microsoft Sans Serif"/>
              </a:rPr>
              <a:t>r</a:t>
            </a:r>
            <a:r>
              <a:rPr sz="1800" spc="-90" dirty="0">
                <a:latin typeface="Microsoft Sans Serif"/>
                <a:cs typeface="Microsoft Sans Serif"/>
              </a:rPr>
              <a:t>ni</a:t>
            </a:r>
            <a:r>
              <a:rPr sz="1800" spc="-60" dirty="0">
                <a:latin typeface="Microsoft Sans Serif"/>
                <a:cs typeface="Microsoft Sans Serif"/>
              </a:rPr>
              <a:t>t</a:t>
            </a:r>
            <a:r>
              <a:rPr sz="1800" dirty="0">
                <a:latin typeface="Microsoft Sans Serif"/>
                <a:cs typeface="Microsoft Sans Serif"/>
              </a:rPr>
              <a:t>y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leave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(therefore,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female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25" dirty="0">
                <a:latin typeface="Microsoft Sans Serif"/>
                <a:cs typeface="Microsoft Sans Serif"/>
              </a:rPr>
              <a:t>clients)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ha</a:t>
            </a:r>
            <a:r>
              <a:rPr sz="1800" spc="-150" dirty="0">
                <a:latin typeface="Microsoft Sans Serif"/>
                <a:cs typeface="Microsoft Sans Serif"/>
              </a:rPr>
              <a:t>v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diff</a:t>
            </a:r>
            <a:r>
              <a:rPr sz="1800" spc="-130" dirty="0">
                <a:latin typeface="Microsoft Sans Serif"/>
                <a:cs typeface="Microsoft Sans Serif"/>
              </a:rPr>
              <a:t>ic</a:t>
            </a:r>
            <a:r>
              <a:rPr sz="1800" spc="-185" dirty="0">
                <a:latin typeface="Microsoft Sans Serif"/>
                <a:cs typeface="Microsoft Sans Serif"/>
              </a:rPr>
              <a:t>u</a:t>
            </a:r>
            <a:r>
              <a:rPr sz="1800" spc="-20" dirty="0">
                <a:latin typeface="Microsoft Sans Serif"/>
                <a:cs typeface="Microsoft Sans Serif"/>
              </a:rPr>
              <a:t>lt</a:t>
            </a:r>
            <a:r>
              <a:rPr sz="1800" dirty="0">
                <a:latin typeface="Microsoft Sans Serif"/>
                <a:cs typeface="Microsoft Sans Serif"/>
              </a:rPr>
              <a:t>y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i</a:t>
            </a:r>
            <a:r>
              <a:rPr sz="1800" spc="-165" dirty="0">
                <a:latin typeface="Microsoft Sans Serif"/>
                <a:cs typeface="Microsoft Sans Serif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Microsoft Sans Serif"/>
                <a:cs typeface="Microsoft Sans Serif"/>
              </a:rPr>
              <a:t>makin</a:t>
            </a:r>
            <a:r>
              <a:rPr sz="1800" spc="-10" dirty="0">
                <a:latin typeface="Microsoft Sans Serif"/>
                <a:cs typeface="Microsoft Sans Serif"/>
              </a:rPr>
              <a:t>g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</a:t>
            </a:r>
            <a:r>
              <a:rPr sz="1800" spc="-45" dirty="0">
                <a:latin typeface="Microsoft Sans Serif"/>
                <a:cs typeface="Microsoft Sans Serif"/>
              </a:rPr>
              <a:t>a</a:t>
            </a:r>
            <a:r>
              <a:rPr sz="1800" spc="-145" dirty="0">
                <a:latin typeface="Microsoft Sans Serif"/>
                <a:cs typeface="Microsoft Sans Serif"/>
              </a:rPr>
              <a:t>ymen</a:t>
            </a:r>
            <a:r>
              <a:rPr sz="1800" spc="-60" dirty="0">
                <a:latin typeface="Microsoft Sans Serif"/>
                <a:cs typeface="Microsoft Sans Serif"/>
              </a:rPr>
              <a:t>t</a:t>
            </a:r>
            <a:r>
              <a:rPr sz="1800" spc="-305" dirty="0">
                <a:latin typeface="Microsoft Sans Serif"/>
                <a:cs typeface="Microsoft Sans Serif"/>
              </a:rPr>
              <a:t>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3.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415" dirty="0">
                <a:latin typeface="Microsoft Sans Serif"/>
                <a:cs typeface="Microsoft Sans Serif"/>
              </a:rPr>
              <a:t>P</a:t>
            </a:r>
            <a:r>
              <a:rPr sz="1800" spc="-160" dirty="0">
                <a:latin typeface="Microsoft Sans Serif"/>
                <a:cs typeface="Microsoft Sans Serif"/>
              </a:rPr>
              <a:t>ensi</a:t>
            </a:r>
            <a:r>
              <a:rPr sz="1800" spc="-145" dirty="0">
                <a:latin typeface="Microsoft Sans Serif"/>
                <a:cs typeface="Microsoft Sans Serif"/>
              </a:rPr>
              <a:t>oners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an</a:t>
            </a:r>
            <a:r>
              <a:rPr sz="1800" spc="-10" dirty="0">
                <a:latin typeface="Microsoft Sans Serif"/>
                <a:cs typeface="Microsoft Sans Serif"/>
              </a:rPr>
              <a:t>d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5" dirty="0">
                <a:latin typeface="Microsoft Sans Serif"/>
                <a:cs typeface="Microsoft Sans Serif"/>
              </a:rPr>
              <a:t>st</a:t>
            </a:r>
            <a:r>
              <a:rPr sz="1800" spc="-215" dirty="0">
                <a:latin typeface="Microsoft Sans Serif"/>
                <a:cs typeface="Microsoft Sans Serif"/>
              </a:rPr>
              <a:t>u</a:t>
            </a:r>
            <a:r>
              <a:rPr sz="1800" spc="-110" dirty="0">
                <a:latin typeface="Microsoft Sans Serif"/>
                <a:cs typeface="Microsoft Sans Serif"/>
              </a:rPr>
              <a:t>den</a:t>
            </a:r>
            <a:r>
              <a:rPr sz="1800" spc="-160" dirty="0">
                <a:latin typeface="Microsoft Sans Serif"/>
                <a:cs typeface="Microsoft Sans Serif"/>
              </a:rPr>
              <a:t>ts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do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not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ha</a:t>
            </a:r>
            <a:r>
              <a:rPr sz="1800" spc="-140" dirty="0">
                <a:latin typeface="Microsoft Sans Serif"/>
                <a:cs typeface="Microsoft Sans Serif"/>
              </a:rPr>
              <a:t>v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a</a:t>
            </a:r>
            <a:r>
              <a:rPr sz="1800" spc="-165" dirty="0">
                <a:latin typeface="Microsoft Sans Serif"/>
                <a:cs typeface="Microsoft Sans Serif"/>
              </a:rPr>
              <a:t>n</a:t>
            </a:r>
            <a:r>
              <a:rPr sz="1800" dirty="0">
                <a:latin typeface="Microsoft Sans Serif"/>
                <a:cs typeface="Microsoft Sans Serif"/>
              </a:rPr>
              <a:t>y</a:t>
            </a:r>
            <a:endParaRPr sz="1800">
              <a:latin typeface="Microsoft Sans Serif"/>
              <a:cs typeface="Microsoft Sans Serif"/>
            </a:endParaRPr>
          </a:p>
          <a:p>
            <a:pPr marL="12700" marR="231140">
              <a:lnSpc>
                <a:spcPts val="2160"/>
              </a:lnSpc>
            </a:pPr>
            <a:r>
              <a:rPr sz="1800" spc="-60" dirty="0">
                <a:latin typeface="Microsoft Sans Serif"/>
                <a:cs typeface="Microsoft Sans Serif"/>
              </a:rPr>
              <a:t>difficulties </a:t>
            </a:r>
            <a:r>
              <a:rPr sz="1800" spc="-120" dirty="0">
                <a:latin typeface="Microsoft Sans Serif"/>
                <a:cs typeface="Microsoft Sans Serif"/>
              </a:rPr>
              <a:t>in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repayments. </a:t>
            </a:r>
            <a:r>
              <a:rPr sz="1800" spc="-60" dirty="0">
                <a:latin typeface="Microsoft Sans Serif"/>
                <a:cs typeface="Microsoft Sans Serif"/>
              </a:rPr>
              <a:t>4. 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275" dirty="0">
                <a:latin typeface="Microsoft Sans Serif"/>
                <a:cs typeface="Microsoft Sans Serif"/>
              </a:rPr>
              <a:t>T</a:t>
            </a:r>
            <a:r>
              <a:rPr sz="1800" spc="-245" dirty="0">
                <a:latin typeface="Microsoft Sans Serif"/>
                <a:cs typeface="Microsoft Sans Serif"/>
              </a:rPr>
              <a:t>h</a:t>
            </a:r>
            <a:r>
              <a:rPr sz="1800" spc="-70" dirty="0">
                <a:latin typeface="Microsoft Sans Serif"/>
                <a:cs typeface="Microsoft Sans Serif"/>
              </a:rPr>
              <a:t>ere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are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25" dirty="0">
                <a:latin typeface="Microsoft Sans Serif"/>
                <a:cs typeface="Microsoft Sans Serif"/>
              </a:rPr>
              <a:t>almost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an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equ</a:t>
            </a:r>
            <a:r>
              <a:rPr sz="1800" spc="-15" dirty="0">
                <a:latin typeface="Microsoft Sans Serif"/>
                <a:cs typeface="Microsoft Sans Serif"/>
              </a:rPr>
              <a:t>al 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Microsoft Sans Serif"/>
                <a:cs typeface="Microsoft Sans Serif"/>
              </a:rPr>
              <a:t>n</a:t>
            </a:r>
            <a:r>
              <a:rPr sz="1800" spc="-210" dirty="0">
                <a:latin typeface="Microsoft Sans Serif"/>
                <a:cs typeface="Microsoft Sans Serif"/>
              </a:rPr>
              <a:t>u</a:t>
            </a:r>
            <a:r>
              <a:rPr sz="1800" spc="-105" dirty="0">
                <a:latin typeface="Microsoft Sans Serif"/>
                <a:cs typeface="Microsoft Sans Serif"/>
              </a:rPr>
              <a:t>mber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cl</a:t>
            </a:r>
            <a:r>
              <a:rPr sz="1800" spc="-55" dirty="0">
                <a:latin typeface="Microsoft Sans Serif"/>
                <a:cs typeface="Microsoft Sans Serif"/>
              </a:rPr>
              <a:t>i</a:t>
            </a:r>
            <a:r>
              <a:rPr sz="1800" spc="-135" dirty="0">
                <a:latin typeface="Microsoft Sans Serif"/>
                <a:cs typeface="Microsoft Sans Serif"/>
              </a:rPr>
              <a:t>en</a:t>
            </a:r>
            <a:r>
              <a:rPr sz="1800" spc="-65" dirty="0">
                <a:latin typeface="Microsoft Sans Serif"/>
                <a:cs typeface="Microsoft Sans Serif"/>
              </a:rPr>
              <a:t>t</a:t>
            </a:r>
            <a:r>
              <a:rPr sz="1800" spc="-305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Microsoft Sans Serif"/>
                <a:cs typeface="Microsoft Sans Serif"/>
              </a:rPr>
              <a:t>und</a:t>
            </a:r>
            <a:r>
              <a:rPr sz="1800" spc="-55" dirty="0">
                <a:latin typeface="Microsoft Sans Serif"/>
                <a:cs typeface="Microsoft Sans Serif"/>
              </a:rPr>
              <a:t>er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t</a:t>
            </a:r>
            <a:r>
              <a:rPr sz="1800" spc="-145" dirty="0">
                <a:latin typeface="Microsoft Sans Serif"/>
                <a:cs typeface="Microsoft Sans Serif"/>
              </a:rPr>
              <a:t>h</a:t>
            </a:r>
            <a:r>
              <a:rPr sz="1800" spc="-75" dirty="0">
                <a:latin typeface="Microsoft Sans Serif"/>
                <a:cs typeface="Microsoft Sans Serif"/>
              </a:rPr>
              <a:t>e 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w</a:t>
            </a:r>
            <a:r>
              <a:rPr sz="1800" spc="-65" dirty="0">
                <a:latin typeface="Microsoft Sans Serif"/>
                <a:cs typeface="Microsoft Sans Serif"/>
              </a:rPr>
              <a:t>o</a:t>
            </a:r>
            <a:r>
              <a:rPr sz="1800" spc="-10" dirty="0">
                <a:latin typeface="Microsoft Sans Serif"/>
                <a:cs typeface="Microsoft Sans Serif"/>
              </a:rPr>
              <a:t>r</a:t>
            </a:r>
            <a:r>
              <a:rPr sz="1800" spc="-100" dirty="0">
                <a:latin typeface="Microsoft Sans Serif"/>
                <a:cs typeface="Microsoft Sans Serif"/>
              </a:rPr>
              <a:t>ki</a:t>
            </a:r>
            <a:r>
              <a:rPr sz="1800" spc="-145" dirty="0">
                <a:latin typeface="Microsoft Sans Serif"/>
                <a:cs typeface="Microsoft Sans Serif"/>
              </a:rPr>
              <a:t>n</a:t>
            </a:r>
            <a:r>
              <a:rPr sz="1800" spc="-10" dirty="0">
                <a:latin typeface="Microsoft Sans Serif"/>
                <a:cs typeface="Microsoft Sans Serif"/>
              </a:rPr>
              <a:t>g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ca</a:t>
            </a:r>
            <a:r>
              <a:rPr sz="1800" spc="-45" dirty="0">
                <a:latin typeface="Microsoft Sans Serif"/>
                <a:cs typeface="Microsoft Sans Serif"/>
              </a:rPr>
              <a:t>tegory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who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rep</a:t>
            </a:r>
            <a:r>
              <a:rPr sz="1800" spc="-70" dirty="0">
                <a:latin typeface="Microsoft Sans Serif"/>
                <a:cs typeface="Microsoft Sans Serif"/>
              </a:rPr>
              <a:t>a</a:t>
            </a:r>
            <a:r>
              <a:rPr sz="1800" dirty="0">
                <a:latin typeface="Microsoft Sans Serif"/>
                <a:cs typeface="Microsoft Sans Serif"/>
              </a:rPr>
              <a:t>y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and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default.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973195" marR="180340" indent="-3786504">
              <a:lnSpc>
                <a:spcPts val="3240"/>
              </a:lnSpc>
              <a:spcBef>
                <a:spcPts val="919"/>
              </a:spcBef>
            </a:pPr>
            <a:r>
              <a:rPr sz="3300" spc="-235" dirty="0"/>
              <a:t>Distribution</a:t>
            </a:r>
            <a:r>
              <a:rPr sz="3300" spc="-25" dirty="0"/>
              <a:t> </a:t>
            </a:r>
            <a:r>
              <a:rPr sz="3300" spc="-170" dirty="0"/>
              <a:t>of</a:t>
            </a:r>
            <a:r>
              <a:rPr sz="3300" spc="185" dirty="0"/>
              <a:t> </a:t>
            </a:r>
            <a:r>
              <a:rPr sz="3300" spc="-285" dirty="0"/>
              <a:t>Education</a:t>
            </a:r>
            <a:r>
              <a:rPr sz="3300" spc="-40" dirty="0"/>
              <a:t> </a:t>
            </a:r>
            <a:r>
              <a:rPr sz="3300" spc="-215" dirty="0"/>
              <a:t>type</a:t>
            </a:r>
            <a:r>
              <a:rPr sz="3300" spc="-45" dirty="0"/>
              <a:t> </a:t>
            </a:r>
            <a:r>
              <a:rPr sz="3300" spc="-204" dirty="0"/>
              <a:t>by</a:t>
            </a:r>
            <a:r>
              <a:rPr sz="3300" spc="-40" dirty="0"/>
              <a:t> </a:t>
            </a:r>
            <a:r>
              <a:rPr sz="3300" spc="-175" dirty="0"/>
              <a:t>loan</a:t>
            </a:r>
            <a:r>
              <a:rPr sz="3300" spc="-30" dirty="0"/>
              <a:t> </a:t>
            </a:r>
            <a:r>
              <a:rPr sz="3300" spc="-220" dirty="0"/>
              <a:t>repayment </a:t>
            </a:r>
            <a:r>
              <a:rPr sz="3300" spc="-905" dirty="0"/>
              <a:t> </a:t>
            </a:r>
            <a:r>
              <a:rPr sz="3300" spc="-280" dirty="0"/>
              <a:t>status</a:t>
            </a:r>
            <a:endParaRPr sz="33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332" y="2286006"/>
            <a:ext cx="7122204" cy="38032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55742" y="2298315"/>
            <a:ext cx="244665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78435" indent="-166370">
              <a:lnSpc>
                <a:spcPct val="100000"/>
              </a:lnSpc>
              <a:buSzPct val="94444"/>
              <a:buAutoNum type="arabicPeriod"/>
              <a:tabLst>
                <a:tab pos="179070" algn="l"/>
              </a:tabLst>
            </a:pPr>
            <a:r>
              <a:rPr sz="1800" spc="50" dirty="0">
                <a:latin typeface="Times New Roman"/>
                <a:cs typeface="Times New Roman"/>
              </a:rPr>
              <a:t>There's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difference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12700" marR="314325" algn="just">
              <a:lnSpc>
                <a:spcPct val="100000"/>
              </a:lnSpc>
            </a:pPr>
            <a:r>
              <a:rPr sz="1800" spc="5" dirty="0">
                <a:latin typeface="Times New Roman"/>
                <a:cs typeface="Times New Roman"/>
              </a:rPr>
              <a:t>-</a:t>
            </a:r>
            <a:r>
              <a:rPr sz="1800" spc="-110" dirty="0">
                <a:latin typeface="Times New Roman"/>
                <a:cs typeface="Times New Roman"/>
              </a:rPr>
              <a:t>4</a:t>
            </a:r>
            <a:r>
              <a:rPr sz="1800" spc="-170" dirty="0">
                <a:latin typeface="Times New Roman"/>
                <a:cs typeface="Times New Roman"/>
              </a:rPr>
              <a:t>%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m</a:t>
            </a:r>
            <a:r>
              <a:rPr sz="1800" spc="110" dirty="0">
                <a:latin typeface="Times New Roman"/>
                <a:cs typeface="Times New Roman"/>
              </a:rPr>
              <a:t>arr</a:t>
            </a:r>
            <a:r>
              <a:rPr sz="1800" spc="15" dirty="0">
                <a:latin typeface="Times New Roman"/>
                <a:cs typeface="Times New Roman"/>
              </a:rPr>
              <a:t>i</a:t>
            </a:r>
            <a:r>
              <a:rPr sz="1800" spc="25" dirty="0">
                <a:latin typeface="Times New Roman"/>
                <a:cs typeface="Times New Roman"/>
              </a:rPr>
              <a:t>e</a:t>
            </a:r>
            <a:r>
              <a:rPr sz="1800" spc="60" dirty="0">
                <a:latin typeface="Times New Roman"/>
                <a:cs typeface="Times New Roman"/>
              </a:rPr>
              <a:t>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15" dirty="0">
                <a:latin typeface="Times New Roman"/>
                <a:cs typeface="Times New Roman"/>
              </a:rPr>
              <a:t>lie</a:t>
            </a:r>
            <a:r>
              <a:rPr sz="1800" spc="70" dirty="0">
                <a:latin typeface="Times New Roman"/>
                <a:cs typeface="Times New Roman"/>
              </a:rPr>
              <a:t>nts  </a:t>
            </a:r>
            <a:r>
              <a:rPr sz="1800" spc="35" dirty="0">
                <a:latin typeface="Times New Roman"/>
                <a:cs typeface="Times New Roman"/>
              </a:rPr>
              <a:t>who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have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difficulty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making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payments.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4444"/>
              <a:buAutoNum type="arabicPeriod" startAt="2"/>
              <a:tabLst>
                <a:tab pos="180340" algn="l"/>
              </a:tabLst>
            </a:pPr>
            <a:r>
              <a:rPr sz="1800" spc="-5" dirty="0">
                <a:latin typeface="Times New Roman"/>
                <a:cs typeface="Times New Roman"/>
              </a:rPr>
              <a:t>Family </a:t>
            </a:r>
            <a:r>
              <a:rPr sz="1800" spc="70" dirty="0">
                <a:latin typeface="Times New Roman"/>
                <a:cs typeface="Times New Roman"/>
              </a:rPr>
              <a:t>status </a:t>
            </a:r>
            <a:r>
              <a:rPr sz="1800" spc="45" dirty="0">
                <a:latin typeface="Times New Roman"/>
                <a:cs typeface="Times New Roman"/>
              </a:rPr>
              <a:t>for </a:t>
            </a:r>
            <a:r>
              <a:rPr sz="1800" spc="70" dirty="0">
                <a:latin typeface="Times New Roman"/>
                <a:cs typeface="Times New Roman"/>
              </a:rPr>
              <a:t>both 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cases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repayment 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status </a:t>
            </a:r>
            <a:r>
              <a:rPr sz="1800" spc="50" dirty="0">
                <a:latin typeface="Times New Roman"/>
                <a:cs typeface="Times New Roman"/>
              </a:rPr>
              <a:t>have </a:t>
            </a:r>
            <a:r>
              <a:rPr sz="1800" spc="80" dirty="0">
                <a:latin typeface="Times New Roman"/>
                <a:cs typeface="Times New Roman"/>
              </a:rPr>
              <a:t>an </a:t>
            </a:r>
            <a:r>
              <a:rPr sz="1800" spc="45" dirty="0">
                <a:latin typeface="Times New Roman"/>
                <a:cs typeface="Times New Roman"/>
              </a:rPr>
              <a:t>almost 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evenly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distributed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family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status </a:t>
            </a:r>
            <a:r>
              <a:rPr sz="1800" spc="10" dirty="0">
                <a:latin typeface="Times New Roman"/>
                <a:cs typeface="Times New Roman"/>
              </a:rPr>
              <a:t>(family </a:t>
            </a:r>
            <a:r>
              <a:rPr sz="1800" spc="55" dirty="0">
                <a:latin typeface="Times New Roman"/>
                <a:cs typeface="Times New Roman"/>
              </a:rPr>
              <a:t>members 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living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with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client)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590"/>
              </a:spcBef>
            </a:pPr>
            <a:r>
              <a:rPr sz="3500" spc="-229" dirty="0"/>
              <a:t>Distri</a:t>
            </a:r>
            <a:r>
              <a:rPr sz="3500" spc="-405" dirty="0"/>
              <a:t>b</a:t>
            </a:r>
            <a:r>
              <a:rPr sz="3500" spc="-235" dirty="0"/>
              <a:t>ution</a:t>
            </a:r>
            <a:r>
              <a:rPr sz="3500" b="0" spc="35" dirty="0">
                <a:latin typeface="Times New Roman"/>
                <a:cs typeface="Times New Roman"/>
              </a:rPr>
              <a:t> </a:t>
            </a:r>
            <a:r>
              <a:rPr sz="3500" spc="-175" dirty="0"/>
              <a:t>of</a:t>
            </a:r>
            <a:r>
              <a:rPr sz="3500" b="0" spc="285" dirty="0">
                <a:latin typeface="Times New Roman"/>
                <a:cs typeface="Times New Roman"/>
              </a:rPr>
              <a:t> </a:t>
            </a:r>
            <a:r>
              <a:rPr sz="3500" spc="-470" dirty="0"/>
              <a:t>c</a:t>
            </a:r>
            <a:r>
              <a:rPr sz="3500" spc="-265" dirty="0"/>
              <a:t>r</a:t>
            </a:r>
            <a:r>
              <a:rPr sz="3500" spc="-220" dirty="0"/>
              <a:t>edit</a:t>
            </a:r>
            <a:r>
              <a:rPr sz="3500" b="0" spc="35" dirty="0">
                <a:latin typeface="Times New Roman"/>
                <a:cs typeface="Times New Roman"/>
              </a:rPr>
              <a:t> </a:t>
            </a:r>
            <a:r>
              <a:rPr sz="3500" spc="-254" dirty="0"/>
              <a:t>amount</a:t>
            </a:r>
            <a:r>
              <a:rPr sz="3500" b="0" spc="40" dirty="0">
                <a:latin typeface="Times New Roman"/>
                <a:cs typeface="Times New Roman"/>
              </a:rPr>
              <a:t> </a:t>
            </a:r>
            <a:r>
              <a:rPr sz="3500" spc="-220" dirty="0"/>
              <a:t>and</a:t>
            </a:r>
            <a:r>
              <a:rPr sz="3500" b="0" spc="45" dirty="0">
                <a:latin typeface="Times New Roman"/>
                <a:cs typeface="Times New Roman"/>
              </a:rPr>
              <a:t> </a:t>
            </a:r>
            <a:r>
              <a:rPr sz="3500" spc="-275" dirty="0"/>
              <a:t>housing</a:t>
            </a:r>
            <a:r>
              <a:rPr sz="3500" b="0" spc="30" dirty="0">
                <a:latin typeface="Times New Roman"/>
                <a:cs typeface="Times New Roman"/>
              </a:rPr>
              <a:t> </a:t>
            </a:r>
            <a:r>
              <a:rPr sz="3500" spc="-225" dirty="0"/>
              <a:t>type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127" y="2286006"/>
            <a:ext cx="7601970" cy="40227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60796" y="2350766"/>
            <a:ext cx="1980564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C0CB"/>
                </a:solidFill>
                <a:latin typeface="Times New Roman"/>
                <a:cs typeface="Times New Roman"/>
              </a:rPr>
              <a:t>Inferences </a:t>
            </a:r>
            <a:r>
              <a:rPr sz="1800" b="1" spc="45" dirty="0">
                <a:solidFill>
                  <a:srgbClr val="FFC0C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1.Clients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with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office,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co-op, </a:t>
            </a:r>
            <a:r>
              <a:rPr sz="1800" spc="40" dirty="0">
                <a:latin typeface="Times New Roman"/>
                <a:cs typeface="Times New Roman"/>
              </a:rPr>
              <a:t>municipal 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apartments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have 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highest 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repayers.</a:t>
            </a:r>
            <a:endParaRPr sz="1800">
              <a:latin typeface="Times New Roman"/>
              <a:cs typeface="Times New Roman"/>
            </a:endParaRPr>
          </a:p>
          <a:p>
            <a:pPr marL="12700" marR="4762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2.Clients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living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with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parents or </a:t>
            </a:r>
            <a:r>
              <a:rPr sz="1800" spc="55" dirty="0">
                <a:latin typeface="Times New Roman"/>
                <a:cs typeface="Times New Roman"/>
              </a:rPr>
              <a:t>in </a:t>
            </a:r>
            <a:r>
              <a:rPr sz="1800" spc="50" dirty="0">
                <a:latin typeface="Times New Roman"/>
                <a:cs typeface="Times New Roman"/>
              </a:rPr>
              <a:t>a 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parents' apartment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have </a:t>
            </a:r>
            <a:r>
              <a:rPr sz="1800" spc="90" dirty="0">
                <a:latin typeface="Times New Roman"/>
                <a:cs typeface="Times New Roman"/>
              </a:rPr>
              <a:t>the </a:t>
            </a:r>
            <a:r>
              <a:rPr sz="1800" spc="45" dirty="0">
                <a:latin typeface="Times New Roman"/>
                <a:cs typeface="Times New Roman"/>
              </a:rPr>
              <a:t>least 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amount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55" dirty="0">
                <a:latin typeface="Times New Roman"/>
                <a:cs typeface="Times New Roman"/>
              </a:rPr>
              <a:t>repayers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defaulters.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192655" marR="618490" indent="-1567180">
              <a:lnSpc>
                <a:spcPts val="3240"/>
              </a:lnSpc>
              <a:spcBef>
                <a:spcPts val="919"/>
              </a:spcBef>
            </a:pPr>
            <a:r>
              <a:rPr sz="3300" spc="-235" dirty="0"/>
              <a:t>Distribution </a:t>
            </a:r>
            <a:r>
              <a:rPr sz="3300" spc="-170" dirty="0"/>
              <a:t>of</a:t>
            </a:r>
            <a:r>
              <a:rPr sz="3300" spc="-165" dirty="0"/>
              <a:t> </a:t>
            </a:r>
            <a:r>
              <a:rPr sz="3300" spc="-310" dirty="0"/>
              <a:t>Loan</a:t>
            </a:r>
            <a:r>
              <a:rPr sz="3300" spc="-305" dirty="0"/>
              <a:t> </a:t>
            </a:r>
            <a:r>
              <a:rPr sz="3300" spc="-285" dirty="0"/>
              <a:t>purpose </a:t>
            </a:r>
            <a:r>
              <a:rPr sz="3300" spc="-245" dirty="0"/>
              <a:t>(Segregated </a:t>
            </a:r>
            <a:r>
              <a:rPr sz="3300" spc="-204" dirty="0"/>
              <a:t>by </a:t>
            </a:r>
            <a:r>
              <a:rPr sz="3300" spc="-905" dirty="0"/>
              <a:t> </a:t>
            </a:r>
            <a:r>
              <a:rPr sz="3300" spc="-200" dirty="0"/>
              <a:t>r</a:t>
            </a:r>
            <a:r>
              <a:rPr sz="3300" spc="-250" dirty="0"/>
              <a:t>e</a:t>
            </a:r>
            <a:r>
              <a:rPr sz="3300" spc="-335" dirty="0"/>
              <a:t>p</a:t>
            </a:r>
            <a:r>
              <a:rPr sz="3300" spc="-210" dirty="0"/>
              <a:t>yament</a:t>
            </a:r>
            <a:r>
              <a:rPr sz="3300" b="0" spc="50" dirty="0">
                <a:latin typeface="Times New Roman"/>
                <a:cs typeface="Times New Roman"/>
              </a:rPr>
              <a:t> </a:t>
            </a:r>
            <a:r>
              <a:rPr sz="3300" spc="-440" dirty="0"/>
              <a:t>s</a:t>
            </a:r>
            <a:r>
              <a:rPr sz="3300" spc="-130" dirty="0"/>
              <a:t>t</a:t>
            </a:r>
            <a:r>
              <a:rPr sz="3300" spc="-160" dirty="0"/>
              <a:t>a</a:t>
            </a:r>
            <a:r>
              <a:rPr sz="3300" spc="-315" dirty="0"/>
              <a:t>tus</a:t>
            </a:r>
            <a:r>
              <a:rPr sz="3300" b="0" spc="60" dirty="0">
                <a:latin typeface="Times New Roman"/>
                <a:cs typeface="Times New Roman"/>
              </a:rPr>
              <a:t> </a:t>
            </a:r>
            <a:r>
              <a:rPr sz="3300" spc="-180" dirty="0"/>
              <a:t>(</a:t>
            </a:r>
            <a:r>
              <a:rPr sz="3300" spc="-420" dirty="0"/>
              <a:t>T</a:t>
            </a:r>
            <a:r>
              <a:rPr sz="3300" spc="-204" dirty="0"/>
              <a:t>a</a:t>
            </a:r>
            <a:r>
              <a:rPr sz="3300" spc="-95" dirty="0"/>
              <a:t>r</a:t>
            </a:r>
            <a:r>
              <a:rPr sz="3300" spc="-180" dirty="0"/>
              <a:t>get))</a:t>
            </a:r>
            <a:endParaRPr sz="3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664" y="2299735"/>
            <a:ext cx="8448342" cy="39906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44616" y="2611878"/>
            <a:ext cx="235712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5" dirty="0">
                <a:latin typeface="Times New Roman"/>
                <a:cs typeface="Times New Roman"/>
              </a:rPr>
              <a:t>1.Repair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purposes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on </a:t>
            </a:r>
            <a:r>
              <a:rPr sz="1800" spc="75" dirty="0">
                <a:latin typeface="Times New Roman"/>
                <a:cs typeface="Times New Roman"/>
              </a:rPr>
              <a:t>top </a:t>
            </a:r>
            <a:r>
              <a:rPr sz="1800" spc="55" dirty="0">
                <a:latin typeface="Times New Roman"/>
                <a:cs typeface="Times New Roman"/>
              </a:rPr>
              <a:t>with most 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defaulters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repayers.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2.Proportion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wise,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there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50" dirty="0">
                <a:latin typeface="Times New Roman"/>
                <a:cs typeface="Times New Roman"/>
              </a:rPr>
              <a:t>high </a:t>
            </a:r>
            <a:r>
              <a:rPr sz="1800" spc="70" dirty="0">
                <a:latin typeface="Times New Roman"/>
                <a:cs typeface="Times New Roman"/>
              </a:rPr>
              <a:t>amount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repayers </a:t>
            </a:r>
            <a:r>
              <a:rPr sz="1800" spc="60" dirty="0">
                <a:latin typeface="Times New Roman"/>
                <a:cs typeface="Times New Roman"/>
              </a:rPr>
              <a:t>when </a:t>
            </a:r>
            <a:r>
              <a:rPr sz="1800" spc="95" dirty="0">
                <a:latin typeface="Times New Roman"/>
                <a:cs typeface="Times New Roman"/>
              </a:rPr>
              <a:t>the 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client </a:t>
            </a:r>
            <a:r>
              <a:rPr sz="1800" spc="40" dirty="0">
                <a:latin typeface="Times New Roman"/>
                <a:cs typeface="Times New Roman"/>
              </a:rPr>
              <a:t>refuses </a:t>
            </a:r>
            <a:r>
              <a:rPr sz="1800" spc="70" dirty="0">
                <a:latin typeface="Times New Roman"/>
                <a:cs typeface="Times New Roman"/>
              </a:rPr>
              <a:t>to </a:t>
            </a:r>
            <a:r>
              <a:rPr sz="1800" spc="65" dirty="0">
                <a:latin typeface="Times New Roman"/>
                <a:cs typeface="Times New Roman"/>
              </a:rPr>
              <a:t>name 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purpose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loan.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Although </a:t>
            </a:r>
            <a:r>
              <a:rPr sz="1800" spc="45" dirty="0">
                <a:latin typeface="Times New Roman"/>
                <a:cs typeface="Times New Roman"/>
              </a:rPr>
              <a:t>such </a:t>
            </a:r>
            <a:r>
              <a:rPr sz="1800" spc="40" dirty="0">
                <a:latin typeface="Times New Roman"/>
                <a:cs typeface="Times New Roman"/>
              </a:rPr>
              <a:t>clients 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rare.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229"/>
              </a:spcBef>
            </a:pPr>
            <a:r>
              <a:rPr sz="4600" spc="-350" dirty="0"/>
              <a:t>Di</a:t>
            </a:r>
            <a:r>
              <a:rPr sz="4600" spc="-405" dirty="0"/>
              <a:t>s</a:t>
            </a:r>
            <a:r>
              <a:rPr sz="4600" spc="-280" dirty="0"/>
              <a:t>tr</a:t>
            </a:r>
            <a:r>
              <a:rPr sz="4600" spc="-229" dirty="0"/>
              <a:t>i</a:t>
            </a:r>
            <a:r>
              <a:rPr sz="4600" spc="-475" dirty="0"/>
              <a:t>b</a:t>
            </a:r>
            <a:r>
              <a:rPr sz="4600" spc="-310" dirty="0"/>
              <a:t>ution</a:t>
            </a:r>
            <a:r>
              <a:rPr sz="4600" b="0" spc="114" dirty="0">
                <a:latin typeface="Times New Roman"/>
                <a:cs typeface="Times New Roman"/>
              </a:rPr>
              <a:t> </a:t>
            </a:r>
            <a:r>
              <a:rPr sz="4600" spc="-235" dirty="0"/>
              <a:t>of</a:t>
            </a:r>
            <a:r>
              <a:rPr sz="4600" b="0" spc="390" dirty="0">
                <a:latin typeface="Times New Roman"/>
                <a:cs typeface="Times New Roman"/>
              </a:rPr>
              <a:t> </a:t>
            </a:r>
            <a:r>
              <a:rPr sz="4600" spc="-450" dirty="0"/>
              <a:t>cont</a:t>
            </a:r>
            <a:r>
              <a:rPr sz="4600" spc="-300" dirty="0"/>
              <a:t>r</a:t>
            </a:r>
            <a:r>
              <a:rPr sz="4600" spc="-390" dirty="0"/>
              <a:t>act</a:t>
            </a:r>
            <a:r>
              <a:rPr sz="4600" b="0" spc="85" dirty="0">
                <a:latin typeface="Times New Roman"/>
                <a:cs typeface="Times New Roman"/>
              </a:rPr>
              <a:t> </a:t>
            </a:r>
            <a:r>
              <a:rPr sz="4600" spc="-330" dirty="0"/>
              <a:t>st</a:t>
            </a:r>
            <a:r>
              <a:rPr sz="4600" spc="-335" dirty="0"/>
              <a:t>a</a:t>
            </a:r>
            <a:r>
              <a:rPr sz="4600" spc="-434" dirty="0"/>
              <a:t>tus</a:t>
            </a:r>
            <a:endParaRPr sz="4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375" y="2299735"/>
            <a:ext cx="7963221" cy="39906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65698" y="2767707"/>
            <a:ext cx="2122805" cy="277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30" dirty="0">
                <a:latin typeface="Times New Roman"/>
                <a:cs typeface="Times New Roman"/>
              </a:rPr>
              <a:t>1. </a:t>
            </a:r>
            <a:r>
              <a:rPr sz="1800" spc="10" dirty="0">
                <a:latin typeface="Times New Roman"/>
                <a:cs typeface="Times New Roman"/>
              </a:rPr>
              <a:t>Most </a:t>
            </a:r>
            <a:r>
              <a:rPr sz="1800" spc="50" dirty="0">
                <a:latin typeface="Times New Roman"/>
                <a:cs typeface="Times New Roman"/>
              </a:rPr>
              <a:t>rejection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loans </a:t>
            </a:r>
            <a:r>
              <a:rPr sz="1800" spc="5" dirty="0">
                <a:latin typeface="Times New Roman"/>
                <a:cs typeface="Times New Roman"/>
              </a:rPr>
              <a:t>is </a:t>
            </a:r>
            <a:r>
              <a:rPr sz="1800" spc="55" dirty="0">
                <a:latin typeface="Times New Roman"/>
                <a:cs typeface="Times New Roman"/>
              </a:rPr>
              <a:t>when </a:t>
            </a:r>
            <a:r>
              <a:rPr sz="1800" spc="90" dirty="0">
                <a:latin typeface="Times New Roman"/>
                <a:cs typeface="Times New Roman"/>
              </a:rPr>
              <a:t>the 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purpose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spc="95" dirty="0">
                <a:latin typeface="Times New Roman"/>
                <a:cs typeface="Times New Roman"/>
              </a:rPr>
              <a:t>the </a:t>
            </a:r>
            <a:r>
              <a:rPr sz="1800" spc="45" dirty="0">
                <a:latin typeface="Times New Roman"/>
                <a:cs typeface="Times New Roman"/>
              </a:rPr>
              <a:t>client 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based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Repairs.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2.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For </a:t>
            </a:r>
            <a:r>
              <a:rPr sz="1800" spc="50" dirty="0">
                <a:latin typeface="Times New Roman"/>
                <a:cs typeface="Times New Roman"/>
              </a:rPr>
              <a:t>education </a:t>
            </a:r>
            <a:r>
              <a:rPr sz="1800" spc="55" dirty="0">
                <a:latin typeface="Times New Roman"/>
                <a:cs typeface="Times New Roman"/>
              </a:rPr>
              <a:t> purposes </a:t>
            </a:r>
            <a:r>
              <a:rPr sz="1800" spc="10" dirty="0">
                <a:latin typeface="Times New Roman"/>
                <a:cs typeface="Times New Roman"/>
              </a:rPr>
              <a:t>we </a:t>
            </a:r>
            <a:r>
              <a:rPr sz="1800" spc="50" dirty="0">
                <a:latin typeface="Times New Roman"/>
                <a:cs typeface="Times New Roman"/>
              </a:rPr>
              <a:t>have 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equal </a:t>
            </a:r>
            <a:r>
              <a:rPr sz="1800" spc="75" dirty="0">
                <a:latin typeface="Times New Roman"/>
                <a:cs typeface="Times New Roman"/>
              </a:rPr>
              <a:t>number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approvals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spc="30" dirty="0">
                <a:latin typeface="Times New Roman"/>
                <a:cs typeface="Times New Roman"/>
              </a:rPr>
              <a:t>refusals.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8" y="2241927"/>
            <a:ext cx="9511030" cy="38481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25"/>
              </a:spcBef>
            </a:pPr>
            <a:r>
              <a:rPr sz="2200" spc="-260" dirty="0">
                <a:latin typeface="Microsoft Sans Serif"/>
                <a:cs typeface="Microsoft Sans Serif"/>
              </a:rPr>
              <a:t>The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data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given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below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65" dirty="0">
                <a:latin typeface="Microsoft Sans Serif"/>
                <a:cs typeface="Microsoft Sans Serif"/>
              </a:rPr>
              <a:t>contains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information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about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loan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application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at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time 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applying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for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loan.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It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70" dirty="0">
                <a:latin typeface="Microsoft Sans Serif"/>
                <a:cs typeface="Microsoft Sans Serif"/>
              </a:rPr>
              <a:t>contains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two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types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170" dirty="0">
                <a:latin typeface="Microsoft Sans Serif"/>
                <a:cs typeface="Microsoft Sans Serif"/>
              </a:rPr>
              <a:t>scenarios: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•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260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client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with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payment 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difficulties: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he/she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had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late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payment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more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than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260" dirty="0">
                <a:latin typeface="Microsoft Sans Serif"/>
                <a:cs typeface="Microsoft Sans Serif"/>
              </a:rPr>
              <a:t>X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days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on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at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least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one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first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260" dirty="0">
                <a:latin typeface="Microsoft Sans Serif"/>
                <a:cs typeface="Microsoft Sans Serif"/>
              </a:rPr>
              <a:t>Y </a:t>
            </a:r>
            <a:r>
              <a:rPr sz="2200" spc="-254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instalments</a:t>
            </a:r>
            <a:r>
              <a:rPr sz="2200" spc="-1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loan </a:t>
            </a:r>
            <a:r>
              <a:rPr sz="2200" spc="-145" dirty="0">
                <a:latin typeface="Microsoft Sans Serif"/>
                <a:cs typeface="Microsoft Sans Serif"/>
              </a:rPr>
              <a:t>in</a:t>
            </a:r>
            <a:r>
              <a:rPr sz="2200" spc="-14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our</a:t>
            </a:r>
            <a:r>
              <a:rPr sz="2200" spc="-125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sample,</a:t>
            </a:r>
            <a:r>
              <a:rPr sz="2200" spc="-15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• </a:t>
            </a:r>
            <a:r>
              <a:rPr sz="2200" spc="-60" dirty="0">
                <a:latin typeface="Microsoft Sans Serif"/>
                <a:cs typeface="Microsoft Sans Serif"/>
              </a:rPr>
              <a:t>All </a:t>
            </a:r>
            <a:r>
              <a:rPr sz="2200" spc="-105" dirty="0">
                <a:latin typeface="Microsoft Sans Serif"/>
                <a:cs typeface="Microsoft Sans Serif"/>
              </a:rPr>
              <a:t>other </a:t>
            </a:r>
            <a:r>
              <a:rPr sz="2200" spc="-215" dirty="0">
                <a:latin typeface="Microsoft Sans Serif"/>
                <a:cs typeface="Microsoft Sans Serif"/>
              </a:rPr>
              <a:t>cases:</a:t>
            </a:r>
            <a:r>
              <a:rPr sz="2200" spc="15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All </a:t>
            </a:r>
            <a:r>
              <a:rPr sz="2200" spc="-105" dirty="0">
                <a:latin typeface="Microsoft Sans Serif"/>
                <a:cs typeface="Microsoft Sans Serif"/>
              </a:rPr>
              <a:t>other </a:t>
            </a:r>
            <a:r>
              <a:rPr sz="2200" spc="-229" dirty="0">
                <a:latin typeface="Microsoft Sans Serif"/>
                <a:cs typeface="Microsoft Sans Serif"/>
              </a:rPr>
              <a:t>cases</a:t>
            </a:r>
            <a:r>
              <a:rPr sz="2200" spc="125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when</a:t>
            </a:r>
            <a:r>
              <a:rPr sz="2200" spc="19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 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payment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is</a:t>
            </a:r>
            <a:r>
              <a:rPr sz="2200" spc="-19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paid </a:t>
            </a:r>
            <a:r>
              <a:rPr sz="2200" spc="-195" dirty="0">
                <a:latin typeface="Microsoft Sans Serif"/>
                <a:cs typeface="Microsoft Sans Serif"/>
              </a:rPr>
              <a:t>on</a:t>
            </a:r>
            <a:r>
              <a:rPr sz="2200" spc="-190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time.</a:t>
            </a:r>
            <a:r>
              <a:rPr sz="2200" spc="-135" dirty="0">
                <a:latin typeface="Microsoft Sans Serif"/>
                <a:cs typeface="Microsoft Sans Serif"/>
              </a:rPr>
              <a:t> When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 </a:t>
            </a:r>
            <a:r>
              <a:rPr sz="2200" spc="-120" dirty="0">
                <a:latin typeface="Microsoft Sans Serif"/>
                <a:cs typeface="Microsoft Sans Serif"/>
              </a:rPr>
              <a:t>client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applies </a:t>
            </a:r>
            <a:r>
              <a:rPr sz="2200" spc="-20" dirty="0">
                <a:latin typeface="Microsoft Sans Serif"/>
                <a:cs typeface="Microsoft Sans Serif"/>
              </a:rPr>
              <a:t>for </a:t>
            </a:r>
            <a:r>
              <a:rPr sz="2200" spc="-15" dirty="0">
                <a:latin typeface="Microsoft Sans Serif"/>
                <a:cs typeface="Microsoft Sans Serif"/>
              </a:rPr>
              <a:t>a </a:t>
            </a:r>
            <a:r>
              <a:rPr sz="2200" spc="-110" dirty="0">
                <a:latin typeface="Microsoft Sans Serif"/>
                <a:cs typeface="Microsoft Sans Serif"/>
              </a:rPr>
              <a:t>loan,</a:t>
            </a:r>
            <a:r>
              <a:rPr sz="2200" spc="-105" dirty="0">
                <a:latin typeface="Microsoft Sans Serif"/>
                <a:cs typeface="Microsoft Sans Serif"/>
              </a:rPr>
              <a:t> there </a:t>
            </a:r>
            <a:r>
              <a:rPr sz="2200" spc="-50" dirty="0">
                <a:latin typeface="Microsoft Sans Serif"/>
                <a:cs typeface="Microsoft Sans Serif"/>
              </a:rPr>
              <a:t>are </a:t>
            </a:r>
            <a:r>
              <a:rPr sz="2200" spc="-80" dirty="0">
                <a:latin typeface="Microsoft Sans Serif"/>
                <a:cs typeface="Microsoft Sans Serif"/>
              </a:rPr>
              <a:t>four </a:t>
            </a:r>
            <a:r>
              <a:rPr sz="2200" spc="-105" dirty="0">
                <a:latin typeface="Microsoft Sans Serif"/>
                <a:cs typeface="Microsoft Sans Serif"/>
              </a:rPr>
              <a:t>types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decisions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that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could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be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taken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by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client/company):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1.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Approved: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260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Company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215" dirty="0">
                <a:latin typeface="Microsoft Sans Serif"/>
                <a:cs typeface="Microsoft Sans Serif"/>
              </a:rPr>
              <a:t>has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approved </a:t>
            </a:r>
            <a:r>
              <a:rPr sz="2200" spc="-110" dirty="0">
                <a:latin typeface="Microsoft Sans Serif"/>
                <a:cs typeface="Microsoft Sans Serif"/>
              </a:rPr>
              <a:t>loan </a:t>
            </a:r>
            <a:r>
              <a:rPr sz="2200" spc="-85" dirty="0">
                <a:latin typeface="Microsoft Sans Serif"/>
                <a:cs typeface="Microsoft Sans Serif"/>
              </a:rPr>
              <a:t>Application </a:t>
            </a:r>
            <a:r>
              <a:rPr sz="2200" spc="-75" dirty="0">
                <a:latin typeface="Microsoft Sans Serif"/>
                <a:cs typeface="Microsoft Sans Serif"/>
              </a:rPr>
              <a:t>2. </a:t>
            </a:r>
            <a:r>
              <a:rPr sz="2200" spc="-125" dirty="0">
                <a:latin typeface="Microsoft Sans Serif"/>
                <a:cs typeface="Microsoft Sans Serif"/>
              </a:rPr>
              <a:t>Cancelled:</a:t>
            </a:r>
            <a:r>
              <a:rPr sz="2200" spc="330" dirty="0">
                <a:latin typeface="Microsoft Sans Serif"/>
                <a:cs typeface="Microsoft Sans Serif"/>
              </a:rPr>
              <a:t> </a:t>
            </a:r>
            <a:r>
              <a:rPr sz="2200" spc="-260" dirty="0">
                <a:latin typeface="Microsoft Sans Serif"/>
                <a:cs typeface="Microsoft Sans Serif"/>
              </a:rPr>
              <a:t>The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client</a:t>
            </a:r>
            <a:r>
              <a:rPr sz="2200" spc="345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cancelled</a:t>
            </a:r>
            <a:r>
              <a:rPr sz="2200" spc="33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 </a:t>
            </a:r>
            <a:r>
              <a:rPr sz="2200" spc="-70" dirty="0">
                <a:latin typeface="Microsoft Sans Serif"/>
                <a:cs typeface="Microsoft Sans Serif"/>
              </a:rPr>
              <a:t>application </a:t>
            </a:r>
            <a:r>
              <a:rPr sz="2200" spc="-65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sometime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during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approval.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Either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client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changed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her/his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70" dirty="0">
                <a:latin typeface="Microsoft Sans Serif"/>
                <a:cs typeface="Microsoft Sans Serif"/>
              </a:rPr>
              <a:t>mind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about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loan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or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in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250" dirty="0">
                <a:latin typeface="Microsoft Sans Serif"/>
                <a:cs typeface="Microsoft Sans Serif"/>
              </a:rPr>
              <a:t>some</a:t>
            </a:r>
            <a:r>
              <a:rPr sz="2200" spc="-245" dirty="0">
                <a:latin typeface="Microsoft Sans Serif"/>
                <a:cs typeface="Microsoft Sans Serif"/>
              </a:rPr>
              <a:t> </a:t>
            </a:r>
            <a:r>
              <a:rPr sz="2200" spc="-225" dirty="0">
                <a:latin typeface="Microsoft Sans Serif"/>
                <a:cs typeface="Microsoft Sans Serif"/>
              </a:rPr>
              <a:t>cases</a:t>
            </a:r>
            <a:r>
              <a:rPr sz="2200" spc="-22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due </a:t>
            </a:r>
            <a:r>
              <a:rPr sz="2200" spc="-70" dirty="0">
                <a:latin typeface="Microsoft Sans Serif"/>
                <a:cs typeface="Microsoft Sans Serif"/>
              </a:rPr>
              <a:t>to </a:t>
            </a:r>
            <a:r>
              <a:rPr sz="2200" spc="-15" dirty="0">
                <a:latin typeface="Microsoft Sans Serif"/>
                <a:cs typeface="Microsoft Sans Serif"/>
              </a:rPr>
              <a:t>a </a:t>
            </a:r>
            <a:r>
              <a:rPr sz="2200" spc="-114" dirty="0">
                <a:latin typeface="Microsoft Sans Serif"/>
                <a:cs typeface="Microsoft Sans Serif"/>
              </a:rPr>
              <a:t>higher </a:t>
            </a:r>
            <a:r>
              <a:rPr sz="2200" spc="-135" dirty="0">
                <a:latin typeface="Microsoft Sans Serif"/>
                <a:cs typeface="Microsoft Sans Serif"/>
              </a:rPr>
              <a:t>risk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1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client</a:t>
            </a:r>
            <a:r>
              <a:rPr sz="2200" spc="345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he</a:t>
            </a:r>
            <a:r>
              <a:rPr sz="2200" spc="19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received </a:t>
            </a:r>
            <a:r>
              <a:rPr sz="2200" spc="-160" dirty="0">
                <a:latin typeface="Microsoft Sans Serif"/>
                <a:cs typeface="Microsoft Sans Serif"/>
              </a:rPr>
              <a:t>worse</a:t>
            </a:r>
            <a:r>
              <a:rPr sz="2200" spc="26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pricing </a:t>
            </a:r>
            <a:r>
              <a:rPr sz="2200" spc="-175" dirty="0">
                <a:latin typeface="Microsoft Sans Serif"/>
                <a:cs typeface="Microsoft Sans Serif"/>
              </a:rPr>
              <a:t>which</a:t>
            </a:r>
            <a:r>
              <a:rPr sz="2200" spc="235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he</a:t>
            </a:r>
            <a:r>
              <a:rPr sz="2200" spc="19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did 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not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want.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3.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85" dirty="0">
                <a:latin typeface="Microsoft Sans Serif"/>
                <a:cs typeface="Microsoft Sans Serif"/>
              </a:rPr>
              <a:t>Refused: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260" dirty="0">
                <a:latin typeface="Microsoft Sans Serif"/>
                <a:cs typeface="Microsoft Sans Serif"/>
              </a:rPr>
              <a:t>The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company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had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rejected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loan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65" dirty="0">
                <a:latin typeface="Microsoft Sans Serif"/>
                <a:cs typeface="Microsoft Sans Serif"/>
              </a:rPr>
              <a:t>(because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client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does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not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meet</a:t>
            </a:r>
            <a:r>
              <a:rPr sz="2200" spc="-15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their </a:t>
            </a:r>
            <a:r>
              <a:rPr sz="2200" spc="-145" dirty="0">
                <a:latin typeface="Microsoft Sans Serif"/>
                <a:cs typeface="Microsoft Sans Serif"/>
              </a:rPr>
              <a:t>requirements</a:t>
            </a:r>
            <a:r>
              <a:rPr sz="2200" spc="-14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etc.).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4. </a:t>
            </a:r>
            <a:r>
              <a:rPr sz="2200" spc="-215" dirty="0">
                <a:latin typeface="Microsoft Sans Serif"/>
                <a:cs typeface="Microsoft Sans Serif"/>
              </a:rPr>
              <a:t>Unused</a:t>
            </a:r>
            <a:r>
              <a:rPr sz="2200" spc="-21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offer: </a:t>
            </a:r>
            <a:r>
              <a:rPr sz="2200" spc="-195" dirty="0">
                <a:latin typeface="Microsoft Sans Serif"/>
                <a:cs typeface="Microsoft Sans Serif"/>
              </a:rPr>
              <a:t>Loan</a:t>
            </a:r>
            <a:r>
              <a:rPr sz="2200" spc="190" dirty="0">
                <a:latin typeface="Microsoft Sans Serif"/>
                <a:cs typeface="Microsoft Sans Serif"/>
              </a:rPr>
              <a:t> </a:t>
            </a:r>
            <a:r>
              <a:rPr sz="2200" spc="-215" dirty="0">
                <a:latin typeface="Microsoft Sans Serif"/>
                <a:cs typeface="Microsoft Sans Serif"/>
              </a:rPr>
              <a:t>has</a:t>
            </a:r>
            <a:r>
              <a:rPr sz="2200" spc="15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been </a:t>
            </a:r>
            <a:r>
              <a:rPr sz="2200" spc="-125" dirty="0">
                <a:latin typeface="Microsoft Sans Serif"/>
                <a:cs typeface="Microsoft Sans Serif"/>
              </a:rPr>
              <a:t>cancelled</a:t>
            </a:r>
            <a:r>
              <a:rPr sz="2200" spc="33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by </a:t>
            </a:r>
            <a:r>
              <a:rPr sz="2200" spc="-135" dirty="0">
                <a:latin typeface="Microsoft Sans Serif"/>
                <a:cs typeface="Microsoft Sans Serif"/>
              </a:rPr>
              <a:t>the </a:t>
            </a:r>
            <a:r>
              <a:rPr sz="2200" spc="-120" dirty="0">
                <a:latin typeface="Microsoft Sans Serif"/>
                <a:cs typeface="Microsoft Sans Serif"/>
              </a:rPr>
              <a:t>client 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but </a:t>
            </a:r>
            <a:r>
              <a:rPr sz="2200" spc="-195" dirty="0">
                <a:latin typeface="Microsoft Sans Serif"/>
                <a:cs typeface="Microsoft Sans Serif"/>
              </a:rPr>
              <a:t>on</a:t>
            </a:r>
            <a:r>
              <a:rPr sz="2200" spc="-19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different </a:t>
            </a:r>
            <a:r>
              <a:rPr sz="2200" spc="-160" dirty="0">
                <a:latin typeface="Microsoft Sans Serif"/>
                <a:cs typeface="Microsoft Sans Serif"/>
              </a:rPr>
              <a:t>stages</a:t>
            </a:r>
            <a:r>
              <a:rPr sz="2200" spc="26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135" dirty="0">
                <a:latin typeface="Microsoft Sans Serif"/>
                <a:cs typeface="Microsoft Sans Serif"/>
              </a:rPr>
              <a:t>the </a:t>
            </a:r>
            <a:r>
              <a:rPr sz="2200" spc="-185" dirty="0">
                <a:latin typeface="Microsoft Sans Serif"/>
                <a:cs typeface="Microsoft Sans Serif"/>
              </a:rPr>
              <a:t>process.</a:t>
            </a:r>
            <a:r>
              <a:rPr sz="2200" spc="215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In</a:t>
            </a:r>
            <a:r>
              <a:rPr sz="2200" spc="185" dirty="0">
                <a:latin typeface="Microsoft Sans Serif"/>
                <a:cs typeface="Microsoft Sans Serif"/>
              </a:rPr>
              <a:t> </a:t>
            </a:r>
            <a:r>
              <a:rPr sz="2200" spc="-170" dirty="0">
                <a:latin typeface="Microsoft Sans Serif"/>
                <a:cs typeface="Microsoft Sans Serif"/>
              </a:rPr>
              <a:t>this</a:t>
            </a:r>
            <a:r>
              <a:rPr sz="2200" spc="245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case</a:t>
            </a:r>
            <a:r>
              <a:rPr sz="2200" spc="195" dirty="0">
                <a:latin typeface="Microsoft Sans Serif"/>
                <a:cs typeface="Microsoft Sans Serif"/>
              </a:rPr>
              <a:t> </a:t>
            </a:r>
            <a:r>
              <a:rPr sz="2200" spc="-170" dirty="0">
                <a:latin typeface="Microsoft Sans Serif"/>
                <a:cs typeface="Microsoft Sans Serif"/>
              </a:rPr>
              <a:t>study,</a:t>
            </a:r>
            <a:r>
              <a:rPr sz="2200" spc="245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we </a:t>
            </a:r>
            <a:r>
              <a:rPr sz="2200" spc="-50" dirty="0">
                <a:latin typeface="Microsoft Sans Serif"/>
                <a:cs typeface="Microsoft Sans Serif"/>
              </a:rPr>
              <a:t>will </a:t>
            </a:r>
            <a:r>
              <a:rPr sz="2200" spc="-254" dirty="0">
                <a:latin typeface="Microsoft Sans Serif"/>
                <a:cs typeface="Microsoft Sans Serif"/>
              </a:rPr>
              <a:t>use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320" dirty="0">
                <a:latin typeface="Microsoft Sans Serif"/>
                <a:cs typeface="Microsoft Sans Serif"/>
              </a:rPr>
              <a:t>EDA</a:t>
            </a:r>
            <a:r>
              <a:rPr sz="2200" spc="-5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to </a:t>
            </a:r>
            <a:r>
              <a:rPr sz="2200" spc="-7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understand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90" dirty="0">
                <a:latin typeface="Microsoft Sans Serif"/>
                <a:cs typeface="Microsoft Sans Serif"/>
              </a:rPr>
              <a:t>how</a:t>
            </a:r>
            <a:r>
              <a:rPr sz="2200" spc="-185" dirty="0">
                <a:latin typeface="Microsoft Sans Serif"/>
                <a:cs typeface="Microsoft Sans Serif"/>
              </a:rPr>
              <a:t> </a:t>
            </a:r>
            <a:r>
              <a:rPr sz="2200" spc="-225" dirty="0">
                <a:latin typeface="Microsoft Sans Serif"/>
                <a:cs typeface="Microsoft Sans Serif"/>
              </a:rPr>
              <a:t>consumer</a:t>
            </a:r>
            <a:r>
              <a:rPr sz="2200" spc="-22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attributes </a:t>
            </a:r>
            <a:r>
              <a:rPr sz="2200" spc="-100" dirty="0">
                <a:latin typeface="Microsoft Sans Serif"/>
                <a:cs typeface="Microsoft Sans Serif"/>
              </a:rPr>
              <a:t>and </a:t>
            </a:r>
            <a:r>
              <a:rPr sz="2200" spc="-105" dirty="0">
                <a:latin typeface="Microsoft Sans Serif"/>
                <a:cs typeface="Microsoft Sans Serif"/>
              </a:rPr>
              <a:t>loan </a:t>
            </a:r>
            <a:r>
              <a:rPr sz="2200" spc="-85" dirty="0">
                <a:latin typeface="Microsoft Sans Serif"/>
                <a:cs typeface="Microsoft Sans Serif"/>
              </a:rPr>
              <a:t>attributes </a:t>
            </a:r>
            <a:r>
              <a:rPr sz="2200" spc="-140" dirty="0">
                <a:latin typeface="Microsoft Sans Serif"/>
                <a:cs typeface="Microsoft Sans Serif"/>
              </a:rPr>
              <a:t>influence</a:t>
            </a:r>
            <a:r>
              <a:rPr sz="2200" spc="-135" dirty="0">
                <a:latin typeface="Microsoft Sans Serif"/>
                <a:cs typeface="Microsoft Sans Serif"/>
              </a:rPr>
              <a:t> the</a:t>
            </a:r>
            <a:r>
              <a:rPr sz="2200" spc="-130" dirty="0">
                <a:latin typeface="Microsoft Sans Serif"/>
                <a:cs typeface="Microsoft Sans Serif"/>
              </a:rPr>
              <a:t> tendency</a:t>
            </a:r>
            <a:r>
              <a:rPr sz="2200" spc="-1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default.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4900" y="837691"/>
            <a:ext cx="94316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145" dirty="0">
                <a:solidFill>
                  <a:srgbClr val="00579A"/>
                </a:solidFill>
                <a:latin typeface="Lucida Sans Unicode"/>
                <a:cs typeface="Lucida Sans Unicode"/>
              </a:rPr>
              <a:t>BUSINESS</a:t>
            </a:r>
            <a:r>
              <a:rPr sz="5000" b="0" spc="-315" dirty="0">
                <a:solidFill>
                  <a:srgbClr val="00579A"/>
                </a:solidFill>
                <a:latin typeface="Lucida Sans Unicode"/>
                <a:cs typeface="Lucida Sans Unicode"/>
              </a:rPr>
              <a:t> </a:t>
            </a:r>
            <a:r>
              <a:rPr sz="5000" b="0" spc="5" dirty="0">
                <a:solidFill>
                  <a:srgbClr val="00579A"/>
                </a:solidFill>
                <a:latin typeface="Lucida Sans Unicode"/>
                <a:cs typeface="Lucida Sans Unicode"/>
              </a:rPr>
              <a:t>UNDERSTANDING</a:t>
            </a:r>
            <a:r>
              <a:rPr sz="5000" b="0" spc="-320" dirty="0">
                <a:solidFill>
                  <a:srgbClr val="00579A"/>
                </a:solidFill>
                <a:latin typeface="Lucida Sans Unicode"/>
                <a:cs typeface="Lucida Sans Unicode"/>
              </a:rPr>
              <a:t> </a:t>
            </a:r>
            <a:r>
              <a:rPr sz="5000" b="0" spc="-1285" dirty="0">
                <a:solidFill>
                  <a:srgbClr val="00579A"/>
                </a:solidFill>
                <a:latin typeface="Lucida Sans Unicode"/>
                <a:cs typeface="Lucida Sans Unicode"/>
              </a:rPr>
              <a:t>-</a:t>
            </a:r>
            <a:r>
              <a:rPr sz="5000" b="0" spc="-295" dirty="0">
                <a:solidFill>
                  <a:srgbClr val="00579A"/>
                </a:solidFill>
                <a:latin typeface="Lucida Sans Unicode"/>
                <a:cs typeface="Lucida Sans Unicode"/>
              </a:rPr>
              <a:t> </a:t>
            </a:r>
            <a:r>
              <a:rPr sz="5000" b="0" spc="-305" dirty="0">
                <a:solidFill>
                  <a:srgbClr val="00579A"/>
                </a:solidFill>
                <a:latin typeface="Lucida Sans Unicode"/>
                <a:cs typeface="Lucida Sans Unicode"/>
              </a:rPr>
              <a:t>2</a:t>
            </a:r>
            <a:endParaRPr sz="5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033780">
              <a:lnSpc>
                <a:spcPct val="100000"/>
              </a:lnSpc>
              <a:spcBef>
                <a:spcPts val="229"/>
              </a:spcBef>
            </a:pPr>
            <a:r>
              <a:rPr sz="4600" spc="-670" dirty="0"/>
              <a:t>T</a:t>
            </a:r>
            <a:r>
              <a:rPr sz="4600" spc="-280" dirty="0"/>
              <a:t>OP1</a:t>
            </a:r>
            <a:r>
              <a:rPr sz="4600" spc="-229" dirty="0"/>
              <a:t>0</a:t>
            </a:r>
            <a:r>
              <a:rPr sz="4600" b="0" spc="80" dirty="0">
                <a:latin typeface="Times New Roman"/>
                <a:cs typeface="Times New Roman"/>
              </a:rPr>
              <a:t> </a:t>
            </a:r>
            <a:r>
              <a:rPr sz="4600" spc="-530" dirty="0"/>
              <a:t>Co</a:t>
            </a:r>
            <a:r>
              <a:rPr sz="4600" spc="-229" dirty="0"/>
              <a:t>r</a:t>
            </a:r>
            <a:r>
              <a:rPr sz="4600" spc="-265" dirty="0"/>
              <a:t>r</a:t>
            </a:r>
            <a:r>
              <a:rPr sz="4600" spc="-295" dirty="0"/>
              <a:t>e</a:t>
            </a:r>
            <a:r>
              <a:rPr sz="4600" spc="-165" dirty="0"/>
              <a:t>l</a:t>
            </a:r>
            <a:r>
              <a:rPr sz="4600" spc="-50" dirty="0"/>
              <a:t>a</a:t>
            </a:r>
            <a:r>
              <a:rPr sz="4600" spc="-229" dirty="0"/>
              <a:t>t</a:t>
            </a:r>
            <a:r>
              <a:rPr sz="4600" spc="-210" dirty="0"/>
              <a:t>i</a:t>
            </a:r>
            <a:r>
              <a:rPr sz="4600" spc="-370" dirty="0"/>
              <a:t>on</a:t>
            </a:r>
            <a:r>
              <a:rPr sz="4600" b="0" spc="105" dirty="0">
                <a:latin typeface="Times New Roman"/>
                <a:cs typeface="Times New Roman"/>
              </a:rPr>
              <a:t> </a:t>
            </a:r>
            <a:r>
              <a:rPr sz="4600" spc="-175" dirty="0"/>
              <a:t>v</a:t>
            </a:r>
            <a:r>
              <a:rPr sz="4600" spc="-160" dirty="0"/>
              <a:t>ari</a:t>
            </a:r>
            <a:r>
              <a:rPr sz="4600" spc="-235" dirty="0"/>
              <a:t>a</a:t>
            </a:r>
            <a:r>
              <a:rPr sz="4600" spc="-250" dirty="0"/>
              <a:t>bl</a:t>
            </a:r>
            <a:r>
              <a:rPr sz="4600" spc="-335" dirty="0"/>
              <a:t>e</a:t>
            </a:r>
            <a:r>
              <a:rPr sz="4600" spc="-600" dirty="0"/>
              <a:t>s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31449" y="2287015"/>
            <a:ext cx="3395345" cy="4021454"/>
          </a:xfrm>
          <a:custGeom>
            <a:avLst/>
            <a:gdLst/>
            <a:ahLst/>
            <a:cxnLst/>
            <a:rect l="l" t="t" r="r" b="b"/>
            <a:pathLst>
              <a:path w="3395345" h="4021454">
                <a:moveTo>
                  <a:pt x="3394976" y="3729952"/>
                </a:moveTo>
                <a:lnTo>
                  <a:pt x="3390404" y="3707269"/>
                </a:lnTo>
                <a:lnTo>
                  <a:pt x="3377933" y="3688753"/>
                </a:lnTo>
                <a:lnTo>
                  <a:pt x="3359404" y="3676256"/>
                </a:lnTo>
                <a:lnTo>
                  <a:pt x="3336671" y="3671671"/>
                </a:lnTo>
                <a:lnTo>
                  <a:pt x="58305" y="3671671"/>
                </a:lnTo>
                <a:lnTo>
                  <a:pt x="35636" y="3676256"/>
                </a:lnTo>
                <a:lnTo>
                  <a:pt x="17106" y="3688753"/>
                </a:lnTo>
                <a:lnTo>
                  <a:pt x="4584" y="3707269"/>
                </a:lnTo>
                <a:lnTo>
                  <a:pt x="0" y="3729952"/>
                </a:lnTo>
                <a:lnTo>
                  <a:pt x="0" y="3963085"/>
                </a:lnTo>
                <a:lnTo>
                  <a:pt x="4584" y="3985768"/>
                </a:lnTo>
                <a:lnTo>
                  <a:pt x="17106" y="4004297"/>
                </a:lnTo>
                <a:lnTo>
                  <a:pt x="35636" y="4016794"/>
                </a:lnTo>
                <a:lnTo>
                  <a:pt x="58305" y="4021378"/>
                </a:lnTo>
                <a:lnTo>
                  <a:pt x="3336671" y="4021378"/>
                </a:lnTo>
                <a:lnTo>
                  <a:pt x="3359404" y="4016794"/>
                </a:lnTo>
                <a:lnTo>
                  <a:pt x="3377933" y="4004297"/>
                </a:lnTo>
                <a:lnTo>
                  <a:pt x="3390404" y="3985768"/>
                </a:lnTo>
                <a:lnTo>
                  <a:pt x="3394976" y="3963085"/>
                </a:lnTo>
                <a:lnTo>
                  <a:pt x="3394976" y="3729952"/>
                </a:lnTo>
                <a:close/>
              </a:path>
              <a:path w="3395345" h="4021454">
                <a:moveTo>
                  <a:pt x="3394976" y="3362795"/>
                </a:moveTo>
                <a:lnTo>
                  <a:pt x="3390404" y="3340112"/>
                </a:lnTo>
                <a:lnTo>
                  <a:pt x="3377933" y="3321583"/>
                </a:lnTo>
                <a:lnTo>
                  <a:pt x="3359404" y="3309086"/>
                </a:lnTo>
                <a:lnTo>
                  <a:pt x="3336671" y="3304514"/>
                </a:lnTo>
                <a:lnTo>
                  <a:pt x="58305" y="3304514"/>
                </a:lnTo>
                <a:lnTo>
                  <a:pt x="35636" y="3309086"/>
                </a:lnTo>
                <a:lnTo>
                  <a:pt x="17106" y="3321583"/>
                </a:lnTo>
                <a:lnTo>
                  <a:pt x="4584" y="3340112"/>
                </a:lnTo>
                <a:lnTo>
                  <a:pt x="0" y="3362795"/>
                </a:lnTo>
                <a:lnTo>
                  <a:pt x="0" y="3595903"/>
                </a:lnTo>
                <a:lnTo>
                  <a:pt x="4584" y="3618598"/>
                </a:lnTo>
                <a:lnTo>
                  <a:pt x="17106" y="3637115"/>
                </a:lnTo>
                <a:lnTo>
                  <a:pt x="35636" y="3649611"/>
                </a:lnTo>
                <a:lnTo>
                  <a:pt x="58305" y="3654183"/>
                </a:lnTo>
                <a:lnTo>
                  <a:pt x="3336671" y="3654183"/>
                </a:lnTo>
                <a:lnTo>
                  <a:pt x="3359404" y="3649611"/>
                </a:lnTo>
                <a:lnTo>
                  <a:pt x="3377933" y="3637115"/>
                </a:lnTo>
                <a:lnTo>
                  <a:pt x="3390404" y="3618598"/>
                </a:lnTo>
                <a:lnTo>
                  <a:pt x="3394976" y="3595903"/>
                </a:lnTo>
                <a:lnTo>
                  <a:pt x="3394976" y="3362795"/>
                </a:lnTo>
                <a:close/>
              </a:path>
              <a:path w="3395345" h="4021454">
                <a:moveTo>
                  <a:pt x="3394976" y="2995688"/>
                </a:moveTo>
                <a:lnTo>
                  <a:pt x="3390404" y="2972968"/>
                </a:lnTo>
                <a:lnTo>
                  <a:pt x="3377933" y="2954439"/>
                </a:lnTo>
                <a:lnTo>
                  <a:pt x="3359404" y="2941967"/>
                </a:lnTo>
                <a:lnTo>
                  <a:pt x="3336671" y="2937395"/>
                </a:lnTo>
                <a:lnTo>
                  <a:pt x="58305" y="2937395"/>
                </a:lnTo>
                <a:lnTo>
                  <a:pt x="35636" y="2941967"/>
                </a:lnTo>
                <a:lnTo>
                  <a:pt x="17106" y="2954439"/>
                </a:lnTo>
                <a:lnTo>
                  <a:pt x="4584" y="2972968"/>
                </a:lnTo>
                <a:lnTo>
                  <a:pt x="0" y="2995688"/>
                </a:lnTo>
                <a:lnTo>
                  <a:pt x="0" y="3228721"/>
                </a:lnTo>
                <a:lnTo>
                  <a:pt x="4584" y="3251441"/>
                </a:lnTo>
                <a:lnTo>
                  <a:pt x="17106" y="3269970"/>
                </a:lnTo>
                <a:lnTo>
                  <a:pt x="35636" y="3282442"/>
                </a:lnTo>
                <a:lnTo>
                  <a:pt x="58305" y="3287014"/>
                </a:lnTo>
                <a:lnTo>
                  <a:pt x="3336671" y="3287014"/>
                </a:lnTo>
                <a:lnTo>
                  <a:pt x="3359404" y="3282442"/>
                </a:lnTo>
                <a:lnTo>
                  <a:pt x="3377933" y="3269970"/>
                </a:lnTo>
                <a:lnTo>
                  <a:pt x="3390404" y="3251441"/>
                </a:lnTo>
                <a:lnTo>
                  <a:pt x="3394976" y="3228721"/>
                </a:lnTo>
                <a:lnTo>
                  <a:pt x="3394976" y="2995688"/>
                </a:lnTo>
                <a:close/>
              </a:path>
              <a:path w="3395345" h="4021454">
                <a:moveTo>
                  <a:pt x="3394976" y="2628404"/>
                </a:moveTo>
                <a:lnTo>
                  <a:pt x="3390404" y="2605735"/>
                </a:lnTo>
                <a:lnTo>
                  <a:pt x="3377933" y="2587206"/>
                </a:lnTo>
                <a:lnTo>
                  <a:pt x="3359404" y="2574696"/>
                </a:lnTo>
                <a:lnTo>
                  <a:pt x="3336671" y="2570111"/>
                </a:lnTo>
                <a:lnTo>
                  <a:pt x="58305" y="2570111"/>
                </a:lnTo>
                <a:lnTo>
                  <a:pt x="35636" y="2574696"/>
                </a:lnTo>
                <a:lnTo>
                  <a:pt x="17106" y="2587206"/>
                </a:lnTo>
                <a:lnTo>
                  <a:pt x="4584" y="2605735"/>
                </a:lnTo>
                <a:lnTo>
                  <a:pt x="0" y="2628404"/>
                </a:lnTo>
                <a:lnTo>
                  <a:pt x="0" y="2861576"/>
                </a:lnTo>
                <a:lnTo>
                  <a:pt x="4584" y="2884233"/>
                </a:lnTo>
                <a:lnTo>
                  <a:pt x="17106" y="2902762"/>
                </a:lnTo>
                <a:lnTo>
                  <a:pt x="35636" y="2915272"/>
                </a:lnTo>
                <a:lnTo>
                  <a:pt x="58305" y="2919869"/>
                </a:lnTo>
                <a:lnTo>
                  <a:pt x="3336671" y="2919869"/>
                </a:lnTo>
                <a:lnTo>
                  <a:pt x="3359404" y="2915272"/>
                </a:lnTo>
                <a:lnTo>
                  <a:pt x="3377933" y="2902762"/>
                </a:lnTo>
                <a:lnTo>
                  <a:pt x="3390404" y="2884233"/>
                </a:lnTo>
                <a:lnTo>
                  <a:pt x="3394976" y="2861576"/>
                </a:lnTo>
                <a:lnTo>
                  <a:pt x="3394976" y="2628404"/>
                </a:lnTo>
                <a:close/>
              </a:path>
              <a:path w="3395345" h="4021454">
                <a:moveTo>
                  <a:pt x="3394976" y="2261235"/>
                </a:moveTo>
                <a:lnTo>
                  <a:pt x="3390404" y="2238578"/>
                </a:lnTo>
                <a:lnTo>
                  <a:pt x="3377933" y="2220049"/>
                </a:lnTo>
                <a:lnTo>
                  <a:pt x="3359404" y="2207539"/>
                </a:lnTo>
                <a:lnTo>
                  <a:pt x="3336671" y="2202942"/>
                </a:lnTo>
                <a:lnTo>
                  <a:pt x="58305" y="2202942"/>
                </a:lnTo>
                <a:lnTo>
                  <a:pt x="35636" y="2207539"/>
                </a:lnTo>
                <a:lnTo>
                  <a:pt x="17106" y="2220049"/>
                </a:lnTo>
                <a:lnTo>
                  <a:pt x="4584" y="2238578"/>
                </a:lnTo>
                <a:lnTo>
                  <a:pt x="0" y="2261235"/>
                </a:lnTo>
                <a:lnTo>
                  <a:pt x="0" y="2494407"/>
                </a:lnTo>
                <a:lnTo>
                  <a:pt x="4584" y="2517076"/>
                </a:lnTo>
                <a:lnTo>
                  <a:pt x="17106" y="2535605"/>
                </a:lnTo>
                <a:lnTo>
                  <a:pt x="35636" y="2548115"/>
                </a:lnTo>
                <a:lnTo>
                  <a:pt x="58305" y="2552700"/>
                </a:lnTo>
                <a:lnTo>
                  <a:pt x="3336671" y="2552700"/>
                </a:lnTo>
                <a:lnTo>
                  <a:pt x="3359404" y="2548115"/>
                </a:lnTo>
                <a:lnTo>
                  <a:pt x="3377933" y="2535605"/>
                </a:lnTo>
                <a:lnTo>
                  <a:pt x="3390404" y="2517076"/>
                </a:lnTo>
                <a:lnTo>
                  <a:pt x="3394976" y="2494407"/>
                </a:lnTo>
                <a:lnTo>
                  <a:pt x="3394976" y="2261235"/>
                </a:lnTo>
                <a:close/>
              </a:path>
              <a:path w="3395345" h="4021454">
                <a:moveTo>
                  <a:pt x="3394976" y="1894078"/>
                </a:moveTo>
                <a:lnTo>
                  <a:pt x="3390404" y="1871421"/>
                </a:lnTo>
                <a:lnTo>
                  <a:pt x="3377933" y="1852891"/>
                </a:lnTo>
                <a:lnTo>
                  <a:pt x="3359404" y="1840382"/>
                </a:lnTo>
                <a:lnTo>
                  <a:pt x="3336671" y="1835785"/>
                </a:lnTo>
                <a:lnTo>
                  <a:pt x="58305" y="1835785"/>
                </a:lnTo>
                <a:lnTo>
                  <a:pt x="35636" y="1840382"/>
                </a:lnTo>
                <a:lnTo>
                  <a:pt x="17106" y="1852891"/>
                </a:lnTo>
                <a:lnTo>
                  <a:pt x="4584" y="1871421"/>
                </a:lnTo>
                <a:lnTo>
                  <a:pt x="0" y="1894078"/>
                </a:lnTo>
                <a:lnTo>
                  <a:pt x="0" y="2127250"/>
                </a:lnTo>
                <a:lnTo>
                  <a:pt x="4584" y="2149919"/>
                </a:lnTo>
                <a:lnTo>
                  <a:pt x="17106" y="2168448"/>
                </a:lnTo>
                <a:lnTo>
                  <a:pt x="35636" y="2180958"/>
                </a:lnTo>
                <a:lnTo>
                  <a:pt x="58305" y="2185543"/>
                </a:lnTo>
                <a:lnTo>
                  <a:pt x="3336671" y="2185543"/>
                </a:lnTo>
                <a:lnTo>
                  <a:pt x="3359404" y="2180958"/>
                </a:lnTo>
                <a:lnTo>
                  <a:pt x="3377933" y="2168448"/>
                </a:lnTo>
                <a:lnTo>
                  <a:pt x="3390404" y="2149919"/>
                </a:lnTo>
                <a:lnTo>
                  <a:pt x="3394976" y="2127250"/>
                </a:lnTo>
                <a:lnTo>
                  <a:pt x="3394976" y="1894078"/>
                </a:lnTo>
                <a:close/>
              </a:path>
              <a:path w="3395345" h="4021454">
                <a:moveTo>
                  <a:pt x="3394976" y="1526933"/>
                </a:moveTo>
                <a:lnTo>
                  <a:pt x="3390404" y="1504264"/>
                </a:lnTo>
                <a:lnTo>
                  <a:pt x="3377933" y="1485734"/>
                </a:lnTo>
                <a:lnTo>
                  <a:pt x="3359404" y="1473238"/>
                </a:lnTo>
                <a:lnTo>
                  <a:pt x="3336671" y="1468640"/>
                </a:lnTo>
                <a:lnTo>
                  <a:pt x="58305" y="1468640"/>
                </a:lnTo>
                <a:lnTo>
                  <a:pt x="35636" y="1473238"/>
                </a:lnTo>
                <a:lnTo>
                  <a:pt x="17106" y="1485734"/>
                </a:lnTo>
                <a:lnTo>
                  <a:pt x="4584" y="1504264"/>
                </a:lnTo>
                <a:lnTo>
                  <a:pt x="0" y="1526933"/>
                </a:lnTo>
                <a:lnTo>
                  <a:pt x="0" y="1760105"/>
                </a:lnTo>
                <a:lnTo>
                  <a:pt x="4584" y="1782762"/>
                </a:lnTo>
                <a:lnTo>
                  <a:pt x="17106" y="1801291"/>
                </a:lnTo>
                <a:lnTo>
                  <a:pt x="35636" y="1813801"/>
                </a:lnTo>
                <a:lnTo>
                  <a:pt x="58305" y="1818398"/>
                </a:lnTo>
                <a:lnTo>
                  <a:pt x="3336671" y="1818398"/>
                </a:lnTo>
                <a:lnTo>
                  <a:pt x="3359404" y="1813801"/>
                </a:lnTo>
                <a:lnTo>
                  <a:pt x="3377933" y="1801291"/>
                </a:lnTo>
                <a:lnTo>
                  <a:pt x="3390404" y="1782762"/>
                </a:lnTo>
                <a:lnTo>
                  <a:pt x="3394976" y="1760105"/>
                </a:lnTo>
                <a:lnTo>
                  <a:pt x="3394976" y="1526933"/>
                </a:lnTo>
                <a:close/>
              </a:path>
              <a:path w="3395345" h="4021454">
                <a:moveTo>
                  <a:pt x="3394976" y="1159764"/>
                </a:moveTo>
                <a:lnTo>
                  <a:pt x="3390404" y="1137107"/>
                </a:lnTo>
                <a:lnTo>
                  <a:pt x="3377933" y="1118577"/>
                </a:lnTo>
                <a:lnTo>
                  <a:pt x="3359404" y="1106068"/>
                </a:lnTo>
                <a:lnTo>
                  <a:pt x="3336671" y="1101483"/>
                </a:lnTo>
                <a:lnTo>
                  <a:pt x="58305" y="1101483"/>
                </a:lnTo>
                <a:lnTo>
                  <a:pt x="35636" y="1106068"/>
                </a:lnTo>
                <a:lnTo>
                  <a:pt x="17106" y="1118577"/>
                </a:lnTo>
                <a:lnTo>
                  <a:pt x="4584" y="1137107"/>
                </a:lnTo>
                <a:lnTo>
                  <a:pt x="0" y="1159764"/>
                </a:lnTo>
                <a:lnTo>
                  <a:pt x="0" y="1392936"/>
                </a:lnTo>
                <a:lnTo>
                  <a:pt x="4584" y="1415580"/>
                </a:lnTo>
                <a:lnTo>
                  <a:pt x="17106" y="1434071"/>
                </a:lnTo>
                <a:lnTo>
                  <a:pt x="35636" y="1446542"/>
                </a:lnTo>
                <a:lnTo>
                  <a:pt x="58305" y="1451114"/>
                </a:lnTo>
                <a:lnTo>
                  <a:pt x="3336671" y="1451114"/>
                </a:lnTo>
                <a:lnTo>
                  <a:pt x="3359404" y="1446542"/>
                </a:lnTo>
                <a:lnTo>
                  <a:pt x="3377933" y="1434071"/>
                </a:lnTo>
                <a:lnTo>
                  <a:pt x="3390404" y="1415580"/>
                </a:lnTo>
                <a:lnTo>
                  <a:pt x="3394976" y="1392936"/>
                </a:lnTo>
                <a:lnTo>
                  <a:pt x="3394976" y="1159764"/>
                </a:lnTo>
                <a:close/>
              </a:path>
              <a:path w="3395345" h="4021454">
                <a:moveTo>
                  <a:pt x="3394976" y="792594"/>
                </a:moveTo>
                <a:lnTo>
                  <a:pt x="3390404" y="769886"/>
                </a:lnTo>
                <a:lnTo>
                  <a:pt x="3377933" y="751370"/>
                </a:lnTo>
                <a:lnTo>
                  <a:pt x="3359404" y="738886"/>
                </a:lnTo>
                <a:lnTo>
                  <a:pt x="3336671" y="734314"/>
                </a:lnTo>
                <a:lnTo>
                  <a:pt x="58305" y="734314"/>
                </a:lnTo>
                <a:lnTo>
                  <a:pt x="35636" y="738886"/>
                </a:lnTo>
                <a:lnTo>
                  <a:pt x="17106" y="751370"/>
                </a:lnTo>
                <a:lnTo>
                  <a:pt x="4584" y="769886"/>
                </a:lnTo>
                <a:lnTo>
                  <a:pt x="0" y="792594"/>
                </a:lnTo>
                <a:lnTo>
                  <a:pt x="0" y="1025652"/>
                </a:lnTo>
                <a:lnTo>
                  <a:pt x="4584" y="1048372"/>
                </a:lnTo>
                <a:lnTo>
                  <a:pt x="17106" y="1066901"/>
                </a:lnTo>
                <a:lnTo>
                  <a:pt x="35636" y="1079385"/>
                </a:lnTo>
                <a:lnTo>
                  <a:pt x="58305" y="1083957"/>
                </a:lnTo>
                <a:lnTo>
                  <a:pt x="3336671" y="1083957"/>
                </a:lnTo>
                <a:lnTo>
                  <a:pt x="3359404" y="1079385"/>
                </a:lnTo>
                <a:lnTo>
                  <a:pt x="3377933" y="1066901"/>
                </a:lnTo>
                <a:lnTo>
                  <a:pt x="3390404" y="1048372"/>
                </a:lnTo>
                <a:lnTo>
                  <a:pt x="3394976" y="1025652"/>
                </a:lnTo>
                <a:lnTo>
                  <a:pt x="3394976" y="792594"/>
                </a:lnTo>
                <a:close/>
              </a:path>
              <a:path w="3395345" h="4021454">
                <a:moveTo>
                  <a:pt x="3394976" y="425462"/>
                </a:moveTo>
                <a:lnTo>
                  <a:pt x="3390404" y="402742"/>
                </a:lnTo>
                <a:lnTo>
                  <a:pt x="3377933" y="384213"/>
                </a:lnTo>
                <a:lnTo>
                  <a:pt x="3359404" y="371729"/>
                </a:lnTo>
                <a:lnTo>
                  <a:pt x="3336671" y="367157"/>
                </a:lnTo>
                <a:lnTo>
                  <a:pt x="58305" y="367157"/>
                </a:lnTo>
                <a:lnTo>
                  <a:pt x="35636" y="371729"/>
                </a:lnTo>
                <a:lnTo>
                  <a:pt x="17106" y="384213"/>
                </a:lnTo>
                <a:lnTo>
                  <a:pt x="4584" y="402742"/>
                </a:lnTo>
                <a:lnTo>
                  <a:pt x="0" y="425462"/>
                </a:lnTo>
                <a:lnTo>
                  <a:pt x="0" y="658482"/>
                </a:lnTo>
                <a:lnTo>
                  <a:pt x="4584" y="681215"/>
                </a:lnTo>
                <a:lnTo>
                  <a:pt x="17106" y="699744"/>
                </a:lnTo>
                <a:lnTo>
                  <a:pt x="35636" y="712228"/>
                </a:lnTo>
                <a:lnTo>
                  <a:pt x="58305" y="716788"/>
                </a:lnTo>
                <a:lnTo>
                  <a:pt x="3336671" y="716788"/>
                </a:lnTo>
                <a:lnTo>
                  <a:pt x="3359404" y="712228"/>
                </a:lnTo>
                <a:lnTo>
                  <a:pt x="3377933" y="699744"/>
                </a:lnTo>
                <a:lnTo>
                  <a:pt x="3390404" y="681215"/>
                </a:lnTo>
                <a:lnTo>
                  <a:pt x="3394976" y="658482"/>
                </a:lnTo>
                <a:lnTo>
                  <a:pt x="3394976" y="425462"/>
                </a:lnTo>
                <a:close/>
              </a:path>
              <a:path w="3395345" h="4021454">
                <a:moveTo>
                  <a:pt x="3394976" y="58305"/>
                </a:moveTo>
                <a:lnTo>
                  <a:pt x="3390404" y="35572"/>
                </a:lnTo>
                <a:lnTo>
                  <a:pt x="3377933" y="17043"/>
                </a:lnTo>
                <a:lnTo>
                  <a:pt x="3359404" y="4572"/>
                </a:lnTo>
                <a:lnTo>
                  <a:pt x="3336671" y="0"/>
                </a:lnTo>
                <a:lnTo>
                  <a:pt x="58305" y="0"/>
                </a:lnTo>
                <a:lnTo>
                  <a:pt x="35636" y="4572"/>
                </a:lnTo>
                <a:lnTo>
                  <a:pt x="17106" y="17043"/>
                </a:lnTo>
                <a:lnTo>
                  <a:pt x="4584" y="35572"/>
                </a:lnTo>
                <a:lnTo>
                  <a:pt x="0" y="58305"/>
                </a:lnTo>
                <a:lnTo>
                  <a:pt x="0" y="291350"/>
                </a:lnTo>
                <a:lnTo>
                  <a:pt x="4584" y="314071"/>
                </a:lnTo>
                <a:lnTo>
                  <a:pt x="17106" y="332587"/>
                </a:lnTo>
                <a:lnTo>
                  <a:pt x="35636" y="345059"/>
                </a:lnTo>
                <a:lnTo>
                  <a:pt x="58305" y="349631"/>
                </a:lnTo>
                <a:lnTo>
                  <a:pt x="3336671" y="349631"/>
                </a:lnTo>
                <a:lnTo>
                  <a:pt x="3359404" y="345059"/>
                </a:lnTo>
                <a:lnTo>
                  <a:pt x="3377933" y="332587"/>
                </a:lnTo>
                <a:lnTo>
                  <a:pt x="3390404" y="314071"/>
                </a:lnTo>
                <a:lnTo>
                  <a:pt x="3394976" y="291350"/>
                </a:lnTo>
                <a:lnTo>
                  <a:pt x="3394976" y="58305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3413" y="2293108"/>
            <a:ext cx="3210560" cy="3912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090"/>
              </a:lnSpc>
              <a:spcBef>
                <a:spcPts val="95"/>
              </a:spcBef>
            </a:pP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above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output,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top10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correlated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95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1000">
              <a:latin typeface="Arial"/>
              <a:cs typeface="Arial"/>
            </a:endParaRPr>
          </a:p>
          <a:p>
            <a:pPr marL="635" algn="ctr">
              <a:lnSpc>
                <a:spcPts val="1090"/>
              </a:lnSpc>
            </a:pP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(d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spc="-1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000" b="1" spc="-1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vie</a:t>
            </a:r>
            <a:r>
              <a:rPr sz="1000" b="1" spc="1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sz="1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1000" b="1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065" marR="5080" algn="ctr">
              <a:lnSpc>
                <a:spcPts val="980"/>
              </a:lnSpc>
              <a:spcBef>
                <a:spcPts val="925"/>
              </a:spcBef>
            </a:pPr>
            <a:r>
              <a:rPr sz="10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OBS_30_CNT_SOCIAL_CIRCLE</a:t>
            </a:r>
            <a:r>
              <a:rPr sz="1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OBS_60_CNT_SOCIAL_CIRCLE </a:t>
            </a:r>
            <a:r>
              <a:rPr sz="10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1.00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0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sz="1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CR</a:t>
            </a:r>
            <a:r>
              <a:rPr sz="10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0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sz="1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AP</a:t>
            </a:r>
            <a:r>
              <a:rPr sz="10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LI</a:t>
            </a:r>
            <a:r>
              <a:rPr sz="10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0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IO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0.97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0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0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MI</a:t>
            </a:r>
            <a:r>
              <a:rPr sz="1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0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IO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0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0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LAS</a:t>
            </a:r>
            <a:r>
              <a:rPr sz="10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0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0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0.93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0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1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AM_</a:t>
            </a:r>
            <a:r>
              <a:rPr sz="10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0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0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0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0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0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ILD</a:t>
            </a:r>
            <a:r>
              <a:rPr sz="10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0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0.90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250">
              <a:latin typeface="Microsoft Sans Serif"/>
              <a:cs typeface="Microsoft Sans Serif"/>
            </a:endParaRPr>
          </a:p>
          <a:p>
            <a:pPr marL="512445" marR="503555" indent="-635" algn="ctr">
              <a:lnSpc>
                <a:spcPts val="980"/>
              </a:lnSpc>
            </a:pPr>
            <a:r>
              <a:rPr sz="1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REG_REGION_NOT_WORK_REGION </a:t>
            </a:r>
            <a:r>
              <a:rPr sz="1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LIVE_REGION_NOT_WORK_REGION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0.88</a:t>
            </a:r>
            <a:endParaRPr sz="1000">
              <a:latin typeface="Microsoft Sans Serif"/>
              <a:cs typeface="Microsoft Sans Serif"/>
            </a:endParaRPr>
          </a:p>
          <a:p>
            <a:pPr marL="50800" marR="42545" algn="ctr">
              <a:lnSpc>
                <a:spcPts val="980"/>
              </a:lnSpc>
              <a:spcBef>
                <a:spcPts val="935"/>
              </a:spcBef>
            </a:pPr>
            <a:r>
              <a:rPr sz="1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DEF_30_CNT_SOCIAL_CIRCLE</a:t>
            </a:r>
            <a:r>
              <a:rPr sz="10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DEF_60_CNT_SOCIAL_CIRCLE </a:t>
            </a:r>
            <a:r>
              <a:rPr sz="10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0.87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0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sz="1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GOODS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0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IC</a:t>
            </a:r>
            <a:r>
              <a:rPr sz="10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sz="1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CR</a:t>
            </a:r>
            <a:r>
              <a:rPr sz="10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0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0.86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0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sz="1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AP</a:t>
            </a:r>
            <a:r>
              <a:rPr sz="10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LI</a:t>
            </a:r>
            <a:r>
              <a:rPr sz="10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0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IO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sz="1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GOODS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0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IC</a:t>
            </a:r>
            <a:r>
              <a:rPr sz="10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0.85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ts val="1095"/>
              </a:lnSpc>
              <a:spcBef>
                <a:spcPts val="5"/>
              </a:spcBef>
            </a:pPr>
            <a:r>
              <a:rPr sz="100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0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G_</a:t>
            </a:r>
            <a:r>
              <a:rPr sz="1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0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0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00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1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0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0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10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0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0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00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1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0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endParaRPr sz="1000">
              <a:latin typeface="Microsoft Sans Serif"/>
              <a:cs typeface="Microsoft Sans Serif"/>
            </a:endParaRPr>
          </a:p>
          <a:p>
            <a:pPr algn="ctr">
              <a:lnSpc>
                <a:spcPts val="1095"/>
              </a:lnSpc>
            </a:pP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0.83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0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sz="1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CR</a:t>
            </a:r>
            <a:r>
              <a:rPr sz="10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0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sz="1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0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0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0.81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294254"/>
            <a:ext cx="436245" cy="872490"/>
          </a:xfrm>
          <a:custGeom>
            <a:avLst/>
            <a:gdLst/>
            <a:ahLst/>
            <a:cxnLst/>
            <a:rect l="l" t="t" r="r" b="b"/>
            <a:pathLst>
              <a:path w="436244" h="872490">
                <a:moveTo>
                  <a:pt x="436113" y="0"/>
                </a:moveTo>
                <a:lnTo>
                  <a:pt x="388599" y="2559"/>
                </a:lnTo>
                <a:lnTo>
                  <a:pt x="342566" y="10062"/>
                </a:lnTo>
                <a:lnTo>
                  <a:pt x="298279" y="22240"/>
                </a:lnTo>
                <a:lnTo>
                  <a:pt x="256006" y="38828"/>
                </a:lnTo>
                <a:lnTo>
                  <a:pt x="216012" y="59561"/>
                </a:lnTo>
                <a:lnTo>
                  <a:pt x="178563" y="84171"/>
                </a:lnTo>
                <a:lnTo>
                  <a:pt x="143927" y="112393"/>
                </a:lnTo>
                <a:lnTo>
                  <a:pt x="112368" y="143961"/>
                </a:lnTo>
                <a:lnTo>
                  <a:pt x="84153" y="178608"/>
                </a:lnTo>
                <a:lnTo>
                  <a:pt x="59549" y="216069"/>
                </a:lnTo>
                <a:lnTo>
                  <a:pt x="38821" y="256077"/>
                </a:lnTo>
                <a:lnTo>
                  <a:pt x="22236" y="298366"/>
                </a:lnTo>
                <a:lnTo>
                  <a:pt x="10060" y="342670"/>
                </a:lnTo>
                <a:lnTo>
                  <a:pt x="2559" y="388724"/>
                </a:lnTo>
                <a:lnTo>
                  <a:pt x="0" y="436260"/>
                </a:lnTo>
                <a:lnTo>
                  <a:pt x="2559" y="483789"/>
                </a:lnTo>
                <a:lnTo>
                  <a:pt x="10060" y="529833"/>
                </a:lnTo>
                <a:lnTo>
                  <a:pt x="22236" y="574126"/>
                </a:lnTo>
                <a:lnTo>
                  <a:pt x="38821" y="616403"/>
                </a:lnTo>
                <a:lnTo>
                  <a:pt x="59549" y="656398"/>
                </a:lnTo>
                <a:lnTo>
                  <a:pt x="84153" y="693844"/>
                </a:lnTo>
                <a:lnTo>
                  <a:pt x="112368" y="728478"/>
                </a:lnTo>
                <a:lnTo>
                  <a:pt x="143927" y="760032"/>
                </a:lnTo>
                <a:lnTo>
                  <a:pt x="178563" y="788241"/>
                </a:lnTo>
                <a:lnTo>
                  <a:pt x="216012" y="812839"/>
                </a:lnTo>
                <a:lnTo>
                  <a:pt x="256006" y="833561"/>
                </a:lnTo>
                <a:lnTo>
                  <a:pt x="298279" y="850140"/>
                </a:lnTo>
                <a:lnTo>
                  <a:pt x="342566" y="862312"/>
                </a:lnTo>
                <a:lnTo>
                  <a:pt x="388599" y="869809"/>
                </a:lnTo>
                <a:lnTo>
                  <a:pt x="436113" y="872368"/>
                </a:lnTo>
                <a:lnTo>
                  <a:pt x="436113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0241" y="294263"/>
            <a:ext cx="10027920" cy="87249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229"/>
              </a:spcBef>
            </a:pPr>
            <a:r>
              <a:rPr sz="2600" spc="-110" dirty="0"/>
              <a:t>V</a:t>
            </a:r>
            <a:r>
              <a:rPr sz="2600" spc="-135" dirty="0"/>
              <a:t>isual</a:t>
            </a:r>
            <a:r>
              <a:rPr sz="2600" spc="-95" dirty="0"/>
              <a:t>l</a:t>
            </a:r>
            <a:r>
              <a:rPr sz="2600" spc="-65" dirty="0"/>
              <a:t>y</a:t>
            </a:r>
            <a:r>
              <a:rPr sz="2600" b="0" spc="30" dirty="0">
                <a:latin typeface="Times New Roman"/>
                <a:cs typeface="Times New Roman"/>
              </a:rPr>
              <a:t> </a:t>
            </a:r>
            <a:r>
              <a:rPr sz="2600" spc="-250" dirty="0"/>
              <a:t>sh</a:t>
            </a:r>
            <a:r>
              <a:rPr sz="2600" spc="-310" dirty="0"/>
              <a:t>o</a:t>
            </a:r>
            <a:r>
              <a:rPr sz="2600" spc="15" dirty="0"/>
              <a:t>w</a:t>
            </a:r>
            <a:r>
              <a:rPr sz="2600" spc="-235" dirty="0"/>
              <a:t>c</a:t>
            </a:r>
            <a:r>
              <a:rPr sz="2600" spc="-229" dirty="0"/>
              <a:t>a</a:t>
            </a:r>
            <a:r>
              <a:rPr sz="2600" spc="-200" dirty="0"/>
              <a:t>sing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spc="-200" dirty="0"/>
              <a:t>the</a:t>
            </a:r>
            <a:r>
              <a:rPr sz="2600" b="0" spc="40" dirty="0">
                <a:latin typeface="Times New Roman"/>
                <a:cs typeface="Times New Roman"/>
              </a:rPr>
              <a:t> </a:t>
            </a:r>
            <a:r>
              <a:rPr sz="2600" spc="-200" dirty="0"/>
              <a:t>t</a:t>
            </a:r>
            <a:r>
              <a:rPr sz="2600" spc="-165" dirty="0"/>
              <a:t>op</a:t>
            </a:r>
            <a:r>
              <a:rPr sz="2600" spc="-160" dirty="0"/>
              <a:t>1</a:t>
            </a:r>
            <a:r>
              <a:rPr sz="2600" spc="-65" dirty="0"/>
              <a:t>0</a:t>
            </a:r>
            <a:r>
              <a:rPr sz="2600" b="0" spc="40" dirty="0">
                <a:latin typeface="Times New Roman"/>
                <a:cs typeface="Times New Roman"/>
              </a:rPr>
              <a:t> </a:t>
            </a:r>
            <a:r>
              <a:rPr sz="2600" spc="-300" dirty="0"/>
              <a:t>co</a:t>
            </a:r>
            <a:r>
              <a:rPr sz="2600" spc="-150" dirty="0"/>
              <a:t>r</a:t>
            </a:r>
            <a:r>
              <a:rPr sz="2600" spc="-155" dirty="0"/>
              <a:t>r</a:t>
            </a:r>
            <a:r>
              <a:rPr sz="2600" spc="-95" dirty="0"/>
              <a:t>el</a:t>
            </a:r>
            <a:r>
              <a:rPr sz="2600" spc="-85" dirty="0"/>
              <a:t>a</a:t>
            </a:r>
            <a:r>
              <a:rPr sz="2600" spc="-200" dirty="0"/>
              <a:t>ted</a:t>
            </a:r>
            <a:r>
              <a:rPr sz="2600" b="0" spc="25" dirty="0">
                <a:latin typeface="Times New Roman"/>
                <a:cs typeface="Times New Roman"/>
              </a:rPr>
              <a:t> </a:t>
            </a:r>
            <a:r>
              <a:rPr sz="2600" spc="-235" dirty="0"/>
              <a:t>columns</a:t>
            </a:r>
            <a:r>
              <a:rPr sz="2600" b="0" spc="30" dirty="0">
                <a:latin typeface="Times New Roman"/>
                <a:cs typeface="Times New Roman"/>
              </a:rPr>
              <a:t> </a:t>
            </a:r>
            <a:r>
              <a:rPr sz="2600" spc="-185" dirty="0"/>
              <a:t>thr</a:t>
            </a:r>
            <a:r>
              <a:rPr sz="2600" spc="-265" dirty="0"/>
              <a:t>o</a:t>
            </a:r>
            <a:r>
              <a:rPr sz="2600" spc="-210" dirty="0"/>
              <a:t>ugh</a:t>
            </a:r>
            <a:r>
              <a:rPr sz="2600" b="0" spc="30" dirty="0">
                <a:latin typeface="Times New Roman"/>
                <a:cs typeface="Times New Roman"/>
              </a:rPr>
              <a:t> </a:t>
            </a:r>
            <a:r>
              <a:rPr sz="2600" spc="-75" dirty="0"/>
              <a:t>a</a:t>
            </a:r>
            <a:r>
              <a:rPr sz="2600" b="0" spc="40" dirty="0">
                <a:latin typeface="Times New Roman"/>
                <a:cs typeface="Times New Roman"/>
              </a:rPr>
              <a:t> </a:t>
            </a:r>
            <a:r>
              <a:rPr sz="2600" spc="-165" dirty="0"/>
              <a:t>he</a:t>
            </a:r>
            <a:r>
              <a:rPr sz="2600" spc="-114" dirty="0"/>
              <a:t>a</a:t>
            </a:r>
            <a:r>
              <a:rPr sz="2600" spc="-180" dirty="0"/>
              <a:t>tmap</a:t>
            </a:r>
            <a:r>
              <a:rPr sz="2600" u="heavy" dirty="0">
                <a:solidFill>
                  <a:srgbClr val="6B9E24"/>
                </a:solidFill>
                <a:uFill>
                  <a:solidFill>
                    <a:srgbClr val="6B9E24"/>
                  </a:solidFill>
                </a:uFill>
              </a:rPr>
              <a:t>¶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198" y="1453718"/>
            <a:ext cx="6603311" cy="50851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3690" y="1803903"/>
            <a:ext cx="3656965" cy="4295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30" dirty="0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spc="-30" dirty="0">
                <a:latin typeface="Times New Roman"/>
                <a:cs typeface="Times New Roman"/>
              </a:rPr>
              <a:t>1</a:t>
            </a:r>
            <a:r>
              <a:rPr sz="1400" spc="-15" dirty="0">
                <a:latin typeface="Times New Roman"/>
                <a:cs typeface="Times New Roman"/>
              </a:rPr>
              <a:t>.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AM</a:t>
            </a:r>
            <a:r>
              <a:rPr sz="1400" spc="-85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_</a:t>
            </a:r>
            <a:r>
              <a:rPr sz="1400" spc="-145" dirty="0">
                <a:latin typeface="Times New Roman"/>
                <a:cs typeface="Times New Roman"/>
              </a:rPr>
              <a:t>GOODS</a:t>
            </a:r>
            <a:r>
              <a:rPr sz="1400" spc="-110" dirty="0">
                <a:latin typeface="Times New Roman"/>
                <a:cs typeface="Times New Roman"/>
              </a:rPr>
              <a:t>_</a:t>
            </a:r>
            <a:r>
              <a:rPr sz="1400" spc="-75" dirty="0">
                <a:latin typeface="Times New Roman"/>
                <a:cs typeface="Times New Roman"/>
              </a:rPr>
              <a:t>PR</a:t>
            </a:r>
            <a:r>
              <a:rPr sz="1400" spc="-45" dirty="0">
                <a:latin typeface="Times New Roman"/>
                <a:cs typeface="Times New Roman"/>
              </a:rPr>
              <a:t>I</a:t>
            </a:r>
            <a:r>
              <a:rPr sz="1400" spc="-175" dirty="0">
                <a:latin typeface="Times New Roman"/>
                <a:cs typeface="Times New Roman"/>
              </a:rPr>
              <a:t>C</a:t>
            </a:r>
            <a:r>
              <a:rPr sz="1400" spc="-145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AM</a:t>
            </a:r>
            <a:r>
              <a:rPr sz="1400" spc="-9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_</a:t>
            </a:r>
            <a:r>
              <a:rPr sz="1400" spc="-100" dirty="0">
                <a:latin typeface="Times New Roman"/>
                <a:cs typeface="Times New Roman"/>
              </a:rPr>
              <a:t>APPLI</a:t>
            </a:r>
            <a:r>
              <a:rPr sz="1400" spc="-110" dirty="0">
                <a:latin typeface="Times New Roman"/>
                <a:cs typeface="Times New Roman"/>
              </a:rPr>
              <a:t>C</a:t>
            </a:r>
            <a:r>
              <a:rPr sz="1400" spc="-130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T</a:t>
            </a:r>
            <a:r>
              <a:rPr sz="1400" spc="-50" dirty="0">
                <a:latin typeface="Times New Roman"/>
                <a:cs typeface="Times New Roman"/>
              </a:rPr>
              <a:t>I</a:t>
            </a:r>
            <a:r>
              <a:rPr sz="1400" spc="-90" dirty="0">
                <a:latin typeface="Times New Roman"/>
                <a:cs typeface="Times New Roman"/>
              </a:rPr>
              <a:t>ON  </a:t>
            </a:r>
            <a:r>
              <a:rPr sz="1400" spc="40" dirty="0">
                <a:latin typeface="Times New Roman"/>
                <a:cs typeface="Times New Roman"/>
              </a:rPr>
              <a:t>have a </a:t>
            </a:r>
            <a:r>
              <a:rPr sz="1400" spc="45" dirty="0">
                <a:latin typeface="Times New Roman"/>
                <a:cs typeface="Times New Roman"/>
              </a:rPr>
              <a:t>high </a:t>
            </a:r>
            <a:r>
              <a:rPr sz="1400" spc="40" dirty="0">
                <a:latin typeface="Times New Roman"/>
                <a:cs typeface="Times New Roman"/>
              </a:rPr>
              <a:t>correlation, </a:t>
            </a:r>
            <a:r>
              <a:rPr sz="1400" spc="30" dirty="0">
                <a:latin typeface="Times New Roman"/>
                <a:cs typeface="Times New Roman"/>
              </a:rPr>
              <a:t>which </a:t>
            </a:r>
            <a:r>
              <a:rPr sz="1400" spc="40" dirty="0">
                <a:latin typeface="Times New Roman"/>
                <a:cs typeface="Times New Roman"/>
              </a:rPr>
              <a:t>means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50" dirty="0">
                <a:latin typeface="Times New Roman"/>
                <a:cs typeface="Times New Roman"/>
              </a:rPr>
              <a:t>more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credit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35" dirty="0">
                <a:latin typeface="Times New Roman"/>
                <a:cs typeface="Times New Roman"/>
              </a:rPr>
              <a:t>client </a:t>
            </a:r>
            <a:r>
              <a:rPr sz="1400" spc="25" dirty="0">
                <a:latin typeface="Times New Roman"/>
                <a:cs typeface="Times New Roman"/>
              </a:rPr>
              <a:t>asked </a:t>
            </a:r>
            <a:r>
              <a:rPr sz="1400" spc="35" dirty="0">
                <a:latin typeface="Times New Roman"/>
                <a:cs typeface="Times New Roman"/>
              </a:rPr>
              <a:t>for </a:t>
            </a:r>
            <a:r>
              <a:rPr sz="1400" spc="25" dirty="0">
                <a:latin typeface="Times New Roman"/>
                <a:cs typeface="Times New Roman"/>
              </a:rPr>
              <a:t>previously </a:t>
            </a:r>
            <a:r>
              <a:rPr sz="1400" spc="5" dirty="0">
                <a:latin typeface="Times New Roman"/>
                <a:cs typeface="Times New Roman"/>
              </a:rPr>
              <a:t>is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proportional </a:t>
            </a:r>
            <a:r>
              <a:rPr sz="1400" spc="55" dirty="0">
                <a:latin typeface="Times New Roman"/>
                <a:cs typeface="Times New Roman"/>
              </a:rPr>
              <a:t>to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goods </a:t>
            </a:r>
            <a:r>
              <a:rPr sz="1400" spc="40" dirty="0">
                <a:latin typeface="Times New Roman"/>
                <a:cs typeface="Times New Roman"/>
              </a:rPr>
              <a:t>price </a:t>
            </a:r>
            <a:r>
              <a:rPr sz="1400" spc="80" dirty="0">
                <a:latin typeface="Times New Roman"/>
                <a:cs typeface="Times New Roman"/>
              </a:rPr>
              <a:t>that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35" dirty="0">
                <a:latin typeface="Times New Roman"/>
                <a:cs typeface="Times New Roman"/>
              </a:rPr>
              <a:t>client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asked </a:t>
            </a:r>
            <a:r>
              <a:rPr sz="1400" spc="35" dirty="0">
                <a:latin typeface="Times New Roman"/>
                <a:cs typeface="Times New Roman"/>
              </a:rPr>
              <a:t>for </a:t>
            </a:r>
            <a:r>
              <a:rPr sz="1400" spc="20" dirty="0">
                <a:latin typeface="Times New Roman"/>
                <a:cs typeface="Times New Roman"/>
              </a:rPr>
              <a:t>previously. </a:t>
            </a:r>
            <a:r>
              <a:rPr sz="1400" spc="-15" dirty="0">
                <a:latin typeface="Times New Roman"/>
                <a:cs typeface="Times New Roman"/>
              </a:rPr>
              <a:t>2. </a:t>
            </a:r>
            <a:r>
              <a:rPr sz="1400" spc="-100" dirty="0">
                <a:latin typeface="Times New Roman"/>
                <a:cs typeface="Times New Roman"/>
              </a:rPr>
              <a:t>AMT_ANNUITY </a:t>
            </a:r>
            <a:r>
              <a:rPr sz="1400" spc="55" dirty="0">
                <a:latin typeface="Times New Roman"/>
                <a:cs typeface="Times New Roman"/>
              </a:rPr>
              <a:t>and 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AM</a:t>
            </a:r>
            <a:r>
              <a:rPr sz="1400" spc="-9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_</a:t>
            </a:r>
            <a:r>
              <a:rPr sz="1400" spc="-100" dirty="0">
                <a:latin typeface="Times New Roman"/>
                <a:cs typeface="Times New Roman"/>
              </a:rPr>
              <a:t>APPLI</a:t>
            </a:r>
            <a:r>
              <a:rPr sz="1400" spc="-110" dirty="0">
                <a:latin typeface="Times New Roman"/>
                <a:cs typeface="Times New Roman"/>
              </a:rPr>
              <a:t>C</a:t>
            </a:r>
            <a:r>
              <a:rPr sz="1400" spc="-130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T</a:t>
            </a:r>
            <a:r>
              <a:rPr sz="1400" spc="-50" dirty="0">
                <a:latin typeface="Times New Roman"/>
                <a:cs typeface="Times New Roman"/>
              </a:rPr>
              <a:t>I</a:t>
            </a:r>
            <a:r>
              <a:rPr sz="1400" spc="-135" dirty="0">
                <a:latin typeface="Times New Roman"/>
                <a:cs typeface="Times New Roman"/>
              </a:rPr>
              <a:t>O</a:t>
            </a:r>
            <a:r>
              <a:rPr sz="1400" spc="-130" dirty="0">
                <a:latin typeface="Times New Roman"/>
                <a:cs typeface="Times New Roman"/>
              </a:rPr>
              <a:t>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al</a:t>
            </a:r>
            <a:r>
              <a:rPr sz="1400" spc="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hav</a:t>
            </a:r>
            <a:r>
              <a:rPr sz="1400" spc="3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high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105" dirty="0">
                <a:latin typeface="Times New Roman"/>
                <a:cs typeface="Times New Roman"/>
              </a:rPr>
              <a:t>rr</a:t>
            </a:r>
            <a:r>
              <a:rPr sz="1400" spc="40" dirty="0">
                <a:latin typeface="Times New Roman"/>
                <a:cs typeface="Times New Roman"/>
              </a:rPr>
              <a:t>elat</a:t>
            </a:r>
            <a:r>
              <a:rPr sz="1400" spc="10" dirty="0">
                <a:latin typeface="Times New Roman"/>
                <a:cs typeface="Times New Roman"/>
              </a:rPr>
              <a:t>io</a:t>
            </a:r>
            <a:r>
              <a:rPr sz="1400" spc="30" dirty="0">
                <a:latin typeface="Times New Roman"/>
                <a:cs typeface="Times New Roman"/>
              </a:rPr>
              <a:t>n,  which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means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higher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loan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annuity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issued,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55" dirty="0">
                <a:latin typeface="Times New Roman"/>
                <a:cs typeface="Times New Roman"/>
              </a:rPr>
              <a:t>higher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goods </a:t>
            </a:r>
            <a:r>
              <a:rPr sz="1400" spc="40" dirty="0">
                <a:latin typeface="Times New Roman"/>
                <a:cs typeface="Times New Roman"/>
              </a:rPr>
              <a:t>price </a:t>
            </a:r>
            <a:r>
              <a:rPr sz="1400" spc="80" dirty="0">
                <a:latin typeface="Times New Roman"/>
                <a:cs typeface="Times New Roman"/>
              </a:rPr>
              <a:t>that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35" dirty="0">
                <a:latin typeface="Times New Roman"/>
                <a:cs typeface="Times New Roman"/>
              </a:rPr>
              <a:t>client </a:t>
            </a:r>
            <a:r>
              <a:rPr sz="1400" spc="25" dirty="0">
                <a:latin typeface="Times New Roman"/>
                <a:cs typeface="Times New Roman"/>
              </a:rPr>
              <a:t>asked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for </a:t>
            </a:r>
            <a:r>
              <a:rPr sz="1400" spc="20" dirty="0">
                <a:latin typeface="Times New Roman"/>
                <a:cs typeface="Times New Roman"/>
              </a:rPr>
              <a:t>previously. </a:t>
            </a:r>
            <a:r>
              <a:rPr sz="1400" spc="-20" dirty="0">
                <a:latin typeface="Times New Roman"/>
                <a:cs typeface="Times New Roman"/>
              </a:rPr>
              <a:t>3. </a:t>
            </a:r>
            <a:r>
              <a:rPr sz="1400" spc="-30" dirty="0">
                <a:latin typeface="Times New Roman"/>
                <a:cs typeface="Times New Roman"/>
              </a:rPr>
              <a:t>If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40" dirty="0">
                <a:latin typeface="Times New Roman"/>
                <a:cs typeface="Times New Roman"/>
              </a:rPr>
              <a:t>client's </a:t>
            </a:r>
            <a:r>
              <a:rPr sz="1400" spc="45" dirty="0">
                <a:latin typeface="Times New Roman"/>
                <a:cs typeface="Times New Roman"/>
              </a:rPr>
              <a:t>contact </a:t>
            </a:r>
            <a:r>
              <a:rPr sz="1400" spc="35" dirty="0">
                <a:latin typeface="Times New Roman"/>
                <a:cs typeface="Times New Roman"/>
              </a:rPr>
              <a:t>address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does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not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match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work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address,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then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there's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a </a:t>
            </a:r>
            <a:r>
              <a:rPr sz="1400" spc="45" dirty="0">
                <a:latin typeface="Times New Roman"/>
                <a:cs typeface="Times New Roman"/>
              </a:rPr>
              <a:t> high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chance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that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client's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permanent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address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also </a:t>
            </a:r>
            <a:r>
              <a:rPr sz="1400" spc="25" dirty="0">
                <a:latin typeface="Times New Roman"/>
                <a:cs typeface="Times New Roman"/>
              </a:rPr>
              <a:t>does </a:t>
            </a:r>
            <a:r>
              <a:rPr sz="1400" spc="70" dirty="0">
                <a:latin typeface="Times New Roman"/>
                <a:cs typeface="Times New Roman"/>
              </a:rPr>
              <a:t>not </a:t>
            </a:r>
            <a:r>
              <a:rPr sz="1400" spc="55" dirty="0">
                <a:latin typeface="Times New Roman"/>
                <a:cs typeface="Times New Roman"/>
              </a:rPr>
              <a:t>match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35" dirty="0">
                <a:latin typeface="Times New Roman"/>
                <a:cs typeface="Times New Roman"/>
              </a:rPr>
              <a:t>work </a:t>
            </a:r>
            <a:r>
              <a:rPr sz="1400" spc="30" dirty="0">
                <a:latin typeface="Times New Roman"/>
                <a:cs typeface="Times New Roman"/>
              </a:rPr>
              <a:t>address. </a:t>
            </a:r>
            <a:r>
              <a:rPr sz="1400" spc="-20" dirty="0">
                <a:latin typeface="Times New Roman"/>
                <a:cs typeface="Times New Roman"/>
              </a:rPr>
              <a:t>4. </a:t>
            </a:r>
            <a:r>
              <a:rPr sz="1400" spc="25" dirty="0">
                <a:latin typeface="Times New Roman"/>
                <a:cs typeface="Times New Roman"/>
              </a:rPr>
              <a:t>First 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due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30" dirty="0">
                <a:latin typeface="Times New Roman"/>
                <a:cs typeface="Times New Roman"/>
              </a:rPr>
              <a:t>previous </a:t>
            </a:r>
            <a:r>
              <a:rPr sz="1400" spc="35" dirty="0">
                <a:latin typeface="Times New Roman"/>
                <a:cs typeface="Times New Roman"/>
              </a:rPr>
              <a:t>application </a:t>
            </a:r>
            <a:r>
              <a:rPr sz="1400" spc="5" dirty="0">
                <a:latin typeface="Times New Roman"/>
                <a:cs typeface="Times New Roman"/>
              </a:rPr>
              <a:t>is </a:t>
            </a:r>
            <a:r>
              <a:rPr sz="1400" spc="30" dirty="0">
                <a:latin typeface="Times New Roman"/>
                <a:cs typeface="Times New Roman"/>
              </a:rPr>
              <a:t>highly 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correlated </a:t>
            </a:r>
            <a:r>
              <a:rPr sz="1400" spc="40" dirty="0">
                <a:latin typeface="Times New Roman"/>
                <a:cs typeface="Times New Roman"/>
              </a:rPr>
              <a:t>with </a:t>
            </a:r>
            <a:r>
              <a:rPr sz="1400" spc="10" dirty="0">
                <a:latin typeface="Times New Roman"/>
                <a:cs typeface="Times New Roman"/>
              </a:rPr>
              <a:t>Relative </a:t>
            </a:r>
            <a:r>
              <a:rPr sz="1400" spc="55" dirty="0">
                <a:latin typeface="Times New Roman"/>
                <a:cs typeface="Times New Roman"/>
              </a:rPr>
              <a:t>to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40" dirty="0">
                <a:latin typeface="Times New Roman"/>
                <a:cs typeface="Times New Roman"/>
              </a:rPr>
              <a:t>expected 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termination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35" dirty="0">
                <a:latin typeface="Times New Roman"/>
                <a:cs typeface="Times New Roman"/>
              </a:rPr>
              <a:t>previous application </a:t>
            </a:r>
            <a:r>
              <a:rPr sz="1400" spc="-25" dirty="0">
                <a:latin typeface="Times New Roman"/>
                <a:cs typeface="Times New Roman"/>
              </a:rPr>
              <a:t>5. 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75" dirty="0">
                <a:latin typeface="Times New Roman"/>
                <a:cs typeface="Times New Roman"/>
              </a:rPr>
              <a:t>C</a:t>
            </a:r>
            <a:r>
              <a:rPr sz="1400" spc="-95" dirty="0">
                <a:latin typeface="Times New Roman"/>
                <a:cs typeface="Times New Roman"/>
              </a:rPr>
              <a:t>N</a:t>
            </a:r>
            <a:r>
              <a:rPr sz="1400" spc="-7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_</a:t>
            </a:r>
            <a:r>
              <a:rPr sz="1400" spc="-175" dirty="0">
                <a:latin typeface="Times New Roman"/>
                <a:cs typeface="Times New Roman"/>
              </a:rPr>
              <a:t>C</a:t>
            </a:r>
            <a:r>
              <a:rPr sz="1400" spc="-80" dirty="0">
                <a:latin typeface="Times New Roman"/>
                <a:cs typeface="Times New Roman"/>
              </a:rPr>
              <a:t>H</a:t>
            </a:r>
            <a:r>
              <a:rPr sz="1400" spc="-50" dirty="0">
                <a:latin typeface="Times New Roman"/>
                <a:cs typeface="Times New Roman"/>
              </a:rPr>
              <a:t>I</a:t>
            </a:r>
            <a:r>
              <a:rPr sz="1400" spc="-160" dirty="0">
                <a:latin typeface="Times New Roman"/>
                <a:cs typeface="Times New Roman"/>
              </a:rPr>
              <a:t>LDR</a:t>
            </a:r>
            <a:r>
              <a:rPr sz="1400" spc="-120" dirty="0">
                <a:latin typeface="Times New Roman"/>
                <a:cs typeface="Times New Roman"/>
              </a:rPr>
              <a:t>EN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75" dirty="0">
                <a:latin typeface="Times New Roman"/>
                <a:cs typeface="Times New Roman"/>
              </a:rPr>
              <a:t>C</a:t>
            </a:r>
            <a:r>
              <a:rPr sz="1400" spc="-95" dirty="0">
                <a:latin typeface="Times New Roman"/>
                <a:cs typeface="Times New Roman"/>
              </a:rPr>
              <a:t>N</a:t>
            </a:r>
            <a:r>
              <a:rPr sz="1400" spc="-7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_</a:t>
            </a:r>
            <a:r>
              <a:rPr sz="1400" spc="-105" dirty="0">
                <a:latin typeface="Times New Roman"/>
                <a:cs typeface="Times New Roman"/>
              </a:rPr>
              <a:t>FAM</a:t>
            </a:r>
            <a:r>
              <a:rPr sz="1400" spc="-80" dirty="0">
                <a:latin typeface="Times New Roman"/>
                <a:cs typeface="Times New Roman"/>
              </a:rPr>
              <a:t>_</a:t>
            </a:r>
            <a:r>
              <a:rPr sz="1400" spc="-125" dirty="0">
                <a:latin typeface="Times New Roman"/>
                <a:cs typeface="Times New Roman"/>
              </a:rPr>
              <a:t>MEM</a:t>
            </a:r>
            <a:r>
              <a:rPr sz="1400" spc="-114" dirty="0">
                <a:latin typeface="Times New Roman"/>
                <a:cs typeface="Times New Roman"/>
              </a:rPr>
              <a:t>B</a:t>
            </a:r>
            <a:r>
              <a:rPr sz="1400" spc="-130" dirty="0">
                <a:latin typeface="Times New Roman"/>
                <a:cs typeface="Times New Roman"/>
              </a:rPr>
              <a:t>E</a:t>
            </a:r>
            <a:r>
              <a:rPr sz="1400" spc="-155" dirty="0">
                <a:latin typeface="Times New Roman"/>
                <a:cs typeface="Times New Roman"/>
              </a:rPr>
              <a:t>R</a:t>
            </a:r>
            <a:r>
              <a:rPr sz="1400" spc="-95" dirty="0">
                <a:latin typeface="Times New Roman"/>
                <a:cs typeface="Times New Roman"/>
              </a:rPr>
              <a:t>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a</a:t>
            </a:r>
            <a:r>
              <a:rPr sz="1400" spc="55" dirty="0">
                <a:latin typeface="Times New Roman"/>
                <a:cs typeface="Times New Roman"/>
              </a:rPr>
              <a:t>r</a:t>
            </a:r>
            <a:r>
              <a:rPr sz="1400" spc="25" dirty="0">
                <a:latin typeface="Times New Roman"/>
                <a:cs typeface="Times New Roman"/>
              </a:rPr>
              <a:t>e  </a:t>
            </a:r>
            <a:r>
              <a:rPr sz="1400" spc="30" dirty="0">
                <a:latin typeface="Times New Roman"/>
                <a:cs typeface="Times New Roman"/>
              </a:rPr>
              <a:t>highly </a:t>
            </a:r>
            <a:r>
              <a:rPr sz="1400" spc="45" dirty="0">
                <a:latin typeface="Times New Roman"/>
                <a:cs typeface="Times New Roman"/>
              </a:rPr>
              <a:t>correlated </a:t>
            </a:r>
            <a:r>
              <a:rPr sz="1400" spc="30" dirty="0">
                <a:latin typeface="Times New Roman"/>
                <a:cs typeface="Times New Roman"/>
              </a:rPr>
              <a:t>which </a:t>
            </a:r>
            <a:r>
              <a:rPr sz="1400" spc="40" dirty="0">
                <a:latin typeface="Times New Roman"/>
                <a:cs typeface="Times New Roman"/>
              </a:rPr>
              <a:t>means a </a:t>
            </a:r>
            <a:r>
              <a:rPr sz="1400" spc="35" dirty="0">
                <a:latin typeface="Times New Roman"/>
                <a:cs typeface="Times New Roman"/>
              </a:rPr>
              <a:t>client </a:t>
            </a:r>
            <a:r>
              <a:rPr sz="1400" spc="45" dirty="0">
                <a:latin typeface="Times New Roman"/>
                <a:cs typeface="Times New Roman"/>
              </a:rPr>
              <a:t>with 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children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higly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likely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have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family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members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25" dirty="0">
                <a:latin typeface="Times New Roman"/>
                <a:cs typeface="Times New Roman"/>
              </a:rPr>
              <a:t>as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well.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199644"/>
            <a:ext cx="942975" cy="1885314"/>
          </a:xfrm>
          <a:custGeom>
            <a:avLst/>
            <a:gdLst/>
            <a:ahLst/>
            <a:cxnLst/>
            <a:rect l="l" t="t" r="r" b="b"/>
            <a:pathLst>
              <a:path w="942975" h="1885314">
                <a:moveTo>
                  <a:pt x="942593" y="0"/>
                </a:moveTo>
                <a:lnTo>
                  <a:pt x="894088" y="1226"/>
                </a:lnTo>
                <a:lnTo>
                  <a:pt x="846219" y="4866"/>
                </a:lnTo>
                <a:lnTo>
                  <a:pt x="799046" y="10861"/>
                </a:lnTo>
                <a:lnTo>
                  <a:pt x="752629" y="19150"/>
                </a:lnTo>
                <a:lnTo>
                  <a:pt x="707026" y="29676"/>
                </a:lnTo>
                <a:lnTo>
                  <a:pt x="662296" y="42378"/>
                </a:lnTo>
                <a:lnTo>
                  <a:pt x="618499" y="57197"/>
                </a:lnTo>
                <a:lnTo>
                  <a:pt x="575695" y="74075"/>
                </a:lnTo>
                <a:lnTo>
                  <a:pt x="533941" y="92952"/>
                </a:lnTo>
                <a:lnTo>
                  <a:pt x="493299" y="113768"/>
                </a:lnTo>
                <a:lnTo>
                  <a:pt x="453826" y="136465"/>
                </a:lnTo>
                <a:lnTo>
                  <a:pt x="415582" y="160983"/>
                </a:lnTo>
                <a:lnTo>
                  <a:pt x="378626" y="187263"/>
                </a:lnTo>
                <a:lnTo>
                  <a:pt x="343018" y="215246"/>
                </a:lnTo>
                <a:lnTo>
                  <a:pt x="308816" y="244873"/>
                </a:lnTo>
                <a:lnTo>
                  <a:pt x="276080" y="276084"/>
                </a:lnTo>
                <a:lnTo>
                  <a:pt x="244869" y="308819"/>
                </a:lnTo>
                <a:lnTo>
                  <a:pt x="215243" y="343021"/>
                </a:lnTo>
                <a:lnTo>
                  <a:pt x="187260" y="378630"/>
                </a:lnTo>
                <a:lnTo>
                  <a:pt x="160981" y="415586"/>
                </a:lnTo>
                <a:lnTo>
                  <a:pt x="136463" y="453830"/>
                </a:lnTo>
                <a:lnTo>
                  <a:pt x="113766" y="493303"/>
                </a:lnTo>
                <a:lnTo>
                  <a:pt x="92950" y="533945"/>
                </a:lnTo>
                <a:lnTo>
                  <a:pt x="74074" y="575699"/>
                </a:lnTo>
                <a:lnTo>
                  <a:pt x="57196" y="618503"/>
                </a:lnTo>
                <a:lnTo>
                  <a:pt x="42377" y="662299"/>
                </a:lnTo>
                <a:lnTo>
                  <a:pt x="29675" y="707029"/>
                </a:lnTo>
                <a:lnTo>
                  <a:pt x="19150" y="752631"/>
                </a:lnTo>
                <a:lnTo>
                  <a:pt x="10860" y="799049"/>
                </a:lnTo>
                <a:lnTo>
                  <a:pt x="4866" y="846221"/>
                </a:lnTo>
                <a:lnTo>
                  <a:pt x="1226" y="894089"/>
                </a:lnTo>
                <a:lnTo>
                  <a:pt x="0" y="942593"/>
                </a:lnTo>
                <a:lnTo>
                  <a:pt x="1226" y="991098"/>
                </a:lnTo>
                <a:lnTo>
                  <a:pt x="4866" y="1038966"/>
                </a:lnTo>
                <a:lnTo>
                  <a:pt x="10860" y="1086138"/>
                </a:lnTo>
                <a:lnTo>
                  <a:pt x="19150" y="1132555"/>
                </a:lnTo>
                <a:lnTo>
                  <a:pt x="29675" y="1178158"/>
                </a:lnTo>
                <a:lnTo>
                  <a:pt x="42377" y="1222888"/>
                </a:lnTo>
                <a:lnTo>
                  <a:pt x="57196" y="1266684"/>
                </a:lnTo>
                <a:lnTo>
                  <a:pt x="74074" y="1309488"/>
                </a:lnTo>
                <a:lnTo>
                  <a:pt x="92950" y="1351242"/>
                </a:lnTo>
                <a:lnTo>
                  <a:pt x="113766" y="1391884"/>
                </a:lnTo>
                <a:lnTo>
                  <a:pt x="136463" y="1431357"/>
                </a:lnTo>
                <a:lnTo>
                  <a:pt x="160981" y="1469601"/>
                </a:lnTo>
                <a:lnTo>
                  <a:pt x="187260" y="1506557"/>
                </a:lnTo>
                <a:lnTo>
                  <a:pt x="215243" y="1542166"/>
                </a:lnTo>
                <a:lnTo>
                  <a:pt x="244869" y="1576367"/>
                </a:lnTo>
                <a:lnTo>
                  <a:pt x="276080" y="1609103"/>
                </a:lnTo>
                <a:lnTo>
                  <a:pt x="308816" y="1640314"/>
                </a:lnTo>
                <a:lnTo>
                  <a:pt x="343018" y="1669941"/>
                </a:lnTo>
                <a:lnTo>
                  <a:pt x="378626" y="1697924"/>
                </a:lnTo>
                <a:lnTo>
                  <a:pt x="415582" y="1724204"/>
                </a:lnTo>
                <a:lnTo>
                  <a:pt x="453826" y="1748722"/>
                </a:lnTo>
                <a:lnTo>
                  <a:pt x="493299" y="1771419"/>
                </a:lnTo>
                <a:lnTo>
                  <a:pt x="533941" y="1792235"/>
                </a:lnTo>
                <a:lnTo>
                  <a:pt x="575695" y="1811112"/>
                </a:lnTo>
                <a:lnTo>
                  <a:pt x="618499" y="1827990"/>
                </a:lnTo>
                <a:lnTo>
                  <a:pt x="662296" y="1842809"/>
                </a:lnTo>
                <a:lnTo>
                  <a:pt x="707026" y="1855511"/>
                </a:lnTo>
                <a:lnTo>
                  <a:pt x="752629" y="1866037"/>
                </a:lnTo>
                <a:lnTo>
                  <a:pt x="799046" y="1874326"/>
                </a:lnTo>
                <a:lnTo>
                  <a:pt x="846219" y="1880321"/>
                </a:lnTo>
                <a:lnTo>
                  <a:pt x="894088" y="1883961"/>
                </a:lnTo>
                <a:lnTo>
                  <a:pt x="942593" y="1885187"/>
                </a:lnTo>
                <a:lnTo>
                  <a:pt x="942593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6722" y="199644"/>
            <a:ext cx="8777605" cy="1885314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2835910" marR="2827020" algn="ctr">
              <a:lnSpc>
                <a:spcPct val="81800"/>
              </a:lnSpc>
              <a:spcBef>
                <a:spcPts val="835"/>
              </a:spcBef>
            </a:pPr>
            <a:r>
              <a:rPr sz="1900" b="1" spc="-150" dirty="0">
                <a:latin typeface="Arial"/>
                <a:cs typeface="Arial"/>
              </a:rPr>
              <a:t>Mo</a:t>
            </a:r>
            <a:r>
              <a:rPr sz="1900" b="1" spc="-65" dirty="0">
                <a:latin typeface="Arial"/>
                <a:cs typeface="Arial"/>
              </a:rPr>
              <a:t>r</a:t>
            </a:r>
            <a:r>
              <a:rPr sz="1900" b="1" spc="-150" dirty="0">
                <a:latin typeface="Arial"/>
                <a:cs typeface="Arial"/>
              </a:rPr>
              <a:t>e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b="1" spc="-90" dirty="0">
                <a:latin typeface="Arial"/>
                <a:cs typeface="Arial"/>
              </a:rPr>
              <a:t>Ana</a:t>
            </a:r>
            <a:r>
              <a:rPr sz="1900" b="1" spc="-50" dirty="0">
                <a:latin typeface="Arial"/>
                <a:cs typeface="Arial"/>
              </a:rPr>
              <a:t>l</a:t>
            </a:r>
            <a:r>
              <a:rPr sz="1900" b="1" spc="-150" dirty="0">
                <a:latin typeface="Arial"/>
                <a:cs typeface="Arial"/>
              </a:rPr>
              <a:t>y</a:t>
            </a:r>
            <a:r>
              <a:rPr sz="1900" b="1" spc="-160" dirty="0">
                <a:latin typeface="Arial"/>
                <a:cs typeface="Arial"/>
              </a:rPr>
              <a:t>s</a:t>
            </a:r>
            <a:r>
              <a:rPr sz="1900" b="1" spc="-145" dirty="0">
                <a:latin typeface="Arial"/>
                <a:cs typeface="Arial"/>
              </a:rPr>
              <a:t>is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b="1" spc="-150" dirty="0">
                <a:latin typeface="Arial"/>
                <a:cs typeface="Arial"/>
              </a:rPr>
              <a:t>to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b="1" spc="-50" dirty="0">
                <a:latin typeface="Arial"/>
                <a:cs typeface="Arial"/>
              </a:rPr>
              <a:t>f</a:t>
            </a:r>
            <a:r>
              <a:rPr sz="1900" b="1" spc="-114" dirty="0">
                <a:latin typeface="Arial"/>
                <a:cs typeface="Arial"/>
              </a:rPr>
              <a:t>ind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b="1" spc="-110" dirty="0">
                <a:latin typeface="Arial"/>
                <a:cs typeface="Arial"/>
              </a:rPr>
              <a:t>p</a:t>
            </a:r>
            <a:r>
              <a:rPr sz="1900" b="1" spc="-75" dirty="0">
                <a:latin typeface="Arial"/>
                <a:cs typeface="Arial"/>
              </a:rPr>
              <a:t>a</a:t>
            </a:r>
            <a:r>
              <a:rPr sz="1900" b="1" spc="-145" dirty="0">
                <a:latin typeface="Arial"/>
                <a:cs typeface="Arial"/>
              </a:rPr>
              <a:t>tte</a:t>
            </a:r>
            <a:r>
              <a:rPr sz="1900" b="1" spc="-125" dirty="0">
                <a:latin typeface="Arial"/>
                <a:cs typeface="Arial"/>
              </a:rPr>
              <a:t>r</a:t>
            </a:r>
            <a:r>
              <a:rPr sz="1900" b="1" spc="-210" dirty="0">
                <a:latin typeface="Arial"/>
                <a:cs typeface="Arial"/>
              </a:rPr>
              <a:t>n</a:t>
            </a:r>
            <a:r>
              <a:rPr sz="1900" b="1" spc="-204" dirty="0">
                <a:latin typeface="Arial"/>
                <a:cs typeface="Arial"/>
              </a:rPr>
              <a:t>s</a:t>
            </a:r>
            <a:r>
              <a:rPr sz="1900" b="1" spc="-130" dirty="0">
                <a:latin typeface="Arial"/>
                <a:cs typeface="Arial"/>
              </a:rPr>
              <a:t>: 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1900" b="1" spc="-140" dirty="0">
                <a:latin typeface="Arial"/>
                <a:cs typeface="Arial"/>
              </a:rPr>
              <a:t>Distribution </a:t>
            </a:r>
            <a:r>
              <a:rPr sz="1900" b="1" spc="-100" dirty="0">
                <a:latin typeface="Arial"/>
                <a:cs typeface="Arial"/>
              </a:rPr>
              <a:t>of</a:t>
            </a:r>
            <a:r>
              <a:rPr sz="1900" b="1" spc="-95" dirty="0">
                <a:latin typeface="Arial"/>
                <a:cs typeface="Arial"/>
              </a:rPr>
              <a:t> </a:t>
            </a:r>
            <a:r>
              <a:rPr sz="1900" b="1" spc="-160" dirty="0">
                <a:latin typeface="Arial"/>
                <a:cs typeface="Arial"/>
              </a:rPr>
              <a:t>Target</a:t>
            </a:r>
            <a:r>
              <a:rPr sz="1900" b="1" spc="-155" dirty="0">
                <a:latin typeface="Arial"/>
                <a:cs typeface="Arial"/>
              </a:rPr>
              <a:t> </a:t>
            </a:r>
            <a:r>
              <a:rPr sz="1900" b="1" spc="-95" dirty="0">
                <a:latin typeface="Arial"/>
                <a:cs typeface="Arial"/>
              </a:rPr>
              <a:t>variable </a:t>
            </a:r>
            <a:r>
              <a:rPr sz="1900" b="1" spc="-90" dirty="0">
                <a:latin typeface="Arial"/>
                <a:cs typeface="Arial"/>
              </a:rPr>
              <a:t> </a:t>
            </a:r>
            <a:r>
              <a:rPr sz="1900" spc="-114" dirty="0">
                <a:latin typeface="Microsoft Sans Serif"/>
                <a:cs typeface="Microsoft Sans Serif"/>
              </a:rPr>
              <a:t>Target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variable:</a:t>
            </a:r>
            <a:endParaRPr sz="1900">
              <a:latin typeface="Microsoft Sans Serif"/>
              <a:cs typeface="Microsoft Sans Serif"/>
            </a:endParaRPr>
          </a:p>
          <a:p>
            <a:pPr marL="2774950" marR="2767330" algn="ctr">
              <a:lnSpc>
                <a:spcPct val="81600"/>
              </a:lnSpc>
            </a:pPr>
            <a:r>
              <a:rPr sz="1900" spc="-15" dirty="0">
                <a:latin typeface="Microsoft Sans Serif"/>
                <a:cs typeface="Microsoft Sans Serif"/>
              </a:rPr>
              <a:t>1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-</a:t>
            </a:r>
            <a:r>
              <a:rPr sz="1900" spc="10" dirty="0">
                <a:latin typeface="Microsoft Sans Serif"/>
                <a:cs typeface="Microsoft Sans Serif"/>
              </a:rPr>
              <a:t> </a:t>
            </a:r>
            <a:r>
              <a:rPr sz="1900" spc="-105" dirty="0">
                <a:latin typeface="Microsoft Sans Serif"/>
                <a:cs typeface="Microsoft Sans Serif"/>
              </a:rPr>
              <a:t>client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95" dirty="0">
                <a:latin typeface="Microsoft Sans Serif"/>
                <a:cs typeface="Microsoft Sans Serif"/>
              </a:rPr>
              <a:t>with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110" dirty="0">
                <a:latin typeface="Microsoft Sans Serif"/>
                <a:cs typeface="Microsoft Sans Serif"/>
              </a:rPr>
              <a:t>payment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65" dirty="0">
                <a:latin typeface="Microsoft Sans Serif"/>
                <a:cs typeface="Microsoft Sans Serif"/>
              </a:rPr>
              <a:t>difficulties </a:t>
            </a:r>
            <a:r>
              <a:rPr sz="1900" spc="-490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0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-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all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95" dirty="0">
                <a:latin typeface="Microsoft Sans Serif"/>
                <a:cs typeface="Microsoft Sans Serif"/>
              </a:rPr>
              <a:t>other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200" dirty="0">
                <a:latin typeface="Microsoft Sans Serif"/>
                <a:cs typeface="Microsoft Sans Serif"/>
              </a:rPr>
              <a:t>cases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4128" y="2392171"/>
            <a:ext cx="9720580" cy="3811270"/>
          </a:xfrm>
          <a:custGeom>
            <a:avLst/>
            <a:gdLst/>
            <a:ahLst/>
            <a:cxnLst/>
            <a:rect l="l" t="t" r="r" b="b"/>
            <a:pathLst>
              <a:path w="9720580" h="3811270">
                <a:moveTo>
                  <a:pt x="9720072" y="3525863"/>
                </a:moveTo>
                <a:lnTo>
                  <a:pt x="9715589" y="3503650"/>
                </a:lnTo>
                <a:lnTo>
                  <a:pt x="9703371" y="3485515"/>
                </a:lnTo>
                <a:lnTo>
                  <a:pt x="9685249" y="3473285"/>
                </a:lnTo>
                <a:lnTo>
                  <a:pt x="9663036" y="3468801"/>
                </a:lnTo>
                <a:lnTo>
                  <a:pt x="57023" y="3468801"/>
                </a:lnTo>
                <a:lnTo>
                  <a:pt x="34823" y="3473285"/>
                </a:lnTo>
                <a:lnTo>
                  <a:pt x="16700" y="3485515"/>
                </a:lnTo>
                <a:lnTo>
                  <a:pt x="4470" y="3503650"/>
                </a:lnTo>
                <a:lnTo>
                  <a:pt x="0" y="3525863"/>
                </a:lnTo>
                <a:lnTo>
                  <a:pt x="0" y="3753993"/>
                </a:lnTo>
                <a:lnTo>
                  <a:pt x="4470" y="3776205"/>
                </a:lnTo>
                <a:lnTo>
                  <a:pt x="16700" y="3794328"/>
                </a:lnTo>
                <a:lnTo>
                  <a:pt x="34823" y="3806558"/>
                </a:lnTo>
                <a:lnTo>
                  <a:pt x="57023" y="3811041"/>
                </a:lnTo>
                <a:lnTo>
                  <a:pt x="9663036" y="3811041"/>
                </a:lnTo>
                <a:lnTo>
                  <a:pt x="9685249" y="3806558"/>
                </a:lnTo>
                <a:lnTo>
                  <a:pt x="9703371" y="3794328"/>
                </a:lnTo>
                <a:lnTo>
                  <a:pt x="9715589" y="3776205"/>
                </a:lnTo>
                <a:lnTo>
                  <a:pt x="9720072" y="3753993"/>
                </a:lnTo>
                <a:lnTo>
                  <a:pt x="9720072" y="3525863"/>
                </a:lnTo>
                <a:close/>
              </a:path>
              <a:path w="9720580" h="3811270">
                <a:moveTo>
                  <a:pt x="9720072" y="3140468"/>
                </a:moveTo>
                <a:lnTo>
                  <a:pt x="9715589" y="3118269"/>
                </a:lnTo>
                <a:lnTo>
                  <a:pt x="9703371" y="3100133"/>
                </a:lnTo>
                <a:lnTo>
                  <a:pt x="9685249" y="3087916"/>
                </a:lnTo>
                <a:lnTo>
                  <a:pt x="9663036" y="3083433"/>
                </a:lnTo>
                <a:lnTo>
                  <a:pt x="57023" y="3083433"/>
                </a:lnTo>
                <a:lnTo>
                  <a:pt x="34823" y="3087916"/>
                </a:lnTo>
                <a:lnTo>
                  <a:pt x="16700" y="3100133"/>
                </a:lnTo>
                <a:lnTo>
                  <a:pt x="4470" y="3118269"/>
                </a:lnTo>
                <a:lnTo>
                  <a:pt x="0" y="3140468"/>
                </a:lnTo>
                <a:lnTo>
                  <a:pt x="0" y="3368573"/>
                </a:lnTo>
                <a:lnTo>
                  <a:pt x="4470" y="3390773"/>
                </a:lnTo>
                <a:lnTo>
                  <a:pt x="16700" y="3408908"/>
                </a:lnTo>
                <a:lnTo>
                  <a:pt x="34823" y="3421138"/>
                </a:lnTo>
                <a:lnTo>
                  <a:pt x="57023" y="3425621"/>
                </a:lnTo>
                <a:lnTo>
                  <a:pt x="9663036" y="3425621"/>
                </a:lnTo>
                <a:lnTo>
                  <a:pt x="9685249" y="3421138"/>
                </a:lnTo>
                <a:lnTo>
                  <a:pt x="9703371" y="3408908"/>
                </a:lnTo>
                <a:lnTo>
                  <a:pt x="9715589" y="3390773"/>
                </a:lnTo>
                <a:lnTo>
                  <a:pt x="9720072" y="3368573"/>
                </a:lnTo>
                <a:lnTo>
                  <a:pt x="9720072" y="3140468"/>
                </a:lnTo>
                <a:close/>
              </a:path>
              <a:path w="9720580" h="3811270">
                <a:moveTo>
                  <a:pt x="9720072" y="2755011"/>
                </a:moveTo>
                <a:lnTo>
                  <a:pt x="9715589" y="2732824"/>
                </a:lnTo>
                <a:lnTo>
                  <a:pt x="9703371" y="2714688"/>
                </a:lnTo>
                <a:lnTo>
                  <a:pt x="9685249" y="2702471"/>
                </a:lnTo>
                <a:lnTo>
                  <a:pt x="9663036" y="2697988"/>
                </a:lnTo>
                <a:lnTo>
                  <a:pt x="57023" y="2697988"/>
                </a:lnTo>
                <a:lnTo>
                  <a:pt x="34823" y="2702471"/>
                </a:lnTo>
                <a:lnTo>
                  <a:pt x="16700" y="2714688"/>
                </a:lnTo>
                <a:lnTo>
                  <a:pt x="4470" y="2732824"/>
                </a:lnTo>
                <a:lnTo>
                  <a:pt x="0" y="2755011"/>
                </a:lnTo>
                <a:lnTo>
                  <a:pt x="0" y="2983115"/>
                </a:lnTo>
                <a:lnTo>
                  <a:pt x="4470" y="3005302"/>
                </a:lnTo>
                <a:lnTo>
                  <a:pt x="16700" y="3023438"/>
                </a:lnTo>
                <a:lnTo>
                  <a:pt x="34823" y="3035655"/>
                </a:lnTo>
                <a:lnTo>
                  <a:pt x="57023" y="3040126"/>
                </a:lnTo>
                <a:lnTo>
                  <a:pt x="9663036" y="3040126"/>
                </a:lnTo>
                <a:lnTo>
                  <a:pt x="9685249" y="3035655"/>
                </a:lnTo>
                <a:lnTo>
                  <a:pt x="9703371" y="3023438"/>
                </a:lnTo>
                <a:lnTo>
                  <a:pt x="9715589" y="3005302"/>
                </a:lnTo>
                <a:lnTo>
                  <a:pt x="9720072" y="2983115"/>
                </a:lnTo>
                <a:lnTo>
                  <a:pt x="9720072" y="2755011"/>
                </a:lnTo>
                <a:close/>
              </a:path>
              <a:path w="9720580" h="3811270">
                <a:moveTo>
                  <a:pt x="9720072" y="2369566"/>
                </a:moveTo>
                <a:lnTo>
                  <a:pt x="9715589" y="2347379"/>
                </a:lnTo>
                <a:lnTo>
                  <a:pt x="9703371" y="2329256"/>
                </a:lnTo>
                <a:lnTo>
                  <a:pt x="9685249" y="2317038"/>
                </a:lnTo>
                <a:lnTo>
                  <a:pt x="9663036" y="2312555"/>
                </a:lnTo>
                <a:lnTo>
                  <a:pt x="57023" y="2312555"/>
                </a:lnTo>
                <a:lnTo>
                  <a:pt x="34823" y="2317038"/>
                </a:lnTo>
                <a:lnTo>
                  <a:pt x="16700" y="2329256"/>
                </a:lnTo>
                <a:lnTo>
                  <a:pt x="4470" y="2347379"/>
                </a:lnTo>
                <a:lnTo>
                  <a:pt x="0" y="2369566"/>
                </a:lnTo>
                <a:lnTo>
                  <a:pt x="0" y="2597658"/>
                </a:lnTo>
                <a:lnTo>
                  <a:pt x="4470" y="2619933"/>
                </a:lnTo>
                <a:lnTo>
                  <a:pt x="16700" y="2638094"/>
                </a:lnTo>
                <a:lnTo>
                  <a:pt x="34823" y="2650325"/>
                </a:lnTo>
                <a:lnTo>
                  <a:pt x="57023" y="2654808"/>
                </a:lnTo>
                <a:lnTo>
                  <a:pt x="9663036" y="2654808"/>
                </a:lnTo>
                <a:lnTo>
                  <a:pt x="9685249" y="2650325"/>
                </a:lnTo>
                <a:lnTo>
                  <a:pt x="9703371" y="2638094"/>
                </a:lnTo>
                <a:lnTo>
                  <a:pt x="9715589" y="2619933"/>
                </a:lnTo>
                <a:lnTo>
                  <a:pt x="9720072" y="2597658"/>
                </a:lnTo>
                <a:lnTo>
                  <a:pt x="9720072" y="2369566"/>
                </a:lnTo>
                <a:close/>
              </a:path>
              <a:path w="9720580" h="3811270">
                <a:moveTo>
                  <a:pt x="9720072" y="1984133"/>
                </a:moveTo>
                <a:lnTo>
                  <a:pt x="9715589" y="1961934"/>
                </a:lnTo>
                <a:lnTo>
                  <a:pt x="9703371" y="1943798"/>
                </a:lnTo>
                <a:lnTo>
                  <a:pt x="9685249" y="1931581"/>
                </a:lnTo>
                <a:lnTo>
                  <a:pt x="9663036" y="1927098"/>
                </a:lnTo>
                <a:lnTo>
                  <a:pt x="57023" y="1927098"/>
                </a:lnTo>
                <a:lnTo>
                  <a:pt x="34823" y="1931581"/>
                </a:lnTo>
                <a:lnTo>
                  <a:pt x="16700" y="1943798"/>
                </a:lnTo>
                <a:lnTo>
                  <a:pt x="4470" y="1961934"/>
                </a:lnTo>
                <a:lnTo>
                  <a:pt x="0" y="1984133"/>
                </a:lnTo>
                <a:lnTo>
                  <a:pt x="0" y="2212352"/>
                </a:lnTo>
                <a:lnTo>
                  <a:pt x="4470" y="2234539"/>
                </a:lnTo>
                <a:lnTo>
                  <a:pt x="16700" y="2252675"/>
                </a:lnTo>
                <a:lnTo>
                  <a:pt x="34823" y="2264892"/>
                </a:lnTo>
                <a:lnTo>
                  <a:pt x="57023" y="2269363"/>
                </a:lnTo>
                <a:lnTo>
                  <a:pt x="9663036" y="2269363"/>
                </a:lnTo>
                <a:lnTo>
                  <a:pt x="9685249" y="2264892"/>
                </a:lnTo>
                <a:lnTo>
                  <a:pt x="9703371" y="2252675"/>
                </a:lnTo>
                <a:lnTo>
                  <a:pt x="9715589" y="2234539"/>
                </a:lnTo>
                <a:lnTo>
                  <a:pt x="9720072" y="2212352"/>
                </a:lnTo>
                <a:lnTo>
                  <a:pt x="9720072" y="1984133"/>
                </a:lnTo>
                <a:close/>
              </a:path>
              <a:path w="9720580" h="3811270">
                <a:moveTo>
                  <a:pt x="9720072" y="1598676"/>
                </a:moveTo>
                <a:lnTo>
                  <a:pt x="9715589" y="1576489"/>
                </a:lnTo>
                <a:lnTo>
                  <a:pt x="9703371" y="1558353"/>
                </a:lnTo>
                <a:lnTo>
                  <a:pt x="9685249" y="1546136"/>
                </a:lnTo>
                <a:lnTo>
                  <a:pt x="9663036" y="1541653"/>
                </a:lnTo>
                <a:lnTo>
                  <a:pt x="57023" y="1541653"/>
                </a:lnTo>
                <a:lnTo>
                  <a:pt x="34823" y="1546136"/>
                </a:lnTo>
                <a:lnTo>
                  <a:pt x="16700" y="1558353"/>
                </a:lnTo>
                <a:lnTo>
                  <a:pt x="4470" y="1576489"/>
                </a:lnTo>
                <a:lnTo>
                  <a:pt x="0" y="1598676"/>
                </a:lnTo>
                <a:lnTo>
                  <a:pt x="0" y="1826895"/>
                </a:lnTo>
                <a:lnTo>
                  <a:pt x="4470" y="1849094"/>
                </a:lnTo>
                <a:lnTo>
                  <a:pt x="16700" y="1867230"/>
                </a:lnTo>
                <a:lnTo>
                  <a:pt x="34823" y="1879447"/>
                </a:lnTo>
                <a:lnTo>
                  <a:pt x="57023" y="1883930"/>
                </a:lnTo>
                <a:lnTo>
                  <a:pt x="9663036" y="1883930"/>
                </a:lnTo>
                <a:lnTo>
                  <a:pt x="9685249" y="1879447"/>
                </a:lnTo>
                <a:lnTo>
                  <a:pt x="9703371" y="1867230"/>
                </a:lnTo>
                <a:lnTo>
                  <a:pt x="9715589" y="1849094"/>
                </a:lnTo>
                <a:lnTo>
                  <a:pt x="9720072" y="1826895"/>
                </a:lnTo>
                <a:lnTo>
                  <a:pt x="9720072" y="1598676"/>
                </a:lnTo>
                <a:close/>
              </a:path>
              <a:path w="9720580" h="3811270">
                <a:moveTo>
                  <a:pt x="9720072" y="1213370"/>
                </a:moveTo>
                <a:lnTo>
                  <a:pt x="9715589" y="1191094"/>
                </a:lnTo>
                <a:lnTo>
                  <a:pt x="9703371" y="1172933"/>
                </a:lnTo>
                <a:lnTo>
                  <a:pt x="9685249" y="1160703"/>
                </a:lnTo>
                <a:lnTo>
                  <a:pt x="9663036" y="1156220"/>
                </a:lnTo>
                <a:lnTo>
                  <a:pt x="57023" y="1156220"/>
                </a:lnTo>
                <a:lnTo>
                  <a:pt x="34823" y="1160703"/>
                </a:lnTo>
                <a:lnTo>
                  <a:pt x="16700" y="1172933"/>
                </a:lnTo>
                <a:lnTo>
                  <a:pt x="4470" y="1191094"/>
                </a:lnTo>
                <a:lnTo>
                  <a:pt x="0" y="1213370"/>
                </a:lnTo>
                <a:lnTo>
                  <a:pt x="0" y="1441450"/>
                </a:lnTo>
                <a:lnTo>
                  <a:pt x="4470" y="1463649"/>
                </a:lnTo>
                <a:lnTo>
                  <a:pt x="16700" y="1481772"/>
                </a:lnTo>
                <a:lnTo>
                  <a:pt x="34823" y="1493989"/>
                </a:lnTo>
                <a:lnTo>
                  <a:pt x="57023" y="1498473"/>
                </a:lnTo>
                <a:lnTo>
                  <a:pt x="9663036" y="1498473"/>
                </a:lnTo>
                <a:lnTo>
                  <a:pt x="9685249" y="1493989"/>
                </a:lnTo>
                <a:lnTo>
                  <a:pt x="9703371" y="1481772"/>
                </a:lnTo>
                <a:lnTo>
                  <a:pt x="9715589" y="1463649"/>
                </a:lnTo>
                <a:lnTo>
                  <a:pt x="9720072" y="1441450"/>
                </a:lnTo>
                <a:lnTo>
                  <a:pt x="9720072" y="1213370"/>
                </a:lnTo>
                <a:close/>
              </a:path>
              <a:path w="9720580" h="3811270">
                <a:moveTo>
                  <a:pt x="9720072" y="827925"/>
                </a:moveTo>
                <a:lnTo>
                  <a:pt x="9715589" y="805713"/>
                </a:lnTo>
                <a:lnTo>
                  <a:pt x="9703371" y="787590"/>
                </a:lnTo>
                <a:lnTo>
                  <a:pt x="9685249" y="775373"/>
                </a:lnTo>
                <a:lnTo>
                  <a:pt x="9663036" y="770890"/>
                </a:lnTo>
                <a:lnTo>
                  <a:pt x="57023" y="770890"/>
                </a:lnTo>
                <a:lnTo>
                  <a:pt x="34823" y="775373"/>
                </a:lnTo>
                <a:lnTo>
                  <a:pt x="16700" y="787590"/>
                </a:lnTo>
                <a:lnTo>
                  <a:pt x="4470" y="805713"/>
                </a:lnTo>
                <a:lnTo>
                  <a:pt x="0" y="827925"/>
                </a:lnTo>
                <a:lnTo>
                  <a:pt x="0" y="1056005"/>
                </a:lnTo>
                <a:lnTo>
                  <a:pt x="4470" y="1078204"/>
                </a:lnTo>
                <a:lnTo>
                  <a:pt x="16700" y="1096327"/>
                </a:lnTo>
                <a:lnTo>
                  <a:pt x="34823" y="1108557"/>
                </a:lnTo>
                <a:lnTo>
                  <a:pt x="57023" y="1113028"/>
                </a:lnTo>
                <a:lnTo>
                  <a:pt x="9663036" y="1113028"/>
                </a:lnTo>
                <a:lnTo>
                  <a:pt x="9685249" y="1108557"/>
                </a:lnTo>
                <a:lnTo>
                  <a:pt x="9703371" y="1096327"/>
                </a:lnTo>
                <a:lnTo>
                  <a:pt x="9715589" y="1078204"/>
                </a:lnTo>
                <a:lnTo>
                  <a:pt x="9720072" y="1056005"/>
                </a:lnTo>
                <a:lnTo>
                  <a:pt x="9720072" y="827925"/>
                </a:lnTo>
                <a:close/>
              </a:path>
              <a:path w="9720580" h="3811270">
                <a:moveTo>
                  <a:pt x="9720072" y="442468"/>
                </a:moveTo>
                <a:lnTo>
                  <a:pt x="9715589" y="420281"/>
                </a:lnTo>
                <a:lnTo>
                  <a:pt x="9703371" y="402158"/>
                </a:lnTo>
                <a:lnTo>
                  <a:pt x="9685249" y="389928"/>
                </a:lnTo>
                <a:lnTo>
                  <a:pt x="9663036" y="385445"/>
                </a:lnTo>
                <a:lnTo>
                  <a:pt x="57023" y="385445"/>
                </a:lnTo>
                <a:lnTo>
                  <a:pt x="34823" y="389928"/>
                </a:lnTo>
                <a:lnTo>
                  <a:pt x="16700" y="402158"/>
                </a:lnTo>
                <a:lnTo>
                  <a:pt x="4470" y="420281"/>
                </a:lnTo>
                <a:lnTo>
                  <a:pt x="0" y="442468"/>
                </a:lnTo>
                <a:lnTo>
                  <a:pt x="0" y="670560"/>
                </a:lnTo>
                <a:lnTo>
                  <a:pt x="4470" y="692759"/>
                </a:lnTo>
                <a:lnTo>
                  <a:pt x="16700" y="710882"/>
                </a:lnTo>
                <a:lnTo>
                  <a:pt x="34823" y="723099"/>
                </a:lnTo>
                <a:lnTo>
                  <a:pt x="57023" y="727583"/>
                </a:lnTo>
                <a:lnTo>
                  <a:pt x="9663036" y="727583"/>
                </a:lnTo>
                <a:lnTo>
                  <a:pt x="9685249" y="723099"/>
                </a:lnTo>
                <a:lnTo>
                  <a:pt x="9703371" y="710882"/>
                </a:lnTo>
                <a:lnTo>
                  <a:pt x="9715589" y="692759"/>
                </a:lnTo>
                <a:lnTo>
                  <a:pt x="9720072" y="670560"/>
                </a:lnTo>
                <a:lnTo>
                  <a:pt x="9720072" y="442468"/>
                </a:lnTo>
                <a:close/>
              </a:path>
              <a:path w="9720580" h="3811270">
                <a:moveTo>
                  <a:pt x="9720072" y="57023"/>
                </a:moveTo>
                <a:lnTo>
                  <a:pt x="9715589" y="34836"/>
                </a:lnTo>
                <a:lnTo>
                  <a:pt x="9703371" y="16700"/>
                </a:lnTo>
                <a:lnTo>
                  <a:pt x="9685249" y="4483"/>
                </a:lnTo>
                <a:lnTo>
                  <a:pt x="9663036" y="0"/>
                </a:lnTo>
                <a:lnTo>
                  <a:pt x="57023" y="0"/>
                </a:lnTo>
                <a:lnTo>
                  <a:pt x="34823" y="4483"/>
                </a:lnTo>
                <a:lnTo>
                  <a:pt x="16700" y="16700"/>
                </a:lnTo>
                <a:lnTo>
                  <a:pt x="4470" y="34836"/>
                </a:lnTo>
                <a:lnTo>
                  <a:pt x="0" y="57023"/>
                </a:lnTo>
                <a:lnTo>
                  <a:pt x="0" y="285102"/>
                </a:lnTo>
                <a:lnTo>
                  <a:pt x="4470" y="307327"/>
                </a:lnTo>
                <a:lnTo>
                  <a:pt x="16700" y="325501"/>
                </a:lnTo>
                <a:lnTo>
                  <a:pt x="34823" y="337756"/>
                </a:lnTo>
                <a:lnTo>
                  <a:pt x="57023" y="342252"/>
                </a:lnTo>
                <a:lnTo>
                  <a:pt x="9663036" y="342252"/>
                </a:lnTo>
                <a:lnTo>
                  <a:pt x="9685249" y="337756"/>
                </a:lnTo>
                <a:lnTo>
                  <a:pt x="9703371" y="325501"/>
                </a:lnTo>
                <a:lnTo>
                  <a:pt x="9715589" y="307327"/>
                </a:lnTo>
                <a:lnTo>
                  <a:pt x="9720072" y="285102"/>
                </a:lnTo>
                <a:lnTo>
                  <a:pt x="9720072" y="57023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5497" y="2408932"/>
            <a:ext cx="6226175" cy="372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OBS_60_CNT_SOCIAL_CIRCLE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OBS_30_CNT_SOCIAL_CIRCLE</a:t>
            </a:r>
            <a:r>
              <a:rPr sz="15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1.00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5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AMT_APPLICATION</a:t>
            </a:r>
            <a:r>
              <a:rPr sz="15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AMT_CREDIT_y</a:t>
            </a:r>
            <a:r>
              <a:rPr sz="1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0.97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5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DAYS_TERMINATION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DAYS_LAST_DUE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0.95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5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5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15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5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5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EMB</a:t>
            </a:r>
            <a:r>
              <a:rPr sz="15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5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5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5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5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CH</a:t>
            </a:r>
            <a:r>
              <a:rPr sz="15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5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5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5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0.</a:t>
            </a:r>
            <a:r>
              <a:rPr sz="15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9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5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LIVE_REGION_NOT_WORK_REGION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REG_REGION_NOT_WORK_REGION</a:t>
            </a:r>
            <a:r>
              <a:rPr sz="1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0.87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5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EF</a:t>
            </a:r>
            <a:r>
              <a:rPr sz="15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30_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5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5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5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5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5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IAL</a:t>
            </a:r>
            <a:r>
              <a:rPr sz="15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IR</a:t>
            </a:r>
            <a:r>
              <a:rPr sz="15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5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5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EF</a:t>
            </a:r>
            <a:r>
              <a:rPr sz="15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60_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5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5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5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5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IAL</a:t>
            </a:r>
            <a:r>
              <a:rPr sz="15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50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IRC</a:t>
            </a:r>
            <a:r>
              <a:rPr sz="15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500" spc="-34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0.</a:t>
            </a:r>
            <a:r>
              <a:rPr sz="15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5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5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5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5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5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5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5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5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5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NN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5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ITY_</a:t>
            </a:r>
            <a:r>
              <a:rPr sz="15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5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0.</a:t>
            </a:r>
            <a:r>
              <a:rPr sz="15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5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LIVE_CITY_NOT_WORK_CITY</a:t>
            </a:r>
            <a:r>
              <a:rPr sz="15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REG_CITY_NOT_WORK_CITY</a:t>
            </a:r>
            <a:r>
              <a:rPr sz="1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0.78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5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5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5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NN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5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ITY_</a:t>
            </a:r>
            <a:r>
              <a:rPr sz="15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5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GOO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5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5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5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5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IC</a:t>
            </a:r>
            <a:r>
              <a:rPr sz="1500" spc="-24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5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0.</a:t>
            </a:r>
            <a:r>
              <a:rPr sz="15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5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5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5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NN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5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ITY_</a:t>
            </a:r>
            <a:r>
              <a:rPr sz="15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5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5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5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5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5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5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0.</a:t>
            </a:r>
            <a:r>
              <a:rPr sz="15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54940" rIns="0" bIns="0" rtlCol="0">
            <a:spAutoFit/>
          </a:bodyPr>
          <a:lstStyle/>
          <a:p>
            <a:pPr marL="931544" marR="920115" indent="187325">
              <a:lnSpc>
                <a:spcPts val="4510"/>
              </a:lnSpc>
              <a:spcBef>
                <a:spcPts val="1220"/>
              </a:spcBef>
            </a:pPr>
            <a:r>
              <a:rPr sz="4600" b="0" spc="-160" dirty="0">
                <a:latin typeface="Microsoft Sans Serif"/>
                <a:cs typeface="Microsoft Sans Serif"/>
              </a:rPr>
              <a:t>Adding </a:t>
            </a:r>
            <a:r>
              <a:rPr sz="4600" b="0" spc="-280" dirty="0">
                <a:latin typeface="Microsoft Sans Serif"/>
                <a:cs typeface="Microsoft Sans Serif"/>
              </a:rPr>
              <a:t>the</a:t>
            </a:r>
            <a:r>
              <a:rPr sz="4600" b="0" spc="-275" dirty="0">
                <a:latin typeface="Microsoft Sans Serif"/>
                <a:cs typeface="Microsoft Sans Serif"/>
              </a:rPr>
              <a:t> </a:t>
            </a:r>
            <a:r>
              <a:rPr sz="4600" b="0" spc="-75" dirty="0">
                <a:latin typeface="Microsoft Sans Serif"/>
                <a:cs typeface="Microsoft Sans Serif"/>
              </a:rPr>
              <a:t>top10 </a:t>
            </a:r>
            <a:r>
              <a:rPr sz="4600" b="0" spc="-145" dirty="0">
                <a:latin typeface="Microsoft Sans Serif"/>
                <a:cs typeface="Microsoft Sans Serif"/>
              </a:rPr>
              <a:t>correlated </a:t>
            </a:r>
            <a:r>
              <a:rPr sz="4600" b="0" spc="-140" dirty="0">
                <a:latin typeface="Microsoft Sans Serif"/>
                <a:cs typeface="Microsoft Sans Serif"/>
              </a:rPr>
              <a:t> </a:t>
            </a:r>
            <a:r>
              <a:rPr sz="4600" b="0" spc="-450" dirty="0">
                <a:latin typeface="Microsoft Sans Serif"/>
                <a:cs typeface="Microsoft Sans Serif"/>
              </a:rPr>
              <a:t>colum</a:t>
            </a:r>
            <a:r>
              <a:rPr sz="4600" b="0" spc="-455" dirty="0">
                <a:latin typeface="Microsoft Sans Serif"/>
                <a:cs typeface="Microsoft Sans Serif"/>
              </a:rPr>
              <a:t>n</a:t>
            </a:r>
            <a:r>
              <a:rPr sz="4600" b="0" spc="-770" dirty="0">
                <a:latin typeface="Microsoft Sans Serif"/>
                <a:cs typeface="Microsoft Sans Serif"/>
              </a:rPr>
              <a:t>s</a:t>
            </a:r>
            <a:r>
              <a:rPr sz="4600" b="0" spc="114" dirty="0">
                <a:latin typeface="Times New Roman"/>
                <a:cs typeface="Times New Roman"/>
              </a:rPr>
              <a:t> </a:t>
            </a:r>
            <a:r>
              <a:rPr sz="4600" b="0" spc="-180" dirty="0">
                <a:latin typeface="Microsoft Sans Serif"/>
                <a:cs typeface="Microsoft Sans Serif"/>
              </a:rPr>
              <a:t>i</a:t>
            </a:r>
            <a:r>
              <a:rPr sz="4600" b="0" spc="-415" dirty="0">
                <a:latin typeface="Microsoft Sans Serif"/>
                <a:cs typeface="Microsoft Sans Serif"/>
              </a:rPr>
              <a:t>n</a:t>
            </a:r>
            <a:r>
              <a:rPr sz="4600" b="0" spc="-150" dirty="0">
                <a:latin typeface="Microsoft Sans Serif"/>
                <a:cs typeface="Microsoft Sans Serif"/>
              </a:rPr>
              <a:t>to</a:t>
            </a:r>
            <a:r>
              <a:rPr sz="4600" b="0" spc="114" dirty="0">
                <a:latin typeface="Times New Roman"/>
                <a:cs typeface="Times New Roman"/>
              </a:rPr>
              <a:t> </a:t>
            </a:r>
            <a:r>
              <a:rPr sz="4600" b="0" spc="-25" dirty="0">
                <a:latin typeface="Microsoft Sans Serif"/>
                <a:cs typeface="Microsoft Sans Serif"/>
              </a:rPr>
              <a:t>a</a:t>
            </a:r>
            <a:r>
              <a:rPr sz="4600" b="0" spc="125" dirty="0">
                <a:latin typeface="Times New Roman"/>
                <a:cs typeface="Times New Roman"/>
              </a:rPr>
              <a:t> </a:t>
            </a:r>
            <a:r>
              <a:rPr sz="4600" b="0" spc="-405" dirty="0">
                <a:latin typeface="Microsoft Sans Serif"/>
                <a:cs typeface="Microsoft Sans Serif"/>
              </a:rPr>
              <a:t>n</a:t>
            </a:r>
            <a:r>
              <a:rPr sz="4600" b="0" spc="-490" dirty="0">
                <a:latin typeface="Microsoft Sans Serif"/>
                <a:cs typeface="Microsoft Sans Serif"/>
              </a:rPr>
              <a:t>e</a:t>
            </a:r>
            <a:r>
              <a:rPr sz="4600" b="0" spc="-260" dirty="0">
                <a:latin typeface="Microsoft Sans Serif"/>
                <a:cs typeface="Microsoft Sans Serif"/>
              </a:rPr>
              <a:t>w</a:t>
            </a:r>
            <a:r>
              <a:rPr sz="4600" b="0" spc="114" dirty="0">
                <a:latin typeface="Times New Roman"/>
                <a:cs typeface="Times New Roman"/>
              </a:rPr>
              <a:t> </a:t>
            </a:r>
            <a:r>
              <a:rPr sz="4600" b="0" spc="25" dirty="0">
                <a:latin typeface="Microsoft Sans Serif"/>
                <a:cs typeface="Microsoft Sans Serif"/>
              </a:rPr>
              <a:t>dataf</a:t>
            </a:r>
            <a:r>
              <a:rPr sz="4600" b="0" spc="-30" dirty="0">
                <a:latin typeface="Microsoft Sans Serif"/>
                <a:cs typeface="Microsoft Sans Serif"/>
              </a:rPr>
              <a:t>r</a:t>
            </a:r>
            <a:r>
              <a:rPr sz="4600" b="0" spc="-330" dirty="0">
                <a:latin typeface="Microsoft Sans Serif"/>
                <a:cs typeface="Microsoft Sans Serif"/>
              </a:rPr>
              <a:t>ame:</a:t>
            </a:r>
            <a:endParaRPr sz="4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462" y="2315789"/>
            <a:ext cx="6194203" cy="43643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32071" y="2101719"/>
            <a:ext cx="4546600" cy="4509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30" dirty="0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spc="-20" dirty="0">
                <a:latin typeface="Times New Roman"/>
                <a:cs typeface="Times New Roman"/>
              </a:rPr>
              <a:t>1. </a:t>
            </a:r>
            <a:r>
              <a:rPr sz="1400" spc="25" dirty="0">
                <a:latin typeface="Times New Roman"/>
                <a:cs typeface="Times New Roman"/>
              </a:rPr>
              <a:t>In </a:t>
            </a:r>
            <a:r>
              <a:rPr sz="1400" spc="35" dirty="0">
                <a:latin typeface="Times New Roman"/>
                <a:cs typeface="Times New Roman"/>
              </a:rPr>
              <a:t>comparison </a:t>
            </a:r>
            <a:r>
              <a:rPr sz="1400" spc="55" dirty="0">
                <a:latin typeface="Times New Roman"/>
                <a:cs typeface="Times New Roman"/>
              </a:rPr>
              <a:t>to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50" dirty="0">
                <a:latin typeface="Times New Roman"/>
                <a:cs typeface="Times New Roman"/>
              </a:rPr>
              <a:t>repayer heatmap, 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AM</a:t>
            </a:r>
            <a:r>
              <a:rPr sz="1400" spc="-9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_</a:t>
            </a:r>
            <a:r>
              <a:rPr sz="1400" spc="-145" dirty="0">
                <a:latin typeface="Times New Roman"/>
                <a:cs typeface="Times New Roman"/>
              </a:rPr>
              <a:t>GOODS</a:t>
            </a:r>
            <a:r>
              <a:rPr sz="1400" spc="-110" dirty="0">
                <a:latin typeface="Times New Roman"/>
                <a:cs typeface="Times New Roman"/>
              </a:rPr>
              <a:t>_</a:t>
            </a:r>
            <a:r>
              <a:rPr sz="1400" spc="-75" dirty="0">
                <a:latin typeface="Times New Roman"/>
                <a:cs typeface="Times New Roman"/>
              </a:rPr>
              <a:t>PR</a:t>
            </a:r>
            <a:r>
              <a:rPr sz="1400" spc="-45" dirty="0">
                <a:latin typeface="Times New Roman"/>
                <a:cs typeface="Times New Roman"/>
              </a:rPr>
              <a:t>I</a:t>
            </a:r>
            <a:r>
              <a:rPr sz="1400" spc="-175" dirty="0">
                <a:latin typeface="Times New Roman"/>
                <a:cs typeface="Times New Roman"/>
              </a:rPr>
              <a:t>C</a:t>
            </a:r>
            <a:r>
              <a:rPr sz="1400" spc="-145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AM</a:t>
            </a:r>
            <a:r>
              <a:rPr sz="1400" spc="-85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_</a:t>
            </a:r>
            <a:r>
              <a:rPr sz="1400" spc="-100" dirty="0">
                <a:latin typeface="Times New Roman"/>
                <a:cs typeface="Times New Roman"/>
              </a:rPr>
              <a:t>APPLI</a:t>
            </a:r>
            <a:r>
              <a:rPr sz="1400" spc="-110" dirty="0">
                <a:latin typeface="Times New Roman"/>
                <a:cs typeface="Times New Roman"/>
              </a:rPr>
              <a:t>C</a:t>
            </a:r>
            <a:r>
              <a:rPr sz="1400" spc="-130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T</a:t>
            </a:r>
            <a:r>
              <a:rPr sz="1400" spc="-100" dirty="0">
                <a:latin typeface="Times New Roman"/>
                <a:cs typeface="Times New Roman"/>
              </a:rPr>
              <a:t>ION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hav</a:t>
            </a:r>
            <a:r>
              <a:rPr sz="1400" spc="35" dirty="0">
                <a:latin typeface="Times New Roman"/>
                <a:cs typeface="Times New Roman"/>
              </a:rPr>
              <a:t>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high  </a:t>
            </a:r>
            <a:r>
              <a:rPr sz="1400" spc="45" dirty="0">
                <a:latin typeface="Times New Roman"/>
                <a:cs typeface="Times New Roman"/>
              </a:rPr>
              <a:t>correlation </a:t>
            </a:r>
            <a:r>
              <a:rPr sz="1400" spc="65" dirty="0">
                <a:latin typeface="Times New Roman"/>
                <a:cs typeface="Times New Roman"/>
              </a:rPr>
              <a:t>here </a:t>
            </a:r>
            <a:r>
              <a:rPr sz="1400" spc="25" dirty="0">
                <a:latin typeface="Times New Roman"/>
                <a:cs typeface="Times New Roman"/>
              </a:rPr>
              <a:t>as </a:t>
            </a:r>
            <a:r>
              <a:rPr sz="1400" dirty="0">
                <a:latin typeface="Times New Roman"/>
                <a:cs typeface="Times New Roman"/>
              </a:rPr>
              <a:t>well, </a:t>
            </a:r>
            <a:r>
              <a:rPr sz="1400" spc="30" dirty="0">
                <a:latin typeface="Times New Roman"/>
                <a:cs typeface="Times New Roman"/>
              </a:rPr>
              <a:t>which </a:t>
            </a:r>
            <a:r>
              <a:rPr sz="1400" spc="40" dirty="0">
                <a:latin typeface="Times New Roman"/>
                <a:cs typeface="Times New Roman"/>
              </a:rPr>
              <a:t>means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50" dirty="0">
                <a:latin typeface="Times New Roman"/>
                <a:cs typeface="Times New Roman"/>
              </a:rPr>
              <a:t>more </a:t>
            </a:r>
            <a:r>
              <a:rPr sz="1400" spc="45" dirty="0">
                <a:latin typeface="Times New Roman"/>
                <a:cs typeface="Times New Roman"/>
              </a:rPr>
              <a:t>credit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client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asked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previously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proportional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goods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price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that </a:t>
            </a:r>
            <a:r>
              <a:rPr sz="1400" spc="75" dirty="0">
                <a:latin typeface="Times New Roman"/>
                <a:cs typeface="Times New Roman"/>
              </a:rPr>
              <a:t>the </a:t>
            </a:r>
            <a:r>
              <a:rPr sz="1400" spc="35" dirty="0">
                <a:latin typeface="Times New Roman"/>
                <a:cs typeface="Times New Roman"/>
              </a:rPr>
              <a:t>client </a:t>
            </a:r>
            <a:r>
              <a:rPr sz="1400" spc="25" dirty="0">
                <a:latin typeface="Times New Roman"/>
                <a:cs typeface="Times New Roman"/>
              </a:rPr>
              <a:t>asked </a:t>
            </a:r>
            <a:r>
              <a:rPr sz="1400" spc="35" dirty="0">
                <a:latin typeface="Times New Roman"/>
                <a:cs typeface="Times New Roman"/>
              </a:rPr>
              <a:t>for </a:t>
            </a:r>
            <a:r>
              <a:rPr sz="1400" spc="20" dirty="0">
                <a:latin typeface="Times New Roman"/>
                <a:cs typeface="Times New Roman"/>
              </a:rPr>
              <a:t>previously. </a:t>
            </a:r>
            <a:r>
              <a:rPr sz="1400" spc="-15" dirty="0">
                <a:latin typeface="Times New Roman"/>
                <a:cs typeface="Times New Roman"/>
              </a:rPr>
              <a:t>2. </a:t>
            </a:r>
            <a:r>
              <a:rPr sz="1400" spc="25" dirty="0">
                <a:latin typeface="Times New Roman"/>
                <a:cs typeface="Times New Roman"/>
              </a:rPr>
              <a:t>In </a:t>
            </a:r>
            <a:r>
              <a:rPr sz="1400" spc="35" dirty="0">
                <a:latin typeface="Times New Roman"/>
                <a:cs typeface="Times New Roman"/>
              </a:rPr>
              <a:t>comparison </a:t>
            </a:r>
            <a:r>
              <a:rPr sz="1400" spc="60" dirty="0">
                <a:latin typeface="Times New Roman"/>
                <a:cs typeface="Times New Roman"/>
              </a:rPr>
              <a:t>to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rep</a:t>
            </a:r>
            <a:r>
              <a:rPr sz="1400" spc="50" dirty="0">
                <a:latin typeface="Times New Roman"/>
                <a:cs typeface="Times New Roman"/>
              </a:rPr>
              <a:t>aye</a:t>
            </a:r>
            <a:r>
              <a:rPr sz="1400" spc="3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he</a:t>
            </a:r>
            <a:r>
              <a:rPr sz="1400" spc="90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t</a:t>
            </a:r>
            <a:r>
              <a:rPr sz="1400" spc="55" dirty="0">
                <a:latin typeface="Times New Roman"/>
                <a:cs typeface="Times New Roman"/>
              </a:rPr>
              <a:t>m</a:t>
            </a:r>
            <a:r>
              <a:rPr sz="1400" spc="45" dirty="0">
                <a:latin typeface="Times New Roman"/>
                <a:cs typeface="Times New Roman"/>
              </a:rPr>
              <a:t>a</a:t>
            </a:r>
            <a:r>
              <a:rPr sz="1400" spc="4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AM</a:t>
            </a:r>
            <a:r>
              <a:rPr sz="1400" spc="-85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_</a:t>
            </a:r>
            <a:r>
              <a:rPr sz="1400" spc="-135" dirty="0">
                <a:latin typeface="Times New Roman"/>
                <a:cs typeface="Times New Roman"/>
              </a:rPr>
              <a:t>A</a:t>
            </a:r>
            <a:r>
              <a:rPr sz="1400" spc="-125" dirty="0">
                <a:latin typeface="Times New Roman"/>
                <a:cs typeface="Times New Roman"/>
              </a:rPr>
              <a:t>N</a:t>
            </a:r>
            <a:r>
              <a:rPr sz="1400" spc="-95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UI</a:t>
            </a:r>
            <a:r>
              <a:rPr sz="1400" spc="-80" dirty="0">
                <a:latin typeface="Times New Roman"/>
                <a:cs typeface="Times New Roman"/>
              </a:rPr>
              <a:t>T</a:t>
            </a:r>
            <a:r>
              <a:rPr sz="1400" spc="-170" dirty="0">
                <a:latin typeface="Times New Roman"/>
                <a:cs typeface="Times New Roman"/>
              </a:rPr>
              <a:t>Y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AM</a:t>
            </a:r>
            <a:r>
              <a:rPr sz="1400" spc="-9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_</a:t>
            </a:r>
            <a:r>
              <a:rPr sz="1400" spc="-100" dirty="0">
                <a:latin typeface="Times New Roman"/>
                <a:cs typeface="Times New Roman"/>
              </a:rPr>
              <a:t>APPLI</a:t>
            </a:r>
            <a:r>
              <a:rPr sz="1400" spc="-110" dirty="0">
                <a:latin typeface="Times New Roman"/>
                <a:cs typeface="Times New Roman"/>
              </a:rPr>
              <a:t>C</a:t>
            </a:r>
            <a:r>
              <a:rPr sz="1400" spc="-130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T</a:t>
            </a:r>
            <a:r>
              <a:rPr sz="1400" spc="-50" dirty="0">
                <a:latin typeface="Times New Roman"/>
                <a:cs typeface="Times New Roman"/>
              </a:rPr>
              <a:t>I</a:t>
            </a:r>
            <a:r>
              <a:rPr sz="1400" spc="-90" dirty="0">
                <a:latin typeface="Times New Roman"/>
                <a:cs typeface="Times New Roman"/>
              </a:rPr>
              <a:t>ON  </a:t>
            </a:r>
            <a:r>
              <a:rPr sz="1400" spc="15" dirty="0">
                <a:latin typeface="Times New Roman"/>
                <a:cs typeface="Times New Roman"/>
              </a:rPr>
              <a:t>also </a:t>
            </a:r>
            <a:r>
              <a:rPr sz="1400" spc="40" dirty="0">
                <a:latin typeface="Times New Roman"/>
                <a:cs typeface="Times New Roman"/>
              </a:rPr>
              <a:t>have a </a:t>
            </a:r>
            <a:r>
              <a:rPr sz="1400" spc="45" dirty="0">
                <a:latin typeface="Times New Roman"/>
                <a:cs typeface="Times New Roman"/>
              </a:rPr>
              <a:t>high </a:t>
            </a:r>
            <a:r>
              <a:rPr sz="1400" spc="40" dirty="0">
                <a:latin typeface="Times New Roman"/>
                <a:cs typeface="Times New Roman"/>
              </a:rPr>
              <a:t>correlation, </a:t>
            </a:r>
            <a:r>
              <a:rPr sz="1400" spc="30" dirty="0">
                <a:latin typeface="Times New Roman"/>
                <a:cs typeface="Times New Roman"/>
              </a:rPr>
              <a:t>which </a:t>
            </a:r>
            <a:r>
              <a:rPr sz="1400" spc="40" dirty="0">
                <a:latin typeface="Times New Roman"/>
                <a:cs typeface="Times New Roman"/>
              </a:rPr>
              <a:t>means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55" dirty="0">
                <a:latin typeface="Times New Roman"/>
                <a:cs typeface="Times New Roman"/>
              </a:rPr>
              <a:t>higher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loan </a:t>
            </a:r>
            <a:r>
              <a:rPr sz="1400" spc="55" dirty="0">
                <a:latin typeface="Times New Roman"/>
                <a:cs typeface="Times New Roman"/>
              </a:rPr>
              <a:t>annuity </a:t>
            </a:r>
            <a:r>
              <a:rPr sz="1400" spc="20" dirty="0">
                <a:latin typeface="Times New Roman"/>
                <a:cs typeface="Times New Roman"/>
              </a:rPr>
              <a:t>issued,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55" dirty="0">
                <a:latin typeface="Times New Roman"/>
                <a:cs typeface="Times New Roman"/>
              </a:rPr>
              <a:t>higher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goods </a:t>
            </a:r>
            <a:r>
              <a:rPr sz="1400" spc="40" dirty="0">
                <a:latin typeface="Times New Roman"/>
                <a:cs typeface="Times New Roman"/>
              </a:rPr>
              <a:t>price </a:t>
            </a:r>
            <a:r>
              <a:rPr sz="1400" spc="80" dirty="0">
                <a:latin typeface="Times New Roman"/>
                <a:cs typeface="Times New Roman"/>
              </a:rPr>
              <a:t>that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client </a:t>
            </a:r>
            <a:r>
              <a:rPr sz="1400" spc="30" dirty="0">
                <a:latin typeface="Times New Roman"/>
                <a:cs typeface="Times New Roman"/>
              </a:rPr>
              <a:t>asked </a:t>
            </a:r>
            <a:r>
              <a:rPr sz="1400" spc="35" dirty="0">
                <a:latin typeface="Times New Roman"/>
                <a:cs typeface="Times New Roman"/>
              </a:rPr>
              <a:t>for </a:t>
            </a:r>
            <a:r>
              <a:rPr sz="1400" spc="20" dirty="0">
                <a:latin typeface="Times New Roman"/>
                <a:cs typeface="Times New Roman"/>
              </a:rPr>
              <a:t>previously. </a:t>
            </a:r>
            <a:r>
              <a:rPr sz="1400" spc="-20" dirty="0">
                <a:latin typeface="Times New Roman"/>
                <a:cs typeface="Times New Roman"/>
              </a:rPr>
              <a:t>3. </a:t>
            </a:r>
            <a:r>
              <a:rPr sz="1400" spc="25" dirty="0">
                <a:latin typeface="Times New Roman"/>
                <a:cs typeface="Times New Roman"/>
              </a:rPr>
              <a:t>In </a:t>
            </a:r>
            <a:r>
              <a:rPr sz="1400" spc="35" dirty="0">
                <a:latin typeface="Times New Roman"/>
                <a:cs typeface="Times New Roman"/>
              </a:rPr>
              <a:t>comparison </a:t>
            </a:r>
            <a:r>
              <a:rPr sz="1400" spc="55" dirty="0">
                <a:latin typeface="Times New Roman"/>
                <a:cs typeface="Times New Roman"/>
              </a:rPr>
              <a:t>to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50" dirty="0">
                <a:latin typeface="Times New Roman"/>
                <a:cs typeface="Times New Roman"/>
              </a:rPr>
              <a:t>repayer 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heatmap, </a:t>
            </a:r>
            <a:r>
              <a:rPr sz="1400" spc="-30" dirty="0">
                <a:latin typeface="Times New Roman"/>
                <a:cs typeface="Times New Roman"/>
              </a:rPr>
              <a:t>If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40" dirty="0">
                <a:latin typeface="Times New Roman"/>
                <a:cs typeface="Times New Roman"/>
              </a:rPr>
              <a:t>client's </a:t>
            </a:r>
            <a:r>
              <a:rPr sz="1400" spc="45" dirty="0">
                <a:latin typeface="Times New Roman"/>
                <a:cs typeface="Times New Roman"/>
              </a:rPr>
              <a:t>contact </a:t>
            </a:r>
            <a:r>
              <a:rPr sz="1400" spc="35" dirty="0">
                <a:latin typeface="Times New Roman"/>
                <a:cs typeface="Times New Roman"/>
              </a:rPr>
              <a:t>address </a:t>
            </a:r>
            <a:r>
              <a:rPr sz="1400" spc="25" dirty="0">
                <a:latin typeface="Times New Roman"/>
                <a:cs typeface="Times New Roman"/>
              </a:rPr>
              <a:t>does </a:t>
            </a:r>
            <a:r>
              <a:rPr sz="1400" spc="70" dirty="0">
                <a:latin typeface="Times New Roman"/>
                <a:cs typeface="Times New Roman"/>
              </a:rPr>
              <a:t>not </a:t>
            </a:r>
            <a:r>
              <a:rPr sz="1400" spc="55" dirty="0">
                <a:latin typeface="Times New Roman"/>
                <a:cs typeface="Times New Roman"/>
              </a:rPr>
              <a:t>match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work </a:t>
            </a:r>
            <a:r>
              <a:rPr sz="1400" spc="30" dirty="0">
                <a:latin typeface="Times New Roman"/>
                <a:cs typeface="Times New Roman"/>
              </a:rPr>
              <a:t>address, </a:t>
            </a:r>
            <a:r>
              <a:rPr sz="1400" spc="75" dirty="0">
                <a:latin typeface="Times New Roman"/>
                <a:cs typeface="Times New Roman"/>
              </a:rPr>
              <a:t>then </a:t>
            </a:r>
            <a:r>
              <a:rPr sz="1400" spc="70" dirty="0">
                <a:latin typeface="Times New Roman"/>
                <a:cs typeface="Times New Roman"/>
              </a:rPr>
              <a:t>there's </a:t>
            </a:r>
            <a:r>
              <a:rPr sz="1400" spc="40" dirty="0">
                <a:latin typeface="Times New Roman"/>
                <a:cs typeface="Times New Roman"/>
              </a:rPr>
              <a:t>a </a:t>
            </a:r>
            <a:r>
              <a:rPr sz="1400" spc="45" dirty="0">
                <a:latin typeface="Times New Roman"/>
                <a:cs typeface="Times New Roman"/>
              </a:rPr>
              <a:t>high </a:t>
            </a:r>
            <a:r>
              <a:rPr sz="1400" spc="40" dirty="0">
                <a:latin typeface="Times New Roman"/>
                <a:cs typeface="Times New Roman"/>
              </a:rPr>
              <a:t>chance </a:t>
            </a:r>
            <a:r>
              <a:rPr sz="1400" spc="80" dirty="0">
                <a:latin typeface="Times New Roman"/>
                <a:cs typeface="Times New Roman"/>
              </a:rPr>
              <a:t>that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40" dirty="0">
                <a:latin typeface="Times New Roman"/>
                <a:cs typeface="Times New Roman"/>
              </a:rPr>
              <a:t>client's 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permanent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address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also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does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not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match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work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address.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4.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Higher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goods </a:t>
            </a:r>
            <a:r>
              <a:rPr sz="1400" spc="30" dirty="0">
                <a:latin typeface="Times New Roman"/>
                <a:cs typeface="Times New Roman"/>
              </a:rPr>
              <a:t>price, </a:t>
            </a:r>
            <a:r>
              <a:rPr sz="1400" spc="55" dirty="0">
                <a:latin typeface="Times New Roman"/>
                <a:cs typeface="Times New Roman"/>
              </a:rPr>
              <a:t>higher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45" dirty="0">
                <a:latin typeface="Times New Roman"/>
                <a:cs typeface="Times New Roman"/>
              </a:rPr>
              <a:t>credit </a:t>
            </a:r>
            <a:r>
              <a:rPr sz="1400" spc="10" dirty="0">
                <a:latin typeface="Times New Roman"/>
                <a:cs typeface="Times New Roman"/>
              </a:rPr>
              <a:t>by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35" dirty="0">
                <a:latin typeface="Times New Roman"/>
                <a:cs typeface="Times New Roman"/>
              </a:rPr>
              <a:t>client </a:t>
            </a:r>
            <a:r>
              <a:rPr sz="1400" spc="-25" dirty="0">
                <a:latin typeface="Times New Roman"/>
                <a:cs typeface="Times New Roman"/>
              </a:rPr>
              <a:t>5. 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First </a:t>
            </a:r>
            <a:r>
              <a:rPr sz="1400" spc="45" dirty="0">
                <a:latin typeface="Times New Roman"/>
                <a:cs typeface="Times New Roman"/>
              </a:rPr>
              <a:t>due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30" dirty="0">
                <a:latin typeface="Times New Roman"/>
                <a:cs typeface="Times New Roman"/>
              </a:rPr>
              <a:t>previous </a:t>
            </a:r>
            <a:r>
              <a:rPr sz="1400" spc="35" dirty="0">
                <a:latin typeface="Times New Roman"/>
                <a:cs typeface="Times New Roman"/>
              </a:rPr>
              <a:t>application </a:t>
            </a:r>
            <a:r>
              <a:rPr sz="1400" spc="5" dirty="0">
                <a:latin typeface="Times New Roman"/>
                <a:cs typeface="Times New Roman"/>
              </a:rPr>
              <a:t>is </a:t>
            </a:r>
            <a:r>
              <a:rPr sz="1400" spc="30" dirty="0">
                <a:latin typeface="Times New Roman"/>
                <a:cs typeface="Times New Roman"/>
              </a:rPr>
              <a:t>highly </a:t>
            </a:r>
            <a:r>
              <a:rPr sz="1400" spc="45" dirty="0">
                <a:latin typeface="Times New Roman"/>
                <a:cs typeface="Times New Roman"/>
              </a:rPr>
              <a:t>correlated 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with </a:t>
            </a:r>
            <a:r>
              <a:rPr sz="1400" spc="10" dirty="0">
                <a:latin typeface="Times New Roman"/>
                <a:cs typeface="Times New Roman"/>
              </a:rPr>
              <a:t>Relative </a:t>
            </a:r>
            <a:r>
              <a:rPr sz="1400" spc="55" dirty="0">
                <a:latin typeface="Times New Roman"/>
                <a:cs typeface="Times New Roman"/>
              </a:rPr>
              <a:t>to </a:t>
            </a:r>
            <a:r>
              <a:rPr sz="1400" spc="75" dirty="0">
                <a:latin typeface="Times New Roman"/>
                <a:cs typeface="Times New Roman"/>
              </a:rPr>
              <a:t>the </a:t>
            </a:r>
            <a:r>
              <a:rPr sz="1400" spc="40" dirty="0">
                <a:latin typeface="Times New Roman"/>
                <a:cs typeface="Times New Roman"/>
              </a:rPr>
              <a:t>expected </a:t>
            </a:r>
            <a:r>
              <a:rPr sz="1400" spc="55" dirty="0">
                <a:latin typeface="Times New Roman"/>
                <a:cs typeface="Times New Roman"/>
              </a:rPr>
              <a:t>termination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30" dirty="0">
                <a:latin typeface="Times New Roman"/>
                <a:cs typeface="Times New Roman"/>
              </a:rPr>
              <a:t>previous </a:t>
            </a:r>
            <a:r>
              <a:rPr sz="1400" spc="35" dirty="0">
                <a:latin typeface="Times New Roman"/>
                <a:cs typeface="Times New Roman"/>
              </a:rPr>
              <a:t> application </a:t>
            </a:r>
            <a:r>
              <a:rPr sz="1400" spc="25" dirty="0">
                <a:latin typeface="Times New Roman"/>
                <a:cs typeface="Times New Roman"/>
              </a:rPr>
              <a:t>(same as </a:t>
            </a:r>
            <a:r>
              <a:rPr sz="1400" spc="45" dirty="0">
                <a:latin typeface="Times New Roman"/>
                <a:cs typeface="Times New Roman"/>
              </a:rPr>
              <a:t>with </a:t>
            </a:r>
            <a:r>
              <a:rPr sz="1400" spc="70" dirty="0">
                <a:latin typeface="Times New Roman"/>
                <a:cs typeface="Times New Roman"/>
              </a:rPr>
              <a:t>the </a:t>
            </a:r>
            <a:r>
              <a:rPr sz="1400" spc="50" dirty="0">
                <a:latin typeface="Times New Roman"/>
                <a:cs typeface="Times New Roman"/>
              </a:rPr>
              <a:t>repayer </a:t>
            </a:r>
            <a:r>
              <a:rPr sz="1400" spc="45" dirty="0">
                <a:latin typeface="Times New Roman"/>
                <a:cs typeface="Times New Roman"/>
              </a:rPr>
              <a:t>heatmap) </a:t>
            </a:r>
            <a:r>
              <a:rPr sz="1400" spc="-25" dirty="0">
                <a:latin typeface="Times New Roman"/>
                <a:cs typeface="Times New Roman"/>
              </a:rPr>
              <a:t>6. 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75" dirty="0">
                <a:latin typeface="Times New Roman"/>
                <a:cs typeface="Times New Roman"/>
              </a:rPr>
              <a:t>C</a:t>
            </a:r>
            <a:r>
              <a:rPr sz="1400" spc="-95" dirty="0">
                <a:latin typeface="Times New Roman"/>
                <a:cs typeface="Times New Roman"/>
              </a:rPr>
              <a:t>N</a:t>
            </a:r>
            <a:r>
              <a:rPr sz="1400" spc="-7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_</a:t>
            </a:r>
            <a:r>
              <a:rPr sz="1400" spc="-175" dirty="0">
                <a:latin typeface="Times New Roman"/>
                <a:cs typeface="Times New Roman"/>
              </a:rPr>
              <a:t>C</a:t>
            </a:r>
            <a:r>
              <a:rPr sz="1400" spc="-80" dirty="0">
                <a:latin typeface="Times New Roman"/>
                <a:cs typeface="Times New Roman"/>
              </a:rPr>
              <a:t>H</a:t>
            </a:r>
            <a:r>
              <a:rPr sz="1400" spc="-50" dirty="0">
                <a:latin typeface="Times New Roman"/>
                <a:cs typeface="Times New Roman"/>
              </a:rPr>
              <a:t>I</a:t>
            </a:r>
            <a:r>
              <a:rPr sz="1400" spc="-160" dirty="0">
                <a:latin typeface="Times New Roman"/>
                <a:cs typeface="Times New Roman"/>
              </a:rPr>
              <a:t>LDR</a:t>
            </a:r>
            <a:r>
              <a:rPr sz="1400" spc="-120" dirty="0">
                <a:latin typeface="Times New Roman"/>
                <a:cs typeface="Times New Roman"/>
              </a:rPr>
              <a:t>EN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75" dirty="0">
                <a:latin typeface="Times New Roman"/>
                <a:cs typeface="Times New Roman"/>
              </a:rPr>
              <a:t>C</a:t>
            </a:r>
            <a:r>
              <a:rPr sz="1400" spc="-95" dirty="0">
                <a:latin typeface="Times New Roman"/>
                <a:cs typeface="Times New Roman"/>
              </a:rPr>
              <a:t>N</a:t>
            </a:r>
            <a:r>
              <a:rPr sz="1400" spc="-7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_</a:t>
            </a:r>
            <a:r>
              <a:rPr sz="1400" spc="-105" dirty="0">
                <a:latin typeface="Times New Roman"/>
                <a:cs typeface="Times New Roman"/>
              </a:rPr>
              <a:t>FAM</a:t>
            </a:r>
            <a:r>
              <a:rPr sz="1400" spc="-80" dirty="0">
                <a:latin typeface="Times New Roman"/>
                <a:cs typeface="Times New Roman"/>
              </a:rPr>
              <a:t>_</a:t>
            </a:r>
            <a:r>
              <a:rPr sz="1400" spc="-125" dirty="0">
                <a:latin typeface="Times New Roman"/>
                <a:cs typeface="Times New Roman"/>
              </a:rPr>
              <a:t>MEM</a:t>
            </a:r>
            <a:r>
              <a:rPr sz="1400" spc="-114" dirty="0">
                <a:latin typeface="Times New Roman"/>
                <a:cs typeface="Times New Roman"/>
              </a:rPr>
              <a:t>B</a:t>
            </a:r>
            <a:r>
              <a:rPr sz="1400" spc="-130" dirty="0">
                <a:latin typeface="Times New Roman"/>
                <a:cs typeface="Times New Roman"/>
              </a:rPr>
              <a:t>E</a:t>
            </a:r>
            <a:r>
              <a:rPr sz="1400" spc="-155" dirty="0">
                <a:latin typeface="Times New Roman"/>
                <a:cs typeface="Times New Roman"/>
              </a:rPr>
              <a:t>R</a:t>
            </a:r>
            <a:r>
              <a:rPr sz="1400" spc="-95" dirty="0">
                <a:latin typeface="Times New Roman"/>
                <a:cs typeface="Times New Roman"/>
              </a:rPr>
              <a:t>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a</a:t>
            </a:r>
            <a:r>
              <a:rPr sz="1400" spc="55" dirty="0">
                <a:latin typeface="Times New Roman"/>
                <a:cs typeface="Times New Roman"/>
              </a:rPr>
              <a:t>r</a:t>
            </a:r>
            <a:r>
              <a:rPr sz="1400" spc="35" dirty="0">
                <a:latin typeface="Times New Roman"/>
                <a:cs typeface="Times New Roman"/>
              </a:rPr>
              <a:t>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h</a:t>
            </a:r>
            <a:r>
              <a:rPr sz="1400" spc="15" dirty="0">
                <a:latin typeface="Times New Roman"/>
                <a:cs typeface="Times New Roman"/>
              </a:rPr>
              <a:t>ighly  </a:t>
            </a:r>
            <a:r>
              <a:rPr sz="1400" spc="45" dirty="0">
                <a:latin typeface="Times New Roman"/>
                <a:cs typeface="Times New Roman"/>
              </a:rPr>
              <a:t>correlated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which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means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client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children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higly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likely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to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have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family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members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as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well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(same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as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repayer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45" dirty="0">
                <a:latin typeface="Times New Roman"/>
                <a:cs typeface="Times New Roman"/>
              </a:rPr>
              <a:t>heatmap)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28040">
              <a:lnSpc>
                <a:spcPct val="100000"/>
              </a:lnSpc>
              <a:spcBef>
                <a:spcPts val="229"/>
              </a:spcBef>
            </a:pPr>
            <a:r>
              <a:rPr sz="4600" spc="-475" dirty="0"/>
              <a:t>Co</a:t>
            </a:r>
            <a:r>
              <a:rPr sz="4600" spc="-455" dirty="0"/>
              <a:t>n</a:t>
            </a:r>
            <a:r>
              <a:rPr sz="4600" spc="-425" dirty="0"/>
              <a:t>clu</a:t>
            </a:r>
            <a:r>
              <a:rPr sz="4600" spc="-509" dirty="0"/>
              <a:t>s</a:t>
            </a:r>
            <a:r>
              <a:rPr sz="4600" spc="-275" dirty="0"/>
              <a:t>ion</a:t>
            </a:r>
            <a:r>
              <a:rPr sz="4600" b="0" spc="100" dirty="0">
                <a:latin typeface="Times New Roman"/>
                <a:cs typeface="Times New Roman"/>
              </a:rPr>
              <a:t> </a:t>
            </a:r>
            <a:r>
              <a:rPr sz="4600" spc="-320" dirty="0"/>
              <a:t>from</a:t>
            </a:r>
            <a:r>
              <a:rPr sz="4600" b="0" spc="70" dirty="0">
                <a:latin typeface="Times New Roman"/>
                <a:cs typeface="Times New Roman"/>
              </a:rPr>
              <a:t> </a:t>
            </a:r>
            <a:r>
              <a:rPr sz="4600" spc="-355" dirty="0"/>
              <a:t>the</a:t>
            </a:r>
            <a:r>
              <a:rPr sz="4600" b="0" spc="75" dirty="0">
                <a:latin typeface="Times New Roman"/>
                <a:cs typeface="Times New Roman"/>
              </a:rPr>
              <a:t> </a:t>
            </a:r>
            <a:r>
              <a:rPr sz="4600" spc="-235" dirty="0"/>
              <a:t>An</a:t>
            </a:r>
            <a:r>
              <a:rPr sz="4600" spc="-210" dirty="0"/>
              <a:t>a</a:t>
            </a:r>
            <a:r>
              <a:rPr sz="4600" spc="-240" dirty="0"/>
              <a:t>ly</a:t>
            </a:r>
            <a:r>
              <a:rPr sz="4600" spc="-345" dirty="0"/>
              <a:t>s</a:t>
            </a:r>
            <a:r>
              <a:rPr sz="4600" spc="-340" dirty="0"/>
              <a:t>is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4128" y="2425572"/>
            <a:ext cx="9720580" cy="3744595"/>
          </a:xfrm>
          <a:custGeom>
            <a:avLst/>
            <a:gdLst/>
            <a:ahLst/>
            <a:cxnLst/>
            <a:rect l="l" t="t" r="r" b="b"/>
            <a:pathLst>
              <a:path w="9720580" h="3744595">
                <a:moveTo>
                  <a:pt x="9720072" y="3501783"/>
                </a:moveTo>
                <a:lnTo>
                  <a:pt x="9716262" y="3482898"/>
                </a:lnTo>
                <a:lnTo>
                  <a:pt x="9705861" y="3467493"/>
                </a:lnTo>
                <a:lnTo>
                  <a:pt x="9690443" y="3457092"/>
                </a:lnTo>
                <a:lnTo>
                  <a:pt x="9671545" y="3453282"/>
                </a:lnTo>
                <a:lnTo>
                  <a:pt x="48488" y="3453282"/>
                </a:lnTo>
                <a:lnTo>
                  <a:pt x="29603" y="3457092"/>
                </a:lnTo>
                <a:lnTo>
                  <a:pt x="14198" y="3467493"/>
                </a:lnTo>
                <a:lnTo>
                  <a:pt x="3797" y="3482898"/>
                </a:lnTo>
                <a:lnTo>
                  <a:pt x="0" y="3501783"/>
                </a:lnTo>
                <a:lnTo>
                  <a:pt x="0" y="3695700"/>
                </a:lnTo>
                <a:lnTo>
                  <a:pt x="3797" y="3714572"/>
                </a:lnTo>
                <a:lnTo>
                  <a:pt x="14198" y="3729977"/>
                </a:lnTo>
                <a:lnTo>
                  <a:pt x="29603" y="3740366"/>
                </a:lnTo>
                <a:lnTo>
                  <a:pt x="48488" y="3744176"/>
                </a:lnTo>
                <a:lnTo>
                  <a:pt x="9671545" y="3744176"/>
                </a:lnTo>
                <a:lnTo>
                  <a:pt x="9690443" y="3740366"/>
                </a:lnTo>
                <a:lnTo>
                  <a:pt x="9705861" y="3729977"/>
                </a:lnTo>
                <a:lnTo>
                  <a:pt x="9716262" y="3714572"/>
                </a:lnTo>
                <a:lnTo>
                  <a:pt x="9720072" y="3695700"/>
                </a:lnTo>
                <a:lnTo>
                  <a:pt x="9720072" y="3501783"/>
                </a:lnTo>
                <a:close/>
              </a:path>
              <a:path w="9720580" h="3744595">
                <a:moveTo>
                  <a:pt x="9720072" y="3187852"/>
                </a:moveTo>
                <a:lnTo>
                  <a:pt x="9716262" y="3168954"/>
                </a:lnTo>
                <a:lnTo>
                  <a:pt x="9705861" y="3153524"/>
                </a:lnTo>
                <a:lnTo>
                  <a:pt x="9690443" y="3143135"/>
                </a:lnTo>
                <a:lnTo>
                  <a:pt x="9671545" y="3139313"/>
                </a:lnTo>
                <a:lnTo>
                  <a:pt x="48488" y="3139313"/>
                </a:lnTo>
                <a:lnTo>
                  <a:pt x="29603" y="3143135"/>
                </a:lnTo>
                <a:lnTo>
                  <a:pt x="14198" y="3153524"/>
                </a:lnTo>
                <a:lnTo>
                  <a:pt x="3797" y="3168954"/>
                </a:lnTo>
                <a:lnTo>
                  <a:pt x="0" y="3187852"/>
                </a:lnTo>
                <a:lnTo>
                  <a:pt x="0" y="3381768"/>
                </a:lnTo>
                <a:lnTo>
                  <a:pt x="3797" y="3400641"/>
                </a:lnTo>
                <a:lnTo>
                  <a:pt x="14198" y="3416046"/>
                </a:lnTo>
                <a:lnTo>
                  <a:pt x="29603" y="3426434"/>
                </a:lnTo>
                <a:lnTo>
                  <a:pt x="48488" y="3430244"/>
                </a:lnTo>
                <a:lnTo>
                  <a:pt x="9671545" y="3430244"/>
                </a:lnTo>
                <a:lnTo>
                  <a:pt x="9690443" y="3426434"/>
                </a:lnTo>
                <a:lnTo>
                  <a:pt x="9705861" y="3416046"/>
                </a:lnTo>
                <a:lnTo>
                  <a:pt x="9716262" y="3400641"/>
                </a:lnTo>
                <a:lnTo>
                  <a:pt x="9720072" y="3381768"/>
                </a:lnTo>
                <a:lnTo>
                  <a:pt x="9720072" y="3187852"/>
                </a:lnTo>
                <a:close/>
              </a:path>
              <a:path w="9720580" h="3744595">
                <a:moveTo>
                  <a:pt x="9720072" y="2873895"/>
                </a:moveTo>
                <a:lnTo>
                  <a:pt x="9716262" y="2855010"/>
                </a:lnTo>
                <a:lnTo>
                  <a:pt x="9705861" y="2839580"/>
                </a:lnTo>
                <a:lnTo>
                  <a:pt x="9690443" y="2829191"/>
                </a:lnTo>
                <a:lnTo>
                  <a:pt x="9671545" y="2825369"/>
                </a:lnTo>
                <a:lnTo>
                  <a:pt x="48488" y="2825369"/>
                </a:lnTo>
                <a:lnTo>
                  <a:pt x="29603" y="2829191"/>
                </a:lnTo>
                <a:lnTo>
                  <a:pt x="14198" y="2839580"/>
                </a:lnTo>
                <a:lnTo>
                  <a:pt x="3797" y="2855010"/>
                </a:lnTo>
                <a:lnTo>
                  <a:pt x="0" y="2873895"/>
                </a:lnTo>
                <a:lnTo>
                  <a:pt x="0" y="3067824"/>
                </a:lnTo>
                <a:lnTo>
                  <a:pt x="3797" y="3086697"/>
                </a:lnTo>
                <a:lnTo>
                  <a:pt x="14198" y="3102127"/>
                </a:lnTo>
                <a:lnTo>
                  <a:pt x="29603" y="3112516"/>
                </a:lnTo>
                <a:lnTo>
                  <a:pt x="48488" y="3116326"/>
                </a:lnTo>
                <a:lnTo>
                  <a:pt x="9671545" y="3116326"/>
                </a:lnTo>
                <a:lnTo>
                  <a:pt x="9690443" y="3112516"/>
                </a:lnTo>
                <a:lnTo>
                  <a:pt x="9705861" y="3102127"/>
                </a:lnTo>
                <a:lnTo>
                  <a:pt x="9716262" y="3086697"/>
                </a:lnTo>
                <a:lnTo>
                  <a:pt x="9720072" y="3067824"/>
                </a:lnTo>
                <a:lnTo>
                  <a:pt x="9720072" y="2873895"/>
                </a:lnTo>
                <a:close/>
              </a:path>
              <a:path w="9720580" h="3744595">
                <a:moveTo>
                  <a:pt x="9720072" y="2559951"/>
                </a:moveTo>
                <a:lnTo>
                  <a:pt x="9716262" y="2541079"/>
                </a:lnTo>
                <a:lnTo>
                  <a:pt x="9705861" y="2525699"/>
                </a:lnTo>
                <a:lnTo>
                  <a:pt x="9690443" y="2515349"/>
                </a:lnTo>
                <a:lnTo>
                  <a:pt x="9671545" y="2511564"/>
                </a:lnTo>
                <a:lnTo>
                  <a:pt x="48488" y="2511564"/>
                </a:lnTo>
                <a:lnTo>
                  <a:pt x="29603" y="2515349"/>
                </a:lnTo>
                <a:lnTo>
                  <a:pt x="14198" y="2525699"/>
                </a:lnTo>
                <a:lnTo>
                  <a:pt x="3797" y="2541079"/>
                </a:lnTo>
                <a:lnTo>
                  <a:pt x="0" y="2559951"/>
                </a:lnTo>
                <a:lnTo>
                  <a:pt x="0" y="2753880"/>
                </a:lnTo>
                <a:lnTo>
                  <a:pt x="3797" y="2772753"/>
                </a:lnTo>
                <a:lnTo>
                  <a:pt x="14198" y="2788183"/>
                </a:lnTo>
                <a:lnTo>
                  <a:pt x="29603" y="2798572"/>
                </a:lnTo>
                <a:lnTo>
                  <a:pt x="48488" y="2802382"/>
                </a:lnTo>
                <a:lnTo>
                  <a:pt x="9671545" y="2802382"/>
                </a:lnTo>
                <a:lnTo>
                  <a:pt x="9690443" y="2798572"/>
                </a:lnTo>
                <a:lnTo>
                  <a:pt x="9705861" y="2788183"/>
                </a:lnTo>
                <a:lnTo>
                  <a:pt x="9716262" y="2772753"/>
                </a:lnTo>
                <a:lnTo>
                  <a:pt x="9720072" y="2753880"/>
                </a:lnTo>
                <a:lnTo>
                  <a:pt x="9720072" y="2559951"/>
                </a:lnTo>
                <a:close/>
              </a:path>
              <a:path w="9720580" h="3744595">
                <a:moveTo>
                  <a:pt x="9720072" y="2246007"/>
                </a:moveTo>
                <a:lnTo>
                  <a:pt x="9716262" y="2227199"/>
                </a:lnTo>
                <a:lnTo>
                  <a:pt x="9705861" y="2211806"/>
                </a:lnTo>
                <a:lnTo>
                  <a:pt x="9690443" y="2201430"/>
                </a:lnTo>
                <a:lnTo>
                  <a:pt x="9671545" y="2197620"/>
                </a:lnTo>
                <a:lnTo>
                  <a:pt x="48488" y="2197620"/>
                </a:lnTo>
                <a:lnTo>
                  <a:pt x="29603" y="2201430"/>
                </a:lnTo>
                <a:lnTo>
                  <a:pt x="14198" y="2211806"/>
                </a:lnTo>
                <a:lnTo>
                  <a:pt x="3797" y="2227199"/>
                </a:lnTo>
                <a:lnTo>
                  <a:pt x="0" y="2246007"/>
                </a:lnTo>
                <a:lnTo>
                  <a:pt x="0" y="2439936"/>
                </a:lnTo>
                <a:lnTo>
                  <a:pt x="3797" y="2458809"/>
                </a:lnTo>
                <a:lnTo>
                  <a:pt x="14198" y="2474239"/>
                </a:lnTo>
                <a:lnTo>
                  <a:pt x="29603" y="2484628"/>
                </a:lnTo>
                <a:lnTo>
                  <a:pt x="48488" y="2488438"/>
                </a:lnTo>
                <a:lnTo>
                  <a:pt x="9671545" y="2488438"/>
                </a:lnTo>
                <a:lnTo>
                  <a:pt x="9690443" y="2484628"/>
                </a:lnTo>
                <a:lnTo>
                  <a:pt x="9705861" y="2474239"/>
                </a:lnTo>
                <a:lnTo>
                  <a:pt x="9716262" y="2458809"/>
                </a:lnTo>
                <a:lnTo>
                  <a:pt x="9720072" y="2439936"/>
                </a:lnTo>
                <a:lnTo>
                  <a:pt x="9720072" y="2246007"/>
                </a:lnTo>
                <a:close/>
              </a:path>
              <a:path w="9720580" h="3744595">
                <a:moveTo>
                  <a:pt x="9720072" y="1932063"/>
                </a:moveTo>
                <a:lnTo>
                  <a:pt x="9716262" y="1913255"/>
                </a:lnTo>
                <a:lnTo>
                  <a:pt x="9705861" y="1897862"/>
                </a:lnTo>
                <a:lnTo>
                  <a:pt x="9690443" y="1887486"/>
                </a:lnTo>
                <a:lnTo>
                  <a:pt x="9671545" y="1883676"/>
                </a:lnTo>
                <a:lnTo>
                  <a:pt x="48488" y="1883676"/>
                </a:lnTo>
                <a:lnTo>
                  <a:pt x="29603" y="1887486"/>
                </a:lnTo>
                <a:lnTo>
                  <a:pt x="14198" y="1897862"/>
                </a:lnTo>
                <a:lnTo>
                  <a:pt x="3797" y="1913255"/>
                </a:lnTo>
                <a:lnTo>
                  <a:pt x="0" y="1932063"/>
                </a:lnTo>
                <a:lnTo>
                  <a:pt x="0" y="2125992"/>
                </a:lnTo>
                <a:lnTo>
                  <a:pt x="3797" y="2144865"/>
                </a:lnTo>
                <a:lnTo>
                  <a:pt x="14198" y="2160295"/>
                </a:lnTo>
                <a:lnTo>
                  <a:pt x="29603" y="2170684"/>
                </a:lnTo>
                <a:lnTo>
                  <a:pt x="48488" y="2174494"/>
                </a:lnTo>
                <a:lnTo>
                  <a:pt x="9671545" y="2174494"/>
                </a:lnTo>
                <a:lnTo>
                  <a:pt x="9690443" y="2170684"/>
                </a:lnTo>
                <a:lnTo>
                  <a:pt x="9705861" y="2160295"/>
                </a:lnTo>
                <a:lnTo>
                  <a:pt x="9716262" y="2144865"/>
                </a:lnTo>
                <a:lnTo>
                  <a:pt x="9720072" y="2125992"/>
                </a:lnTo>
                <a:lnTo>
                  <a:pt x="9720072" y="1932063"/>
                </a:lnTo>
                <a:close/>
              </a:path>
              <a:path w="9720580" h="3744595">
                <a:moveTo>
                  <a:pt x="9720072" y="1618234"/>
                </a:moveTo>
                <a:lnTo>
                  <a:pt x="9716262" y="1599361"/>
                </a:lnTo>
                <a:lnTo>
                  <a:pt x="9705861" y="1583931"/>
                </a:lnTo>
                <a:lnTo>
                  <a:pt x="9690443" y="1573542"/>
                </a:lnTo>
                <a:lnTo>
                  <a:pt x="9671545" y="1569732"/>
                </a:lnTo>
                <a:lnTo>
                  <a:pt x="48488" y="1569732"/>
                </a:lnTo>
                <a:lnTo>
                  <a:pt x="29603" y="1573542"/>
                </a:lnTo>
                <a:lnTo>
                  <a:pt x="14198" y="1583931"/>
                </a:lnTo>
                <a:lnTo>
                  <a:pt x="3797" y="1599361"/>
                </a:lnTo>
                <a:lnTo>
                  <a:pt x="0" y="1618234"/>
                </a:lnTo>
                <a:lnTo>
                  <a:pt x="0" y="1812163"/>
                </a:lnTo>
                <a:lnTo>
                  <a:pt x="3797" y="1830971"/>
                </a:lnTo>
                <a:lnTo>
                  <a:pt x="14198" y="1846364"/>
                </a:lnTo>
                <a:lnTo>
                  <a:pt x="29603" y="1856740"/>
                </a:lnTo>
                <a:lnTo>
                  <a:pt x="48488" y="1860550"/>
                </a:lnTo>
                <a:lnTo>
                  <a:pt x="9671545" y="1860550"/>
                </a:lnTo>
                <a:lnTo>
                  <a:pt x="9690443" y="1856740"/>
                </a:lnTo>
                <a:lnTo>
                  <a:pt x="9705861" y="1846364"/>
                </a:lnTo>
                <a:lnTo>
                  <a:pt x="9716262" y="1830971"/>
                </a:lnTo>
                <a:lnTo>
                  <a:pt x="9720072" y="1812163"/>
                </a:lnTo>
                <a:lnTo>
                  <a:pt x="9720072" y="1618234"/>
                </a:lnTo>
                <a:close/>
              </a:path>
              <a:path w="9720580" h="3744595">
                <a:moveTo>
                  <a:pt x="9720072" y="1304302"/>
                </a:moveTo>
                <a:lnTo>
                  <a:pt x="9716262" y="1285417"/>
                </a:lnTo>
                <a:lnTo>
                  <a:pt x="9705861" y="1269987"/>
                </a:lnTo>
                <a:lnTo>
                  <a:pt x="9690443" y="1259586"/>
                </a:lnTo>
                <a:lnTo>
                  <a:pt x="9671545" y="1255776"/>
                </a:lnTo>
                <a:lnTo>
                  <a:pt x="48488" y="1255776"/>
                </a:lnTo>
                <a:lnTo>
                  <a:pt x="29603" y="1259586"/>
                </a:lnTo>
                <a:lnTo>
                  <a:pt x="14198" y="1269987"/>
                </a:lnTo>
                <a:lnTo>
                  <a:pt x="3797" y="1285417"/>
                </a:lnTo>
                <a:lnTo>
                  <a:pt x="0" y="1304302"/>
                </a:lnTo>
                <a:lnTo>
                  <a:pt x="0" y="1498219"/>
                </a:lnTo>
                <a:lnTo>
                  <a:pt x="3797" y="1517027"/>
                </a:lnTo>
                <a:lnTo>
                  <a:pt x="14198" y="1532420"/>
                </a:lnTo>
                <a:lnTo>
                  <a:pt x="29603" y="1542796"/>
                </a:lnTo>
                <a:lnTo>
                  <a:pt x="48488" y="1546606"/>
                </a:lnTo>
                <a:lnTo>
                  <a:pt x="9671545" y="1546606"/>
                </a:lnTo>
                <a:lnTo>
                  <a:pt x="9690443" y="1542796"/>
                </a:lnTo>
                <a:lnTo>
                  <a:pt x="9705861" y="1532420"/>
                </a:lnTo>
                <a:lnTo>
                  <a:pt x="9716262" y="1517027"/>
                </a:lnTo>
                <a:lnTo>
                  <a:pt x="9720072" y="1498219"/>
                </a:lnTo>
                <a:lnTo>
                  <a:pt x="9720072" y="1304302"/>
                </a:lnTo>
                <a:close/>
              </a:path>
              <a:path w="9720580" h="3744595">
                <a:moveTo>
                  <a:pt x="9720072" y="990358"/>
                </a:moveTo>
                <a:lnTo>
                  <a:pt x="9716262" y="971473"/>
                </a:lnTo>
                <a:lnTo>
                  <a:pt x="9705861" y="956043"/>
                </a:lnTo>
                <a:lnTo>
                  <a:pt x="9690443" y="945642"/>
                </a:lnTo>
                <a:lnTo>
                  <a:pt x="9671545" y="941832"/>
                </a:lnTo>
                <a:lnTo>
                  <a:pt x="48488" y="941832"/>
                </a:lnTo>
                <a:lnTo>
                  <a:pt x="29603" y="945642"/>
                </a:lnTo>
                <a:lnTo>
                  <a:pt x="14198" y="956043"/>
                </a:lnTo>
                <a:lnTo>
                  <a:pt x="3797" y="971473"/>
                </a:lnTo>
                <a:lnTo>
                  <a:pt x="0" y="990358"/>
                </a:lnTo>
                <a:lnTo>
                  <a:pt x="0" y="1184275"/>
                </a:lnTo>
                <a:lnTo>
                  <a:pt x="3797" y="1203134"/>
                </a:lnTo>
                <a:lnTo>
                  <a:pt x="14198" y="1218514"/>
                </a:lnTo>
                <a:lnTo>
                  <a:pt x="29603" y="1228877"/>
                </a:lnTo>
                <a:lnTo>
                  <a:pt x="48488" y="1232674"/>
                </a:lnTo>
                <a:lnTo>
                  <a:pt x="9671545" y="1232674"/>
                </a:lnTo>
                <a:lnTo>
                  <a:pt x="9690443" y="1228877"/>
                </a:lnTo>
                <a:lnTo>
                  <a:pt x="9705861" y="1218514"/>
                </a:lnTo>
                <a:lnTo>
                  <a:pt x="9716262" y="1203134"/>
                </a:lnTo>
                <a:lnTo>
                  <a:pt x="9720072" y="1184275"/>
                </a:lnTo>
                <a:lnTo>
                  <a:pt x="9720072" y="990358"/>
                </a:lnTo>
                <a:close/>
              </a:path>
              <a:path w="9720580" h="3744595">
                <a:moveTo>
                  <a:pt x="9720072" y="676414"/>
                </a:moveTo>
                <a:lnTo>
                  <a:pt x="9716262" y="657529"/>
                </a:lnTo>
                <a:lnTo>
                  <a:pt x="9705861" y="642099"/>
                </a:lnTo>
                <a:lnTo>
                  <a:pt x="9690443" y="631698"/>
                </a:lnTo>
                <a:lnTo>
                  <a:pt x="9671545" y="627888"/>
                </a:lnTo>
                <a:lnTo>
                  <a:pt x="48488" y="627888"/>
                </a:lnTo>
                <a:lnTo>
                  <a:pt x="29603" y="631698"/>
                </a:lnTo>
                <a:lnTo>
                  <a:pt x="14198" y="642099"/>
                </a:lnTo>
                <a:lnTo>
                  <a:pt x="3797" y="657529"/>
                </a:lnTo>
                <a:lnTo>
                  <a:pt x="0" y="676414"/>
                </a:lnTo>
                <a:lnTo>
                  <a:pt x="0" y="870331"/>
                </a:lnTo>
                <a:lnTo>
                  <a:pt x="3797" y="889215"/>
                </a:lnTo>
                <a:lnTo>
                  <a:pt x="14198" y="904633"/>
                </a:lnTo>
                <a:lnTo>
                  <a:pt x="29603" y="915035"/>
                </a:lnTo>
                <a:lnTo>
                  <a:pt x="48488" y="918845"/>
                </a:lnTo>
                <a:lnTo>
                  <a:pt x="9671545" y="918845"/>
                </a:lnTo>
                <a:lnTo>
                  <a:pt x="9690443" y="915035"/>
                </a:lnTo>
                <a:lnTo>
                  <a:pt x="9705861" y="904633"/>
                </a:lnTo>
                <a:lnTo>
                  <a:pt x="9716262" y="889215"/>
                </a:lnTo>
                <a:lnTo>
                  <a:pt x="9720072" y="870331"/>
                </a:lnTo>
                <a:lnTo>
                  <a:pt x="9720072" y="676414"/>
                </a:lnTo>
                <a:close/>
              </a:path>
              <a:path w="9720580" h="3744595">
                <a:moveTo>
                  <a:pt x="9720072" y="362470"/>
                </a:moveTo>
                <a:lnTo>
                  <a:pt x="9716262" y="343585"/>
                </a:lnTo>
                <a:lnTo>
                  <a:pt x="9705861" y="328155"/>
                </a:lnTo>
                <a:lnTo>
                  <a:pt x="9690443" y="317754"/>
                </a:lnTo>
                <a:lnTo>
                  <a:pt x="9671545" y="313944"/>
                </a:lnTo>
                <a:lnTo>
                  <a:pt x="48488" y="313944"/>
                </a:lnTo>
                <a:lnTo>
                  <a:pt x="29603" y="317754"/>
                </a:lnTo>
                <a:lnTo>
                  <a:pt x="14198" y="328155"/>
                </a:lnTo>
                <a:lnTo>
                  <a:pt x="3797" y="343585"/>
                </a:lnTo>
                <a:lnTo>
                  <a:pt x="0" y="362470"/>
                </a:lnTo>
                <a:lnTo>
                  <a:pt x="0" y="556387"/>
                </a:lnTo>
                <a:lnTo>
                  <a:pt x="3797" y="575271"/>
                </a:lnTo>
                <a:lnTo>
                  <a:pt x="14198" y="590689"/>
                </a:lnTo>
                <a:lnTo>
                  <a:pt x="29603" y="601091"/>
                </a:lnTo>
                <a:lnTo>
                  <a:pt x="48488" y="604901"/>
                </a:lnTo>
                <a:lnTo>
                  <a:pt x="9671545" y="604901"/>
                </a:lnTo>
                <a:lnTo>
                  <a:pt x="9690443" y="601091"/>
                </a:lnTo>
                <a:lnTo>
                  <a:pt x="9705861" y="590689"/>
                </a:lnTo>
                <a:lnTo>
                  <a:pt x="9716262" y="575271"/>
                </a:lnTo>
                <a:lnTo>
                  <a:pt x="9720072" y="556387"/>
                </a:lnTo>
                <a:lnTo>
                  <a:pt x="9720072" y="362470"/>
                </a:lnTo>
                <a:close/>
              </a:path>
              <a:path w="9720580" h="3744595">
                <a:moveTo>
                  <a:pt x="9720072" y="48526"/>
                </a:moveTo>
                <a:lnTo>
                  <a:pt x="9716262" y="29641"/>
                </a:lnTo>
                <a:lnTo>
                  <a:pt x="9705861" y="14211"/>
                </a:lnTo>
                <a:lnTo>
                  <a:pt x="9690443" y="3810"/>
                </a:lnTo>
                <a:lnTo>
                  <a:pt x="9671545" y="0"/>
                </a:lnTo>
                <a:lnTo>
                  <a:pt x="48488" y="0"/>
                </a:lnTo>
                <a:lnTo>
                  <a:pt x="29603" y="3810"/>
                </a:lnTo>
                <a:lnTo>
                  <a:pt x="14198" y="14211"/>
                </a:lnTo>
                <a:lnTo>
                  <a:pt x="3797" y="29641"/>
                </a:lnTo>
                <a:lnTo>
                  <a:pt x="0" y="48526"/>
                </a:lnTo>
                <a:lnTo>
                  <a:pt x="0" y="242443"/>
                </a:lnTo>
                <a:lnTo>
                  <a:pt x="3797" y="261327"/>
                </a:lnTo>
                <a:lnTo>
                  <a:pt x="14198" y="276745"/>
                </a:lnTo>
                <a:lnTo>
                  <a:pt x="29603" y="287147"/>
                </a:lnTo>
                <a:lnTo>
                  <a:pt x="48488" y="290957"/>
                </a:lnTo>
                <a:lnTo>
                  <a:pt x="9671545" y="290957"/>
                </a:lnTo>
                <a:lnTo>
                  <a:pt x="9690443" y="287147"/>
                </a:lnTo>
                <a:lnTo>
                  <a:pt x="9705861" y="276745"/>
                </a:lnTo>
                <a:lnTo>
                  <a:pt x="9716262" y="261327"/>
                </a:lnTo>
                <a:lnTo>
                  <a:pt x="9720072" y="242443"/>
                </a:lnTo>
                <a:lnTo>
                  <a:pt x="9720072" y="48526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4100" y="2489200"/>
            <a:ext cx="9572625" cy="36548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Banks</a:t>
            </a:r>
            <a:r>
              <a:rPr sz="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must</a:t>
            </a:r>
            <a:r>
              <a:rPr sz="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target</a:t>
            </a:r>
            <a:r>
              <a:rPr sz="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contract</a:t>
            </a:r>
            <a:r>
              <a:rPr sz="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type</a:t>
            </a:r>
            <a:r>
              <a:rPr sz="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‘Student’</a:t>
            </a:r>
            <a:r>
              <a:rPr sz="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,’Pensioner’</a:t>
            </a:r>
            <a:r>
              <a:rPr sz="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‘Businessman’</a:t>
            </a:r>
            <a:r>
              <a:rPr sz="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profitable</a:t>
            </a:r>
            <a:r>
              <a:rPr sz="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business</a:t>
            </a:r>
            <a:endParaRPr lang="en-US" sz="800">
              <a:latin typeface="Microsoft Sans Serif"/>
              <a:ea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 marL="13970">
              <a:lnSpc>
                <a:spcPct val="100000"/>
              </a:lnSpc>
              <a:spcBef>
                <a:spcPts val="565"/>
              </a:spcBef>
            </a:pPr>
            <a:r>
              <a:rPr sz="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Banks</a:t>
            </a:r>
            <a:r>
              <a:rPr sz="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must</a:t>
            </a:r>
            <a:r>
              <a:rPr sz="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focus</a:t>
            </a:r>
            <a:r>
              <a:rPr sz="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less</a:t>
            </a:r>
            <a:r>
              <a:rPr sz="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income</a:t>
            </a:r>
            <a:r>
              <a:rPr sz="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type</a:t>
            </a:r>
            <a:r>
              <a:rPr sz="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‘Working’</a:t>
            </a:r>
            <a:r>
              <a:rPr sz="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most</a:t>
            </a: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800" dirty="0">
                <a:solidFill>
                  <a:srgbClr val="FFFFFF"/>
                </a:solidFill>
                <a:latin typeface="Microsoft Sans Serif"/>
                <a:cs typeface="Microsoft Sans Serif"/>
              </a:rPr>
              <a:t> of</a:t>
            </a:r>
            <a:r>
              <a:rPr sz="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unsuccessful</a:t>
            </a:r>
            <a:r>
              <a:rPr sz="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payments</a:t>
            </a: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oreder</a:t>
            </a: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get</a:t>
            </a:r>
            <a:r>
              <a:rPr sz="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rid</a:t>
            </a:r>
            <a:r>
              <a:rPr sz="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fina</a:t>
            </a:r>
            <a:r>
              <a:rPr sz="1200" spc="-15" baseline="3472" dirty="0">
                <a:solidFill>
                  <a:srgbClr val="FFFFFF"/>
                </a:solidFill>
                <a:latin typeface="Lucida Sans Unicode"/>
                <a:cs typeface="Lucida Sans Unicode"/>
              </a:rPr>
              <a:t>ncial</a:t>
            </a:r>
            <a:r>
              <a:rPr sz="1200" spc="-150" baseline="3472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30" baseline="3472" dirty="0">
                <a:solidFill>
                  <a:srgbClr val="FFFFFF"/>
                </a:solidFill>
                <a:latin typeface="Lucida Sans Unicode"/>
                <a:cs typeface="Lucida Sans Unicode"/>
              </a:rPr>
              <a:t>loss</a:t>
            </a:r>
            <a:r>
              <a:rPr sz="1200" spc="-172" baseline="3472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5" baseline="3472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200" spc="-217" baseline="3472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7" baseline="3472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135" baseline="3472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2" baseline="3472" dirty="0">
                <a:solidFill>
                  <a:srgbClr val="FFFFFF"/>
                </a:solidFill>
                <a:latin typeface="Lucida Sans Unicode"/>
                <a:cs typeface="Lucida Sans Unicode"/>
              </a:rPr>
              <a:t>organization</a:t>
            </a:r>
            <a:endParaRPr sz="1200" baseline="3472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13970" marR="5080" indent="-635">
              <a:lnSpc>
                <a:spcPts val="780"/>
              </a:lnSpc>
              <a:buAutoNum type="arabicPeriod"/>
              <a:tabLst>
                <a:tab pos="121920" algn="l"/>
              </a:tabLst>
            </a:pP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75" dirty="0">
                <a:solidFill>
                  <a:srgbClr val="FFFFFF"/>
                </a:solidFill>
                <a:latin typeface="Arial"/>
                <a:cs typeface="Arial"/>
              </a:rPr>
              <a:t>Students,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70" dirty="0">
                <a:solidFill>
                  <a:srgbClr val="FFFFFF"/>
                </a:solidFill>
                <a:latin typeface="Arial"/>
                <a:cs typeface="Arial"/>
              </a:rPr>
              <a:t>Pensioners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Commercial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70" dirty="0">
                <a:solidFill>
                  <a:srgbClr val="FFFFFF"/>
                </a:solidFill>
                <a:latin typeface="Arial"/>
                <a:cs typeface="Arial"/>
              </a:rPr>
              <a:t>Associates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housing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9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office/co-op/municipal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apartments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10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1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100" dirty="0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bank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80" dirty="0">
                <a:solidFill>
                  <a:srgbClr val="FFFFFF"/>
                </a:solidFill>
                <a:latin typeface="Arial"/>
                <a:cs typeface="Arial"/>
              </a:rPr>
              <a:t>successful</a:t>
            </a:r>
            <a:r>
              <a:rPr sz="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repayments.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8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highest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 amount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repayment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history.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AutoNum type="arabicPeriod"/>
            </a:pPr>
            <a:endParaRPr sz="950">
              <a:latin typeface="Arial"/>
              <a:cs typeface="Arial"/>
            </a:endParaRPr>
          </a:p>
          <a:p>
            <a:pPr marL="121285" indent="-106680">
              <a:lnSpc>
                <a:spcPct val="100000"/>
              </a:lnSpc>
              <a:buAutoNum type="arabicPeriod"/>
              <a:tabLst>
                <a:tab pos="121920" algn="l"/>
              </a:tabLst>
            </a:pP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Female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maternity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leave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75" dirty="0">
                <a:solidFill>
                  <a:srgbClr val="FFFFFF"/>
                </a:solidFill>
                <a:latin typeface="Arial"/>
                <a:cs typeface="Arial"/>
              </a:rPr>
              <a:t>record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repayments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(therefore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highly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likely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targeting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would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lead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loss)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AutoNum type="arabicPeriod"/>
            </a:pPr>
            <a:endParaRPr sz="1300">
              <a:latin typeface="Arial"/>
              <a:cs typeface="Arial"/>
            </a:endParaRPr>
          </a:p>
          <a:p>
            <a:pPr marL="121285" indent="-106680">
              <a:lnSpc>
                <a:spcPct val="100000"/>
              </a:lnSpc>
              <a:buAutoNum type="arabicPeriod"/>
              <a:tabLst>
                <a:tab pos="121920" algn="l"/>
              </a:tabLst>
            </a:pP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FFFFFF"/>
                </a:solidFill>
                <a:latin typeface="Arial"/>
                <a:cs typeface="Arial"/>
              </a:rPr>
              <a:t>living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parents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least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amount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repayers,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least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amount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defaulters.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80" dirty="0">
                <a:solidFill>
                  <a:srgbClr val="FFFFFF"/>
                </a:solidFill>
                <a:latin typeface="Arial"/>
                <a:cs typeface="Arial"/>
              </a:rPr>
              <a:t>So,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8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8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less,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9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7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90" dirty="0">
                <a:solidFill>
                  <a:srgbClr val="FFFFFF"/>
                </a:solidFill>
                <a:latin typeface="Arial"/>
                <a:cs typeface="Arial"/>
              </a:rPr>
              <a:t>TARGETED.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AutoNum type="arabicPeriod"/>
            </a:pPr>
            <a:endParaRPr sz="1300">
              <a:latin typeface="Arial"/>
              <a:cs typeface="Arial"/>
            </a:endParaRPr>
          </a:p>
          <a:p>
            <a:pPr marL="121285" indent="-106680">
              <a:lnSpc>
                <a:spcPct val="100000"/>
              </a:lnSpc>
              <a:buAutoNum type="arabicPeriod"/>
              <a:tabLst>
                <a:tab pos="121920" algn="l"/>
              </a:tabLst>
            </a:pP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working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150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bank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highest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amount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defaulters.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AutoNum type="arabicPeriod"/>
            </a:pPr>
            <a:endParaRPr sz="1300">
              <a:latin typeface="Arial"/>
              <a:cs typeface="Arial"/>
            </a:endParaRPr>
          </a:p>
          <a:p>
            <a:pPr marL="121285" indent="-106680">
              <a:lnSpc>
                <a:spcPct val="100000"/>
              </a:lnSpc>
              <a:buAutoNum type="arabicPeriod"/>
              <a:tabLst>
                <a:tab pos="121920" algn="l"/>
              </a:tabLst>
            </a:pP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education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alone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very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inconclusive.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AutoNum type="arabicPeriod"/>
            </a:pPr>
            <a:endParaRPr sz="1300">
              <a:latin typeface="Arial"/>
              <a:cs typeface="Arial"/>
            </a:endParaRPr>
          </a:p>
          <a:p>
            <a:pPr marL="121285" indent="-106680">
              <a:lnSpc>
                <a:spcPct val="100000"/>
              </a:lnSpc>
              <a:buAutoNum type="arabicPeriod"/>
              <a:tabLst>
                <a:tab pos="121920" algn="l"/>
              </a:tabLst>
            </a:pPr>
            <a:r>
              <a:rPr sz="800" b="1" spc="-1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b="1" spc="-85" dirty="0">
                <a:solidFill>
                  <a:srgbClr val="FFFFFF"/>
                </a:solidFill>
                <a:latin typeface="Arial"/>
                <a:cs typeface="Arial"/>
              </a:rPr>
              <a:t>ks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b="1" spc="-110" dirty="0">
                <a:solidFill>
                  <a:srgbClr val="FFFFFF"/>
                </a:solidFill>
                <a:latin typeface="Arial"/>
                <a:cs typeface="Arial"/>
              </a:rPr>
              <a:t>SH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800" b="1" spc="-1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800" b="1" spc="-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b="1" spc="-8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b="1" spc="-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800" b="1" spc="-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wn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b="1" spc="-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r.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AutoNum type="arabicPeriod"/>
            </a:pPr>
            <a:endParaRPr sz="1300">
              <a:latin typeface="Arial"/>
              <a:cs typeface="Arial"/>
            </a:endParaRPr>
          </a:p>
          <a:p>
            <a:pPr marL="121285" indent="-1066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1920" algn="l"/>
              </a:tabLst>
            </a:pPr>
            <a:r>
              <a:rPr sz="800" b="1" spc="-7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repayers/negligible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repayers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75" dirty="0">
                <a:solidFill>
                  <a:srgbClr val="FFFFFF"/>
                </a:solidFill>
                <a:latin typeface="Arial"/>
                <a:cs typeface="Arial"/>
              </a:rPr>
              <a:t>contract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revolving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loan.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AutoNum type="arabicPeriod"/>
            </a:pPr>
            <a:endParaRPr sz="1300">
              <a:latin typeface="Arial"/>
              <a:cs typeface="Arial"/>
            </a:endParaRPr>
          </a:p>
          <a:p>
            <a:pPr marL="121285" indent="-106680">
              <a:lnSpc>
                <a:spcPct val="100000"/>
              </a:lnSpc>
              <a:buAutoNum type="arabicPeriod"/>
              <a:tabLst>
                <a:tab pos="121920" algn="l"/>
              </a:tabLst>
            </a:pPr>
            <a:r>
              <a:rPr sz="800" b="1" spc="-1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b="1" spc="-85" dirty="0">
                <a:solidFill>
                  <a:srgbClr val="FFFFFF"/>
                </a:solidFill>
                <a:latin typeface="Arial"/>
                <a:cs typeface="Arial"/>
              </a:rPr>
              <a:t>ks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b="1" spc="-110" dirty="0">
                <a:solidFill>
                  <a:srgbClr val="FFFFFF"/>
                </a:solidFill>
                <a:latin typeface="Arial"/>
                <a:cs typeface="Arial"/>
              </a:rPr>
              <a:t>SH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800" b="1" spc="-1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800" b="1" spc="-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b="1" spc="-8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b="1" spc="-8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peop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b="1" spc="-95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dren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AutoNum type="arabicPeriod"/>
            </a:pPr>
            <a:endParaRPr sz="1300">
              <a:latin typeface="Arial"/>
              <a:cs typeface="Arial"/>
            </a:endParaRPr>
          </a:p>
          <a:p>
            <a:pPr marL="121285" indent="-106680">
              <a:lnSpc>
                <a:spcPct val="100000"/>
              </a:lnSpc>
              <a:buAutoNum type="arabicPeriod"/>
              <a:tabLst>
                <a:tab pos="121920" algn="l"/>
              </a:tabLst>
            </a:pP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'Repairs'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70" dirty="0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loan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75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defaulters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repayers.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Therefore,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very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9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 be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loans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9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70" dirty="0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yield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profits.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AutoNum type="arabicPeriod"/>
            </a:pPr>
            <a:endParaRPr sz="1300">
              <a:latin typeface="Arial"/>
              <a:cs typeface="Arial"/>
            </a:endParaRPr>
          </a:p>
          <a:p>
            <a:pPr marL="175895" indent="-161925">
              <a:lnSpc>
                <a:spcPct val="100000"/>
              </a:lnSpc>
              <a:buAutoNum type="arabicPeriod"/>
              <a:tabLst>
                <a:tab pos="176530" algn="l"/>
              </a:tabLst>
            </a:pPr>
            <a:r>
              <a:rPr sz="800" b="1" spc="-80" dirty="0">
                <a:solidFill>
                  <a:srgbClr val="FFFFFF"/>
                </a:solidFill>
                <a:latin typeface="Arial"/>
                <a:cs typeface="Arial"/>
              </a:rPr>
              <a:t>Banks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9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FFFF"/>
                </a:solidFill>
                <a:latin typeface="Arial"/>
                <a:cs typeface="Arial"/>
              </a:rPr>
              <a:t>female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highest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repayers</a:t>
            </a:r>
            <a:r>
              <a:rPr sz="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(almost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Arial"/>
                <a:cs typeface="Arial"/>
              </a:rPr>
              <a:t>double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males)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70" dirty="0">
                <a:solidFill>
                  <a:srgbClr val="FFFFFF"/>
                </a:solidFill>
                <a:latin typeface="Arial"/>
                <a:cs typeface="Arial"/>
              </a:rPr>
              <a:t>amongst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FFFFFF"/>
                </a:solidFill>
                <a:latin typeface="Arial"/>
                <a:cs typeface="Arial"/>
              </a:rPr>
              <a:t>genders.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8" y="2270883"/>
            <a:ext cx="9535160" cy="33788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60"/>
              </a:spcBef>
            </a:pPr>
            <a:r>
              <a:rPr sz="2200" spc="-260" dirty="0">
                <a:latin typeface="Microsoft Sans Serif"/>
                <a:cs typeface="Microsoft Sans Serif"/>
              </a:rPr>
              <a:t>This</a:t>
            </a:r>
            <a:r>
              <a:rPr sz="2200" spc="-254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case</a:t>
            </a:r>
            <a:r>
              <a:rPr sz="2200" spc="190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study</a:t>
            </a:r>
            <a:r>
              <a:rPr sz="2200" spc="295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aims</a:t>
            </a:r>
            <a:r>
              <a:rPr sz="2200" spc="19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to </a:t>
            </a:r>
            <a:r>
              <a:rPr sz="2200" spc="-45" dirty="0">
                <a:latin typeface="Microsoft Sans Serif"/>
                <a:cs typeface="Microsoft Sans Serif"/>
              </a:rPr>
              <a:t>identify </a:t>
            </a:r>
            <a:r>
              <a:rPr sz="2200" spc="-95" dirty="0">
                <a:latin typeface="Microsoft Sans Serif"/>
                <a:cs typeface="Microsoft Sans Serif"/>
              </a:rPr>
              <a:t>patterns </a:t>
            </a:r>
            <a:r>
              <a:rPr sz="2200" spc="-170" dirty="0">
                <a:latin typeface="Microsoft Sans Serif"/>
                <a:cs typeface="Microsoft Sans Serif"/>
              </a:rPr>
              <a:t>which</a:t>
            </a:r>
            <a:r>
              <a:rPr sz="2200" spc="24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indicate</a:t>
            </a:r>
            <a:r>
              <a:rPr sz="2200" spc="395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if </a:t>
            </a:r>
            <a:r>
              <a:rPr sz="2200" spc="-15" dirty="0">
                <a:latin typeface="Microsoft Sans Serif"/>
                <a:cs typeface="Microsoft Sans Serif"/>
              </a:rPr>
              <a:t>a </a:t>
            </a:r>
            <a:r>
              <a:rPr sz="2200" spc="-120" dirty="0">
                <a:latin typeface="Microsoft Sans Serif"/>
                <a:cs typeface="Microsoft Sans Serif"/>
              </a:rPr>
              <a:t>client</a:t>
            </a:r>
            <a:r>
              <a:rPr sz="2200" spc="345" dirty="0">
                <a:latin typeface="Microsoft Sans Serif"/>
                <a:cs typeface="Microsoft Sans Serif"/>
              </a:rPr>
              <a:t> </a:t>
            </a:r>
            <a:r>
              <a:rPr sz="2200" spc="-215" dirty="0">
                <a:latin typeface="Microsoft Sans Serif"/>
                <a:cs typeface="Microsoft Sans Serif"/>
              </a:rPr>
              <a:t>has</a:t>
            </a:r>
            <a:r>
              <a:rPr sz="2200" spc="15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difficulty </a:t>
            </a:r>
            <a:r>
              <a:rPr sz="2200" spc="-3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paying </a:t>
            </a:r>
            <a:r>
              <a:rPr sz="2200" spc="-85" dirty="0">
                <a:latin typeface="Microsoft Sans Serif"/>
                <a:cs typeface="Microsoft Sans Serif"/>
              </a:rPr>
              <a:t>their </a:t>
            </a:r>
            <a:r>
              <a:rPr sz="2200" spc="-175" dirty="0">
                <a:latin typeface="Microsoft Sans Serif"/>
                <a:cs typeface="Microsoft Sans Serif"/>
              </a:rPr>
              <a:t>instalments</a:t>
            </a:r>
            <a:r>
              <a:rPr sz="2200" spc="-170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which</a:t>
            </a:r>
            <a:r>
              <a:rPr sz="2200" spc="229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may </a:t>
            </a:r>
            <a:r>
              <a:rPr sz="2200" spc="-70" dirty="0">
                <a:latin typeface="Microsoft Sans Serif"/>
                <a:cs typeface="Microsoft Sans Serif"/>
              </a:rPr>
              <a:t>be </a:t>
            </a:r>
            <a:r>
              <a:rPr sz="2200" spc="-195" dirty="0">
                <a:latin typeface="Microsoft Sans Serif"/>
                <a:cs typeface="Microsoft Sans Serif"/>
              </a:rPr>
              <a:t>used</a:t>
            </a:r>
            <a:r>
              <a:rPr sz="2200" spc="19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for </a:t>
            </a:r>
            <a:r>
              <a:rPr sz="2200" spc="-80" dirty="0">
                <a:latin typeface="Microsoft Sans Serif"/>
                <a:cs typeface="Microsoft Sans Serif"/>
              </a:rPr>
              <a:t>taking </a:t>
            </a:r>
            <a:r>
              <a:rPr sz="2200" spc="-155" dirty="0">
                <a:latin typeface="Microsoft Sans Serif"/>
                <a:cs typeface="Microsoft Sans Serif"/>
              </a:rPr>
              <a:t>actions</a:t>
            </a:r>
            <a:r>
              <a:rPr sz="2200" spc="275" dirty="0">
                <a:latin typeface="Microsoft Sans Serif"/>
                <a:cs typeface="Microsoft Sans Serif"/>
              </a:rPr>
              <a:t> </a:t>
            </a:r>
            <a:r>
              <a:rPr sz="2200" spc="-270" dirty="0">
                <a:latin typeface="Microsoft Sans Serif"/>
                <a:cs typeface="Microsoft Sans Serif"/>
              </a:rPr>
              <a:t>such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as</a:t>
            </a:r>
            <a:r>
              <a:rPr sz="2200" spc="19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denying </a:t>
            </a:r>
            <a:r>
              <a:rPr sz="2200" spc="-135" dirty="0">
                <a:latin typeface="Microsoft Sans Serif"/>
                <a:cs typeface="Microsoft Sans Serif"/>
              </a:rPr>
              <a:t>the 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loan,</a:t>
            </a:r>
            <a:r>
              <a:rPr sz="2200" spc="-11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reducing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amount</a:t>
            </a:r>
            <a:r>
              <a:rPr sz="2200" spc="-1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114" dirty="0">
                <a:latin typeface="Microsoft Sans Serif"/>
                <a:cs typeface="Microsoft Sans Serif"/>
              </a:rPr>
              <a:t>loan,</a:t>
            </a:r>
            <a:r>
              <a:rPr sz="2200" spc="-110" dirty="0">
                <a:latin typeface="Microsoft Sans Serif"/>
                <a:cs typeface="Microsoft Sans Serif"/>
              </a:rPr>
              <a:t> lending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(to </a:t>
            </a:r>
            <a:r>
              <a:rPr sz="2200" spc="-110" dirty="0">
                <a:latin typeface="Microsoft Sans Serif"/>
                <a:cs typeface="Microsoft Sans Serif"/>
              </a:rPr>
              <a:t>risky</a:t>
            </a:r>
            <a:r>
              <a:rPr sz="2200" spc="36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applicants)</a:t>
            </a:r>
            <a:r>
              <a:rPr sz="2200" spc="37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at a </a:t>
            </a:r>
            <a:r>
              <a:rPr sz="2200" spc="-114" dirty="0">
                <a:latin typeface="Microsoft Sans Serif"/>
                <a:cs typeface="Microsoft Sans Serif"/>
              </a:rPr>
              <a:t>higher</a:t>
            </a:r>
            <a:r>
              <a:rPr sz="2200" spc="35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interest 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rate, </a:t>
            </a:r>
            <a:r>
              <a:rPr sz="2200" spc="-130" dirty="0">
                <a:latin typeface="Microsoft Sans Serif"/>
                <a:cs typeface="Microsoft Sans Serif"/>
              </a:rPr>
              <a:t>etc.</a:t>
            </a:r>
            <a:r>
              <a:rPr sz="2200" spc="-125" dirty="0">
                <a:latin typeface="Microsoft Sans Serif"/>
                <a:cs typeface="Microsoft Sans Serif"/>
              </a:rPr>
              <a:t> </a:t>
            </a:r>
            <a:r>
              <a:rPr sz="2200" spc="-260" dirty="0">
                <a:latin typeface="Microsoft Sans Serif"/>
                <a:cs typeface="Microsoft Sans Serif"/>
              </a:rPr>
              <a:t>This</a:t>
            </a:r>
            <a:r>
              <a:rPr sz="2200" spc="-254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will </a:t>
            </a:r>
            <a:r>
              <a:rPr sz="2200" spc="-190" dirty="0">
                <a:latin typeface="Microsoft Sans Serif"/>
                <a:cs typeface="Microsoft Sans Serif"/>
              </a:rPr>
              <a:t>ensure</a:t>
            </a:r>
            <a:r>
              <a:rPr sz="2200" spc="-18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that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240" dirty="0">
                <a:latin typeface="Microsoft Sans Serif"/>
                <a:cs typeface="Microsoft Sans Serif"/>
              </a:rPr>
              <a:t>consumers</a:t>
            </a:r>
            <a:r>
              <a:rPr sz="2200" spc="-23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capable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65" dirty="0">
                <a:latin typeface="Microsoft Sans Serif"/>
                <a:cs typeface="Microsoft Sans Serif"/>
              </a:rPr>
              <a:t>repaying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loan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are </a:t>
            </a:r>
            <a:r>
              <a:rPr sz="2200" spc="-135" dirty="0">
                <a:latin typeface="Microsoft Sans Serif"/>
                <a:cs typeface="Microsoft Sans Serif"/>
              </a:rPr>
              <a:t>not 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rejected. </a:t>
            </a:r>
            <a:r>
              <a:rPr sz="2200" spc="-90" dirty="0">
                <a:latin typeface="Microsoft Sans Serif"/>
                <a:cs typeface="Microsoft Sans Serif"/>
              </a:rPr>
              <a:t>Identification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270" dirty="0">
                <a:latin typeface="Microsoft Sans Serif"/>
                <a:cs typeface="Microsoft Sans Serif"/>
              </a:rPr>
              <a:t>such</a:t>
            </a:r>
            <a:r>
              <a:rPr sz="2200" spc="-26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applicant's </a:t>
            </a:r>
            <a:r>
              <a:rPr sz="2200" spc="-185" dirty="0">
                <a:latin typeface="Microsoft Sans Serif"/>
                <a:cs typeface="Microsoft Sans Serif"/>
              </a:rPr>
              <a:t>using</a:t>
            </a:r>
            <a:r>
              <a:rPr sz="2200" spc="-180" dirty="0">
                <a:latin typeface="Microsoft Sans Serif"/>
                <a:cs typeface="Microsoft Sans Serif"/>
              </a:rPr>
              <a:t> </a:t>
            </a:r>
            <a:r>
              <a:rPr sz="2200" spc="-320" dirty="0">
                <a:latin typeface="Microsoft Sans Serif"/>
                <a:cs typeface="Microsoft Sans Serif"/>
              </a:rPr>
              <a:t>EDA</a:t>
            </a:r>
            <a:r>
              <a:rPr sz="2200" spc="-315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is</a:t>
            </a:r>
            <a:r>
              <a:rPr sz="2200" spc="-19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aim</a:t>
            </a:r>
            <a:r>
              <a:rPr sz="2200" spc="-1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170" dirty="0">
                <a:latin typeface="Microsoft Sans Serif"/>
                <a:cs typeface="Microsoft Sans Serif"/>
              </a:rPr>
              <a:t>this</a:t>
            </a:r>
            <a:r>
              <a:rPr sz="2200" spc="-165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case</a:t>
            </a:r>
            <a:r>
              <a:rPr sz="2200" spc="-190" dirty="0">
                <a:latin typeface="Microsoft Sans Serif"/>
                <a:cs typeface="Microsoft Sans Serif"/>
              </a:rPr>
              <a:t> </a:t>
            </a:r>
            <a:r>
              <a:rPr sz="2200" spc="-165" dirty="0">
                <a:latin typeface="Microsoft Sans Serif"/>
                <a:cs typeface="Microsoft Sans Serif"/>
              </a:rPr>
              <a:t>study.</a:t>
            </a:r>
            <a:r>
              <a:rPr sz="2200" spc="-16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• </a:t>
            </a:r>
            <a:r>
              <a:rPr sz="2200" spc="-204" dirty="0">
                <a:latin typeface="Microsoft Sans Serif"/>
                <a:cs typeface="Microsoft Sans Serif"/>
              </a:rPr>
              <a:t>In </a:t>
            </a:r>
            <a:r>
              <a:rPr sz="2200" spc="-20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other </a:t>
            </a:r>
            <a:r>
              <a:rPr sz="2200" spc="-145" dirty="0">
                <a:latin typeface="Microsoft Sans Serif"/>
                <a:cs typeface="Microsoft Sans Serif"/>
              </a:rPr>
              <a:t>words,</a:t>
            </a:r>
            <a:r>
              <a:rPr sz="2200" spc="29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15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company</a:t>
            </a:r>
            <a:r>
              <a:rPr sz="2200" spc="265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wants</a:t>
            </a:r>
            <a:r>
              <a:rPr sz="2200" spc="23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to </a:t>
            </a:r>
            <a:r>
              <a:rPr sz="2200" spc="-135" dirty="0">
                <a:latin typeface="Microsoft Sans Serif"/>
                <a:cs typeface="Microsoft Sans Serif"/>
              </a:rPr>
              <a:t>understand</a:t>
            </a:r>
            <a:r>
              <a:rPr sz="2200" spc="31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1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driving </a:t>
            </a:r>
            <a:r>
              <a:rPr sz="2200" spc="-95" dirty="0">
                <a:latin typeface="Microsoft Sans Serif"/>
                <a:cs typeface="Microsoft Sans Serif"/>
              </a:rPr>
              <a:t>factors </a:t>
            </a:r>
            <a:r>
              <a:rPr sz="2200" spc="-90" dirty="0">
                <a:latin typeface="Microsoft Sans Serif"/>
                <a:cs typeface="Microsoft Sans Serif"/>
              </a:rPr>
              <a:t>(or </a:t>
            </a:r>
            <a:r>
              <a:rPr sz="2200" spc="-60" dirty="0">
                <a:latin typeface="Microsoft Sans Serif"/>
                <a:cs typeface="Microsoft Sans Serif"/>
              </a:rPr>
              <a:t>driver </a:t>
            </a:r>
            <a:r>
              <a:rPr sz="2200" spc="-5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variables)</a:t>
            </a:r>
            <a:r>
              <a:rPr sz="2200" spc="-9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behind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loan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default, </a:t>
            </a:r>
            <a:r>
              <a:rPr sz="2200" spc="-114" dirty="0">
                <a:latin typeface="Microsoft Sans Serif"/>
                <a:cs typeface="Microsoft Sans Serif"/>
              </a:rPr>
              <a:t>i.e.,</a:t>
            </a:r>
            <a:r>
              <a:rPr sz="2200" spc="-11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variables</a:t>
            </a:r>
            <a:r>
              <a:rPr sz="2200" spc="-80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which</a:t>
            </a:r>
            <a:r>
              <a:rPr sz="2200" spc="229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are </a:t>
            </a:r>
            <a:r>
              <a:rPr sz="2200" spc="-140" dirty="0">
                <a:latin typeface="Microsoft Sans Serif"/>
                <a:cs typeface="Microsoft Sans Serif"/>
              </a:rPr>
              <a:t>strong</a:t>
            </a:r>
            <a:r>
              <a:rPr sz="2200" spc="30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indicators</a:t>
            </a:r>
            <a:r>
              <a:rPr sz="2200" spc="35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default.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260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company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80" dirty="0">
                <a:latin typeface="Microsoft Sans Serif"/>
                <a:cs typeface="Microsoft Sans Serif"/>
              </a:rPr>
              <a:t>can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utilize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70" dirty="0">
                <a:latin typeface="Microsoft Sans Serif"/>
                <a:cs typeface="Microsoft Sans Serif"/>
              </a:rPr>
              <a:t>this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knowledge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for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its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portfolio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and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risk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229" dirty="0">
                <a:latin typeface="Microsoft Sans Serif"/>
                <a:cs typeface="Microsoft Sans Serif"/>
              </a:rPr>
              <a:t>assessment.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•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350" dirty="0">
                <a:latin typeface="Microsoft Sans Serif"/>
                <a:cs typeface="Microsoft Sans Serif"/>
              </a:rPr>
              <a:t>To</a:t>
            </a:r>
            <a:r>
              <a:rPr sz="2200" spc="-34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develop </a:t>
            </a:r>
            <a:r>
              <a:rPr sz="2200" spc="-114" dirty="0">
                <a:latin typeface="Microsoft Sans Serif"/>
                <a:cs typeface="Microsoft Sans Serif"/>
              </a:rPr>
              <a:t>your </a:t>
            </a:r>
            <a:r>
              <a:rPr sz="2200" spc="-130" dirty="0">
                <a:latin typeface="Microsoft Sans Serif"/>
                <a:cs typeface="Microsoft Sans Serif"/>
              </a:rPr>
              <a:t>understanding</a:t>
            </a:r>
            <a:r>
              <a:rPr sz="2200" spc="-1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domain,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you</a:t>
            </a:r>
            <a:r>
              <a:rPr sz="2200" spc="-14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are </a:t>
            </a:r>
            <a:r>
              <a:rPr sz="2200" spc="-100" dirty="0">
                <a:latin typeface="Microsoft Sans Serif"/>
                <a:cs typeface="Microsoft Sans Serif"/>
              </a:rPr>
              <a:t>advised </a:t>
            </a:r>
            <a:r>
              <a:rPr sz="2200" spc="-75" dirty="0">
                <a:latin typeface="Microsoft Sans Serif"/>
                <a:cs typeface="Microsoft Sans Serif"/>
              </a:rPr>
              <a:t>to </a:t>
            </a:r>
            <a:r>
              <a:rPr sz="2200" spc="-100" dirty="0">
                <a:latin typeface="Microsoft Sans Serif"/>
                <a:cs typeface="Microsoft Sans Serif"/>
              </a:rPr>
              <a:t>independently </a:t>
            </a:r>
            <a:r>
              <a:rPr sz="2200" spc="-9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research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little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about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risk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analytics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-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understanding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types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variables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and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their </a:t>
            </a:r>
            <a:r>
              <a:rPr sz="2200" spc="-8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significance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should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be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70" dirty="0">
                <a:latin typeface="Microsoft Sans Serif"/>
                <a:cs typeface="Microsoft Sans Serif"/>
              </a:rPr>
              <a:t>enough)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4900" y="837691"/>
            <a:ext cx="66541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145" dirty="0">
                <a:solidFill>
                  <a:srgbClr val="00579A"/>
                </a:solidFill>
                <a:latin typeface="Lucida Sans Unicode"/>
                <a:cs typeface="Lucida Sans Unicode"/>
              </a:rPr>
              <a:t>BUSINESS</a:t>
            </a:r>
            <a:r>
              <a:rPr sz="5000" b="0" spc="-385" dirty="0">
                <a:solidFill>
                  <a:srgbClr val="00579A"/>
                </a:solidFill>
                <a:latin typeface="Lucida Sans Unicode"/>
                <a:cs typeface="Lucida Sans Unicode"/>
              </a:rPr>
              <a:t> </a:t>
            </a:r>
            <a:r>
              <a:rPr sz="5000" b="0" spc="-30" dirty="0">
                <a:solidFill>
                  <a:srgbClr val="00579A"/>
                </a:solidFill>
                <a:latin typeface="Lucida Sans Unicode"/>
                <a:cs typeface="Lucida Sans Unicode"/>
              </a:rPr>
              <a:t>OBJECTIVES</a:t>
            </a:r>
            <a:endParaRPr sz="5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8" y="2270883"/>
            <a:ext cx="9743440" cy="21710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260" dirty="0">
                <a:latin typeface="Microsoft Sans Serif"/>
                <a:cs typeface="Microsoft Sans Serif"/>
              </a:rPr>
              <a:t>This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dataset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215" dirty="0">
                <a:latin typeface="Microsoft Sans Serif"/>
                <a:cs typeface="Microsoft Sans Serif"/>
              </a:rPr>
              <a:t>has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3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files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as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explained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below: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•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1.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'</a:t>
            </a:r>
            <a:r>
              <a:rPr sz="3300" spc="-67" baseline="2525" dirty="0">
                <a:latin typeface="Lucida Sans Unicode"/>
                <a:cs typeface="Lucida Sans Unicode"/>
              </a:rPr>
              <a:t>application_data.csv'</a:t>
            </a:r>
            <a:r>
              <a:rPr sz="3300" spc="-262" baseline="2525" dirty="0">
                <a:latin typeface="Lucida Sans Unicode"/>
                <a:cs typeface="Lucida Sans Unicode"/>
              </a:rPr>
              <a:t> </a:t>
            </a:r>
            <a:r>
              <a:rPr sz="3300" spc="-52" baseline="2525" dirty="0">
                <a:latin typeface="Lucida Sans Unicode"/>
                <a:cs typeface="Lucida Sans Unicode"/>
              </a:rPr>
              <a:t>contains</a:t>
            </a:r>
            <a:r>
              <a:rPr sz="3300" spc="-195" baseline="2525" dirty="0">
                <a:latin typeface="Lucida Sans Unicode"/>
                <a:cs typeface="Lucida Sans Unicode"/>
              </a:rPr>
              <a:t> </a:t>
            </a:r>
            <a:r>
              <a:rPr sz="3300" spc="-75" baseline="2525" dirty="0">
                <a:latin typeface="Lucida Sans Unicode"/>
                <a:cs typeface="Lucida Sans Unicode"/>
              </a:rPr>
              <a:t>all </a:t>
            </a:r>
            <a:r>
              <a:rPr sz="3300" spc="-1027" baseline="2525" dirty="0">
                <a:latin typeface="Lucida Sans Unicode"/>
                <a:cs typeface="Lucida Sans Unicode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information</a:t>
            </a:r>
            <a:r>
              <a:rPr sz="2200" spc="-9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client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at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1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time</a:t>
            </a:r>
            <a:r>
              <a:rPr sz="2200" spc="3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75" dirty="0">
                <a:latin typeface="Microsoft Sans Serif"/>
                <a:cs typeface="Microsoft Sans Serif"/>
              </a:rPr>
              <a:t>application. </a:t>
            </a:r>
            <a:r>
              <a:rPr sz="2200" spc="-260" dirty="0">
                <a:latin typeface="Microsoft Sans Serif"/>
                <a:cs typeface="Microsoft Sans Serif"/>
              </a:rPr>
              <a:t>The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data </a:t>
            </a:r>
            <a:r>
              <a:rPr sz="2200" spc="-200" dirty="0">
                <a:latin typeface="Microsoft Sans Serif"/>
                <a:cs typeface="Microsoft Sans Serif"/>
              </a:rPr>
              <a:t>is</a:t>
            </a:r>
            <a:r>
              <a:rPr sz="2200" spc="18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about </a:t>
            </a:r>
            <a:r>
              <a:rPr sz="2200" spc="-130" dirty="0">
                <a:latin typeface="Microsoft Sans Serif"/>
                <a:cs typeface="Microsoft Sans Serif"/>
              </a:rPr>
              <a:t>whether</a:t>
            </a:r>
            <a:r>
              <a:rPr sz="2200" spc="32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 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client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215" dirty="0">
                <a:latin typeface="Microsoft Sans Serif"/>
                <a:cs typeface="Microsoft Sans Serif"/>
              </a:rPr>
              <a:t>has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payment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difficulties.</a:t>
            </a:r>
            <a:r>
              <a:rPr sz="2200" spc="9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•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2.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'previous_application.csv'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170" dirty="0">
                <a:latin typeface="Microsoft Sans Serif"/>
                <a:cs typeface="Microsoft Sans Serif"/>
              </a:rPr>
              <a:t>contains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information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ts val="2200"/>
              </a:lnSpc>
            </a:pPr>
            <a:r>
              <a:rPr sz="2200" spc="-85" dirty="0">
                <a:latin typeface="Microsoft Sans Serif"/>
                <a:cs typeface="Microsoft Sans Serif"/>
              </a:rPr>
              <a:t>about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client’s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previous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loan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data.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It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65" dirty="0">
                <a:latin typeface="Microsoft Sans Serif"/>
                <a:cs typeface="Microsoft Sans Serif"/>
              </a:rPr>
              <a:t>contains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data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whether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previous</a:t>
            </a:r>
            <a:endParaRPr sz="2200">
              <a:latin typeface="Microsoft Sans Serif"/>
              <a:cs typeface="Microsoft Sans Serif"/>
            </a:endParaRPr>
          </a:p>
          <a:p>
            <a:pPr marL="12700" marR="1040130">
              <a:lnSpc>
                <a:spcPts val="2380"/>
              </a:lnSpc>
              <a:spcBef>
                <a:spcPts val="165"/>
              </a:spcBef>
            </a:pPr>
            <a:r>
              <a:rPr sz="2200" spc="-75" dirty="0">
                <a:latin typeface="Microsoft Sans Serif"/>
                <a:cs typeface="Microsoft Sans Serif"/>
              </a:rPr>
              <a:t>application </a:t>
            </a:r>
            <a:r>
              <a:rPr sz="2200" spc="-100" dirty="0">
                <a:latin typeface="Microsoft Sans Serif"/>
                <a:cs typeface="Microsoft Sans Serif"/>
              </a:rPr>
              <a:t>had </a:t>
            </a:r>
            <a:r>
              <a:rPr sz="2200" spc="-130" dirty="0">
                <a:latin typeface="Microsoft Sans Serif"/>
                <a:cs typeface="Microsoft Sans Serif"/>
              </a:rPr>
              <a:t>been</a:t>
            </a:r>
            <a:r>
              <a:rPr sz="2200" spc="-12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Approved, </a:t>
            </a:r>
            <a:r>
              <a:rPr sz="2200" spc="-125" dirty="0">
                <a:latin typeface="Microsoft Sans Serif"/>
                <a:cs typeface="Microsoft Sans Serif"/>
              </a:rPr>
              <a:t>Cancelled,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-190" dirty="0">
                <a:latin typeface="Microsoft Sans Serif"/>
                <a:cs typeface="Microsoft Sans Serif"/>
              </a:rPr>
              <a:t>Refused</a:t>
            </a:r>
            <a:r>
              <a:rPr sz="2200" spc="-18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or </a:t>
            </a:r>
            <a:r>
              <a:rPr sz="2200" spc="-215" dirty="0">
                <a:latin typeface="Microsoft Sans Serif"/>
                <a:cs typeface="Microsoft Sans Serif"/>
              </a:rPr>
              <a:t>Unused</a:t>
            </a:r>
            <a:r>
              <a:rPr sz="2200" spc="-21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offer. </a:t>
            </a:r>
            <a:r>
              <a:rPr sz="2200" spc="-5" dirty="0">
                <a:latin typeface="Microsoft Sans Serif"/>
                <a:cs typeface="Microsoft Sans Serif"/>
              </a:rPr>
              <a:t>• </a:t>
            </a:r>
            <a:r>
              <a:rPr sz="2200" spc="-75" dirty="0">
                <a:latin typeface="Microsoft Sans Serif"/>
                <a:cs typeface="Microsoft Sans Serif"/>
              </a:rPr>
              <a:t>3. </a:t>
            </a:r>
            <a:r>
              <a:rPr sz="2200" spc="-70" dirty="0">
                <a:latin typeface="Microsoft Sans Serif"/>
                <a:cs typeface="Microsoft Sans Serif"/>
              </a:rPr>
              <a:t> </a:t>
            </a:r>
            <a:r>
              <a:rPr sz="2200" spc="-155" dirty="0">
                <a:latin typeface="Microsoft Sans Serif"/>
                <a:cs typeface="Microsoft Sans Serif"/>
              </a:rPr>
              <a:t>'columns_description.csv'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is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data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dictionary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75" dirty="0">
                <a:latin typeface="Microsoft Sans Serif"/>
                <a:cs typeface="Microsoft Sans Serif"/>
              </a:rPr>
              <a:t>which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describes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55" dirty="0">
                <a:latin typeface="Microsoft Sans Serif"/>
                <a:cs typeface="Microsoft Sans Serif"/>
              </a:rPr>
              <a:t>meaning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variables.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4900" y="837691"/>
            <a:ext cx="71926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245" dirty="0">
                <a:solidFill>
                  <a:srgbClr val="00579A"/>
                </a:solidFill>
                <a:latin typeface="Lucida Sans Unicode"/>
                <a:cs typeface="Lucida Sans Unicode"/>
              </a:rPr>
              <a:t>DATA</a:t>
            </a:r>
            <a:r>
              <a:rPr sz="5000" b="0" spc="-315" dirty="0">
                <a:solidFill>
                  <a:srgbClr val="00579A"/>
                </a:solidFill>
                <a:latin typeface="Lucida Sans Unicode"/>
                <a:cs typeface="Lucida Sans Unicode"/>
              </a:rPr>
              <a:t> </a:t>
            </a:r>
            <a:r>
              <a:rPr sz="5000" b="0" spc="5" dirty="0">
                <a:solidFill>
                  <a:srgbClr val="00579A"/>
                </a:solidFill>
                <a:latin typeface="Lucida Sans Unicode"/>
                <a:cs typeface="Lucida Sans Unicode"/>
              </a:rPr>
              <a:t>UNDERSTANDING</a:t>
            </a:r>
            <a:endParaRPr sz="5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2227" y="2009009"/>
            <a:ext cx="1111885" cy="10642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ct val="81600"/>
              </a:lnSpc>
              <a:spcBef>
                <a:spcPts val="450"/>
              </a:spcBef>
            </a:pPr>
            <a:r>
              <a:rPr sz="1600" spc="-114" dirty="0">
                <a:latin typeface="Microsoft Sans Serif"/>
                <a:cs typeface="Microsoft Sans Serif"/>
              </a:rPr>
              <a:t>Analysis</a:t>
            </a:r>
            <a:r>
              <a:rPr sz="1600" spc="-1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information 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 </a:t>
            </a:r>
            <a:r>
              <a:rPr sz="1600" spc="-100" dirty="0">
                <a:latin typeface="Microsoft Sans Serif"/>
                <a:cs typeface="Microsoft Sans Serif"/>
              </a:rPr>
              <a:t>the</a:t>
            </a:r>
            <a:r>
              <a:rPr sz="1600" spc="225" dirty="0">
                <a:latin typeface="Microsoft Sans Serif"/>
                <a:cs typeface="Microsoft Sans Serif"/>
              </a:rPr>
              <a:t> </a:t>
            </a:r>
            <a:r>
              <a:rPr sz="1600" spc="-90" dirty="0">
                <a:latin typeface="Microsoft Sans Serif"/>
                <a:cs typeface="Microsoft Sans Serif"/>
              </a:rPr>
              <a:t>client 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at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tim</a:t>
            </a:r>
            <a:r>
              <a:rPr sz="1600" spc="-95" dirty="0">
                <a:latin typeface="Microsoft Sans Serif"/>
                <a:cs typeface="Microsoft Sans Serif"/>
              </a:rPr>
              <a:t>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90" dirty="0">
                <a:latin typeface="Microsoft Sans Serif"/>
                <a:cs typeface="Microsoft Sans Serif"/>
              </a:rPr>
              <a:t>o</a:t>
            </a:r>
            <a:r>
              <a:rPr sz="1600" spc="85" dirty="0">
                <a:latin typeface="Microsoft Sans Serif"/>
                <a:cs typeface="Microsoft Sans Serif"/>
              </a:rPr>
              <a:t>f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application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1560" y="2746242"/>
            <a:ext cx="2467358" cy="24658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94640" y="2034282"/>
            <a:ext cx="1511300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725"/>
              </a:lnSpc>
              <a:spcBef>
                <a:spcPts val="95"/>
              </a:spcBef>
              <a:tabLst>
                <a:tab pos="404495" algn="l"/>
              </a:tabLst>
            </a:pPr>
            <a:r>
              <a:rPr sz="2500" b="0" u="heavy" spc="20" dirty="0">
                <a:uFill>
                  <a:solidFill>
                    <a:srgbClr val="BBDBF2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500" b="0" u="heavy" spc="20" dirty="0">
                <a:uFill>
                  <a:solidFill>
                    <a:srgbClr val="BBDBF2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500" b="0" spc="125" dirty="0">
                <a:latin typeface="Times New Roman"/>
                <a:cs typeface="Times New Roman"/>
              </a:rPr>
              <a:t> </a:t>
            </a:r>
            <a:r>
              <a:rPr sz="2500" b="0" spc="-80" dirty="0">
                <a:latin typeface="Microsoft Sans Serif"/>
                <a:cs typeface="Microsoft Sans Serif"/>
              </a:rPr>
              <a:t>Outlier</a:t>
            </a:r>
            <a:endParaRPr sz="2500">
              <a:latin typeface="Microsoft Sans Serif"/>
              <a:cs typeface="Microsoft Sans Serif"/>
            </a:endParaRPr>
          </a:p>
          <a:p>
            <a:pPr marL="499745">
              <a:lnSpc>
                <a:spcPts val="2725"/>
              </a:lnSpc>
            </a:pPr>
            <a:r>
              <a:rPr sz="2500" b="0" spc="-155" dirty="0">
                <a:latin typeface="Microsoft Sans Serif"/>
                <a:cs typeface="Microsoft Sans Serif"/>
              </a:rPr>
              <a:t>analysis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72833" y="2436114"/>
            <a:ext cx="1333500" cy="1541145"/>
          </a:xfrm>
          <a:custGeom>
            <a:avLst/>
            <a:gdLst/>
            <a:ahLst/>
            <a:cxnLst/>
            <a:rect l="l" t="t" r="r" b="b"/>
            <a:pathLst>
              <a:path w="1333500" h="1541145">
                <a:moveTo>
                  <a:pt x="1333499" y="0"/>
                </a:moveTo>
                <a:lnTo>
                  <a:pt x="0" y="1540632"/>
                </a:lnTo>
              </a:path>
            </a:pathLst>
          </a:custGeom>
          <a:ln w="15874">
            <a:solidFill>
              <a:srgbClr val="BBDB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975"/>
              </a:spcBef>
            </a:pPr>
            <a:r>
              <a:rPr sz="4000" b="0" spc="-210" dirty="0">
                <a:latin typeface="Microsoft Sans Serif"/>
                <a:cs typeface="Microsoft Sans Serif"/>
              </a:rPr>
              <a:t>Visualizing</a:t>
            </a:r>
            <a:r>
              <a:rPr sz="4000" b="0" spc="100" dirty="0">
                <a:latin typeface="Times New Roman"/>
                <a:cs typeface="Times New Roman"/>
              </a:rPr>
              <a:t> </a:t>
            </a:r>
            <a:r>
              <a:rPr sz="4000" b="0" spc="-195" dirty="0">
                <a:latin typeface="Microsoft Sans Serif"/>
                <a:cs typeface="Microsoft Sans Serif"/>
              </a:rPr>
              <a:t>Null</a:t>
            </a:r>
            <a:r>
              <a:rPr sz="4000" b="0" spc="114" dirty="0">
                <a:latin typeface="Times New Roman"/>
                <a:cs typeface="Times New Roman"/>
              </a:rPr>
              <a:t> </a:t>
            </a:r>
            <a:r>
              <a:rPr sz="4000" b="0" spc="-335" dirty="0">
                <a:latin typeface="Microsoft Sans Serif"/>
                <a:cs typeface="Microsoft Sans Serif"/>
              </a:rPr>
              <a:t>v</a:t>
            </a:r>
            <a:r>
              <a:rPr sz="4000" b="0" spc="-285" dirty="0">
                <a:latin typeface="Microsoft Sans Serif"/>
                <a:cs typeface="Microsoft Sans Serif"/>
              </a:rPr>
              <a:t>alues</a:t>
            </a:r>
            <a:r>
              <a:rPr sz="4000" b="0" spc="105" dirty="0">
                <a:latin typeface="Times New Roman"/>
                <a:cs typeface="Times New Roman"/>
              </a:rPr>
              <a:t> </a:t>
            </a:r>
            <a:r>
              <a:rPr sz="4000" b="0" spc="-225" dirty="0">
                <a:latin typeface="Microsoft Sans Serif"/>
                <a:cs typeface="Microsoft Sans Serif"/>
              </a:rPr>
              <a:t>o</a:t>
            </a:r>
            <a:r>
              <a:rPr sz="4000" b="0" spc="220" dirty="0">
                <a:latin typeface="Microsoft Sans Serif"/>
                <a:cs typeface="Microsoft Sans Serif"/>
              </a:rPr>
              <a:t>f</a:t>
            </a:r>
            <a:r>
              <a:rPr sz="4000" b="0" spc="215" dirty="0">
                <a:latin typeface="Times New Roman"/>
                <a:cs typeface="Times New Roman"/>
              </a:rPr>
              <a:t> </a:t>
            </a:r>
            <a:r>
              <a:rPr sz="4000" b="0" spc="-480" dirty="0">
                <a:latin typeface="Microsoft Sans Serif"/>
                <a:cs typeface="Microsoft Sans Serif"/>
              </a:rPr>
              <a:t>c</a:t>
            </a:r>
            <a:r>
              <a:rPr sz="4000" b="0" spc="-425" dirty="0">
                <a:latin typeface="Microsoft Sans Serif"/>
                <a:cs typeface="Microsoft Sans Serif"/>
              </a:rPr>
              <a:t>olumns</a:t>
            </a:r>
            <a:r>
              <a:rPr sz="4000" b="0" spc="114" dirty="0">
                <a:latin typeface="Times New Roman"/>
                <a:cs typeface="Times New Roman"/>
              </a:rPr>
              <a:t> </a:t>
            </a:r>
            <a:r>
              <a:rPr sz="4000" b="0" spc="-155" dirty="0">
                <a:latin typeface="Microsoft Sans Serif"/>
                <a:cs typeface="Microsoft Sans Serif"/>
              </a:rPr>
              <a:t>i</a:t>
            </a:r>
            <a:r>
              <a:rPr sz="4000" b="0" spc="-365" dirty="0">
                <a:latin typeface="Microsoft Sans Serif"/>
                <a:cs typeface="Microsoft Sans Serif"/>
              </a:rPr>
              <a:t>n</a:t>
            </a:r>
            <a:r>
              <a:rPr sz="4000" b="0" spc="100" dirty="0">
                <a:latin typeface="Times New Roman"/>
                <a:cs typeface="Times New Roman"/>
              </a:rPr>
              <a:t> </a:t>
            </a:r>
            <a:r>
              <a:rPr sz="4000" b="0" spc="-15" dirty="0">
                <a:latin typeface="Microsoft Sans Serif"/>
                <a:cs typeface="Microsoft Sans Serif"/>
              </a:rPr>
              <a:t>g</a:t>
            </a:r>
            <a:r>
              <a:rPr sz="4000" b="0" spc="-45" dirty="0">
                <a:latin typeface="Microsoft Sans Serif"/>
                <a:cs typeface="Microsoft Sans Serif"/>
              </a:rPr>
              <a:t>r</a:t>
            </a:r>
            <a:r>
              <a:rPr sz="4000" b="0" spc="-175" dirty="0">
                <a:latin typeface="Microsoft Sans Serif"/>
                <a:cs typeface="Microsoft Sans Serif"/>
              </a:rPr>
              <a:t>aph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556" y="2337961"/>
            <a:ext cx="10121649" cy="39121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052" y="703326"/>
            <a:ext cx="9357238" cy="20627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04725" y="5834887"/>
            <a:ext cx="6931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75" dirty="0">
                <a:latin typeface="Microsoft Sans Serif"/>
                <a:cs typeface="Microsoft Sans Serif"/>
              </a:rPr>
              <a:t>From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75" dirty="0">
                <a:latin typeface="Microsoft Sans Serif"/>
                <a:cs typeface="Microsoft Sans Serif"/>
              </a:rPr>
              <a:t>above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10" dirty="0">
                <a:latin typeface="Microsoft Sans Serif"/>
                <a:cs typeface="Microsoft Sans Serif"/>
              </a:rPr>
              <a:t>we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35" dirty="0">
                <a:latin typeface="Microsoft Sans Serif"/>
                <a:cs typeface="Microsoft Sans Serif"/>
              </a:rPr>
              <a:t>can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55" dirty="0">
                <a:latin typeface="Microsoft Sans Serif"/>
                <a:cs typeface="Microsoft Sans Serif"/>
              </a:rPr>
              <a:t>see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that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first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two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90" dirty="0">
                <a:latin typeface="Microsoft Sans Serif"/>
                <a:cs typeface="Microsoft Sans Serif"/>
              </a:rPr>
              <a:t>(EXT_SOURCE_2,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60" dirty="0">
                <a:latin typeface="Microsoft Sans Serif"/>
                <a:cs typeface="Microsoft Sans Serif"/>
              </a:rPr>
              <a:t>AMT_GOODS_PRICE)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are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45" dirty="0">
                <a:latin typeface="Microsoft Sans Serif"/>
                <a:cs typeface="Microsoft Sans Serif"/>
              </a:rPr>
              <a:t>continuous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variables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7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remaining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categorical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variables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042" y="3992119"/>
            <a:ext cx="9037810" cy="1803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3285" y="2664075"/>
            <a:ext cx="88061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Microsoft Sans Serif"/>
                <a:cs typeface="Microsoft Sans Serif"/>
              </a:rPr>
              <a:t>Observation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from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Boxplots: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30" dirty="0">
                <a:latin typeface="Microsoft Sans Serif"/>
                <a:cs typeface="Microsoft Sans Serif"/>
              </a:rPr>
              <a:t>For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75" dirty="0">
                <a:latin typeface="Microsoft Sans Serif"/>
                <a:cs typeface="Microsoft Sans Serif"/>
              </a:rPr>
              <a:t>'EXT_SOURCE_2'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45" dirty="0">
                <a:latin typeface="Microsoft Sans Serif"/>
                <a:cs typeface="Microsoft Sans Serif"/>
              </a:rPr>
              <a:t>no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90" dirty="0">
                <a:latin typeface="Microsoft Sans Serif"/>
                <a:cs typeface="Microsoft Sans Serif"/>
              </a:rPr>
              <a:t>outliers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present.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80" dirty="0">
                <a:latin typeface="Microsoft Sans Serif"/>
                <a:cs typeface="Microsoft Sans Serif"/>
              </a:rPr>
              <a:t>So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data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4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rightly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present.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30" dirty="0">
                <a:latin typeface="Microsoft Sans Serif"/>
                <a:cs typeface="Microsoft Sans Serif"/>
              </a:rPr>
              <a:t>For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45" dirty="0">
                <a:latin typeface="Microsoft Sans Serif"/>
                <a:cs typeface="Microsoft Sans Serif"/>
              </a:rPr>
              <a:t>'AMT_GOODS_PRICE'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outlier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present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65" dirty="0">
                <a:latin typeface="Microsoft Sans Serif"/>
                <a:cs typeface="Microsoft Sans Serif"/>
              </a:rPr>
              <a:t>i</a:t>
            </a:r>
            <a:r>
              <a:rPr sz="1600" spc="-150" dirty="0">
                <a:latin typeface="Microsoft Sans Serif"/>
                <a:cs typeface="Microsoft Sans Serif"/>
              </a:rPr>
              <a:t>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da</a:t>
            </a:r>
            <a:r>
              <a:rPr sz="1600" spc="-10" dirty="0">
                <a:latin typeface="Microsoft Sans Serif"/>
                <a:cs typeface="Microsoft Sans Serif"/>
              </a:rPr>
              <a:t>t</a:t>
            </a:r>
            <a:r>
              <a:rPr sz="1600" spc="-20" dirty="0">
                <a:latin typeface="Microsoft Sans Serif"/>
                <a:cs typeface="Microsoft Sans Serif"/>
              </a:rPr>
              <a:t>a</a:t>
            </a:r>
            <a:r>
              <a:rPr sz="1600" spc="-95" dirty="0">
                <a:latin typeface="Microsoft Sans Serif"/>
                <a:cs typeface="Microsoft Sans Serif"/>
              </a:rPr>
              <a:t>.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Microsoft Sans Serif"/>
                <a:cs typeface="Microsoft Sans Serif"/>
              </a:rPr>
              <a:t>so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Microsoft Sans Serif"/>
                <a:cs typeface="Microsoft Sans Serif"/>
              </a:rPr>
              <a:t>ne</a:t>
            </a:r>
            <a:r>
              <a:rPr sz="1600" spc="-120" dirty="0">
                <a:latin typeface="Microsoft Sans Serif"/>
                <a:cs typeface="Microsoft Sans Serif"/>
              </a:rPr>
              <a:t>e</a:t>
            </a:r>
            <a:r>
              <a:rPr sz="1600" spc="-10" dirty="0">
                <a:latin typeface="Microsoft Sans Serif"/>
                <a:cs typeface="Microsoft Sans Serif"/>
              </a:rPr>
              <a:t>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to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Microsoft Sans Serif"/>
                <a:cs typeface="Microsoft Sans Serif"/>
              </a:rPr>
              <a:t>imp</a:t>
            </a:r>
            <a:r>
              <a:rPr sz="1600" spc="-135" dirty="0">
                <a:latin typeface="Microsoft Sans Serif"/>
                <a:cs typeface="Microsoft Sans Serif"/>
              </a:rPr>
              <a:t>u</a:t>
            </a:r>
            <a:r>
              <a:rPr sz="1600" spc="-55" dirty="0">
                <a:latin typeface="Microsoft Sans Serif"/>
                <a:cs typeface="Microsoft Sans Serif"/>
              </a:rPr>
              <a:t>te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with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70" dirty="0">
                <a:latin typeface="Microsoft Sans Serif"/>
                <a:cs typeface="Microsoft Sans Serif"/>
              </a:rPr>
              <a:t>m</a:t>
            </a:r>
            <a:r>
              <a:rPr sz="1600" spc="-95" dirty="0">
                <a:latin typeface="Microsoft Sans Serif"/>
                <a:cs typeface="Microsoft Sans Serif"/>
              </a:rPr>
              <a:t>e</a:t>
            </a:r>
            <a:r>
              <a:rPr sz="1600" spc="-15" dirty="0">
                <a:latin typeface="Microsoft Sans Serif"/>
                <a:cs typeface="Microsoft Sans Serif"/>
              </a:rPr>
              <a:t>di</a:t>
            </a:r>
            <a:r>
              <a:rPr sz="1600" spc="-30" dirty="0">
                <a:latin typeface="Microsoft Sans Serif"/>
                <a:cs typeface="Microsoft Sans Serif"/>
              </a:rPr>
              <a:t>a</a:t>
            </a:r>
            <a:r>
              <a:rPr sz="1600" spc="-195" dirty="0">
                <a:latin typeface="Microsoft Sans Serif"/>
                <a:cs typeface="Microsoft Sans Serif"/>
              </a:rPr>
              <a:t>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Microsoft Sans Serif"/>
                <a:cs typeface="Microsoft Sans Serif"/>
              </a:rPr>
              <a:t>v</a:t>
            </a:r>
            <a:r>
              <a:rPr sz="1600" spc="-15" dirty="0">
                <a:latin typeface="Microsoft Sans Serif"/>
                <a:cs typeface="Microsoft Sans Serif"/>
              </a:rPr>
              <a:t>a</a:t>
            </a:r>
            <a:r>
              <a:rPr sz="1600" spc="-114" dirty="0">
                <a:latin typeface="Microsoft Sans Serif"/>
                <a:cs typeface="Microsoft Sans Serif"/>
              </a:rPr>
              <a:t>lue</a:t>
            </a:r>
            <a:r>
              <a:rPr sz="1600" spc="-70" dirty="0">
                <a:latin typeface="Microsoft Sans Serif"/>
                <a:cs typeface="Microsoft Sans Serif"/>
              </a:rPr>
              <a:t>: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4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5830" y="179192"/>
            <a:ext cx="205740" cy="410209"/>
          </a:xfrm>
          <a:custGeom>
            <a:avLst/>
            <a:gdLst/>
            <a:ahLst/>
            <a:cxnLst/>
            <a:rect l="l" t="t" r="r" b="b"/>
            <a:pathLst>
              <a:path w="205740" h="410209">
                <a:moveTo>
                  <a:pt x="205145" y="0"/>
                </a:moveTo>
                <a:lnTo>
                  <a:pt x="158107" y="5417"/>
                </a:lnTo>
                <a:lnTo>
                  <a:pt x="114927" y="20848"/>
                </a:lnTo>
                <a:lnTo>
                  <a:pt x="76836" y="45061"/>
                </a:lnTo>
                <a:lnTo>
                  <a:pt x="45067" y="76824"/>
                </a:lnTo>
                <a:lnTo>
                  <a:pt x="20850" y="114906"/>
                </a:lnTo>
                <a:lnTo>
                  <a:pt x="5417" y="158075"/>
                </a:lnTo>
                <a:lnTo>
                  <a:pt x="0" y="205099"/>
                </a:lnTo>
                <a:lnTo>
                  <a:pt x="5417" y="252133"/>
                </a:lnTo>
                <a:lnTo>
                  <a:pt x="20850" y="295306"/>
                </a:lnTo>
                <a:lnTo>
                  <a:pt x="45067" y="333388"/>
                </a:lnTo>
                <a:lnTo>
                  <a:pt x="76836" y="365148"/>
                </a:lnTo>
                <a:lnTo>
                  <a:pt x="114927" y="389356"/>
                </a:lnTo>
                <a:lnTo>
                  <a:pt x="158107" y="404784"/>
                </a:lnTo>
                <a:lnTo>
                  <a:pt x="205145" y="410199"/>
                </a:lnTo>
                <a:lnTo>
                  <a:pt x="205145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975" y="179103"/>
            <a:ext cx="9515475" cy="410845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000" b="0" spc="-195" dirty="0">
                <a:latin typeface="Microsoft Sans Serif"/>
                <a:cs typeface="Microsoft Sans Serif"/>
              </a:rPr>
              <a:t>C</a:t>
            </a:r>
            <a:r>
              <a:rPr sz="2000" b="0" spc="-145" dirty="0">
                <a:latin typeface="Microsoft Sans Serif"/>
                <a:cs typeface="Microsoft Sans Serif"/>
              </a:rPr>
              <a:t>o</a:t>
            </a:r>
            <a:r>
              <a:rPr sz="2000" b="0" spc="-180" dirty="0">
                <a:latin typeface="Microsoft Sans Serif"/>
                <a:cs typeface="Microsoft Sans Serif"/>
              </a:rPr>
              <a:t>ntinuous</a:t>
            </a:r>
            <a:r>
              <a:rPr sz="2000" b="0" spc="30" dirty="0">
                <a:latin typeface="Times New Roman"/>
                <a:cs typeface="Times New Roman"/>
              </a:rPr>
              <a:t> </a:t>
            </a:r>
            <a:r>
              <a:rPr sz="2000" b="0" spc="-165" dirty="0">
                <a:latin typeface="Microsoft Sans Serif"/>
                <a:cs typeface="Microsoft Sans Serif"/>
              </a:rPr>
              <a:t>v</a:t>
            </a:r>
            <a:r>
              <a:rPr sz="2000" b="0" spc="-10" dirty="0">
                <a:latin typeface="Microsoft Sans Serif"/>
                <a:cs typeface="Microsoft Sans Serif"/>
              </a:rPr>
              <a:t>ar</a:t>
            </a:r>
            <a:r>
              <a:rPr sz="2000" b="0" dirty="0">
                <a:latin typeface="Microsoft Sans Serif"/>
                <a:cs typeface="Microsoft Sans Serif"/>
              </a:rPr>
              <a:t>i</a:t>
            </a:r>
            <a:r>
              <a:rPr sz="2000" b="0" spc="-35" dirty="0">
                <a:latin typeface="Microsoft Sans Serif"/>
                <a:cs typeface="Microsoft Sans Serif"/>
              </a:rPr>
              <a:t>able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44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INTRODUCTION-</vt:lpstr>
      <vt:lpstr>BUSINESS UNDERSTANDING - 1</vt:lpstr>
      <vt:lpstr>BUSINESS UNDERSTANDING - 2</vt:lpstr>
      <vt:lpstr>BUSINESS OBJECTIVES</vt:lpstr>
      <vt:lpstr>DATA UNDERSTANDING</vt:lpstr>
      <vt:lpstr>   Outlier analysis</vt:lpstr>
      <vt:lpstr>Visualizing Null values of columns in graph</vt:lpstr>
      <vt:lpstr>Continuous variable</vt:lpstr>
      <vt:lpstr>PowerPoint Presentation</vt:lpstr>
      <vt:lpstr>In AMT_INCOME_TOTAL only single high value  data point is present as outlier</vt:lpstr>
      <vt:lpstr>1st quartiles and 3rd quartile for  AMT_ANNUITY is moved towards first quartile.</vt:lpstr>
      <vt:lpstr>Univariate Analysis</vt:lpstr>
      <vt:lpstr>PowerPoint Presentation</vt:lpstr>
      <vt:lpstr>Purpose of loan with TARGET column</vt:lpstr>
      <vt:lpstr>PowerPoint Presentation</vt:lpstr>
      <vt:lpstr>Plotting graphs for Target0 (Customers  with no payment difficulties)</vt:lpstr>
      <vt:lpstr>Plotting for Income type (NAME_INCOME_TYPE)  (Segregated based on gender)</vt:lpstr>
      <vt:lpstr>Plotting for Contract type (NAME_CONTRACT_TYPE)  (Segregated based on gender)</vt:lpstr>
      <vt:lpstr>Plotting for Organization type in logarithmic scale</vt:lpstr>
      <vt:lpstr>Plotting graphs for Target1 (Customers with payment  difficulties)¶</vt:lpstr>
      <vt:lpstr>Plotting for Income type  (Segregated based on house</vt:lpstr>
      <vt:lpstr>Plotting for Contract type (Segregated  based on education level)</vt:lpstr>
      <vt:lpstr>Plotting for Organization type</vt:lpstr>
      <vt:lpstr>PowerPoint Presentation</vt:lpstr>
      <vt:lpstr>Distribution in Contract types in data (Combined  dataset)</vt:lpstr>
      <vt:lpstr>Point to infer from the graph</vt:lpstr>
      <vt:lpstr>Distribution of Gender by target (repayment  status)</vt:lpstr>
      <vt:lpstr>Distribution of client owning a car and by target.</vt:lpstr>
      <vt:lpstr>Distribution of client owning a house or flat and  by target</vt:lpstr>
      <vt:lpstr>Distribution of Number of children and family members  of client by repayment status (Based on target).</vt:lpstr>
      <vt:lpstr>Distribution of Suite type</vt:lpstr>
      <vt:lpstr>Distribution of client income type</vt:lpstr>
      <vt:lpstr>Distribution of Education type by repayment  status</vt:lpstr>
      <vt:lpstr>Average Earnings by different professions based  on target (repayment status)</vt:lpstr>
      <vt:lpstr>Distribution of Education type by loan repayment  status</vt:lpstr>
      <vt:lpstr>Distribution of credit amount and housing type</vt:lpstr>
      <vt:lpstr>Distribution of Loan purpose (Segregated by  repyament status (Target))</vt:lpstr>
      <vt:lpstr>Distribution of contract status</vt:lpstr>
      <vt:lpstr>TOP10 Correlation variables</vt:lpstr>
      <vt:lpstr>Visually showcasing the top10 correlated columns through a heatmap¶</vt:lpstr>
      <vt:lpstr>PowerPoint Presentation</vt:lpstr>
      <vt:lpstr>Adding the top10 correlated  columns into a new dataframe:</vt:lpstr>
      <vt:lpstr>Conclusion from the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22</cp:revision>
  <dcterms:created xsi:type="dcterms:W3CDTF">2023-12-09T14:31:04Z</dcterms:created>
  <dcterms:modified xsi:type="dcterms:W3CDTF">2023-12-09T15:50:57Z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2023-04-04T00:00:00Z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2023-12-09T00:00:00Z</vt:filetime>
  </property>
</Properties>
</file>