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57" r:id="rId5"/>
    <p:sldId id="258" r:id="rId6"/>
    <p:sldId id="259" r:id="rId7"/>
    <p:sldId id="264" r:id="rId8"/>
    <p:sldId id="263" r:id="rId9"/>
    <p:sldId id="268" r:id="rId10"/>
    <p:sldId id="260" r:id="rId11"/>
    <p:sldId id="262" r:id="rId12"/>
    <p:sldId id="266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9B4A-4E35-1657-DB45-69FED066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DE251-889E-84A6-3B14-AECF348C7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740CD-0292-825C-3318-DF109D57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F9A3-684D-444B-93CD-66A38C5F7FB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2F31A-EF52-24FB-E796-D7434670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FDECF-8121-4E5A-2172-CF648343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6A67-6FFB-4B52-9ECC-FC892BE3E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67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5945-E3BD-DB0A-8647-3FEB83046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3D28F-2566-0A45-3CFE-27A937548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078D9-306D-CEE4-83C3-78194BC7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F9A3-684D-444B-93CD-66A38C5F7FB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AAFE9-7C13-9B43-9C0A-3B71F000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E9BF8-BCB4-9195-E45A-05CF28FD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6A67-6FFB-4B52-9ECC-FC892BE3E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12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025B1-ED0F-C2CB-80DB-719FEC0E6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5F9E0-DF7D-F3B7-AB9E-6183ED0D4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3CCFD-C7A0-9590-EE4E-54F6F00E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F9A3-684D-444B-93CD-66A38C5F7FB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AD8B3-628C-8211-AD07-0D949F2C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0A8D6-1680-FA0B-8923-667AB1A1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6A67-6FFB-4B52-9ECC-FC892BE3E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47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B3C35-01C6-8F6D-80BE-D0D6AA5B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A199C-025D-6C7B-D171-90E8BF880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ACA2F-FB67-F915-BA31-EA530656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F9A3-684D-444B-93CD-66A38C5F7FB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F82C0-F98E-6F01-6C1E-64EB1864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60385-2F13-FD8E-E551-E27A7C72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6A67-6FFB-4B52-9ECC-FC892BE3E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1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08A5-6C99-FEF6-9852-7EA46AE0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9ABC4-81AA-E426-3C4A-9F59E9033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2AB54-1E44-55C4-DAFB-55B538CB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F9A3-684D-444B-93CD-66A38C5F7FB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3ADC9-8DC9-1ABC-0B70-D1BA82E9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D7194-E14F-4EDF-A2A3-6256FB2D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6A67-6FFB-4B52-9ECC-FC892BE3E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62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15D0-7A4C-D6AF-32FF-2F9DB933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B2710-C6B8-A8AE-88AB-53133EDF2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A83CB-00A8-6B16-785F-ECAE05E45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29586-BF59-4F07-B929-603DE8E6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F9A3-684D-444B-93CD-66A38C5F7FB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781D7-C360-0020-F46C-F6B7C204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886A5-1076-9BE5-DDB4-355F089B5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6A67-6FFB-4B52-9ECC-FC892BE3E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95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65AB-AFAA-2363-87A3-BFAA5B52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D2828-E130-B9CC-B2E3-19FA3B259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9F9DD-6FF3-39FB-3FB8-BA57C76D6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A14D6-E543-8ED6-AECF-6E0D87679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4A227-9912-A930-302D-1228E347D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2F7366-371E-25F6-F1DB-17554964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F9A3-684D-444B-93CD-66A38C5F7FB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DADCA4-0C59-51E8-B7F6-176FC612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FC26B-3581-A534-63A1-787F9A9B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6A67-6FFB-4B52-9ECC-FC892BE3E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49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BAF5B-9258-4478-FC7F-048CD534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C4661-E38B-40A8-3870-3BB80A29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F9A3-684D-444B-93CD-66A38C5F7FB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4F227-34FD-B7D0-33B8-670B5B7B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BBFEE-1196-AB6D-A79F-74D1C485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6A67-6FFB-4B52-9ECC-FC892BE3E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6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4CD0C-FF65-8601-94E5-4F515F90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F9A3-684D-444B-93CD-66A38C5F7FB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639FC0-F03A-B909-8BD7-A07EB80F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190CB-AD83-FDD6-E602-90E44DE9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6A67-6FFB-4B52-9ECC-FC892BE3E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46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3BE6D-8065-07F0-953D-C82DFBF66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EB0CE-2557-1FC6-35D3-B6E0B7BB6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73567-298B-3ABB-9AFB-F153E570F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6D402-0908-12A8-0492-E37DAA55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F9A3-684D-444B-93CD-66A38C5F7FB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8CF48-3DA6-6D7A-F798-B1D905C5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6DAEE-7623-64C2-9BD7-3B24469A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6A67-6FFB-4B52-9ECC-FC892BE3E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93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834F7-4627-8B21-4DFA-1B185946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15F673-80CB-5426-C16D-CA7D20A8C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EF0E1-BCC9-3818-7C81-EF873CFFE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00A8A-B67C-DB9F-65CB-D7BE69E3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F9A3-684D-444B-93CD-66A38C5F7FB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8F138-6630-426F-1699-7DB5D73E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4B42D-D39E-7B35-2B90-C9A48293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6A67-6FFB-4B52-9ECC-FC892BE3E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8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9556B-FF8E-7E11-2BBB-7E94F8E6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4C135-24A9-623B-56F8-D51B5C26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9DFEE-9576-88AD-D268-123FBBF06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7F9A3-684D-444B-93CD-66A38C5F7FB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C4CBB-A754-E75E-86B7-6DCD44EC1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C79C3-CC02-9C16-8A93-0A26BF47C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6A67-6FFB-4B52-9ECC-FC892BE3E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92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094D-2B00-1A59-3AA5-0F2E6B5FD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7981"/>
            <a:ext cx="9144000" cy="1544714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8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Capstone Project</a:t>
            </a:r>
            <a:endParaRPr lang="en-IN" sz="8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E582A-099E-E700-AB67-EC6C12855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6730" y="4995832"/>
            <a:ext cx="4572000" cy="16557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Western countries Financial Data</a:t>
            </a:r>
          </a:p>
          <a:p>
            <a:r>
              <a:rPr lang="en-US" dirty="0"/>
              <a:t> Submitted </a:t>
            </a:r>
          </a:p>
          <a:p>
            <a:r>
              <a:rPr lang="en-US" dirty="0"/>
              <a:t>By</a:t>
            </a:r>
          </a:p>
          <a:p>
            <a:r>
              <a:rPr lang="en-US" dirty="0"/>
              <a:t> Deepak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325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8B5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BDC8E-16F8-0B56-F3A4-3B393F0B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 In Power BI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EC8F50-6D96-42AA-AE33-24ACB49EB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592604"/>
            <a:ext cx="7347537" cy="367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0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83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BDC8E-16F8-0B56-F3A4-3B393F0B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 In Power BI 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B20CEC-BF4E-05B4-ABAE-BC56EF098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583420"/>
            <a:ext cx="7347537" cy="369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3819F-46FA-F8ED-73D6-28B2B63D3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3400" b="0" i="0" u="none" strike="noStrike" baseline="0" dirty="0">
                <a:solidFill>
                  <a:srgbClr val="FFFFFF"/>
                </a:solidFill>
                <a:latin typeface="Montserrat-Regular"/>
              </a:rPr>
              <a:t>Conclusion and Inferences in Both Dashboard Excel And Power BI</a:t>
            </a:r>
            <a:endParaRPr lang="en-IN" sz="3400" dirty="0">
              <a:solidFill>
                <a:srgbClr val="FFFFF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99D811-DE23-22EB-A0DC-6C6549B1D0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In 2013, Velo product sales were highest, and the Highest profit Contribution for Velo products in Germany was 44% and lowest contribution in Canada 2.88%. However, it's worth noting that there are outliers in the Velo product prices, with a minimum price of 15, an average price of 162, and a maximum price of 350.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000" dirty="0">
              <a:latin typeface="Söhne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000" dirty="0">
              <a:latin typeface="Söhne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In both years, the highest sales were achieved by Paseo, with Canada leading in terms of Profit 26.37% and lowest one is Germany 15.52% With Min Price 7 Max Price  350 Average Price 106.93 . Various discounts were applied, with the highest discount being 53%, followed by 11% and 29%.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112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ue and purple wavy lines&#10;&#10;Description automatically generated">
            <a:extLst>
              <a:ext uri="{FF2B5EF4-FFF2-40B4-BE49-F238E27FC236}">
                <a16:creationId xmlns:a16="http://schemas.microsoft.com/office/drawing/2014/main" id="{5B806A35-5F4A-3A88-09DE-C4B435388A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0666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C66252C-E477-61AF-BA5D-E03802C8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1" u="sng">
                <a:solidFill>
                  <a:srgbClr val="FFFFFF"/>
                </a:solidFill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400694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F451-3B99-1282-045D-7CA26E39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948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42F1C-8A8C-1F0C-7761-24F5539E7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074"/>
            <a:ext cx="10515600" cy="5040889"/>
          </a:xfrm>
        </p:spPr>
        <p:txBody>
          <a:bodyPr>
            <a:normAutofit/>
          </a:bodyPr>
          <a:lstStyle/>
          <a:p>
            <a:r>
              <a:rPr lang="en-US" sz="2000" dirty="0"/>
              <a:t>It’s a Manufacturing company that Manufacture different Items because I Assume through Manufacturing Price</a:t>
            </a:r>
          </a:p>
          <a:p>
            <a:r>
              <a:rPr lang="en-US" sz="2000" dirty="0"/>
              <a:t>There is two years of data</a:t>
            </a:r>
          </a:p>
          <a:p>
            <a:r>
              <a:rPr lang="en-US" sz="2000" dirty="0"/>
              <a:t> The dataset talks about sales of  6 products across 5 nations and 5 segments in 2013 &amp; 2014.</a:t>
            </a:r>
          </a:p>
          <a:p>
            <a:r>
              <a:rPr lang="en-US" sz="2000" dirty="0"/>
              <a:t>The discount has been categorized as small, medium and high.</a:t>
            </a:r>
          </a:p>
          <a:p>
            <a:r>
              <a:rPr lang="en-US" sz="2000" dirty="0"/>
              <a:t>It also informs us of the manufacturing price and sales price including the discount.</a:t>
            </a:r>
          </a:p>
          <a:p>
            <a:endParaRPr lang="en-IN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FBECCE-42FC-E7EE-38BD-6E537A33E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99555"/>
              </p:ext>
            </p:extLst>
          </p:nvPr>
        </p:nvGraphicFramePr>
        <p:xfrm>
          <a:off x="1482440" y="3532909"/>
          <a:ext cx="7495309" cy="31174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2970">
                  <a:extLst>
                    <a:ext uri="{9D8B030D-6E8A-4147-A177-3AD203B41FA5}">
                      <a16:colId xmlns:a16="http://schemas.microsoft.com/office/drawing/2014/main" val="3028211880"/>
                    </a:ext>
                  </a:extLst>
                </a:gridCol>
                <a:gridCol w="4902339">
                  <a:extLst>
                    <a:ext uri="{9D8B030D-6E8A-4147-A177-3AD203B41FA5}">
                      <a16:colId xmlns:a16="http://schemas.microsoft.com/office/drawing/2014/main" val="781771030"/>
                    </a:ext>
                  </a:extLst>
                </a:gridCol>
              </a:tblGrid>
              <a:tr h="40283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2800" u="none" strike="noStrike" dirty="0">
                          <a:effectLst/>
                        </a:rPr>
                        <a:t>Product meaning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633756"/>
                  </a:ext>
                </a:extLst>
              </a:tr>
              <a:tr h="40283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Velo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u="none" strike="noStrike" dirty="0">
                          <a:effectLst/>
                        </a:rPr>
                        <a:t>Cycle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7679994"/>
                  </a:ext>
                </a:extLst>
              </a:tr>
              <a:tr h="542952">
                <a:tc>
                  <a:txBody>
                    <a:bodyPr/>
                    <a:lstStyle/>
                    <a:p>
                      <a:pPr algn="l" fontAlgn="b"/>
                      <a:r>
                        <a:rPr lang="en-IN" sz="3200" u="none" strike="noStrike" dirty="0" err="1">
                          <a:effectLst/>
                        </a:rPr>
                        <a:t>Paseo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u="none" strike="noStrike" dirty="0">
                          <a:effectLst/>
                        </a:rPr>
                        <a:t>Tissue </a:t>
                      </a:r>
                      <a:endParaRPr lang="en-IN" sz="1500" b="0" i="0" u="none" strike="noStrike" dirty="0">
                        <a:solidFill>
                          <a:srgbClr val="040C28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8378555"/>
                  </a:ext>
                </a:extLst>
              </a:tr>
              <a:tr h="402836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u="none" strike="noStrike" dirty="0">
                          <a:effectLst/>
                        </a:rPr>
                        <a:t>VTT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u="none" strike="noStrike" dirty="0">
                          <a:effectLst/>
                        </a:rPr>
                        <a:t>Packaging material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2522923"/>
                  </a:ext>
                </a:extLst>
              </a:tr>
              <a:tr h="40283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 </a:t>
                      </a:r>
                      <a:r>
                        <a:rPr lang="en-IN" sz="2400" u="none" strike="noStrike" dirty="0">
                          <a:effectLst/>
                        </a:rPr>
                        <a:t>Carretera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Road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6201485"/>
                  </a:ext>
                </a:extLst>
              </a:tr>
              <a:tr h="402836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u="none" strike="noStrike" dirty="0">
                          <a:effectLst/>
                        </a:rPr>
                        <a:t>Amarilla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Similar to Pickle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2180793"/>
                  </a:ext>
                </a:extLst>
              </a:tr>
              <a:tr h="40283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 </a:t>
                      </a:r>
                      <a:r>
                        <a:rPr lang="en-IN" sz="2800" u="none" strike="noStrike" dirty="0">
                          <a:effectLst/>
                        </a:rPr>
                        <a:t>Montana</a:t>
                      </a:r>
                      <a:r>
                        <a:rPr lang="en-IN" sz="1100" u="none" strike="noStrike" dirty="0">
                          <a:effectLst/>
                        </a:rPr>
                        <a:t>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u="none" strike="noStrike" dirty="0">
                          <a:effectLst/>
                        </a:rPr>
                        <a:t>Furniture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4792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43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5E2EE8-7DEB-73FC-F762-3E65B20BE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360822"/>
            <a:ext cx="11334750" cy="53174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A08465-DBF0-B295-8AEE-A89F0C62CEFC}"/>
              </a:ext>
            </a:extLst>
          </p:cNvPr>
          <p:cNvSpPr txBox="1"/>
          <p:nvPr/>
        </p:nvSpPr>
        <p:spPr>
          <a:xfrm>
            <a:off x="514350" y="304800"/>
            <a:ext cx="3407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EXCEL DASHBOARD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7297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73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BDC8E-16F8-0B56-F3A4-3B393F0B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Import data from csv to SQL Server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E23584-EF20-1CBD-2F89-4E758ECCE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8896" y="422560"/>
            <a:ext cx="7728749" cy="603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8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BDC8E-16F8-0B56-F3A4-3B393F0B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Show data in SQL Server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CF2007-6779-965A-10D6-88CBAB6EA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768" y="2268490"/>
            <a:ext cx="6702552" cy="3418300"/>
          </a:xfrm>
          <a:prstGeom prst="rect">
            <a:avLst/>
          </a:prstGeom>
        </p:spPr>
      </p:pic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5D088A-5239-60EE-D8EF-240EC9E96C18}"/>
              </a:ext>
            </a:extLst>
          </p:cNvPr>
          <p:cNvSpPr txBox="1"/>
          <p:nvPr/>
        </p:nvSpPr>
        <p:spPr>
          <a:xfrm>
            <a:off x="7938752" y="2020824"/>
            <a:ext cx="3455097" cy="3959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Query</a:t>
            </a: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1. use Deepak 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2. select * from [dbo].[Western Countries Financial Data] 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First Query is use Databased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Query is Show whole Data</a:t>
            </a:r>
          </a:p>
        </p:txBody>
      </p:sp>
    </p:spTree>
    <p:extLst>
      <p:ext uri="{BB962C8B-B14F-4D97-AF65-F5344CB8AC3E}">
        <p14:creationId xmlns:p14="http://schemas.microsoft.com/office/powerpoint/2010/main" val="272525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BDC8E-16F8-0B56-F3A4-3B393F0B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Query to show only Government Segment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17F1578-C6BF-D494-AF4D-F5EB89E0C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55" r="18588" b="-2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1E74E-2488-EAAD-DBF9-1B53B85E54A5}"/>
              </a:ext>
            </a:extLst>
          </p:cNvPr>
          <p:cNvSpPr txBox="1"/>
          <p:nvPr/>
        </p:nvSpPr>
        <p:spPr>
          <a:xfrm>
            <a:off x="7938752" y="2020824"/>
            <a:ext cx="3455097" cy="3959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--used some condition like </a:t>
            </a:r>
            <a:r>
              <a:rPr lang="en-US" dirty="0" err="1"/>
              <a:t>Segement</a:t>
            </a:r>
            <a:r>
              <a:rPr lang="en-US" dirty="0"/>
              <a:t> show only </a:t>
            </a:r>
            <a:r>
              <a:rPr lang="en-US" dirty="0" err="1"/>
              <a:t>Governmnet</a:t>
            </a:r>
            <a:r>
              <a:rPr lang="en-US" dirty="0"/>
              <a:t>—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Select * from [</a:t>
            </a:r>
            <a:r>
              <a:rPr lang="en-US" dirty="0" err="1"/>
              <a:t>dbo</a:t>
            </a:r>
            <a:r>
              <a:rPr lang="en-US" dirty="0"/>
              <a:t>].[Western Countries Financial Data]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WHERE Segment = 'Government' ; </a:t>
            </a:r>
          </a:p>
        </p:txBody>
      </p:sp>
    </p:spTree>
    <p:extLst>
      <p:ext uri="{BB962C8B-B14F-4D97-AF65-F5344CB8AC3E}">
        <p14:creationId xmlns:p14="http://schemas.microsoft.com/office/powerpoint/2010/main" val="401181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BDC8E-16F8-0B56-F3A4-3B393F0B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Know about Count of Data with Different Segment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CF2007-6779-965A-10D6-88CBAB6EA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5150" y="1812049"/>
            <a:ext cx="8594288" cy="4394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5D088A-5239-60EE-D8EF-240EC9E96C18}"/>
              </a:ext>
            </a:extLst>
          </p:cNvPr>
          <p:cNvSpPr txBox="1"/>
          <p:nvPr/>
        </p:nvSpPr>
        <p:spPr>
          <a:xfrm>
            <a:off x="142875" y="1924050"/>
            <a:ext cx="27717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--In this I find Count of unique Segment of Total Data--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Segment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Segment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CountOfSegment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[Western Countries Financial Data]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Segment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553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BDC8E-16F8-0B56-F3A4-3B393F0B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Import Data From SQL Server TO POWER BI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B35EDE-CE86-75AD-B32B-54C61134A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287" y="1999077"/>
            <a:ext cx="911542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5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974F44-301C-5DA1-B683-06F0EE314808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Transform the Data Profit Column Change From Text into Number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43A4E6-C40C-FFB4-310F-F7DB7539F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775040"/>
            <a:ext cx="6780700" cy="330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8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381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Montserrat-Regular</vt:lpstr>
      <vt:lpstr>Söhne</vt:lpstr>
      <vt:lpstr>Office Theme</vt:lpstr>
      <vt:lpstr>Capstone Project</vt:lpstr>
      <vt:lpstr>INTRODUCTION</vt:lpstr>
      <vt:lpstr>PowerPoint Presentation</vt:lpstr>
      <vt:lpstr>Import data from csv to SQL Server</vt:lpstr>
      <vt:lpstr>Show data in SQL Server</vt:lpstr>
      <vt:lpstr>Query to show only Government Segment </vt:lpstr>
      <vt:lpstr>Know about Count of Data with Different Segment</vt:lpstr>
      <vt:lpstr>Import Data From SQL Server TO POWER BI</vt:lpstr>
      <vt:lpstr>PowerPoint Presentation</vt:lpstr>
      <vt:lpstr>Dashboard In Power BI</vt:lpstr>
      <vt:lpstr>Dashboard In Power BI 2</vt:lpstr>
      <vt:lpstr>Conclusion and Inferences in Both Dashboard Excel And Power BI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deepak kumar</dc:creator>
  <cp:lastModifiedBy>deepak kumar</cp:lastModifiedBy>
  <cp:revision>18</cp:revision>
  <dcterms:created xsi:type="dcterms:W3CDTF">2023-09-13T14:30:05Z</dcterms:created>
  <dcterms:modified xsi:type="dcterms:W3CDTF">2023-09-25T16:55:00Z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2023-09-13T15:40:32Z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738a1938-051f-4266-b810-37270ff92a4f</vt:lpwstr>
  </property>
  <property fmtid="{D5CDD505-2E9C-101B-9397-08002B2CF9AE}" pid="7" name="MSIP_Label_defa4170-0d19-0005-0004-bc88714345d2_ActionId">
    <vt:lpwstr>a1583af9-08b1-4548-81dc-6c83dd05abf3</vt:lpwstr>
  </property>
  <property fmtid="{D5CDD505-2E9C-101B-9397-08002B2CF9AE}" pid="8" name="MSIP_Label_defa4170-0d19-0005-0004-bc88714345d2_ContentBits">
    <vt:lpwstr>0</vt:lpwstr>
  </property>
</Properties>
</file>