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E474-FD9E-419C-8ADF-61689F09146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2FD8-5F31-4ED1-8247-D0C4B6A84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75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E474-FD9E-419C-8ADF-61689F09146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2FD8-5F31-4ED1-8247-D0C4B6A84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1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E474-FD9E-419C-8ADF-61689F09146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2FD8-5F31-4ED1-8247-D0C4B6A84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746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E474-FD9E-419C-8ADF-61689F09146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2FD8-5F31-4ED1-8247-D0C4B6A84016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77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E474-FD9E-419C-8ADF-61689F09146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2FD8-5F31-4ED1-8247-D0C4B6A84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864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E474-FD9E-419C-8ADF-61689F09146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2FD8-5F31-4ED1-8247-D0C4B6A84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501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E474-FD9E-419C-8ADF-61689F09146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2FD8-5F31-4ED1-8247-D0C4B6A84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46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E474-FD9E-419C-8ADF-61689F09146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2FD8-5F31-4ED1-8247-D0C4B6A84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02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E474-FD9E-419C-8ADF-61689F09146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2FD8-5F31-4ED1-8247-D0C4B6A84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8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E474-FD9E-419C-8ADF-61689F09146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2FD8-5F31-4ED1-8247-D0C4B6A84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08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E474-FD9E-419C-8ADF-61689F09146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2FD8-5F31-4ED1-8247-D0C4B6A84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26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E474-FD9E-419C-8ADF-61689F09146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2FD8-5F31-4ED1-8247-D0C4B6A84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26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E474-FD9E-419C-8ADF-61689F09146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2FD8-5F31-4ED1-8247-D0C4B6A84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59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E474-FD9E-419C-8ADF-61689F09146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2FD8-5F31-4ED1-8247-D0C4B6A84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59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E474-FD9E-419C-8ADF-61689F09146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2FD8-5F31-4ED1-8247-D0C4B6A84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7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E474-FD9E-419C-8ADF-61689F09146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2FD8-5F31-4ED1-8247-D0C4B6A84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80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E474-FD9E-419C-8ADF-61689F09146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2FD8-5F31-4ED1-8247-D0C4B6A84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44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F87E474-FD9E-419C-8ADF-61689F091464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572FD8-5F31-4ED1-8247-D0C4B6A84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95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3FA0-3F4B-4D37-A425-2823BE679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FDA64-122E-4AE7-8158-2B9DAE3D0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F38811-F72C-4D33-8C79-180995630E5A}"/>
              </a:ext>
            </a:extLst>
          </p:cNvPr>
          <p:cNvSpPr/>
          <p:nvPr/>
        </p:nvSpPr>
        <p:spPr>
          <a:xfrm>
            <a:off x="2142720" y="1267907"/>
            <a:ext cx="790604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Fratar</a:t>
            </a:r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Model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7E1A84-FD67-4399-84F0-07062B2DBC10}"/>
              </a:ext>
            </a:extLst>
          </p:cNvPr>
          <p:cNvSpPr/>
          <p:nvPr/>
        </p:nvSpPr>
        <p:spPr>
          <a:xfrm>
            <a:off x="2650674" y="2967335"/>
            <a:ext cx="68906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17CE30008 Deepak Choudhary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160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593C-515A-4AA2-9A15-4433F8A7E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1D005-BDF9-4CE8-8662-6C6AE2DF4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36CCA4-FBE7-443A-A2E2-77FE77FA855A}"/>
              </a:ext>
            </a:extLst>
          </p:cNvPr>
          <p:cNvSpPr/>
          <p:nvPr/>
        </p:nvSpPr>
        <p:spPr>
          <a:xfrm>
            <a:off x="1176623" y="1802066"/>
            <a:ext cx="10376748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200" b="1" dirty="0"/>
              <a:t>Introduced by T. J. </a:t>
            </a:r>
            <a:r>
              <a:rPr lang="en-IN" sz="3200" b="1" dirty="0" err="1"/>
              <a:t>Fratar</a:t>
            </a:r>
            <a:r>
              <a:rPr lang="en-IN" sz="3200" b="1" dirty="0"/>
              <a:t> and based on predicting</a:t>
            </a:r>
          </a:p>
          <a:p>
            <a:r>
              <a:rPr lang="en-IN" sz="3200" b="1" dirty="0"/>
              <a:t>future inter-zonal trips by successive</a:t>
            </a:r>
          </a:p>
          <a:p>
            <a:r>
              <a:rPr lang="en-IN" sz="3200" b="1" dirty="0"/>
              <a:t>Approximation</a:t>
            </a:r>
          </a:p>
          <a:p>
            <a:endParaRPr lang="en-IN" sz="3200" b="1" dirty="0"/>
          </a:p>
          <a:p>
            <a:r>
              <a:rPr lang="en-IN" sz="3200" b="1" dirty="0"/>
              <a:t>Total trips for each zone are distributed to the</a:t>
            </a:r>
          </a:p>
          <a:p>
            <a:r>
              <a:rPr lang="en-IN" sz="3200" b="1" dirty="0"/>
              <a:t>inter-zonal movements, as a first approximation,</a:t>
            </a:r>
          </a:p>
          <a:p>
            <a:r>
              <a:rPr lang="en-IN" sz="3200" b="1" dirty="0"/>
              <a:t>according to the relative attractiveness of each</a:t>
            </a:r>
          </a:p>
          <a:p>
            <a:r>
              <a:rPr lang="en-IN" sz="3200" b="1" dirty="0"/>
              <a:t>movement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320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AFDF-4C9C-4BBA-9C41-13E90152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BB0D4-4D5E-4893-9344-59525269C7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24805" y="1851371"/>
            <a:ext cx="6298234" cy="15602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0E26AD-C474-4F1D-9A05-F36DCBA1CD3F}"/>
              </a:ext>
            </a:extLst>
          </p:cNvPr>
          <p:cNvSpPr/>
          <p:nvPr/>
        </p:nvSpPr>
        <p:spPr>
          <a:xfrm>
            <a:off x="2613537" y="618517"/>
            <a:ext cx="66095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4000" dirty="0"/>
              <a:t>• </a:t>
            </a:r>
            <a:r>
              <a:rPr lang="en-IN" sz="4000" b="1" dirty="0"/>
              <a:t>Mathematical expression</a:t>
            </a:r>
          </a:p>
          <a:p>
            <a:endParaRPr lang="en-IN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F66E01-4B5A-4E8F-BFF6-54BE60967A0B}"/>
              </a:ext>
            </a:extLst>
          </p:cNvPr>
          <p:cNvSpPr/>
          <p:nvPr/>
        </p:nvSpPr>
        <p:spPr>
          <a:xfrm>
            <a:off x="2924805" y="3931159"/>
            <a:ext cx="597891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b="1" dirty="0"/>
              <a:t>Where,</a:t>
            </a:r>
          </a:p>
          <a:p>
            <a:r>
              <a:rPr lang="it-IT" b="1" dirty="0"/>
              <a:t>Ti-j = Future trips from zone i to zone j</a:t>
            </a:r>
          </a:p>
          <a:p>
            <a:r>
              <a:rPr lang="en-IN" b="1" dirty="0" err="1"/>
              <a:t>ti</a:t>
            </a:r>
            <a:r>
              <a:rPr lang="en-IN" b="1" dirty="0"/>
              <a:t>-j = Present trips from zone </a:t>
            </a:r>
            <a:r>
              <a:rPr lang="en-IN" b="1" dirty="0" err="1"/>
              <a:t>i</a:t>
            </a:r>
            <a:r>
              <a:rPr lang="en-IN" b="1" dirty="0"/>
              <a:t> to zone j</a:t>
            </a:r>
          </a:p>
          <a:p>
            <a:r>
              <a:rPr lang="en-IN" b="1" dirty="0"/>
              <a:t>Pi = Future trips produced at zone </a:t>
            </a:r>
            <a:r>
              <a:rPr lang="en-IN" b="1" dirty="0" err="1"/>
              <a:t>i</a:t>
            </a:r>
            <a:endParaRPr lang="en-IN" b="1" dirty="0"/>
          </a:p>
          <a:p>
            <a:r>
              <a:rPr lang="en-IN" b="1" dirty="0"/>
              <a:t>pi = Present trips produced at zone </a:t>
            </a:r>
            <a:r>
              <a:rPr lang="en-IN" b="1" dirty="0" err="1"/>
              <a:t>i</a:t>
            </a:r>
            <a:endParaRPr lang="en-IN" b="1" dirty="0"/>
          </a:p>
          <a:p>
            <a:r>
              <a:rPr lang="en-IN" b="1" dirty="0" err="1"/>
              <a:t>Aj</a:t>
            </a:r>
            <a:r>
              <a:rPr lang="en-IN" b="1" dirty="0"/>
              <a:t> = Future trips attracted to zone j</a:t>
            </a:r>
          </a:p>
          <a:p>
            <a:r>
              <a:rPr lang="en-IN" b="1" dirty="0" err="1"/>
              <a:t>aj</a:t>
            </a:r>
            <a:r>
              <a:rPr lang="en-IN" b="1" dirty="0"/>
              <a:t> = Present trips attracted to zone j</a:t>
            </a:r>
          </a:p>
          <a:p>
            <a:r>
              <a:rPr lang="en-IN" b="1" dirty="0"/>
              <a:t>k = Total numbers of zones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018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20DA-28F7-499D-BA45-6BF9844DF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BEBE7-8ABD-4774-9E55-91ED20F99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52905-48F4-4C6A-A84F-1945973A5106}"/>
              </a:ext>
            </a:extLst>
          </p:cNvPr>
          <p:cNvSpPr/>
          <p:nvPr/>
        </p:nvSpPr>
        <p:spPr>
          <a:xfrm>
            <a:off x="3996241" y="491420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BB3705-0CD4-4048-9B50-E7B347344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23096"/>
              </p:ext>
            </p:extLst>
          </p:nvPr>
        </p:nvGraphicFramePr>
        <p:xfrm>
          <a:off x="2429267" y="1877945"/>
          <a:ext cx="7333465" cy="3102109"/>
        </p:xfrm>
        <a:graphic>
          <a:graphicData uri="http://schemas.openxmlformats.org/drawingml/2006/table">
            <a:tbl>
              <a:tblPr/>
              <a:tblGrid>
                <a:gridCol w="2315046">
                  <a:extLst>
                    <a:ext uri="{9D8B030D-6E8A-4147-A177-3AD203B41FA5}">
                      <a16:colId xmlns:a16="http://schemas.microsoft.com/office/drawing/2014/main" val="2920675323"/>
                    </a:ext>
                  </a:extLst>
                </a:gridCol>
                <a:gridCol w="716917">
                  <a:extLst>
                    <a:ext uri="{9D8B030D-6E8A-4147-A177-3AD203B41FA5}">
                      <a16:colId xmlns:a16="http://schemas.microsoft.com/office/drawing/2014/main" val="3740672950"/>
                    </a:ext>
                  </a:extLst>
                </a:gridCol>
                <a:gridCol w="716917">
                  <a:extLst>
                    <a:ext uri="{9D8B030D-6E8A-4147-A177-3AD203B41FA5}">
                      <a16:colId xmlns:a16="http://schemas.microsoft.com/office/drawing/2014/main" val="2679855311"/>
                    </a:ext>
                  </a:extLst>
                </a:gridCol>
                <a:gridCol w="716917">
                  <a:extLst>
                    <a:ext uri="{9D8B030D-6E8A-4147-A177-3AD203B41FA5}">
                      <a16:colId xmlns:a16="http://schemas.microsoft.com/office/drawing/2014/main" val="1440978702"/>
                    </a:ext>
                  </a:extLst>
                </a:gridCol>
                <a:gridCol w="716917">
                  <a:extLst>
                    <a:ext uri="{9D8B030D-6E8A-4147-A177-3AD203B41FA5}">
                      <a16:colId xmlns:a16="http://schemas.microsoft.com/office/drawing/2014/main" val="576626708"/>
                    </a:ext>
                  </a:extLst>
                </a:gridCol>
                <a:gridCol w="716917">
                  <a:extLst>
                    <a:ext uri="{9D8B030D-6E8A-4147-A177-3AD203B41FA5}">
                      <a16:colId xmlns:a16="http://schemas.microsoft.com/office/drawing/2014/main" val="1652665600"/>
                    </a:ext>
                  </a:extLst>
                </a:gridCol>
                <a:gridCol w="716917">
                  <a:extLst>
                    <a:ext uri="{9D8B030D-6E8A-4147-A177-3AD203B41FA5}">
                      <a16:colId xmlns:a16="http://schemas.microsoft.com/office/drawing/2014/main" val="1688681996"/>
                    </a:ext>
                  </a:extLst>
                </a:gridCol>
                <a:gridCol w="716917">
                  <a:extLst>
                    <a:ext uri="{9D8B030D-6E8A-4147-A177-3AD203B41FA5}">
                      <a16:colId xmlns:a16="http://schemas.microsoft.com/office/drawing/2014/main" val="2574727312"/>
                    </a:ext>
                  </a:extLst>
                </a:gridCol>
              </a:tblGrid>
              <a:tr h="36495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o/d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2700"/>
                  </a:ext>
                </a:extLst>
              </a:tr>
              <a:tr h="51093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224266"/>
                  </a:ext>
                </a:extLst>
              </a:tr>
              <a:tr h="36495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084414"/>
                  </a:ext>
                </a:extLst>
              </a:tr>
              <a:tr h="40144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827256"/>
                  </a:ext>
                </a:extLst>
              </a:tr>
              <a:tr h="36495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803020"/>
                  </a:ext>
                </a:extLst>
              </a:tr>
              <a:tr h="36495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191733"/>
                  </a:ext>
                </a:extLst>
              </a:tr>
              <a:tr h="36495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886175"/>
                  </a:ext>
                </a:extLst>
              </a:tr>
              <a:tr h="36495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443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77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3BD2-CED2-4211-A572-F165D692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6E8AB4-C083-442D-ABDC-3E43D575482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46163303"/>
              </p:ext>
            </p:extLst>
          </p:nvPr>
        </p:nvGraphicFramePr>
        <p:xfrm>
          <a:off x="1896794" y="2546251"/>
          <a:ext cx="8398412" cy="3066755"/>
        </p:xfrm>
        <a:graphic>
          <a:graphicData uri="http://schemas.openxmlformats.org/drawingml/2006/table">
            <a:tbl>
              <a:tblPr/>
              <a:tblGrid>
                <a:gridCol w="2938496">
                  <a:extLst>
                    <a:ext uri="{9D8B030D-6E8A-4147-A177-3AD203B41FA5}">
                      <a16:colId xmlns:a16="http://schemas.microsoft.com/office/drawing/2014/main" val="4095416590"/>
                    </a:ext>
                  </a:extLst>
                </a:gridCol>
                <a:gridCol w="909986">
                  <a:extLst>
                    <a:ext uri="{9D8B030D-6E8A-4147-A177-3AD203B41FA5}">
                      <a16:colId xmlns:a16="http://schemas.microsoft.com/office/drawing/2014/main" val="2683304975"/>
                    </a:ext>
                  </a:extLst>
                </a:gridCol>
                <a:gridCol w="909986">
                  <a:extLst>
                    <a:ext uri="{9D8B030D-6E8A-4147-A177-3AD203B41FA5}">
                      <a16:colId xmlns:a16="http://schemas.microsoft.com/office/drawing/2014/main" val="3074034487"/>
                    </a:ext>
                  </a:extLst>
                </a:gridCol>
                <a:gridCol w="909986">
                  <a:extLst>
                    <a:ext uri="{9D8B030D-6E8A-4147-A177-3AD203B41FA5}">
                      <a16:colId xmlns:a16="http://schemas.microsoft.com/office/drawing/2014/main" val="3114406782"/>
                    </a:ext>
                  </a:extLst>
                </a:gridCol>
                <a:gridCol w="909986">
                  <a:extLst>
                    <a:ext uri="{9D8B030D-6E8A-4147-A177-3AD203B41FA5}">
                      <a16:colId xmlns:a16="http://schemas.microsoft.com/office/drawing/2014/main" val="2542340838"/>
                    </a:ext>
                  </a:extLst>
                </a:gridCol>
                <a:gridCol w="909986">
                  <a:extLst>
                    <a:ext uri="{9D8B030D-6E8A-4147-A177-3AD203B41FA5}">
                      <a16:colId xmlns:a16="http://schemas.microsoft.com/office/drawing/2014/main" val="3771489015"/>
                    </a:ext>
                  </a:extLst>
                </a:gridCol>
                <a:gridCol w="909986">
                  <a:extLst>
                    <a:ext uri="{9D8B030D-6E8A-4147-A177-3AD203B41FA5}">
                      <a16:colId xmlns:a16="http://schemas.microsoft.com/office/drawing/2014/main" val="3646607764"/>
                    </a:ext>
                  </a:extLst>
                </a:gridCol>
              </a:tblGrid>
              <a:tr h="61335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B-C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B-D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66727"/>
                  </a:ext>
                </a:extLst>
              </a:tr>
              <a:tr h="61335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443377"/>
                  </a:ext>
                </a:extLst>
              </a:tr>
              <a:tr h="61335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505100"/>
                  </a:ext>
                </a:extLst>
              </a:tr>
              <a:tr h="61335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583385"/>
                  </a:ext>
                </a:extLst>
              </a:tr>
              <a:tr h="61335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63051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BF4D747-DAAB-430C-9912-4CF54D8CFED8}"/>
              </a:ext>
            </a:extLst>
          </p:cNvPr>
          <p:cNvSpPr/>
          <p:nvPr/>
        </p:nvSpPr>
        <p:spPr>
          <a:xfrm>
            <a:off x="2268731" y="1244994"/>
            <a:ext cx="71481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Calculated Future trips</a:t>
            </a:r>
          </a:p>
        </p:txBody>
      </p:sp>
    </p:spTree>
    <p:extLst>
      <p:ext uri="{BB962C8B-B14F-4D97-AF65-F5344CB8AC3E}">
        <p14:creationId xmlns:p14="http://schemas.microsoft.com/office/powerpoint/2010/main" val="313893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53FA-9189-4B65-B14C-955CD75D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3F3A04-1B4F-49AD-A436-B106BBB96FC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90073102"/>
              </p:ext>
            </p:extLst>
          </p:nvPr>
        </p:nvGraphicFramePr>
        <p:xfrm>
          <a:off x="1983546" y="2214694"/>
          <a:ext cx="8342141" cy="3693739"/>
        </p:xfrm>
        <a:graphic>
          <a:graphicData uri="http://schemas.openxmlformats.org/drawingml/2006/table">
            <a:tbl>
              <a:tblPr/>
              <a:tblGrid>
                <a:gridCol w="3726317">
                  <a:extLst>
                    <a:ext uri="{9D8B030D-6E8A-4147-A177-3AD203B41FA5}">
                      <a16:colId xmlns:a16="http://schemas.microsoft.com/office/drawing/2014/main" val="1211015775"/>
                    </a:ext>
                  </a:extLst>
                </a:gridCol>
                <a:gridCol w="1153956">
                  <a:extLst>
                    <a:ext uri="{9D8B030D-6E8A-4147-A177-3AD203B41FA5}">
                      <a16:colId xmlns:a16="http://schemas.microsoft.com/office/drawing/2014/main" val="2269976878"/>
                    </a:ext>
                  </a:extLst>
                </a:gridCol>
                <a:gridCol w="1153956">
                  <a:extLst>
                    <a:ext uri="{9D8B030D-6E8A-4147-A177-3AD203B41FA5}">
                      <a16:colId xmlns:a16="http://schemas.microsoft.com/office/drawing/2014/main" val="884470688"/>
                    </a:ext>
                  </a:extLst>
                </a:gridCol>
                <a:gridCol w="1153956">
                  <a:extLst>
                    <a:ext uri="{9D8B030D-6E8A-4147-A177-3AD203B41FA5}">
                      <a16:colId xmlns:a16="http://schemas.microsoft.com/office/drawing/2014/main" val="3810408309"/>
                    </a:ext>
                  </a:extLst>
                </a:gridCol>
                <a:gridCol w="1153956">
                  <a:extLst>
                    <a:ext uri="{9D8B030D-6E8A-4147-A177-3AD203B41FA5}">
                      <a16:colId xmlns:a16="http://schemas.microsoft.com/office/drawing/2014/main" val="93397353"/>
                    </a:ext>
                  </a:extLst>
                </a:gridCol>
              </a:tblGrid>
              <a:tr h="52767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00628"/>
                  </a:ext>
                </a:extLst>
              </a:tr>
              <a:tr h="52767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65986"/>
                  </a:ext>
                </a:extLst>
              </a:tr>
              <a:tr h="52767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746045"/>
                  </a:ext>
                </a:extLst>
              </a:tr>
              <a:tr h="52767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916447"/>
                  </a:ext>
                </a:extLst>
              </a:tr>
              <a:tr h="52767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59232"/>
                  </a:ext>
                </a:extLst>
              </a:tr>
              <a:tr h="52767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Desired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771934"/>
                  </a:ext>
                </a:extLst>
              </a:tr>
              <a:tr h="52767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Growth factor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1.176471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3433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72FCDAB-BB45-4D9F-8EBA-1D3B6AA3E375}"/>
              </a:ext>
            </a:extLst>
          </p:cNvPr>
          <p:cNvSpPr/>
          <p:nvPr/>
        </p:nvSpPr>
        <p:spPr>
          <a:xfrm>
            <a:off x="3945411" y="800910"/>
            <a:ext cx="4301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Calculated E </a:t>
            </a:r>
          </a:p>
        </p:txBody>
      </p:sp>
    </p:spTree>
    <p:extLst>
      <p:ext uri="{BB962C8B-B14F-4D97-AF65-F5344CB8AC3E}">
        <p14:creationId xmlns:p14="http://schemas.microsoft.com/office/powerpoint/2010/main" val="181659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2C190C-56AA-4B97-81C5-E1E9853F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D1527-1B61-494A-901C-D79F06353C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C5A9B-194F-4CF2-9B75-08E28E7A5535}"/>
              </a:ext>
            </a:extLst>
          </p:cNvPr>
          <p:cNvSpPr/>
          <p:nvPr/>
        </p:nvSpPr>
        <p:spPr>
          <a:xfrm>
            <a:off x="1757835" y="618055"/>
            <a:ext cx="9046152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800" b="1" dirty="0"/>
              <a:t>Disadvantages</a:t>
            </a:r>
          </a:p>
          <a:p>
            <a:r>
              <a:rPr lang="en-IN" sz="2800" dirty="0"/>
              <a:t>• </a:t>
            </a:r>
            <a:r>
              <a:rPr lang="en-IN" sz="2800" b="1" dirty="0"/>
              <a:t>This structure extrapolated a base year trip table</a:t>
            </a:r>
          </a:p>
          <a:p>
            <a:r>
              <a:rPr lang="en-IN" sz="2800" b="1" dirty="0"/>
              <a:t>to the future based on growth, but took no</a:t>
            </a:r>
          </a:p>
          <a:p>
            <a:r>
              <a:rPr lang="en-IN" sz="2800" b="1" dirty="0"/>
              <a:t>account of changing spatial accessibility due to</a:t>
            </a:r>
          </a:p>
          <a:p>
            <a:r>
              <a:rPr lang="en-IN" sz="2800" b="1" dirty="0"/>
              <a:t>increased supply or changes in travel patterns</a:t>
            </a:r>
          </a:p>
          <a:p>
            <a:r>
              <a:rPr lang="en-IN" sz="2800" b="1" dirty="0"/>
              <a:t>and congestion</a:t>
            </a:r>
          </a:p>
          <a:p>
            <a:r>
              <a:rPr lang="en-IN" sz="2800" dirty="0"/>
              <a:t>• </a:t>
            </a:r>
            <a:r>
              <a:rPr lang="en-IN" sz="2800" b="1" dirty="0"/>
              <a:t>The procedure is laborious except for simple</a:t>
            </a:r>
          </a:p>
          <a:p>
            <a:r>
              <a:rPr lang="en-IN" sz="2800" b="1" dirty="0"/>
              <a:t>problems, but can be conventionally tackled by a</a:t>
            </a:r>
          </a:p>
          <a:p>
            <a:r>
              <a:rPr lang="en-IN" sz="2800" b="1" dirty="0"/>
              <a:t>computer</a:t>
            </a:r>
          </a:p>
          <a:p>
            <a:r>
              <a:rPr lang="en-IN" sz="2800" dirty="0"/>
              <a:t>• </a:t>
            </a:r>
            <a:r>
              <a:rPr lang="en-IN" sz="2800" b="1" dirty="0"/>
              <a:t>It is unable to forecast trips for those areas which</a:t>
            </a:r>
          </a:p>
          <a:p>
            <a:r>
              <a:rPr lang="en-IN" sz="2800" b="1" dirty="0"/>
              <a:t>were predominantly under-developed during the</a:t>
            </a:r>
          </a:p>
          <a:p>
            <a:r>
              <a:rPr lang="en-IN" sz="2800" b="1" dirty="0"/>
              <a:t>base year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092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ADC9-113D-4D15-987C-4262C650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2EB7-B45D-4AA6-9A3D-7A3B79B8AE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8DB5D9-632B-4A07-B89A-7D086287DA6F}"/>
              </a:ext>
            </a:extLst>
          </p:cNvPr>
          <p:cNvSpPr/>
          <p:nvPr/>
        </p:nvSpPr>
        <p:spPr>
          <a:xfrm>
            <a:off x="4349856" y="1644972"/>
            <a:ext cx="3491661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</a:t>
            </a:r>
          </a:p>
          <a:p>
            <a:pPr algn="ctr"/>
            <a:r>
              <a:rPr lang="en-US" sz="8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93566906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</TotalTime>
  <Words>330</Words>
  <Application>Microsoft Office PowerPoint</Application>
  <PresentationFormat>Widescreen</PresentationFormat>
  <Paragraphs>170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Choudhary</dc:creator>
  <cp:lastModifiedBy>Deepak Choudhary</cp:lastModifiedBy>
  <cp:revision>3</cp:revision>
  <dcterms:created xsi:type="dcterms:W3CDTF">2018-08-31T08:56:35Z</dcterms:created>
  <dcterms:modified xsi:type="dcterms:W3CDTF">2021-06-02T07:13:41Z</dcterms:modified>
</cp:coreProperties>
</file>