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5" r:id="rId6"/>
    <p:sldId id="260" r:id="rId7"/>
    <p:sldId id="261" r:id="rId8"/>
    <p:sldId id="263" r:id="rId9"/>
    <p:sldId id="266" r:id="rId10"/>
    <p:sldId id="267" r:id="rId11"/>
    <p:sldId id="268"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p:scale>
          <a:sx n="38" d="100"/>
          <a:sy n="38" d="100"/>
        </p:scale>
        <p:origin x="1800" y="59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Waste Classification Using CNN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06719-DB10-8CA0-47E8-784AD24B45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94E011-8053-D321-6B1B-6C0793B6B3D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7368B45A-E1E1-4462-875B-FCF1C4F6BE26}"/>
              </a:ext>
            </a:extLst>
          </p:cNvPr>
          <p:cNvPicPr>
            <a:picLocks noChangeAspect="1"/>
          </p:cNvPicPr>
          <p:nvPr/>
        </p:nvPicPr>
        <p:blipFill>
          <a:blip r:embed="rId2"/>
          <a:srcRect/>
          <a:stretch/>
        </p:blipFill>
        <p:spPr>
          <a:xfrm>
            <a:off x="1498685" y="1669311"/>
            <a:ext cx="9194630" cy="4827180"/>
          </a:xfrm>
          <a:prstGeom prst="rect">
            <a:avLst/>
          </a:prstGeom>
        </p:spPr>
      </p:pic>
    </p:spTree>
    <p:extLst>
      <p:ext uri="{BB962C8B-B14F-4D97-AF65-F5344CB8AC3E}">
        <p14:creationId xmlns:p14="http://schemas.microsoft.com/office/powerpoint/2010/main" val="219576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2F957-6748-FEC2-86DF-E06843B4101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6FA6A1-60E2-98C8-4FDF-870EA4CB7A8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707C6CB-54BF-45DD-1ABC-DF88070EB8BE}"/>
              </a:ext>
            </a:extLst>
          </p:cNvPr>
          <p:cNvPicPr>
            <a:picLocks noChangeAspect="1"/>
          </p:cNvPicPr>
          <p:nvPr/>
        </p:nvPicPr>
        <p:blipFill>
          <a:blip r:embed="rId2"/>
          <a:srcRect/>
          <a:stretch/>
        </p:blipFill>
        <p:spPr>
          <a:xfrm>
            <a:off x="1498686" y="1669311"/>
            <a:ext cx="9194628" cy="4827180"/>
          </a:xfrm>
          <a:prstGeom prst="rect">
            <a:avLst/>
          </a:prstGeom>
        </p:spPr>
      </p:pic>
    </p:spTree>
    <p:extLst>
      <p:ext uri="{BB962C8B-B14F-4D97-AF65-F5344CB8AC3E}">
        <p14:creationId xmlns:p14="http://schemas.microsoft.com/office/powerpoint/2010/main" val="49602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886DF635-8A75-C2C9-2EE0-1E694FC0F96C}"/>
              </a:ext>
            </a:extLst>
          </p:cNvPr>
          <p:cNvSpPr txBox="1"/>
          <p:nvPr/>
        </p:nvSpPr>
        <p:spPr>
          <a:xfrm>
            <a:off x="149087" y="1662379"/>
            <a:ext cx="11344707" cy="1531188"/>
          </a:xfrm>
          <a:prstGeom prst="rect">
            <a:avLst/>
          </a:prstGeom>
          <a:noFill/>
        </p:spPr>
        <p:txBody>
          <a:bodyPr wrap="square" rtlCol="0">
            <a:spAutoFit/>
          </a:bodyPr>
          <a:lstStyle/>
          <a:p>
            <a:pPr algn="just"/>
            <a:r>
              <a:rPr lang="en-US" sz="1870" dirty="0"/>
              <a:t>In conclusion, this project presents a promising solution to the challenges that traditional waste management faces. This is through leveraging the power of Convolutional Neural Networks in the automated classification of waste. This would mean more efficient and environmentally responsible handling of waste, as well as a great push for recycling. Future research may focus on how to further improve the efficiency and environmental impact of automated waste management practices such as,</a:t>
            </a:r>
            <a:endParaRPr lang="en-IN" sz="1870" dirty="0"/>
          </a:p>
        </p:txBody>
      </p:sp>
      <p:sp>
        <p:nvSpPr>
          <p:cNvPr id="9" name="TextBox 8">
            <a:extLst>
              <a:ext uri="{FF2B5EF4-FFF2-40B4-BE49-F238E27FC236}">
                <a16:creationId xmlns:a16="http://schemas.microsoft.com/office/drawing/2014/main" id="{9323541F-FA74-6700-91C7-32D760196044}"/>
              </a:ext>
            </a:extLst>
          </p:cNvPr>
          <p:cNvSpPr txBox="1"/>
          <p:nvPr/>
        </p:nvSpPr>
        <p:spPr>
          <a:xfrm>
            <a:off x="149087" y="3337066"/>
            <a:ext cx="11344707" cy="1528945"/>
          </a:xfrm>
          <a:prstGeom prst="rect">
            <a:avLst/>
          </a:prstGeom>
          <a:noFill/>
        </p:spPr>
        <p:txBody>
          <a:bodyPr wrap="square">
            <a:spAutoFit/>
          </a:bodyPr>
          <a:lstStyle/>
          <a:p>
            <a:pPr marL="342900" indent="-342900" algn="just">
              <a:buFont typeface="Arial" panose="020B0604020202020204" pitchFamily="34" charset="0"/>
              <a:buChar char="•"/>
            </a:pPr>
            <a:r>
              <a:rPr lang="en-US" b="1" dirty="0"/>
              <a:t>Integration with Robotics: </a:t>
            </a:r>
            <a:r>
              <a:rPr lang="en-US" dirty="0"/>
              <a:t>The system can be integrated with robotic arms for fully automated sorting facilities.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b="1" dirty="0"/>
              <a:t>Mobile Applications: </a:t>
            </a:r>
            <a:r>
              <a:rPr lang="en-US" dirty="0"/>
              <a:t>Future development could include mobile apps for citizen-level waste identification and education.</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1507387B-31D8-33E2-9E3A-E86F73BD21F9}"/>
              </a:ext>
            </a:extLst>
          </p:cNvPr>
          <p:cNvSpPr txBox="1"/>
          <p:nvPr/>
        </p:nvSpPr>
        <p:spPr>
          <a:xfrm>
            <a:off x="191911" y="1745142"/>
            <a:ext cx="7250880" cy="3336298"/>
          </a:xfrm>
          <a:prstGeom prst="rect">
            <a:avLst/>
          </a:prstGeom>
          <a:noFill/>
        </p:spPr>
        <p:txBody>
          <a:bodyPr wrap="square" rtlCol="0">
            <a:spAutoFit/>
          </a:bodyPr>
          <a:lstStyle/>
          <a:p>
            <a:pPr algn="just"/>
            <a:r>
              <a:rPr lang="en-IN" sz="2000" b="1" dirty="0"/>
              <a:t>Understand CNNs for Image Classification</a:t>
            </a:r>
            <a:endParaRPr lang="en-IN" sz="2000" dirty="0"/>
          </a:p>
          <a:p>
            <a:pPr marL="342900" lvl="1" indent="-342900" algn="just">
              <a:buFont typeface="Wingdings" panose="05000000000000000000" pitchFamily="2" charset="2"/>
              <a:buChar char="q"/>
            </a:pPr>
            <a:r>
              <a:rPr lang="en-IN" sz="1870" dirty="0"/>
              <a:t>Learn how Convolutional Neural Networks (CNNs) are applied to image classification tasks like waste sorting.</a:t>
            </a:r>
          </a:p>
          <a:p>
            <a:pPr marL="342900" indent="-342900" algn="just">
              <a:buFont typeface="Arial" panose="020B0604020202020204" pitchFamily="34" charset="0"/>
              <a:buChar char="•"/>
            </a:pPr>
            <a:endParaRPr lang="en-IN" sz="2000" dirty="0"/>
          </a:p>
          <a:p>
            <a:pPr algn="just"/>
            <a:r>
              <a:rPr lang="en-IN" sz="2000" b="1" dirty="0"/>
              <a:t>Build Interactive Web Apps with </a:t>
            </a:r>
            <a:r>
              <a:rPr lang="en-IN" sz="2000" b="1" dirty="0" err="1"/>
              <a:t>Streamlit</a:t>
            </a:r>
            <a:endParaRPr lang="en-IN" sz="2000" dirty="0"/>
          </a:p>
          <a:p>
            <a:pPr marL="342900" indent="-342900" algn="just">
              <a:buFont typeface="Wingdings" panose="05000000000000000000" pitchFamily="2" charset="2"/>
              <a:buChar char="q"/>
            </a:pPr>
            <a:r>
              <a:rPr lang="en-IN" sz="1870" dirty="0"/>
              <a:t>Gain hands-on experience in creating user-friendly web applications for real-time waste classification.</a:t>
            </a:r>
          </a:p>
          <a:p>
            <a:pPr marL="342900" indent="-342900" algn="just">
              <a:buFont typeface="Arial" panose="020B0604020202020204" pitchFamily="34" charset="0"/>
              <a:buChar char="•"/>
            </a:pPr>
            <a:endParaRPr lang="en-IN" sz="2000" dirty="0"/>
          </a:p>
          <a:p>
            <a:pPr algn="just"/>
            <a:r>
              <a:rPr lang="en-IN" sz="2000" b="1" dirty="0"/>
              <a:t>Waste Classification for Sustainability</a:t>
            </a:r>
            <a:endParaRPr lang="en-IN" sz="2000" dirty="0"/>
          </a:p>
          <a:p>
            <a:pPr marL="342900" indent="-342900" algn="just">
              <a:buFont typeface="Wingdings" panose="05000000000000000000" pitchFamily="2" charset="2"/>
              <a:buChar char="q"/>
            </a:pPr>
            <a:r>
              <a:rPr lang="en-IN" sz="1870" dirty="0"/>
              <a:t>Understand the significance of automated waste sorting in promoting recycling and environmental sustainability.</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03A56C30-1B0A-C22C-A798-06722F5BD2A8}"/>
              </a:ext>
            </a:extLst>
          </p:cNvPr>
          <p:cNvSpPr txBox="1"/>
          <p:nvPr/>
        </p:nvSpPr>
        <p:spPr>
          <a:xfrm>
            <a:off x="223285" y="1733106"/>
            <a:ext cx="10196622" cy="3827523"/>
          </a:xfrm>
          <a:prstGeom prst="rect">
            <a:avLst/>
          </a:prstGeom>
          <a:noFill/>
        </p:spPr>
        <p:txBody>
          <a:bodyPr wrap="square" rtlCol="0">
            <a:spAutoFit/>
          </a:bodyPr>
          <a:lstStyle/>
          <a:p>
            <a:pPr marL="342900" indent="-342900" algn="just">
              <a:buFont typeface="Wingdings" panose="05000000000000000000" pitchFamily="2" charset="2"/>
              <a:buChar char="q"/>
            </a:pPr>
            <a:r>
              <a:rPr lang="en-IN" sz="1870" b="1" dirty="0"/>
              <a:t>Python: </a:t>
            </a:r>
            <a:r>
              <a:rPr lang="en-IN" sz="1870" dirty="0"/>
              <a:t>Main programming language for implementing the model and frontend.</a:t>
            </a:r>
          </a:p>
          <a:p>
            <a:pPr marL="342900" indent="-342900" algn="just">
              <a:buFont typeface="Wingdings" panose="05000000000000000000" pitchFamily="2" charset="2"/>
              <a:buChar char="q"/>
            </a:pPr>
            <a:endParaRPr lang="en-IN" sz="1870" dirty="0"/>
          </a:p>
          <a:p>
            <a:pPr marL="342900" indent="-342900" algn="just">
              <a:buFont typeface="Wingdings" panose="05000000000000000000" pitchFamily="2" charset="2"/>
              <a:buChar char="q"/>
            </a:pPr>
            <a:r>
              <a:rPr lang="en-IN" sz="1870" b="1" dirty="0"/>
              <a:t>TensorFlow/</a:t>
            </a:r>
            <a:r>
              <a:rPr lang="en-IN" sz="1870" b="1" dirty="0" err="1"/>
              <a:t>Keras</a:t>
            </a:r>
            <a:r>
              <a:rPr lang="en-IN" sz="1870" b="1" dirty="0"/>
              <a:t>: </a:t>
            </a:r>
            <a:r>
              <a:rPr lang="en-IN" sz="1870" dirty="0"/>
              <a:t>Deep learning framework for building and training the CNN model.</a:t>
            </a:r>
          </a:p>
          <a:p>
            <a:pPr marL="342900" indent="-342900" algn="just">
              <a:buFont typeface="Wingdings" panose="05000000000000000000" pitchFamily="2" charset="2"/>
              <a:buChar char="q"/>
            </a:pPr>
            <a:endParaRPr lang="en-IN" sz="1870" dirty="0"/>
          </a:p>
          <a:p>
            <a:pPr marL="342900" indent="-342900" algn="just">
              <a:buFont typeface="Wingdings" panose="05000000000000000000" pitchFamily="2" charset="2"/>
              <a:buChar char="q"/>
            </a:pPr>
            <a:r>
              <a:rPr lang="en-IN" sz="1870" b="1" dirty="0"/>
              <a:t>TensorFlow Lite: </a:t>
            </a:r>
            <a:r>
              <a:rPr lang="en-IN" sz="1870" dirty="0"/>
              <a:t>Model optimization for deployment on edge devices with smaller size. 		</a:t>
            </a:r>
          </a:p>
          <a:p>
            <a:pPr marL="342900" indent="-342900" algn="just">
              <a:buFont typeface="Wingdings" panose="05000000000000000000" pitchFamily="2" charset="2"/>
              <a:buChar char="q"/>
            </a:pPr>
            <a:r>
              <a:rPr lang="en-IN" sz="1870" b="1" dirty="0" err="1"/>
              <a:t>Streamlit</a:t>
            </a:r>
            <a:r>
              <a:rPr lang="en-IN" sz="1870" b="1" dirty="0"/>
              <a:t>: </a:t>
            </a:r>
            <a:r>
              <a:rPr lang="en-IN" sz="1870" dirty="0"/>
              <a:t>Framework for creating an interactive web app for real-time waste classification.</a:t>
            </a:r>
          </a:p>
          <a:p>
            <a:pPr marL="342900" indent="-342900" algn="just">
              <a:buFont typeface="Wingdings" panose="05000000000000000000" pitchFamily="2" charset="2"/>
              <a:buChar char="q"/>
            </a:pPr>
            <a:endParaRPr lang="en-IN" sz="1870" dirty="0"/>
          </a:p>
          <a:p>
            <a:pPr marL="342900" indent="-342900" algn="just">
              <a:buFont typeface="Wingdings" panose="05000000000000000000" pitchFamily="2" charset="2"/>
              <a:buChar char="q"/>
            </a:pPr>
            <a:r>
              <a:rPr lang="en-IN" sz="1870" b="1" dirty="0"/>
              <a:t>OpenCV/PIL: </a:t>
            </a:r>
            <a:r>
              <a:rPr lang="en-IN" sz="1870" dirty="0"/>
              <a:t>Libraries for image processing and manipulation.</a:t>
            </a:r>
          </a:p>
          <a:p>
            <a:pPr marL="342900" indent="-342900" algn="just">
              <a:buFont typeface="Wingdings" panose="05000000000000000000" pitchFamily="2" charset="2"/>
              <a:buChar char="q"/>
            </a:pPr>
            <a:endParaRPr lang="en-IN" sz="1870" dirty="0"/>
          </a:p>
          <a:p>
            <a:pPr marL="342900" indent="-342900" algn="just">
              <a:buFont typeface="Wingdings" panose="05000000000000000000" pitchFamily="2" charset="2"/>
              <a:buChar char="q"/>
            </a:pPr>
            <a:r>
              <a:rPr lang="en-IN" sz="1870" b="1" dirty="0"/>
              <a:t>Google </a:t>
            </a:r>
            <a:r>
              <a:rPr lang="en-IN" sz="1870" b="1" dirty="0" err="1"/>
              <a:t>Colab</a:t>
            </a:r>
            <a:r>
              <a:rPr lang="en-IN" sz="1870" b="1" dirty="0"/>
              <a:t>: </a:t>
            </a:r>
            <a:r>
              <a:rPr lang="en-IN" sz="1870" dirty="0"/>
              <a:t>Cloud platform for training the model with GPU support.</a:t>
            </a:r>
          </a:p>
          <a:p>
            <a:pPr marL="342900" indent="-342900" algn="just">
              <a:buFont typeface="Wingdings" panose="05000000000000000000" pitchFamily="2" charset="2"/>
              <a:buChar char="q"/>
            </a:pPr>
            <a:endParaRPr lang="en-IN" sz="1870" dirty="0"/>
          </a:p>
          <a:p>
            <a:pPr marL="342900" indent="-342900" algn="just">
              <a:buFont typeface="Wingdings" panose="05000000000000000000" pitchFamily="2" charset="2"/>
              <a:buChar char="q"/>
            </a:pPr>
            <a:r>
              <a:rPr lang="en-IN" sz="1870" b="1" dirty="0" err="1"/>
              <a:t>gdown</a:t>
            </a:r>
            <a:r>
              <a:rPr lang="en-IN" sz="1870" dirty="0"/>
              <a:t>: Tool to download models from Google Drive and use it on </a:t>
            </a:r>
            <a:r>
              <a:rPr lang="en-IN" sz="1870" dirty="0" err="1"/>
              <a:t>streamlit</a:t>
            </a:r>
            <a:r>
              <a:rPr lang="en-IN" sz="1870" dirty="0"/>
              <a:t>.</a:t>
            </a:r>
          </a:p>
        </p:txBody>
      </p:sp>
      <p:pic>
        <p:nvPicPr>
          <p:cNvPr id="11" name="Picture 10">
            <a:extLst>
              <a:ext uri="{FF2B5EF4-FFF2-40B4-BE49-F238E27FC236}">
                <a16:creationId xmlns:a16="http://schemas.microsoft.com/office/drawing/2014/main" id="{2006C6D8-68F7-2241-F547-46F769E1EEAF}"/>
              </a:ext>
            </a:extLst>
          </p:cNvPr>
          <p:cNvPicPr>
            <a:picLocks noChangeAspect="1"/>
          </p:cNvPicPr>
          <p:nvPr/>
        </p:nvPicPr>
        <p:blipFill>
          <a:blip r:embed="rId2"/>
          <a:stretch>
            <a:fillRect/>
          </a:stretch>
        </p:blipFill>
        <p:spPr>
          <a:xfrm>
            <a:off x="9164783" y="4013790"/>
            <a:ext cx="2510248" cy="12551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223160C9-2E9A-A94D-6CF6-E7B6FF0C526F}"/>
              </a:ext>
            </a:extLst>
          </p:cNvPr>
          <p:cNvPicPr>
            <a:picLocks noChangeAspect="1"/>
          </p:cNvPicPr>
          <p:nvPr/>
        </p:nvPicPr>
        <p:blipFill>
          <a:blip r:embed="rId3"/>
          <a:stretch>
            <a:fillRect/>
          </a:stretch>
        </p:blipFill>
        <p:spPr>
          <a:xfrm>
            <a:off x="10622108" y="2916559"/>
            <a:ext cx="1258618" cy="8055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D16463F1-B728-BE9E-7C26-3E8BB223EA3B}"/>
              </a:ext>
            </a:extLst>
          </p:cNvPr>
          <p:cNvPicPr>
            <a:picLocks noChangeAspect="1"/>
          </p:cNvPicPr>
          <p:nvPr/>
        </p:nvPicPr>
        <p:blipFill>
          <a:blip r:embed="rId4"/>
          <a:stretch>
            <a:fillRect/>
          </a:stretch>
        </p:blipFill>
        <p:spPr>
          <a:xfrm>
            <a:off x="9005680" y="5433160"/>
            <a:ext cx="1616428" cy="1139197"/>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C034ED3-A2FB-E7AE-7C24-0208A75DF269}"/>
              </a:ext>
            </a:extLst>
          </p:cNvPr>
          <p:cNvSpPr txBox="1"/>
          <p:nvPr/>
        </p:nvSpPr>
        <p:spPr>
          <a:xfrm>
            <a:off x="268356" y="1765641"/>
            <a:ext cx="10385467" cy="4408899"/>
          </a:xfrm>
          <a:prstGeom prst="rect">
            <a:avLst/>
          </a:prstGeom>
          <a:noFill/>
        </p:spPr>
        <p:txBody>
          <a:bodyPr wrap="square" rtlCol="0">
            <a:spAutoFit/>
          </a:bodyPr>
          <a:lstStyle/>
          <a:p>
            <a:pPr marL="342900" indent="-342900">
              <a:buFont typeface="Wingdings" panose="05000000000000000000" pitchFamily="2" charset="2"/>
              <a:buChar char="q"/>
            </a:pPr>
            <a:r>
              <a:rPr lang="en-US" sz="1870" b="1" dirty="0"/>
              <a:t>Data Collection</a:t>
            </a:r>
            <a:r>
              <a:rPr lang="en-US" sz="1870" dirty="0"/>
              <a:t>: Gathered labeled dataset of images classified as ‘Organic’ and ‘Recyclable’.</a:t>
            </a:r>
          </a:p>
          <a:p>
            <a:endParaRPr lang="en-US" sz="1870" dirty="0"/>
          </a:p>
          <a:p>
            <a:pPr marL="342900" indent="-342900">
              <a:buFont typeface="Wingdings" panose="05000000000000000000" pitchFamily="2" charset="2"/>
              <a:buChar char="q"/>
            </a:pPr>
            <a:r>
              <a:rPr lang="en-US" sz="1870" b="1" dirty="0"/>
              <a:t>Preprocessing:</a:t>
            </a:r>
          </a:p>
          <a:p>
            <a:pPr marL="342900" indent="-342900">
              <a:buFont typeface="Wingdings" panose="05000000000000000000" pitchFamily="2" charset="2"/>
              <a:buChar char="q"/>
            </a:pPr>
            <a:endParaRPr lang="en-US" sz="1870" b="1" dirty="0"/>
          </a:p>
          <a:p>
            <a:pPr marL="342900" indent="-342900">
              <a:buFontTx/>
              <a:buChar char="-"/>
            </a:pPr>
            <a:endParaRPr lang="en-US" sz="1870" dirty="0"/>
          </a:p>
          <a:p>
            <a:pPr marL="342900" indent="-342900">
              <a:buFont typeface="Wingdings" panose="05000000000000000000" pitchFamily="2" charset="2"/>
              <a:buChar char="§"/>
            </a:pPr>
            <a:endParaRPr lang="en-IN" sz="1870" dirty="0"/>
          </a:p>
          <a:p>
            <a:pPr marL="342900" indent="-342900">
              <a:buFontTx/>
              <a:buChar char="-"/>
            </a:pPr>
            <a:endParaRPr lang="en-US" sz="1870" dirty="0"/>
          </a:p>
          <a:p>
            <a:endParaRPr lang="en-US" sz="1870" dirty="0"/>
          </a:p>
          <a:p>
            <a:pPr marL="342900" lvl="2" indent="-342900">
              <a:buFont typeface="Wingdings" panose="05000000000000000000" pitchFamily="2" charset="2"/>
              <a:buChar char="q"/>
            </a:pPr>
            <a:r>
              <a:rPr lang="en-US" sz="1870" b="1" dirty="0"/>
              <a:t>Model Architecture:</a:t>
            </a:r>
          </a:p>
          <a:p>
            <a:pPr lvl="2"/>
            <a:endParaRPr lang="en-US" sz="1870" b="1" dirty="0"/>
          </a:p>
          <a:p>
            <a:pPr marL="342900" lvl="2" indent="-342900">
              <a:buFontTx/>
              <a:buChar char="-"/>
            </a:pPr>
            <a:endParaRPr lang="en-US" sz="1870" dirty="0"/>
          </a:p>
          <a:p>
            <a:pPr marL="342900" lvl="2" indent="-342900">
              <a:buFontTx/>
              <a:buChar char="-"/>
            </a:pPr>
            <a:endParaRPr lang="en-US" sz="1870" dirty="0"/>
          </a:p>
          <a:p>
            <a:pPr lvl="2"/>
            <a:endParaRPr lang="en-US" sz="1870" dirty="0"/>
          </a:p>
          <a:p>
            <a:pPr marL="342900" lvl="2" indent="-342900">
              <a:buFont typeface="Wingdings" panose="05000000000000000000" pitchFamily="2" charset="2"/>
              <a:buChar char="q"/>
            </a:pPr>
            <a:r>
              <a:rPr lang="en-US" sz="1870" b="1" dirty="0"/>
              <a:t>Model Training:</a:t>
            </a:r>
            <a:r>
              <a:rPr lang="en-US" sz="1870" dirty="0"/>
              <a:t> Trained on the dataset using TensorFlow/</a:t>
            </a:r>
            <a:r>
              <a:rPr lang="en-US" sz="1870" dirty="0" err="1"/>
              <a:t>Keras</a:t>
            </a:r>
            <a:r>
              <a:rPr lang="en-US" sz="1870" dirty="0"/>
              <a:t> with techniques like data 			     augmentation to reduce overfitting.</a:t>
            </a:r>
          </a:p>
        </p:txBody>
      </p:sp>
      <p:sp>
        <p:nvSpPr>
          <p:cNvPr id="9" name="TextBox 8">
            <a:extLst>
              <a:ext uri="{FF2B5EF4-FFF2-40B4-BE49-F238E27FC236}">
                <a16:creationId xmlns:a16="http://schemas.microsoft.com/office/drawing/2014/main" id="{E5AE5FFF-1613-9AD8-3C5C-439B2CADBBAD}"/>
              </a:ext>
            </a:extLst>
          </p:cNvPr>
          <p:cNvSpPr txBox="1"/>
          <p:nvPr/>
        </p:nvSpPr>
        <p:spPr>
          <a:xfrm>
            <a:off x="627319" y="2725102"/>
            <a:ext cx="6464597" cy="1241622"/>
          </a:xfrm>
          <a:prstGeom prst="rect">
            <a:avLst/>
          </a:prstGeom>
          <a:noFill/>
        </p:spPr>
        <p:txBody>
          <a:bodyPr wrap="square">
            <a:spAutoFit/>
          </a:bodyPr>
          <a:lstStyle/>
          <a:p>
            <a:pPr marL="342900" indent="-342900">
              <a:buFont typeface="Wingdings" panose="05000000000000000000" pitchFamily="2" charset="2"/>
              <a:buChar char="§"/>
            </a:pPr>
            <a:r>
              <a:rPr lang="en-US" sz="1870" dirty="0"/>
              <a:t>Images resized to 224x224 pixels.</a:t>
            </a:r>
          </a:p>
          <a:p>
            <a:pPr marL="342900" lvl="2" indent="-342900">
              <a:buFont typeface="Wingdings" panose="05000000000000000000" pitchFamily="2" charset="2"/>
              <a:buChar char="§"/>
            </a:pPr>
            <a:r>
              <a:rPr lang="en-US" sz="1870" dirty="0"/>
              <a:t>Normalized pixel values (scaled to 0-1).</a:t>
            </a:r>
          </a:p>
          <a:p>
            <a:pPr marL="342900" lvl="2" indent="-342900">
              <a:buFont typeface="Wingdings" panose="05000000000000000000" pitchFamily="2" charset="2"/>
              <a:buChar char="§"/>
            </a:pPr>
            <a:r>
              <a:rPr lang="en-US" sz="1870" dirty="0"/>
              <a:t>Split into training and test sets for model evaluation.</a:t>
            </a:r>
          </a:p>
          <a:p>
            <a:pPr marL="342900" indent="-342900">
              <a:buFont typeface="Wingdings" panose="05000000000000000000" pitchFamily="2" charset="2"/>
              <a:buChar char="§"/>
            </a:pPr>
            <a:endParaRPr lang="en-IN" sz="1870" dirty="0"/>
          </a:p>
        </p:txBody>
      </p:sp>
      <p:sp>
        <p:nvSpPr>
          <p:cNvPr id="11" name="TextBox 10">
            <a:extLst>
              <a:ext uri="{FF2B5EF4-FFF2-40B4-BE49-F238E27FC236}">
                <a16:creationId xmlns:a16="http://schemas.microsoft.com/office/drawing/2014/main" id="{9E9620DD-979C-DA86-BDC2-B4368C3459DC}"/>
              </a:ext>
            </a:extLst>
          </p:cNvPr>
          <p:cNvSpPr txBox="1"/>
          <p:nvPr/>
        </p:nvSpPr>
        <p:spPr>
          <a:xfrm>
            <a:off x="627319" y="4449035"/>
            <a:ext cx="10281686" cy="954300"/>
          </a:xfrm>
          <a:prstGeom prst="rect">
            <a:avLst/>
          </a:prstGeom>
          <a:noFill/>
        </p:spPr>
        <p:txBody>
          <a:bodyPr wrap="square">
            <a:spAutoFit/>
          </a:bodyPr>
          <a:lstStyle/>
          <a:p>
            <a:pPr marL="342900" lvl="2" indent="-342900">
              <a:buFont typeface="Wingdings" panose="05000000000000000000" pitchFamily="2" charset="2"/>
              <a:buChar char="§"/>
            </a:pPr>
            <a:r>
              <a:rPr lang="en-US" sz="1800" dirty="0"/>
              <a:t>Built a </a:t>
            </a:r>
            <a:r>
              <a:rPr lang="en-US" sz="1870" dirty="0"/>
              <a:t>Convolutional</a:t>
            </a:r>
            <a:r>
              <a:rPr lang="en-US" sz="1800" dirty="0"/>
              <a:t> Neural Network (CNN) with multiple convolutional and pooling layers.</a:t>
            </a:r>
          </a:p>
          <a:p>
            <a:pPr marL="342900" lvl="2" indent="-342900">
              <a:buFont typeface="Wingdings" panose="05000000000000000000" pitchFamily="2" charset="2"/>
              <a:buChar char="§"/>
            </a:pPr>
            <a:r>
              <a:rPr lang="en-US" sz="1800" dirty="0"/>
              <a:t>Used activation functions like </a:t>
            </a:r>
            <a:r>
              <a:rPr lang="en-US" sz="1800" dirty="0" err="1"/>
              <a:t>ReLU</a:t>
            </a:r>
            <a:r>
              <a:rPr lang="en-US" sz="1800" dirty="0"/>
              <a:t> and </a:t>
            </a:r>
            <a:r>
              <a:rPr lang="en-US" sz="1800" dirty="0" err="1"/>
              <a:t>softmax</a:t>
            </a:r>
            <a:r>
              <a:rPr lang="en-US" sz="1800" dirty="0"/>
              <a:t> for classification.</a:t>
            </a:r>
          </a:p>
          <a:p>
            <a:pPr lvl="2"/>
            <a:endParaRPr lang="en-US" sz="1800" dirty="0"/>
          </a:p>
        </p:txBody>
      </p:sp>
      <p:pic>
        <p:nvPicPr>
          <p:cNvPr id="13" name="Picture 12">
            <a:extLst>
              <a:ext uri="{FF2B5EF4-FFF2-40B4-BE49-F238E27FC236}">
                <a16:creationId xmlns:a16="http://schemas.microsoft.com/office/drawing/2014/main" id="{AE9CFA86-792A-AA6E-85D1-E757AF485E3C}"/>
              </a:ext>
            </a:extLst>
          </p:cNvPr>
          <p:cNvPicPr>
            <a:picLocks noChangeAspect="1"/>
          </p:cNvPicPr>
          <p:nvPr/>
        </p:nvPicPr>
        <p:blipFill>
          <a:blip r:embed="rId2"/>
          <a:stretch>
            <a:fillRect/>
          </a:stretch>
        </p:blipFill>
        <p:spPr>
          <a:xfrm>
            <a:off x="6590276" y="2328531"/>
            <a:ext cx="1638193" cy="1638193"/>
          </a:xfrm>
          <a:prstGeom prst="rect">
            <a:avLst/>
          </a:prstGeom>
        </p:spPr>
      </p:pic>
      <p:pic>
        <p:nvPicPr>
          <p:cNvPr id="14" name="Picture 13">
            <a:extLst>
              <a:ext uri="{FF2B5EF4-FFF2-40B4-BE49-F238E27FC236}">
                <a16:creationId xmlns:a16="http://schemas.microsoft.com/office/drawing/2014/main" id="{31174408-B5A5-3748-6325-93EDD38B8F5F}"/>
              </a:ext>
            </a:extLst>
          </p:cNvPr>
          <p:cNvPicPr>
            <a:picLocks noChangeAspect="1"/>
          </p:cNvPicPr>
          <p:nvPr/>
        </p:nvPicPr>
        <p:blipFill>
          <a:blip r:embed="rId3"/>
          <a:stretch>
            <a:fillRect/>
          </a:stretch>
        </p:blipFill>
        <p:spPr>
          <a:xfrm>
            <a:off x="8565757" y="2490249"/>
            <a:ext cx="1234178" cy="1234178"/>
          </a:xfrm>
          <a:prstGeom prst="rect">
            <a:avLst/>
          </a:prstGeom>
        </p:spPr>
      </p:pic>
      <p:pic>
        <p:nvPicPr>
          <p:cNvPr id="17" name="Picture 16">
            <a:extLst>
              <a:ext uri="{FF2B5EF4-FFF2-40B4-BE49-F238E27FC236}">
                <a16:creationId xmlns:a16="http://schemas.microsoft.com/office/drawing/2014/main" id="{FB1E64A4-FA9D-5CDE-5E52-4186549F651A}"/>
              </a:ext>
            </a:extLst>
          </p:cNvPr>
          <p:cNvPicPr>
            <a:picLocks noChangeAspect="1"/>
          </p:cNvPicPr>
          <p:nvPr/>
        </p:nvPicPr>
        <p:blipFill>
          <a:blip r:embed="rId4"/>
          <a:stretch>
            <a:fillRect/>
          </a:stretch>
        </p:blipFill>
        <p:spPr>
          <a:xfrm>
            <a:off x="10137224" y="2530537"/>
            <a:ext cx="2054776" cy="1234179"/>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8D0DD-BD7D-C2E4-E7D9-E5EB350B019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718909-DDF4-525A-1A25-B09940FF1790}"/>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383308C-14F9-70BC-60FE-DC5D79B7AF86}"/>
              </a:ext>
            </a:extLst>
          </p:cNvPr>
          <p:cNvSpPr txBox="1"/>
          <p:nvPr/>
        </p:nvSpPr>
        <p:spPr>
          <a:xfrm>
            <a:off x="268356" y="1840068"/>
            <a:ext cx="10023960" cy="2394502"/>
          </a:xfrm>
          <a:prstGeom prst="rect">
            <a:avLst/>
          </a:prstGeom>
          <a:noFill/>
        </p:spPr>
        <p:txBody>
          <a:bodyPr wrap="square" rtlCol="0">
            <a:spAutoFit/>
          </a:bodyPr>
          <a:lstStyle/>
          <a:p>
            <a:pPr marL="342900" lvl="2" indent="-342900" algn="just">
              <a:buFont typeface="Wingdings" panose="05000000000000000000" pitchFamily="2" charset="2"/>
              <a:buChar char="q"/>
            </a:pPr>
            <a:r>
              <a:rPr lang="en-US" sz="1870" b="1" dirty="0"/>
              <a:t>Model Optimization: </a:t>
            </a:r>
            <a:r>
              <a:rPr lang="en-US" sz="1870" dirty="0"/>
              <a:t>Converted the trained model to TensorFlow Lite format for faster 		               inference and deployment.</a:t>
            </a:r>
          </a:p>
          <a:p>
            <a:pPr marL="342900" lvl="2" indent="-342900" algn="just">
              <a:buFont typeface="Wingdings" panose="05000000000000000000" pitchFamily="2" charset="2"/>
              <a:buChar char="q"/>
            </a:pPr>
            <a:endParaRPr lang="en-US" sz="1870" dirty="0"/>
          </a:p>
          <a:p>
            <a:pPr marL="342900" lvl="2" indent="-342900" algn="just">
              <a:buFont typeface="Wingdings" panose="05000000000000000000" pitchFamily="2" charset="2"/>
              <a:buChar char="q"/>
            </a:pPr>
            <a:r>
              <a:rPr lang="en-US" sz="1870" b="1" dirty="0"/>
              <a:t>Web Interface: </a:t>
            </a:r>
            <a:r>
              <a:rPr lang="en-US" sz="1870" dirty="0"/>
              <a:t>Developed an interactive app using </a:t>
            </a:r>
            <a:r>
              <a:rPr lang="en-US" sz="1870" dirty="0" err="1"/>
              <a:t>Streamlit</a:t>
            </a:r>
            <a:r>
              <a:rPr lang="en-US" sz="1870" dirty="0"/>
              <a:t> where users upload images 		    to classify as  'Organic' or 'Recyclable’.</a:t>
            </a:r>
          </a:p>
          <a:p>
            <a:pPr lvl="2" algn="just"/>
            <a:endParaRPr lang="en-US" sz="1870" dirty="0"/>
          </a:p>
          <a:p>
            <a:pPr marL="342900" lvl="2" indent="-342900" algn="just">
              <a:buFont typeface="Wingdings" panose="05000000000000000000" pitchFamily="2" charset="2"/>
              <a:buChar char="q"/>
            </a:pPr>
            <a:r>
              <a:rPr lang="en-US" sz="1870" b="1" dirty="0"/>
              <a:t>Model Inference: </a:t>
            </a:r>
            <a:r>
              <a:rPr lang="en-US" sz="1870" dirty="0"/>
              <a:t>The app uses TensorFlow Lite to perform inference on the uploaded 		         image and returns classification results with confidence scores.</a:t>
            </a:r>
            <a:endParaRPr lang="en-IN" sz="1870" dirty="0"/>
          </a:p>
        </p:txBody>
      </p:sp>
      <p:pic>
        <p:nvPicPr>
          <p:cNvPr id="4" name="Picture 3">
            <a:extLst>
              <a:ext uri="{FF2B5EF4-FFF2-40B4-BE49-F238E27FC236}">
                <a16:creationId xmlns:a16="http://schemas.microsoft.com/office/drawing/2014/main" id="{DCD5890C-C6CE-CE1D-3104-C5B9B5AFDB3F}"/>
              </a:ext>
            </a:extLst>
          </p:cNvPr>
          <p:cNvPicPr>
            <a:picLocks noChangeAspect="1"/>
          </p:cNvPicPr>
          <p:nvPr/>
        </p:nvPicPr>
        <p:blipFill>
          <a:blip r:embed="rId2"/>
          <a:srcRect l="10492" t="10905" r="10383" b="9301"/>
          <a:stretch/>
        </p:blipFill>
        <p:spPr>
          <a:xfrm>
            <a:off x="4223364" y="4440179"/>
            <a:ext cx="3273357" cy="2195048"/>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514D4FC6-2AAA-A61F-DDC2-8379E66B7E3C}"/>
              </a:ext>
            </a:extLst>
          </p:cNvPr>
          <p:cNvPicPr>
            <a:picLocks noChangeAspect="1"/>
          </p:cNvPicPr>
          <p:nvPr/>
        </p:nvPicPr>
        <p:blipFill>
          <a:blip r:embed="rId3"/>
          <a:stretch>
            <a:fillRect/>
          </a:stretch>
        </p:blipFill>
        <p:spPr>
          <a:xfrm>
            <a:off x="9307243" y="4552631"/>
            <a:ext cx="1970145" cy="1970145"/>
          </a:xfrm>
          <a:prstGeom prst="rect">
            <a:avLst/>
          </a:prstGeom>
        </p:spPr>
      </p:pic>
      <p:pic>
        <p:nvPicPr>
          <p:cNvPr id="6" name="Picture 5">
            <a:extLst>
              <a:ext uri="{FF2B5EF4-FFF2-40B4-BE49-F238E27FC236}">
                <a16:creationId xmlns:a16="http://schemas.microsoft.com/office/drawing/2014/main" id="{071A9C9C-CD57-4F9F-6C57-ADED1C02269B}"/>
              </a:ext>
            </a:extLst>
          </p:cNvPr>
          <p:cNvPicPr>
            <a:picLocks noChangeAspect="1"/>
          </p:cNvPicPr>
          <p:nvPr/>
        </p:nvPicPr>
        <p:blipFill>
          <a:blip r:embed="rId4"/>
          <a:stretch>
            <a:fillRect/>
          </a:stretch>
        </p:blipFill>
        <p:spPr>
          <a:xfrm>
            <a:off x="654031" y="4658298"/>
            <a:ext cx="1758812" cy="1758812"/>
          </a:xfrm>
          <a:prstGeom prst="rect">
            <a:avLst/>
          </a:prstGeom>
        </p:spPr>
      </p:pic>
    </p:spTree>
    <p:extLst>
      <p:ext uri="{BB962C8B-B14F-4D97-AF65-F5344CB8AC3E}">
        <p14:creationId xmlns:p14="http://schemas.microsoft.com/office/powerpoint/2010/main" val="234276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E6E9C4CC-0274-8C56-36A3-35EFCFC51E7E}"/>
              </a:ext>
            </a:extLst>
          </p:cNvPr>
          <p:cNvSpPr txBox="1"/>
          <p:nvPr/>
        </p:nvSpPr>
        <p:spPr>
          <a:xfrm>
            <a:off x="255104" y="1984221"/>
            <a:ext cx="8293473" cy="400110"/>
          </a:xfrm>
          <a:prstGeom prst="rect">
            <a:avLst/>
          </a:prstGeom>
          <a:noFill/>
        </p:spPr>
        <p:txBody>
          <a:bodyPr wrap="square" rtlCol="0">
            <a:spAutoFit/>
          </a:bodyPr>
          <a:lstStyle/>
          <a:p>
            <a:r>
              <a:rPr lang="en-US" sz="2000" b="1" dirty="0"/>
              <a:t>Automated Waste Classification for Enhanced Recycling Efficiency</a:t>
            </a:r>
            <a:endParaRPr lang="en-IN" sz="2000" b="1" dirty="0"/>
          </a:p>
        </p:txBody>
      </p:sp>
      <p:sp>
        <p:nvSpPr>
          <p:cNvPr id="4" name="TextBox 3">
            <a:extLst>
              <a:ext uri="{FF2B5EF4-FFF2-40B4-BE49-F238E27FC236}">
                <a16:creationId xmlns:a16="http://schemas.microsoft.com/office/drawing/2014/main" id="{3209C41B-5BAF-A5BD-1BD3-FEA8DCDE8563}"/>
              </a:ext>
            </a:extLst>
          </p:cNvPr>
          <p:cNvSpPr txBox="1"/>
          <p:nvPr/>
        </p:nvSpPr>
        <p:spPr>
          <a:xfrm>
            <a:off x="255104" y="2551543"/>
            <a:ext cx="10473147" cy="2103589"/>
          </a:xfrm>
          <a:prstGeom prst="rect">
            <a:avLst/>
          </a:prstGeom>
          <a:noFill/>
        </p:spPr>
        <p:txBody>
          <a:bodyPr wrap="square" rtlCol="0">
            <a:spAutoFit/>
          </a:bodyPr>
          <a:lstStyle/>
          <a:p>
            <a:pPr marL="342900" indent="-342900" algn="just">
              <a:buFont typeface="Wingdings" panose="05000000000000000000" pitchFamily="2" charset="2"/>
              <a:buChar char="q"/>
            </a:pPr>
            <a:r>
              <a:rPr lang="en-US" b="1" i="0" dirty="0">
                <a:effectLst/>
                <a:latin typeface="Arial" panose="020B0604020202020204" pitchFamily="34" charset="0"/>
                <a:cs typeface="Arial" panose="020B0604020202020204" pitchFamily="34" charset="0"/>
              </a:rPr>
              <a:t>Inefficient Manual Sorting: </a:t>
            </a:r>
            <a:r>
              <a:rPr lang="en-US" b="0" i="0" dirty="0">
                <a:effectLst/>
                <a:latin typeface="Arial" panose="020B0604020202020204" pitchFamily="34" charset="0"/>
                <a:cs typeface="Arial" panose="020B0604020202020204" pitchFamily="34" charset="0"/>
              </a:rPr>
              <a:t>Current systems that rely on manual sorting for waste management are inefficient, expensive, and prone to errors.</a:t>
            </a:r>
          </a:p>
          <a:p>
            <a:pPr marL="342900" indent="-342900" algn="just">
              <a:buFont typeface="Wingdings" panose="05000000000000000000" pitchFamily="2" charset="2"/>
              <a:buChar char="q"/>
            </a:pPr>
            <a:endParaRPr lang="en-US" b="0" i="0" dirty="0">
              <a:effectLst/>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n-US" b="1" i="0" dirty="0">
                <a:effectLst/>
                <a:latin typeface="Arial" panose="020B0604020202020204" pitchFamily="34" charset="0"/>
                <a:cs typeface="Arial" panose="020B0604020202020204" pitchFamily="34" charset="0"/>
              </a:rPr>
              <a:t>Contamination and Reduced Recycling: </a:t>
            </a:r>
            <a:r>
              <a:rPr lang="en-US" b="0" i="0" dirty="0">
                <a:effectLst/>
                <a:latin typeface="Arial" panose="020B0604020202020204" pitchFamily="34" charset="0"/>
                <a:cs typeface="Arial" panose="020B0604020202020204" pitchFamily="34" charset="0"/>
              </a:rPr>
              <a:t>Manual sorting contaminates recyclables, ultimately bringing down the recycling rates.</a:t>
            </a:r>
          </a:p>
          <a:p>
            <a:pPr marL="342900" indent="-342900" algn="just">
              <a:buFont typeface="Wingdings" panose="05000000000000000000" pitchFamily="2" charset="2"/>
              <a:buChar char="q"/>
            </a:pPr>
            <a:endParaRPr lang="en-US" b="0" i="0" dirty="0">
              <a:effectLst/>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n-US" b="1" i="0" dirty="0">
                <a:effectLst/>
                <a:latin typeface="Arial" panose="020B0604020202020204" pitchFamily="34" charset="0"/>
                <a:cs typeface="Arial" panose="020B0604020202020204" pitchFamily="34" charset="0"/>
              </a:rPr>
              <a:t>Increased Landfill Burden: </a:t>
            </a:r>
            <a:r>
              <a:rPr lang="en-US" b="0" i="0" dirty="0">
                <a:effectLst/>
                <a:latin typeface="Arial" panose="020B0604020202020204" pitchFamily="34" charset="0"/>
                <a:cs typeface="Arial" panose="020B0604020202020204" pitchFamily="34" charset="0"/>
              </a:rPr>
              <a:t>Lower recycling rates further burden the landfill.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07447A47-FFC5-3E4C-8057-6DF5D9C198C6}"/>
              </a:ext>
            </a:extLst>
          </p:cNvPr>
          <p:cNvSpPr txBox="1"/>
          <p:nvPr/>
        </p:nvSpPr>
        <p:spPr>
          <a:xfrm>
            <a:off x="340164" y="1792660"/>
            <a:ext cx="10015869" cy="400110"/>
          </a:xfrm>
          <a:prstGeom prst="rect">
            <a:avLst/>
          </a:prstGeom>
          <a:noFill/>
        </p:spPr>
        <p:txBody>
          <a:bodyPr wrap="square" rtlCol="0">
            <a:spAutoFit/>
          </a:bodyPr>
          <a:lstStyle/>
          <a:p>
            <a:r>
              <a:rPr lang="en-US" sz="2000" b="1" dirty="0"/>
              <a:t>A CNN-Based Waste Classification System</a:t>
            </a:r>
            <a:endParaRPr lang="en-IN" sz="2000" b="1" dirty="0"/>
          </a:p>
        </p:txBody>
      </p:sp>
      <p:sp>
        <p:nvSpPr>
          <p:cNvPr id="5" name="TextBox 4">
            <a:extLst>
              <a:ext uri="{FF2B5EF4-FFF2-40B4-BE49-F238E27FC236}">
                <a16:creationId xmlns:a16="http://schemas.microsoft.com/office/drawing/2014/main" id="{6E291A04-EFFC-DED5-E9EC-8B5CFA02EA41}"/>
              </a:ext>
            </a:extLst>
          </p:cNvPr>
          <p:cNvSpPr txBox="1"/>
          <p:nvPr/>
        </p:nvSpPr>
        <p:spPr>
          <a:xfrm>
            <a:off x="340164" y="2404130"/>
            <a:ext cx="9930809" cy="2678234"/>
          </a:xfrm>
          <a:prstGeom prst="rect">
            <a:avLst/>
          </a:prstGeom>
          <a:noFill/>
        </p:spPr>
        <p:txBody>
          <a:bodyPr wrap="square" rtlCol="0">
            <a:spAutoFit/>
          </a:bodyPr>
          <a:lstStyle/>
          <a:p>
            <a:pPr marL="342900" indent="-342900" algn="just">
              <a:buFont typeface="Wingdings" panose="05000000000000000000" pitchFamily="2" charset="2"/>
              <a:buChar char="q"/>
            </a:pPr>
            <a:r>
              <a:rPr lang="en-US" b="1" i="0" dirty="0">
                <a:effectLst/>
                <a:latin typeface="Arial" panose="020B0604020202020204" pitchFamily="34" charset="0"/>
                <a:cs typeface="Arial" panose="020B0604020202020204" pitchFamily="34" charset="0"/>
              </a:rPr>
              <a:t>Proposed Solution: </a:t>
            </a:r>
            <a:r>
              <a:rPr lang="en-US" b="0" i="0" dirty="0">
                <a:effectLst/>
                <a:latin typeface="Arial" panose="020B0604020202020204" pitchFamily="34" charset="0"/>
                <a:cs typeface="Arial" panose="020B0604020202020204" pitchFamily="34" charset="0"/>
              </a:rPr>
              <a:t>This project proposes developing an automated waste classification system.</a:t>
            </a:r>
          </a:p>
          <a:p>
            <a:pPr marL="342900" indent="-342900" algn="just">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n-US" b="1" i="0" dirty="0">
                <a:effectLst/>
                <a:latin typeface="Arial" panose="020B0604020202020204" pitchFamily="34" charset="0"/>
                <a:cs typeface="Arial" panose="020B0604020202020204" pitchFamily="34" charset="0"/>
              </a:rPr>
              <a:t>Technology Used: </a:t>
            </a:r>
            <a:r>
              <a:rPr lang="en-US" b="0" i="0" dirty="0">
                <a:effectLst/>
                <a:latin typeface="Arial" panose="020B0604020202020204" pitchFamily="34" charset="0"/>
                <a:cs typeface="Arial" panose="020B0604020202020204" pitchFamily="34" charset="0"/>
              </a:rPr>
              <a:t>The system will utilize Convolutional Neural Networks (CNNs).</a:t>
            </a:r>
          </a:p>
          <a:p>
            <a:pPr marL="342900" indent="-342900" algn="just">
              <a:buFont typeface="Wingdings" panose="05000000000000000000" pitchFamily="2" charset="2"/>
              <a:buChar char="q"/>
            </a:pPr>
            <a:endParaRPr lang="en-US" b="0" i="0" dirty="0">
              <a:effectLst/>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n-US" b="1" i="0" dirty="0">
                <a:effectLst/>
                <a:latin typeface="Arial" panose="020B0604020202020204" pitchFamily="34" charset="0"/>
                <a:cs typeface="Arial" panose="020B0604020202020204" pitchFamily="34" charset="0"/>
              </a:rPr>
              <a:t>Goals: </a:t>
            </a:r>
            <a:r>
              <a:rPr lang="en-US" b="0" i="0" dirty="0">
                <a:effectLst/>
                <a:latin typeface="Arial" panose="020B0604020202020204" pitchFamily="34" charset="0"/>
                <a:cs typeface="Arial" panose="020B0604020202020204" pitchFamily="34" charset="0"/>
              </a:rPr>
              <a:t>The project aims to enhance the speed, accuracy, and efficiency of waste sorting.</a:t>
            </a:r>
          </a:p>
          <a:p>
            <a:pPr marL="342900" indent="-342900" algn="just">
              <a:buFont typeface="Wingdings" panose="05000000000000000000" pitchFamily="2" charset="2"/>
              <a:buChar char="q"/>
            </a:pPr>
            <a:endParaRPr lang="en-US" b="0" i="0" dirty="0">
              <a:effectLst/>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n-US" b="1" i="0" dirty="0">
                <a:effectLst/>
                <a:latin typeface="Arial" panose="020B0604020202020204" pitchFamily="34" charset="0"/>
                <a:cs typeface="Arial" panose="020B0604020202020204" pitchFamily="34" charset="0"/>
              </a:rPr>
              <a:t>Expected Outcomes: </a:t>
            </a:r>
            <a:r>
              <a:rPr lang="en-US" b="0" i="0" dirty="0">
                <a:effectLst/>
                <a:latin typeface="Arial" panose="020B0604020202020204" pitchFamily="34" charset="0"/>
                <a:cs typeface="Arial" panose="020B0604020202020204" pitchFamily="34" charset="0"/>
              </a:rPr>
              <a:t>The project anticipates potentially higher recycling rates and a more sustainable waste management approach.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ADAA2F2E-3C16-BF3A-7023-EC4051A0A76B}"/>
              </a:ext>
            </a:extLst>
          </p:cNvPr>
          <p:cNvPicPr>
            <a:picLocks noChangeAspect="1"/>
          </p:cNvPicPr>
          <p:nvPr/>
        </p:nvPicPr>
        <p:blipFill>
          <a:blip r:embed="rId2"/>
          <a:stretch>
            <a:fillRect/>
          </a:stretch>
        </p:blipFill>
        <p:spPr>
          <a:xfrm>
            <a:off x="759963" y="1669311"/>
            <a:ext cx="10672074" cy="482718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6EE0A-3924-02E4-AD88-4449A8D459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1653AAC-F36C-45DC-D9F1-706E24A13660}"/>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CA9999A6-A3AD-CBCC-6CFD-CF307E5023EE}"/>
              </a:ext>
            </a:extLst>
          </p:cNvPr>
          <p:cNvPicPr>
            <a:picLocks noChangeAspect="1"/>
          </p:cNvPicPr>
          <p:nvPr/>
        </p:nvPicPr>
        <p:blipFill>
          <a:blip r:embed="rId2"/>
          <a:srcRect/>
          <a:stretch/>
        </p:blipFill>
        <p:spPr>
          <a:xfrm>
            <a:off x="1498685" y="1669311"/>
            <a:ext cx="9194630" cy="4827181"/>
          </a:xfrm>
          <a:prstGeom prst="rect">
            <a:avLst/>
          </a:prstGeom>
        </p:spPr>
      </p:pic>
    </p:spTree>
    <p:extLst>
      <p:ext uri="{BB962C8B-B14F-4D97-AF65-F5344CB8AC3E}">
        <p14:creationId xmlns:p14="http://schemas.microsoft.com/office/powerpoint/2010/main" val="1573253094"/>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452</TotalTime>
  <Words>598</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mani kandan</cp:lastModifiedBy>
  <cp:revision>6</cp:revision>
  <dcterms:created xsi:type="dcterms:W3CDTF">2024-12-31T09:40:01Z</dcterms:created>
  <dcterms:modified xsi:type="dcterms:W3CDTF">2025-02-09T10:49:06Z</dcterms:modified>
</cp:coreProperties>
</file>