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Waste </a:t>
            </a:r>
            <a:r>
              <a:rPr lang="en-US" sz="3600" b="1">
                <a:solidFill>
                  <a:schemeClr val="bg1"/>
                </a:solidFill>
                <a:latin typeface="Calibri" panose="020F0502020204030204" pitchFamily="34" charset="0"/>
                <a:cs typeface="Times New Roman" panose="02020603050405020304" pitchFamily="18" charset="0"/>
              </a:rPr>
              <a:t>Classification </a:t>
            </a:r>
            <a:r>
              <a:rPr lang="en-US" sz="3600" b="1" dirty="0">
                <a:solidFill>
                  <a:schemeClr val="bg1"/>
                </a:solidFill>
                <a:latin typeface="Calibri" panose="020F0502020204030204" pitchFamily="34" charset="0"/>
                <a:cs typeface="Times New Roman" panose="02020603050405020304" pitchFamily="18" charset="0"/>
              </a:rPr>
              <a:t>Using </a:t>
            </a:r>
          </a:p>
          <a:p>
            <a:pPr algn="r"/>
            <a:r>
              <a:rPr lang="en-US" sz="3600" b="1" dirty="0">
                <a:solidFill>
                  <a:schemeClr val="bg1"/>
                </a:solidFill>
                <a:latin typeface="Calibri" panose="020F0502020204030204" pitchFamily="34" charset="0"/>
                <a:cs typeface="Times New Roman" panose="02020603050405020304" pitchFamily="18" charset="0"/>
              </a:rPr>
              <a:t>CNN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D586E8FE-2A72-6B2D-4BDC-1E63E02B44EB}"/>
              </a:ext>
            </a:extLst>
          </p:cNvPr>
          <p:cNvSpPr txBox="1"/>
          <p:nvPr/>
        </p:nvSpPr>
        <p:spPr>
          <a:xfrm>
            <a:off x="199809" y="1442720"/>
            <a:ext cx="7135711" cy="4801314"/>
          </a:xfrm>
          <a:prstGeom prst="rect">
            <a:avLst/>
          </a:prstGeom>
          <a:noFill/>
        </p:spPr>
        <p:txBody>
          <a:bodyPr wrap="square">
            <a:spAutoFit/>
          </a:bodyPr>
          <a:lstStyle/>
          <a:p>
            <a:pPr algn="just"/>
            <a:r>
              <a:rPr lang="en-IN" sz="1800" b="1" dirty="0"/>
              <a:t>  Understand CNN </a:t>
            </a:r>
            <a:r>
              <a:rPr lang="en-IN" sz="1800" dirty="0"/>
              <a:t>– Learn how CNNs process image data for waste plastic classification. </a:t>
            </a:r>
          </a:p>
          <a:p>
            <a:pPr algn="just"/>
            <a:endParaRPr lang="en-IN" sz="1800" dirty="0"/>
          </a:p>
          <a:p>
            <a:r>
              <a:rPr lang="en-IN" sz="1800" b="1" dirty="0"/>
              <a:t> Data Preprocessing </a:t>
            </a:r>
            <a:r>
              <a:rPr lang="en-IN" sz="1800" dirty="0"/>
              <a:t>– Explore image acquisition, resizing, normalization, and augmentation. </a:t>
            </a:r>
          </a:p>
          <a:p>
            <a:r>
              <a:rPr lang="en-IN" sz="1800" dirty="0"/>
              <a:t> </a:t>
            </a:r>
          </a:p>
          <a:p>
            <a:r>
              <a:rPr lang="en-IN" sz="1800" b="1" dirty="0"/>
              <a:t> CNN Architecture </a:t>
            </a:r>
            <a:r>
              <a:rPr lang="en-IN" sz="1800" dirty="0"/>
              <a:t>– Study convolution, pooling layers, and hyperparameters for effective classification.</a:t>
            </a:r>
          </a:p>
          <a:p>
            <a:endParaRPr lang="en-IN" sz="1800" dirty="0"/>
          </a:p>
          <a:p>
            <a:r>
              <a:rPr lang="en-IN" sz="1800" dirty="0"/>
              <a:t>  </a:t>
            </a:r>
            <a:r>
              <a:rPr lang="en-IN" sz="1800" b="1" dirty="0"/>
              <a:t>Model Training </a:t>
            </a:r>
            <a:r>
              <a:rPr lang="en-IN" sz="1800" dirty="0"/>
              <a:t>– Train CNNs using backpropagation, optimization (SGD, Adam), and loss functions.  </a:t>
            </a:r>
          </a:p>
          <a:p>
            <a:endParaRPr lang="en-IN" sz="1800" dirty="0"/>
          </a:p>
          <a:p>
            <a:r>
              <a:rPr lang="en-IN" sz="1800" dirty="0"/>
              <a:t> </a:t>
            </a:r>
            <a:r>
              <a:rPr lang="en-IN" sz="1800" b="1" dirty="0"/>
              <a:t>Performance Evaluation </a:t>
            </a:r>
            <a:r>
              <a:rPr lang="en-IN" sz="1800" dirty="0"/>
              <a:t>– </a:t>
            </a:r>
            <a:r>
              <a:rPr lang="en-IN" sz="1800" dirty="0" err="1"/>
              <a:t>Analyze</a:t>
            </a:r>
            <a:r>
              <a:rPr lang="en-IN" sz="1800" dirty="0"/>
              <a:t> accuracy, precision, recall, F1-score, and confusion matrix.  </a:t>
            </a:r>
          </a:p>
          <a:p>
            <a:endParaRPr lang="en-IN" sz="1800" dirty="0"/>
          </a:p>
          <a:p>
            <a:r>
              <a:rPr lang="en-IN" sz="1800" b="1" dirty="0"/>
              <a:t>Deployment</a:t>
            </a:r>
            <a:r>
              <a:rPr lang="en-IN" sz="1800" dirty="0"/>
              <a:t>– Integrate the trained model into real-world waste management systems.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1817" y="997583"/>
            <a:ext cx="6102626" cy="400110"/>
          </a:xfrm>
          <a:prstGeom prst="rect">
            <a:avLst/>
          </a:prstGeom>
          <a:noFill/>
        </p:spPr>
        <p:txBody>
          <a:bodyPr wrap="square">
            <a:spAutoFit/>
          </a:bodyPr>
          <a:lstStyle/>
          <a:p>
            <a:r>
              <a:rPr lang="en-US" sz="20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EA4054DE-FB07-A52F-2365-CB7C75C392C0}"/>
              </a:ext>
            </a:extLst>
          </p:cNvPr>
          <p:cNvSpPr txBox="1"/>
          <p:nvPr/>
        </p:nvSpPr>
        <p:spPr>
          <a:xfrm>
            <a:off x="191817" y="1397693"/>
            <a:ext cx="10141527" cy="5551456"/>
          </a:xfrm>
          <a:prstGeom prst="rect">
            <a:avLst/>
          </a:prstGeom>
          <a:noFill/>
        </p:spPr>
        <p:txBody>
          <a:bodyPr wrap="square">
            <a:spAutoFit/>
          </a:bodyPr>
          <a:lstStyle/>
          <a:p>
            <a:r>
              <a:rPr lang="en-IN" sz="1800" dirty="0"/>
              <a:t> </a:t>
            </a:r>
            <a:r>
              <a:rPr lang="en-IN" sz="1800" b="1" dirty="0"/>
              <a:t>Programming Language</a:t>
            </a:r>
            <a:r>
              <a:rPr lang="en-IN" sz="1800" dirty="0"/>
              <a:t> – Python (preferred for deep learning and image processing). </a:t>
            </a:r>
          </a:p>
          <a:p>
            <a:endParaRPr lang="en-IN" sz="1800" dirty="0"/>
          </a:p>
          <a:p>
            <a:r>
              <a:rPr lang="en-IN" sz="1800" dirty="0"/>
              <a:t> </a:t>
            </a:r>
            <a:r>
              <a:rPr lang="en-IN" sz="1800" b="1" dirty="0"/>
              <a:t>Deep Learning Frameworks </a:t>
            </a:r>
            <a:r>
              <a:rPr lang="en-IN" sz="1800" dirty="0"/>
              <a:t>– TensorFlow, </a:t>
            </a:r>
            <a:r>
              <a:rPr lang="en-IN" sz="1800" dirty="0" err="1"/>
              <a:t>Keras</a:t>
            </a:r>
            <a:r>
              <a:rPr lang="en-IN" sz="1800" dirty="0"/>
              <a:t>, or </a:t>
            </a:r>
            <a:r>
              <a:rPr lang="en-IN" sz="1800" dirty="0" err="1"/>
              <a:t>PyTorch</a:t>
            </a:r>
            <a:r>
              <a:rPr lang="en-IN" sz="1800" dirty="0"/>
              <a:t> for building and training CNN models. </a:t>
            </a:r>
          </a:p>
          <a:p>
            <a:endParaRPr lang="en-IN" sz="1800" dirty="0"/>
          </a:p>
          <a:p>
            <a:r>
              <a:rPr lang="en-IN" sz="1800" dirty="0"/>
              <a:t> </a:t>
            </a:r>
            <a:r>
              <a:rPr lang="en-IN" sz="1800" b="1" dirty="0"/>
              <a:t>Image Processing Libraries </a:t>
            </a:r>
            <a:r>
              <a:rPr lang="en-IN" sz="1800" dirty="0"/>
              <a:t>– OpenCV and PIL for preprocessing, augmentation, and feature extraction.</a:t>
            </a:r>
          </a:p>
          <a:p>
            <a:endParaRPr lang="en-IN" sz="1800" dirty="0"/>
          </a:p>
          <a:p>
            <a:r>
              <a:rPr lang="en-IN" sz="1800" dirty="0"/>
              <a:t> </a:t>
            </a:r>
            <a:r>
              <a:rPr lang="en-IN" sz="1800" b="1" dirty="0"/>
              <a:t>Dataset Management </a:t>
            </a:r>
            <a:r>
              <a:rPr lang="en-IN" sz="1800" dirty="0"/>
              <a:t>– Kaggle Datasets, Google Drive, or local storage for handling waste plastic images.  </a:t>
            </a:r>
          </a:p>
          <a:p>
            <a:endParaRPr lang="en-IN" sz="1800" dirty="0"/>
          </a:p>
          <a:p>
            <a:pPr algn="just"/>
            <a:r>
              <a:rPr lang="en-IN" sz="1800" dirty="0"/>
              <a:t> </a:t>
            </a:r>
            <a:r>
              <a:rPr lang="en-IN" sz="1800" b="1" dirty="0"/>
              <a:t>Development Environment </a:t>
            </a:r>
            <a:r>
              <a:rPr lang="en-IN" sz="1800" dirty="0"/>
              <a:t>– </a:t>
            </a:r>
            <a:r>
              <a:rPr lang="en-IN" sz="1800" dirty="0" err="1"/>
              <a:t>Jupyter</a:t>
            </a:r>
            <a:r>
              <a:rPr lang="en-IN" sz="1800" dirty="0"/>
              <a:t> Notebook, Google </a:t>
            </a:r>
            <a:r>
              <a:rPr lang="en-IN" sz="1800" dirty="0" err="1"/>
              <a:t>Colab</a:t>
            </a:r>
            <a:r>
              <a:rPr lang="en-IN" sz="1800" dirty="0"/>
              <a:t>, or VS Code for coding and experimentation.</a:t>
            </a:r>
          </a:p>
          <a:p>
            <a:endParaRPr lang="en-IN" sz="1800" dirty="0"/>
          </a:p>
          <a:p>
            <a:r>
              <a:rPr lang="en-IN" sz="1800" dirty="0"/>
              <a:t> </a:t>
            </a:r>
            <a:r>
              <a:rPr lang="en-IN" sz="1800" b="1" dirty="0"/>
              <a:t>Hardware Acceleration </a:t>
            </a:r>
            <a:r>
              <a:rPr lang="en-IN" sz="1800" dirty="0"/>
              <a:t>– GPU (NVIDIA CUDA) or cloud platforms like Google </a:t>
            </a:r>
            <a:r>
              <a:rPr lang="en-IN" sz="1800" dirty="0" err="1"/>
              <a:t>Colab</a:t>
            </a:r>
            <a:r>
              <a:rPr lang="en-IN" sz="1800" dirty="0"/>
              <a:t>, AWS, or Azure for faster training. </a:t>
            </a:r>
          </a:p>
          <a:p>
            <a:endParaRPr lang="en-IN" sz="1800" dirty="0"/>
          </a:p>
          <a:p>
            <a:pPr algn="just"/>
            <a:r>
              <a:rPr lang="en-IN" sz="1800" dirty="0"/>
              <a:t> </a:t>
            </a:r>
            <a:r>
              <a:rPr lang="en-IN" sz="1800" b="1" dirty="0"/>
              <a:t>Performance Analysis Tools </a:t>
            </a:r>
            <a:r>
              <a:rPr lang="en-IN" sz="1800" dirty="0"/>
              <a:t>– Matplotlib, Seaborn, and </a:t>
            </a:r>
            <a:r>
              <a:rPr lang="en-IN" sz="1800" dirty="0" err="1"/>
              <a:t>TensorBoard</a:t>
            </a:r>
            <a:r>
              <a:rPr lang="en-IN" sz="1800" dirty="0"/>
              <a:t> for model evaluation and visualization.</a:t>
            </a:r>
          </a:p>
        </p:txBody>
      </p:sp>
      <p:pic>
        <p:nvPicPr>
          <p:cNvPr id="5" name="Picture 4">
            <a:extLst>
              <a:ext uri="{FF2B5EF4-FFF2-40B4-BE49-F238E27FC236}">
                <a16:creationId xmlns:a16="http://schemas.microsoft.com/office/drawing/2014/main" id="{BA9BE7BD-67BF-470A-4867-86AF99C1507A}"/>
              </a:ext>
            </a:extLst>
          </p:cNvPr>
          <p:cNvPicPr>
            <a:picLocks noChangeAspect="1"/>
          </p:cNvPicPr>
          <p:nvPr/>
        </p:nvPicPr>
        <p:blipFill>
          <a:blip r:embed="rId2"/>
          <a:stretch>
            <a:fillRect/>
          </a:stretch>
        </p:blipFill>
        <p:spPr>
          <a:xfrm>
            <a:off x="10463009" y="1200118"/>
            <a:ext cx="1237153" cy="736464"/>
          </a:xfrm>
          <a:prstGeom prst="rect">
            <a:avLst/>
          </a:prstGeom>
        </p:spPr>
      </p:pic>
      <p:pic>
        <p:nvPicPr>
          <p:cNvPr id="7" name="Picture 6">
            <a:extLst>
              <a:ext uri="{FF2B5EF4-FFF2-40B4-BE49-F238E27FC236}">
                <a16:creationId xmlns:a16="http://schemas.microsoft.com/office/drawing/2014/main" id="{18BCC359-26FF-F351-97C2-E80BEBC71FF6}"/>
              </a:ext>
            </a:extLst>
          </p:cNvPr>
          <p:cNvPicPr>
            <a:picLocks noChangeAspect="1"/>
          </p:cNvPicPr>
          <p:nvPr/>
        </p:nvPicPr>
        <p:blipFill>
          <a:blip r:embed="rId3"/>
          <a:stretch>
            <a:fillRect/>
          </a:stretch>
        </p:blipFill>
        <p:spPr>
          <a:xfrm>
            <a:off x="10633363" y="2521527"/>
            <a:ext cx="1066800" cy="907473"/>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66531" y="819167"/>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6E9557B-EBCC-78A0-6087-13C5E4D71952}"/>
              </a:ext>
            </a:extLst>
          </p:cNvPr>
          <p:cNvSpPr txBox="1"/>
          <p:nvPr/>
        </p:nvSpPr>
        <p:spPr>
          <a:xfrm>
            <a:off x="566531" y="1019222"/>
            <a:ext cx="9462654" cy="5838778"/>
          </a:xfrm>
          <a:prstGeom prst="rect">
            <a:avLst/>
          </a:prstGeom>
          <a:noFill/>
        </p:spPr>
        <p:txBody>
          <a:bodyPr wrap="square">
            <a:spAutoFit/>
          </a:bodyPr>
          <a:lstStyle/>
          <a:p>
            <a:endParaRPr lang="en-US" dirty="0"/>
          </a:p>
          <a:p>
            <a:r>
              <a:rPr lang="en-US" b="1" dirty="0"/>
              <a:t>Problem Definition </a:t>
            </a:r>
            <a:r>
              <a:rPr lang="en-US" dirty="0"/>
              <a:t>– Define the goal of classifying waste plastic types using CNNs.</a:t>
            </a:r>
          </a:p>
          <a:p>
            <a:r>
              <a:rPr lang="en-US" dirty="0"/>
              <a:t>  </a:t>
            </a:r>
          </a:p>
          <a:p>
            <a:pPr algn="just"/>
            <a:r>
              <a:rPr lang="en-US" dirty="0"/>
              <a:t> </a:t>
            </a:r>
            <a:r>
              <a:rPr lang="en-US" b="1" dirty="0"/>
              <a:t>Data Collection &amp; Preprocessing</a:t>
            </a:r>
            <a:r>
              <a:rPr lang="en-US" dirty="0"/>
              <a:t>– Gather images, clean, resize, normalize, and apply data augmentation.</a:t>
            </a:r>
          </a:p>
          <a:p>
            <a:pPr algn="just"/>
            <a:r>
              <a:rPr lang="en-US" dirty="0"/>
              <a:t>  </a:t>
            </a:r>
          </a:p>
          <a:p>
            <a:r>
              <a:rPr lang="en-US" dirty="0"/>
              <a:t> </a:t>
            </a:r>
            <a:r>
              <a:rPr lang="en-US" b="1" dirty="0"/>
              <a:t>Model Design </a:t>
            </a:r>
            <a:r>
              <a:rPr lang="en-US" dirty="0"/>
              <a:t>– Develop a CNN architecture with convolutional, pooling, and fully connected layers.</a:t>
            </a:r>
          </a:p>
          <a:p>
            <a:r>
              <a:rPr lang="en-US" dirty="0"/>
              <a:t>  </a:t>
            </a:r>
          </a:p>
          <a:p>
            <a:r>
              <a:rPr lang="en-US" dirty="0"/>
              <a:t> </a:t>
            </a:r>
            <a:r>
              <a:rPr lang="en-US" b="1" dirty="0"/>
              <a:t>Model Training</a:t>
            </a:r>
            <a:r>
              <a:rPr lang="en-US" dirty="0"/>
              <a:t>– Train the CNN using labeled data, optimizing with techniques like Adam or SGD.  </a:t>
            </a:r>
          </a:p>
          <a:p>
            <a:endParaRPr lang="en-US" dirty="0"/>
          </a:p>
          <a:p>
            <a:r>
              <a:rPr lang="en-US" b="1" dirty="0"/>
              <a:t>Evaluation &amp; Validation </a:t>
            </a:r>
            <a:r>
              <a:rPr lang="en-US" dirty="0"/>
              <a:t>– Use accuracy, precision, recall, F1-score, and confusion matrix to assess performance. </a:t>
            </a:r>
          </a:p>
          <a:p>
            <a:endParaRPr lang="en-US" dirty="0"/>
          </a:p>
          <a:p>
            <a:r>
              <a:rPr lang="en-US" dirty="0"/>
              <a:t> </a:t>
            </a:r>
            <a:r>
              <a:rPr lang="en-US" b="1" dirty="0"/>
              <a:t>Hyperparameter Tuning </a:t>
            </a:r>
            <a:r>
              <a:rPr lang="en-US" dirty="0"/>
              <a:t>– Optimize learning rate, batch size, and number of layers for better accuracy.  </a:t>
            </a:r>
          </a:p>
          <a:p>
            <a:endParaRPr lang="en-US" dirty="0"/>
          </a:p>
          <a:p>
            <a:r>
              <a:rPr lang="en-US" b="1" dirty="0"/>
              <a:t>Deployment</a:t>
            </a:r>
            <a:r>
              <a:rPr lang="en-US" dirty="0"/>
              <a:t> – Deploy the trained model using Flask, TensorFlow Serving, or an edge device for real-world application.</a:t>
            </a:r>
            <a:endParaRPr lang="en-IN" dirty="0"/>
          </a:p>
        </p:txBody>
      </p:sp>
      <p:pic>
        <p:nvPicPr>
          <p:cNvPr id="5" name="Picture 4">
            <a:extLst>
              <a:ext uri="{FF2B5EF4-FFF2-40B4-BE49-F238E27FC236}">
                <a16:creationId xmlns:a16="http://schemas.microsoft.com/office/drawing/2014/main" id="{FCBF488A-3D5D-00D8-40B6-BF6BEBE2CE01}"/>
              </a:ext>
            </a:extLst>
          </p:cNvPr>
          <p:cNvPicPr>
            <a:picLocks noChangeAspect="1"/>
          </p:cNvPicPr>
          <p:nvPr/>
        </p:nvPicPr>
        <p:blipFill>
          <a:blip r:embed="rId2"/>
          <a:stretch>
            <a:fillRect/>
          </a:stretch>
        </p:blipFill>
        <p:spPr>
          <a:xfrm>
            <a:off x="10127060" y="2219770"/>
            <a:ext cx="1713154" cy="1876378"/>
          </a:xfrm>
          <a:prstGeom prst="rect">
            <a:avLst/>
          </a:prstGeom>
        </p:spPr>
      </p:pic>
      <p:pic>
        <p:nvPicPr>
          <p:cNvPr id="7" name="Picture 6">
            <a:extLst>
              <a:ext uri="{FF2B5EF4-FFF2-40B4-BE49-F238E27FC236}">
                <a16:creationId xmlns:a16="http://schemas.microsoft.com/office/drawing/2014/main" id="{333FBEDA-CE43-8DE1-CA1F-6F9A053DE20A}"/>
              </a:ext>
            </a:extLst>
          </p:cNvPr>
          <p:cNvPicPr>
            <a:picLocks noChangeAspect="1"/>
          </p:cNvPicPr>
          <p:nvPr/>
        </p:nvPicPr>
        <p:blipFill>
          <a:blip r:embed="rId3"/>
          <a:stretch>
            <a:fillRect/>
          </a:stretch>
        </p:blipFill>
        <p:spPr>
          <a:xfrm>
            <a:off x="10441057" y="5075022"/>
            <a:ext cx="1404428" cy="1084166"/>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2F49D571-D241-1870-6E94-BC9C45DBE62F}"/>
              </a:ext>
            </a:extLst>
          </p:cNvPr>
          <p:cNvSpPr txBox="1"/>
          <p:nvPr/>
        </p:nvSpPr>
        <p:spPr>
          <a:xfrm>
            <a:off x="255104" y="1900197"/>
            <a:ext cx="8215746" cy="3487237"/>
          </a:xfrm>
          <a:prstGeom prst="rect">
            <a:avLst/>
          </a:prstGeom>
          <a:noFill/>
        </p:spPr>
        <p:txBody>
          <a:bodyPr wrap="square">
            <a:spAutoFit/>
          </a:bodyPr>
          <a:lstStyle/>
          <a:p>
            <a:pPr algn="just">
              <a:lnSpc>
                <a:spcPct val="150000"/>
              </a:lnSpc>
            </a:pPr>
            <a:r>
              <a:rPr lang="en-US" dirty="0"/>
              <a:t>  Plastic waste is a major environmental concern, contributing to pollution and harming ecosystems. Efficient sorting and recycling require accurate classification of different types of plastic waste. Traditional methods rely on manual sorting, which is time-consuming and error-prone. This project aims to develop a Convolutional Neural Network (CNN)-based model to automate the classification of waste plastic images. By leveraging deep learning, the system will enhance accuracy, speed, and efficiency in waste management, supporting sustainable recycling efforts and reducing environmental impact.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80E3A68F-DC98-36BC-48A7-ABF5A17B63AB}"/>
              </a:ext>
            </a:extLst>
          </p:cNvPr>
          <p:cNvSpPr txBox="1"/>
          <p:nvPr/>
        </p:nvSpPr>
        <p:spPr>
          <a:xfrm>
            <a:off x="186612" y="331312"/>
            <a:ext cx="9456151" cy="6126101"/>
          </a:xfrm>
          <a:prstGeom prst="rect">
            <a:avLst/>
          </a:prstGeom>
          <a:noFill/>
        </p:spPr>
        <p:txBody>
          <a:bodyPr wrap="square">
            <a:spAutoFit/>
          </a:bodyPr>
          <a:lstStyle/>
          <a:p>
            <a:endParaRPr lang="en-US" dirty="0"/>
          </a:p>
          <a:p>
            <a:endParaRPr lang="en-US" dirty="0"/>
          </a:p>
          <a:p>
            <a:endParaRPr lang="en-US" dirty="0"/>
          </a:p>
          <a:p>
            <a:endParaRPr lang="en-US" dirty="0"/>
          </a:p>
          <a:p>
            <a:r>
              <a:rPr lang="en-US" dirty="0"/>
              <a:t> The solution involves:</a:t>
            </a:r>
          </a:p>
          <a:p>
            <a:pPr algn="just"/>
            <a:endParaRPr lang="en-US" dirty="0"/>
          </a:p>
          <a:p>
            <a:r>
              <a:rPr lang="en-US" dirty="0"/>
              <a:t>  </a:t>
            </a:r>
            <a:r>
              <a:rPr lang="en-US" b="1" dirty="0"/>
              <a:t>Data Collection &amp; Preprocessing </a:t>
            </a:r>
            <a:r>
              <a:rPr lang="en-US" dirty="0"/>
              <a:t>– Gathering a dataset of waste plastic images, applying resizing, normalization, and data augmentation.  </a:t>
            </a:r>
          </a:p>
          <a:p>
            <a:endParaRPr lang="en-US" dirty="0"/>
          </a:p>
          <a:p>
            <a:pPr algn="just"/>
            <a:r>
              <a:rPr lang="en-US" dirty="0"/>
              <a:t> </a:t>
            </a:r>
            <a:r>
              <a:rPr lang="en-US" b="1" dirty="0"/>
              <a:t>CNN Model Development </a:t>
            </a:r>
            <a:r>
              <a:rPr lang="en-US" dirty="0"/>
              <a:t>– Designing and training a CNN with optimized layers to extract features and classify plastic types accurately. </a:t>
            </a:r>
          </a:p>
          <a:p>
            <a:r>
              <a:rPr lang="en-US" dirty="0"/>
              <a:t> </a:t>
            </a:r>
          </a:p>
          <a:p>
            <a:r>
              <a:rPr lang="en-US" b="1" dirty="0"/>
              <a:t>Model Training &amp; Optimization </a:t>
            </a:r>
            <a:r>
              <a:rPr lang="en-US" dirty="0"/>
              <a:t>– Using techniques like *Adam optimizer, dropout, and batch normalization* to enhance performance. </a:t>
            </a:r>
          </a:p>
          <a:p>
            <a:pPr algn="just"/>
            <a:r>
              <a:rPr lang="en-US" dirty="0"/>
              <a:t> </a:t>
            </a:r>
          </a:p>
          <a:p>
            <a:r>
              <a:rPr lang="en-US" dirty="0"/>
              <a:t> </a:t>
            </a:r>
            <a:r>
              <a:rPr lang="en-US" b="1" dirty="0"/>
              <a:t>Evaluation &amp; Validation </a:t>
            </a:r>
            <a:r>
              <a:rPr lang="en-US" dirty="0"/>
              <a:t>– Measuring accuracy, precision, recall, F1-score, and confusion matrix to assess classification performance. </a:t>
            </a:r>
          </a:p>
          <a:p>
            <a:endParaRPr lang="en-US" dirty="0"/>
          </a:p>
          <a:p>
            <a:r>
              <a:rPr lang="en-US" b="1" dirty="0"/>
              <a:t> Deployment &amp; Integration </a:t>
            </a:r>
            <a:r>
              <a:rPr lang="en-US" dirty="0"/>
              <a:t>– Deploying the trained model via Flask API, TensorFlow Serving, or edge devices for real-world applications in smart waste management systems.  </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1FFFB4D-0097-BE98-E148-55CCFBA52FC9}"/>
              </a:ext>
            </a:extLst>
          </p:cNvPr>
          <p:cNvPicPr>
            <a:picLocks noChangeAspect="1"/>
          </p:cNvPicPr>
          <p:nvPr/>
        </p:nvPicPr>
        <p:blipFill>
          <a:blip r:embed="rId2"/>
          <a:stretch>
            <a:fillRect/>
          </a:stretch>
        </p:blipFill>
        <p:spPr>
          <a:xfrm>
            <a:off x="255104" y="1587370"/>
            <a:ext cx="9486122" cy="533594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073F82D8-C0A9-EE5B-503E-D06B5ACB2540}"/>
              </a:ext>
            </a:extLst>
          </p:cNvPr>
          <p:cNvSpPr txBox="1"/>
          <p:nvPr/>
        </p:nvSpPr>
        <p:spPr>
          <a:xfrm>
            <a:off x="149087" y="1532601"/>
            <a:ext cx="7980218" cy="4780283"/>
          </a:xfrm>
          <a:prstGeom prst="rect">
            <a:avLst/>
          </a:prstGeom>
          <a:noFill/>
        </p:spPr>
        <p:txBody>
          <a:bodyPr wrap="square">
            <a:spAutoFit/>
          </a:bodyPr>
          <a:lstStyle/>
          <a:p>
            <a:pPr algn="just">
              <a:lnSpc>
                <a:spcPct val="150000"/>
              </a:lnSpc>
            </a:pPr>
            <a:r>
              <a:rPr lang="en-US" dirty="0"/>
              <a:t> The CNN-based waste plastic classification model provides an efficient and automated approach to sorting plastic waste, addressing the limitations of manual classification. By leveraging deep learning, the </a:t>
            </a:r>
            <a:r>
              <a:rPr lang="en-US" sz="1800" dirty="0"/>
              <a:t>system</a:t>
            </a:r>
            <a:r>
              <a:rPr lang="en-US" dirty="0"/>
              <a:t> enhances accuracy, speed, and scalability, making waste management more effective. The trained model can be deployed in recycling plants, waste management facilities, and smart cities, contributing to environmental sustainability. Future improvements may include expanding the dataset, integrating IoT sensors for real-time classification, and optimizing the model for edge devices. This project demonstrates the potential of AI in promoting efficient recycling and reducing plastic pollution.</a:t>
            </a:r>
            <a:endParaRPr lang="en-IN" dirty="0"/>
          </a:p>
        </p:txBody>
      </p:sp>
      <p:pic>
        <p:nvPicPr>
          <p:cNvPr id="5" name="Picture 4">
            <a:extLst>
              <a:ext uri="{FF2B5EF4-FFF2-40B4-BE49-F238E27FC236}">
                <a16:creationId xmlns:a16="http://schemas.microsoft.com/office/drawing/2014/main" id="{419798C0-42FA-E5E3-A131-F1C762835680}"/>
              </a:ext>
            </a:extLst>
          </p:cNvPr>
          <p:cNvPicPr>
            <a:picLocks noChangeAspect="1"/>
          </p:cNvPicPr>
          <p:nvPr/>
        </p:nvPicPr>
        <p:blipFill>
          <a:blip r:embed="rId2"/>
          <a:stretch>
            <a:fillRect/>
          </a:stretch>
        </p:blipFill>
        <p:spPr>
          <a:xfrm>
            <a:off x="9448800" y="4648778"/>
            <a:ext cx="2047763" cy="1364095"/>
          </a:xfrm>
          <a:prstGeom prst="rect">
            <a:avLst/>
          </a:prstGeom>
        </p:spPr>
      </p:pic>
      <p:pic>
        <p:nvPicPr>
          <p:cNvPr id="7" name="Picture 6">
            <a:extLst>
              <a:ext uri="{FF2B5EF4-FFF2-40B4-BE49-F238E27FC236}">
                <a16:creationId xmlns:a16="http://schemas.microsoft.com/office/drawing/2014/main" id="{E76336DC-61A1-2931-0D7F-195D6464C71D}"/>
              </a:ext>
            </a:extLst>
          </p:cNvPr>
          <p:cNvPicPr>
            <a:picLocks noChangeAspect="1"/>
          </p:cNvPicPr>
          <p:nvPr/>
        </p:nvPicPr>
        <p:blipFill>
          <a:blip r:embed="rId3"/>
          <a:stretch>
            <a:fillRect/>
          </a:stretch>
        </p:blipFill>
        <p:spPr>
          <a:xfrm>
            <a:off x="9448800" y="1013436"/>
            <a:ext cx="2135332" cy="1195786"/>
          </a:xfrm>
          <a:prstGeom prst="rect">
            <a:avLst/>
          </a:prstGeom>
        </p:spPr>
      </p:pic>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101</TotalTime>
  <Words>713</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Deepak D</cp:lastModifiedBy>
  <cp:revision>5</cp:revision>
  <dcterms:created xsi:type="dcterms:W3CDTF">2024-12-31T09:40:01Z</dcterms:created>
  <dcterms:modified xsi:type="dcterms:W3CDTF">2025-02-09T14:25:37Z</dcterms:modified>
</cp:coreProperties>
</file>