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64" r:id="rId4"/>
    <p:sldId id="267" r:id="rId5"/>
    <p:sldId id="268" r:id="rId6"/>
    <p:sldId id="269" r:id="rId7"/>
    <p:sldId id="259" r:id="rId8"/>
    <p:sldId id="266" r:id="rId9"/>
    <p:sldId id="256" r:id="rId10"/>
    <p:sldId id="257" r:id="rId11"/>
    <p:sldId id="260" r:id="rId12"/>
    <p:sldId id="263" r:id="rId13"/>
    <p:sldId id="270" r:id="rId14"/>
    <p:sldId id="262" r:id="rId15"/>
    <p:sldId id="271" r:id="rId16"/>
    <p:sldId id="27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00BCF2"/>
    <a:srgbClr val="85C9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4" autoAdjust="0"/>
    <p:restoredTop sz="94660"/>
  </p:normalViewPr>
  <p:slideViewPr>
    <p:cSldViewPr snapToGrid="0">
      <p:cViewPr varScale="1">
        <p:scale>
          <a:sx n="78" d="100"/>
          <a:sy n="78" d="100"/>
        </p:scale>
        <p:origin x="952" y="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62A97D-7C28-4079-BD5B-E1C85A1187C9}"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5882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62A97D-7C28-4079-BD5B-E1C85A1187C9}"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016780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62A97D-7C28-4079-BD5B-E1C85A1187C9}"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122351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62A97D-7C28-4079-BD5B-E1C85A1187C9}"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275085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62A97D-7C28-4079-BD5B-E1C85A1187C9}" type="datetimeFigureOut">
              <a:rPr lang="en-US" smtClean="0"/>
              <a:t>11/26/2016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238796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62A97D-7C28-4079-BD5B-E1C85A1187C9}"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77016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62A97D-7C28-4079-BD5B-E1C85A1187C9}" type="datetimeFigureOut">
              <a:rPr lang="en-US" smtClean="0"/>
              <a:t>11/26/2016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31496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62A97D-7C28-4079-BD5B-E1C85A1187C9}" type="datetimeFigureOut">
              <a:rPr lang="en-US" smtClean="0"/>
              <a:t>11/26/2016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2509856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2A97D-7C28-4079-BD5B-E1C85A1187C9}" type="datetimeFigureOut">
              <a:rPr lang="en-US" smtClean="0"/>
              <a:t>11/26/2016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9844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62A97D-7C28-4079-BD5B-E1C85A1187C9}"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039701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62A97D-7C28-4079-BD5B-E1C85A1187C9}" type="datetimeFigureOut">
              <a:rPr lang="en-US" smtClean="0"/>
              <a:t>11/26/2016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BCE41-3CD2-4A86-9D97-F7533A1A1BC5}" type="slidenum">
              <a:rPr lang="en-US" smtClean="0"/>
              <a:t>‹#›</a:t>
            </a:fld>
            <a:endParaRPr lang="en-US"/>
          </a:p>
        </p:txBody>
      </p:sp>
    </p:spTree>
    <p:extLst>
      <p:ext uri="{BB962C8B-B14F-4D97-AF65-F5344CB8AC3E}">
        <p14:creationId xmlns:p14="http://schemas.microsoft.com/office/powerpoint/2010/main" val="319203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2A97D-7C28-4079-BD5B-E1C85A1187C9}" type="datetimeFigureOut">
              <a:rPr lang="en-US" smtClean="0"/>
              <a:t>11/26/2016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3BCE41-3CD2-4A86-9D97-F7533A1A1BC5}" type="slidenum">
              <a:rPr lang="en-US" smtClean="0"/>
              <a:t>‹#›</a:t>
            </a:fld>
            <a:endParaRPr lang="en-US"/>
          </a:p>
        </p:txBody>
      </p:sp>
    </p:spTree>
    <p:extLst>
      <p:ext uri="{BB962C8B-B14F-4D97-AF65-F5344CB8AC3E}">
        <p14:creationId xmlns:p14="http://schemas.microsoft.com/office/powerpoint/2010/main" val="3697233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3040" y="2227222"/>
            <a:ext cx="926401" cy="1018529"/>
          </a:xfrm>
          <a:prstGeom prst="rect">
            <a:avLst/>
          </a:prstGeom>
        </p:spPr>
      </p:pic>
      <p:sp>
        <p:nvSpPr>
          <p:cNvPr id="3" name="Rectangle 2"/>
          <p:cNvSpPr/>
          <p:nvPr/>
        </p:nvSpPr>
        <p:spPr>
          <a:xfrm>
            <a:off x="3448372" y="2227222"/>
            <a:ext cx="6193042" cy="923330"/>
          </a:xfrm>
          <a:prstGeom prst="rect">
            <a:avLst/>
          </a:prstGeom>
          <a:noFill/>
        </p:spPr>
        <p:txBody>
          <a:bodyPr wrap="none" lIns="91440" tIns="45720" rIns="91440" bIns="45720">
            <a:spAutoFit/>
          </a:bodyPr>
          <a:lstStyle/>
          <a:p>
            <a:pPr algn="ctr"/>
            <a:r>
              <a:rPr lang="en-US" sz="5400" b="0" cap="none" spc="0" dirty="0">
                <a:ln w="0"/>
                <a:solidFill>
                  <a:srgbClr val="00BCF2"/>
                </a:solidFill>
                <a:effectLst>
                  <a:outerShdw blurRad="38100" dist="19050" dir="2700000" algn="tl" rotWithShape="0">
                    <a:schemeClr val="dk1">
                      <a:alpha val="40000"/>
                    </a:schemeClr>
                  </a:outerShdw>
                </a:effectLst>
              </a:rPr>
              <a:t>Azure Media Services</a:t>
            </a:r>
          </a:p>
        </p:txBody>
      </p:sp>
      <p:sp>
        <p:nvSpPr>
          <p:cNvPr id="6" name="TextBox 5"/>
          <p:cNvSpPr txBox="1"/>
          <p:nvPr/>
        </p:nvSpPr>
        <p:spPr>
          <a:xfrm>
            <a:off x="4387710" y="3665911"/>
            <a:ext cx="4257527" cy="1015663"/>
          </a:xfrm>
          <a:prstGeom prst="rect">
            <a:avLst/>
          </a:prstGeom>
          <a:noFill/>
        </p:spPr>
        <p:txBody>
          <a:bodyPr wrap="square" rtlCol="0">
            <a:spAutoFit/>
          </a:bodyPr>
          <a:lstStyle/>
          <a:p>
            <a:pPr algn="ctr"/>
            <a:r>
              <a:rPr lang="en-US" sz="2800" dirty="0">
                <a:solidFill>
                  <a:srgbClr val="00BCF2"/>
                </a:solidFill>
              </a:rPr>
              <a:t>Abhimanyu Kumar Vatsa</a:t>
            </a:r>
          </a:p>
          <a:p>
            <a:pPr algn="ctr"/>
            <a:endParaRPr lang="en-US" sz="600" dirty="0">
              <a:solidFill>
                <a:srgbClr val="00BCF2"/>
              </a:solidFill>
            </a:endParaRPr>
          </a:p>
          <a:p>
            <a:pPr algn="ctr"/>
            <a:r>
              <a:rPr lang="en-US" sz="1200" dirty="0">
                <a:solidFill>
                  <a:srgbClr val="00BCF2"/>
                </a:solidFill>
              </a:rPr>
              <a:t>Microsoft MVP (5 Times), Author, Speaker, Blogger</a:t>
            </a:r>
          </a:p>
          <a:p>
            <a:pPr algn="ctr"/>
            <a:r>
              <a:rPr lang="en-US" sz="1200" dirty="0">
                <a:solidFill>
                  <a:srgbClr val="00BCF2"/>
                </a:solidFill>
              </a:rPr>
              <a:t>Blogs at: </a:t>
            </a:r>
            <a:r>
              <a:rPr lang="en-US" sz="1200" dirty="0">
                <a:solidFill>
                  <a:schemeClr val="accent5"/>
                </a:solidFill>
              </a:rPr>
              <a:t>http://www.itorian.com</a:t>
            </a:r>
          </a:p>
        </p:txBody>
      </p:sp>
      <p:cxnSp>
        <p:nvCxnSpPr>
          <p:cNvPr id="8" name="Straight Connector 7"/>
          <p:cNvCxnSpPr/>
          <p:nvPr/>
        </p:nvCxnSpPr>
        <p:spPr>
          <a:xfrm>
            <a:off x="4754175" y="4152721"/>
            <a:ext cx="3524596" cy="0"/>
          </a:xfrm>
          <a:prstGeom prst="line">
            <a:avLst/>
          </a:prstGeom>
          <a:ln>
            <a:solidFill>
              <a:srgbClr val="00BCF2"/>
            </a:solidFill>
          </a:ln>
        </p:spPr>
        <p:style>
          <a:lnRef idx="3">
            <a:schemeClr val="accent2"/>
          </a:lnRef>
          <a:fillRef idx="0">
            <a:schemeClr val="accent2"/>
          </a:fillRef>
          <a:effectRef idx="2">
            <a:schemeClr val="accent2"/>
          </a:effectRef>
          <a:fontRef idx="minor">
            <a:schemeClr val="tx1"/>
          </a:fontRef>
        </p:style>
      </p:cxn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113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2826" y="4010986"/>
            <a:ext cx="9645900" cy="2398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952826" y="1750940"/>
            <a:ext cx="9645900" cy="1736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674310" y="1888100"/>
            <a:ext cx="6762131" cy="1461930"/>
          </a:xfrm>
          <a:prstGeom prst="rect">
            <a:avLst/>
          </a:prstGeom>
        </p:spPr>
      </p:pic>
      <p:pic>
        <p:nvPicPr>
          <p:cNvPr id="5" name="Picture 4"/>
          <p:cNvPicPr>
            <a:picLocks noChangeAspect="1"/>
          </p:cNvPicPr>
          <p:nvPr/>
        </p:nvPicPr>
        <p:blipFill>
          <a:blip r:embed="rId3"/>
          <a:stretch>
            <a:fillRect/>
          </a:stretch>
        </p:blipFill>
        <p:spPr>
          <a:xfrm>
            <a:off x="3674310" y="4154774"/>
            <a:ext cx="6758162" cy="2126133"/>
          </a:xfrm>
          <a:prstGeom prst="rect">
            <a:avLst/>
          </a:prstGeom>
        </p:spPr>
      </p:pic>
      <p:sp>
        <p:nvSpPr>
          <p:cNvPr id="6" name="Rectangle 5"/>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Packaging - Traditional vs Dynamic</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TextBox 2"/>
          <p:cNvSpPr txBox="1"/>
          <p:nvPr/>
        </p:nvSpPr>
        <p:spPr>
          <a:xfrm>
            <a:off x="1102540" y="2369128"/>
            <a:ext cx="2405516" cy="369332"/>
          </a:xfrm>
          <a:prstGeom prst="rect">
            <a:avLst/>
          </a:prstGeom>
          <a:noFill/>
        </p:spPr>
        <p:txBody>
          <a:bodyPr wrap="square" rtlCol="0">
            <a:spAutoFit/>
          </a:bodyPr>
          <a:lstStyle/>
          <a:p>
            <a:r>
              <a:rPr lang="en-US" dirty="0">
                <a:solidFill>
                  <a:schemeClr val="bg1"/>
                </a:solidFill>
              </a:rPr>
              <a:t>Traditional Packaging</a:t>
            </a:r>
          </a:p>
        </p:txBody>
      </p:sp>
      <p:sp>
        <p:nvSpPr>
          <p:cNvPr id="8" name="TextBox 7"/>
          <p:cNvSpPr txBox="1"/>
          <p:nvPr/>
        </p:nvSpPr>
        <p:spPr>
          <a:xfrm>
            <a:off x="1102540" y="5033174"/>
            <a:ext cx="2405516" cy="369332"/>
          </a:xfrm>
          <a:prstGeom prst="rect">
            <a:avLst/>
          </a:prstGeom>
          <a:noFill/>
        </p:spPr>
        <p:txBody>
          <a:bodyPr wrap="square" rtlCol="0">
            <a:spAutoFit/>
          </a:bodyPr>
          <a:lstStyle/>
          <a:p>
            <a:r>
              <a:rPr lang="en-US" dirty="0">
                <a:solidFill>
                  <a:schemeClr val="bg1"/>
                </a:solidFill>
              </a:rPr>
              <a:t>Dynamic Packaging</a:t>
            </a:r>
          </a:p>
        </p:txBody>
      </p:sp>
      <p:sp>
        <p:nvSpPr>
          <p:cNvPr id="9" name="Rectangle 8"/>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057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AMS Development Options</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3340467" y="2349376"/>
            <a:ext cx="7472312" cy="1231106"/>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b="1" dirty="0">
                <a:solidFill>
                  <a:srgbClr val="505050"/>
                </a:solidFill>
                <a:latin typeface="Segoe UI" panose="020B0502040204020203" pitchFamily="34" charset="0"/>
              </a:rPr>
              <a:t>Azure Portal </a:t>
            </a:r>
            <a:r>
              <a:rPr lang="en-US" dirty="0">
                <a:solidFill>
                  <a:srgbClr val="505050"/>
                </a:solidFill>
                <a:latin typeface="Segoe UI" panose="020B0502040204020203" pitchFamily="34" charset="0"/>
              </a:rPr>
              <a:t>- demo today</a:t>
            </a:r>
          </a:p>
          <a:p>
            <a:pPr marL="285750" indent="-285750">
              <a:spcBef>
                <a:spcPts val="1200"/>
              </a:spcBef>
              <a:buFont typeface="Wingdings" panose="05000000000000000000" pitchFamily="2" charset="2"/>
              <a:buChar char="Ø"/>
            </a:pPr>
            <a:r>
              <a:rPr lang="en-US" b="1" dirty="0">
                <a:solidFill>
                  <a:srgbClr val="505050"/>
                </a:solidFill>
                <a:latin typeface="Segoe UI" panose="020B0502040204020203" pitchFamily="34" charset="0"/>
              </a:rPr>
              <a:t>SDK (Java &amp; .NET) </a:t>
            </a:r>
            <a:r>
              <a:rPr lang="en-US" dirty="0">
                <a:solidFill>
                  <a:srgbClr val="505050"/>
                </a:solidFill>
                <a:latin typeface="Segoe UI" panose="020B0502040204020203" pitchFamily="34" charset="0"/>
              </a:rPr>
              <a:t>- .NET demo today in console and MVC client</a:t>
            </a:r>
          </a:p>
          <a:p>
            <a:pPr marL="285750" indent="-285750">
              <a:spcBef>
                <a:spcPts val="1200"/>
              </a:spcBef>
              <a:buFont typeface="Wingdings" panose="05000000000000000000" pitchFamily="2" charset="2"/>
              <a:buChar char="Ø"/>
            </a:pPr>
            <a:r>
              <a:rPr lang="en-US" b="1" dirty="0">
                <a:solidFill>
                  <a:srgbClr val="505050"/>
                </a:solidFill>
                <a:latin typeface="Segoe UI" panose="020B0502040204020203" pitchFamily="34" charset="0"/>
              </a:rPr>
              <a:t>REST API</a:t>
            </a: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http://www.developmentops.com/images/Development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1954882"/>
            <a:ext cx="1476375"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63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Demo – Azure Portal</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Rectangle 3"/>
          <p:cNvSpPr/>
          <p:nvPr/>
        </p:nvSpPr>
        <p:spPr>
          <a:xfrm>
            <a:off x="1048235" y="1607003"/>
            <a:ext cx="5339866" cy="1231106"/>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Upload video file</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Encode video asset i.e. create encoding job</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Play using azure media player</a:t>
            </a:r>
          </a:p>
        </p:txBody>
      </p:sp>
      <p:sp>
        <p:nvSpPr>
          <p:cNvPr id="5" name="Rectangle 4"/>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140861" y="3059113"/>
            <a:ext cx="5154613" cy="3329535"/>
          </a:xfrm>
          <a:prstGeom prst="rect">
            <a:avLst/>
          </a:prstGeom>
        </p:spPr>
      </p:pic>
    </p:spTree>
    <p:extLst>
      <p:ext uri="{BB962C8B-B14F-4D97-AF65-F5344CB8AC3E}">
        <p14:creationId xmlns:p14="http://schemas.microsoft.com/office/powerpoint/2010/main" val="210067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Media Service Asset Storage</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98803" y="1342936"/>
            <a:ext cx="9924797" cy="2031325"/>
          </a:xfrm>
          <a:prstGeom prst="rect">
            <a:avLst/>
          </a:prstGeom>
        </p:spPr>
        <p:txBody>
          <a:bodyPr wrap="square">
            <a:spAutoFit/>
          </a:bodyPr>
          <a:lstStyle/>
          <a:p>
            <a:r>
              <a:rPr lang="en-US" dirty="0">
                <a:solidFill>
                  <a:srgbClr val="505050"/>
                </a:solidFill>
                <a:latin typeface="Segoe UI" panose="020B0502040204020203" pitchFamily="34" charset="0"/>
              </a:rPr>
              <a:t>Media Services uses the concept of Assets to manage your media content.  The media files for an Asset are stored in your storage account but entity metadata for the Asset is stored by Media Services in its internal repository.</a:t>
            </a:r>
          </a:p>
          <a:p>
            <a:endParaRPr lang="en-US" dirty="0">
              <a:solidFill>
                <a:srgbClr val="505050"/>
              </a:solidFill>
              <a:latin typeface="Segoe UI" panose="020B0502040204020203" pitchFamily="34" charset="0"/>
            </a:endParaRPr>
          </a:p>
          <a:p>
            <a:r>
              <a:rPr lang="en-US" dirty="0">
                <a:solidFill>
                  <a:srgbClr val="505050"/>
                </a:solidFill>
                <a:latin typeface="Segoe UI" panose="020B0502040204020203" pitchFamily="34" charset="0"/>
              </a:rPr>
              <a:t>When you create a Media Services account, you are also asked to create or select an existing Storage account.</a:t>
            </a:r>
          </a:p>
          <a:p>
            <a:endParaRPr lang="en-US" dirty="0">
              <a:solidFill>
                <a:srgbClr val="505050"/>
              </a:solidFill>
              <a:latin typeface="Segoe UI" panose="020B0502040204020203" pitchFamily="34" charset="0"/>
            </a:endParaRPr>
          </a:p>
        </p:txBody>
      </p:sp>
      <p:sp>
        <p:nvSpPr>
          <p:cNvPr id="6" name="Rectangle 5"/>
          <p:cNvSpPr/>
          <p:nvPr/>
        </p:nvSpPr>
        <p:spPr>
          <a:xfrm>
            <a:off x="1239158" y="3911600"/>
            <a:ext cx="1485900" cy="250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29658" y="410210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Asset</a:t>
            </a:r>
          </a:p>
        </p:txBody>
      </p:sp>
      <p:sp>
        <p:nvSpPr>
          <p:cNvPr id="13" name="Rectangle 12"/>
          <p:cNvSpPr/>
          <p:nvPr/>
        </p:nvSpPr>
        <p:spPr>
          <a:xfrm>
            <a:off x="1429658" y="468630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6" name="Rectangle 15"/>
          <p:cNvSpPr/>
          <p:nvPr/>
        </p:nvSpPr>
        <p:spPr>
          <a:xfrm>
            <a:off x="1429658" y="523875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9" name="Rectangle 18"/>
          <p:cNvSpPr/>
          <p:nvPr/>
        </p:nvSpPr>
        <p:spPr>
          <a:xfrm>
            <a:off x="1429658" y="5791200"/>
            <a:ext cx="11049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 name="TextBox 9"/>
          <p:cNvSpPr txBox="1"/>
          <p:nvPr/>
        </p:nvSpPr>
        <p:spPr>
          <a:xfrm>
            <a:off x="1220108" y="3251110"/>
            <a:ext cx="1504950" cy="646331"/>
          </a:xfrm>
          <a:prstGeom prst="rect">
            <a:avLst/>
          </a:prstGeom>
          <a:noFill/>
        </p:spPr>
        <p:txBody>
          <a:bodyPr wrap="square" rtlCol="0">
            <a:spAutoFit/>
          </a:bodyPr>
          <a:lstStyle/>
          <a:p>
            <a:pPr algn="ctr"/>
            <a:r>
              <a:rPr lang="en-US" dirty="0">
                <a:ln w="0"/>
                <a:solidFill>
                  <a:srgbClr val="5B9BD5"/>
                </a:solidFill>
              </a:rPr>
              <a:t>Media Services</a:t>
            </a:r>
          </a:p>
        </p:txBody>
      </p:sp>
      <p:sp>
        <p:nvSpPr>
          <p:cNvPr id="23" name="Rectangle 22"/>
          <p:cNvSpPr/>
          <p:nvPr/>
        </p:nvSpPr>
        <p:spPr>
          <a:xfrm>
            <a:off x="4477658" y="3925759"/>
            <a:ext cx="1485900" cy="250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668158" y="411625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Media File</a:t>
            </a:r>
          </a:p>
        </p:txBody>
      </p:sp>
      <p:sp>
        <p:nvSpPr>
          <p:cNvPr id="27" name="Rectangle 26"/>
          <p:cNvSpPr/>
          <p:nvPr/>
        </p:nvSpPr>
        <p:spPr>
          <a:xfrm>
            <a:off x="4668158" y="470045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0" name="Rectangle 29"/>
          <p:cNvSpPr/>
          <p:nvPr/>
        </p:nvSpPr>
        <p:spPr>
          <a:xfrm>
            <a:off x="4668158" y="525290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3" name="Rectangle 32"/>
          <p:cNvSpPr/>
          <p:nvPr/>
        </p:nvSpPr>
        <p:spPr>
          <a:xfrm>
            <a:off x="4668158" y="5805359"/>
            <a:ext cx="11176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36" name="TextBox 35"/>
          <p:cNvSpPr txBox="1"/>
          <p:nvPr/>
        </p:nvSpPr>
        <p:spPr>
          <a:xfrm>
            <a:off x="4458608" y="3265269"/>
            <a:ext cx="1504950" cy="646331"/>
          </a:xfrm>
          <a:prstGeom prst="rect">
            <a:avLst/>
          </a:prstGeom>
          <a:noFill/>
        </p:spPr>
        <p:txBody>
          <a:bodyPr wrap="square" rtlCol="0">
            <a:spAutoFit/>
          </a:bodyPr>
          <a:lstStyle/>
          <a:p>
            <a:pPr algn="ctr"/>
            <a:r>
              <a:rPr lang="en-US" dirty="0">
                <a:ln w="0"/>
                <a:solidFill>
                  <a:srgbClr val="5B9BD5"/>
                </a:solidFill>
              </a:rPr>
              <a:t>Storage Account</a:t>
            </a:r>
          </a:p>
        </p:txBody>
      </p:sp>
      <p:cxnSp>
        <p:nvCxnSpPr>
          <p:cNvPr id="37" name="Straight Arrow Connector 36"/>
          <p:cNvCxnSpPr/>
          <p:nvPr/>
        </p:nvCxnSpPr>
        <p:spPr>
          <a:xfrm>
            <a:off x="2826658" y="43180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p:nvPr/>
        </p:nvCxnSpPr>
        <p:spPr>
          <a:xfrm>
            <a:off x="2826658" y="49276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p:cNvCxnSpPr/>
          <p:nvPr/>
        </p:nvCxnSpPr>
        <p:spPr>
          <a:xfrm>
            <a:off x="2826658" y="54229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Straight Arrow Connector 41"/>
          <p:cNvCxnSpPr/>
          <p:nvPr/>
        </p:nvCxnSpPr>
        <p:spPr>
          <a:xfrm>
            <a:off x="2826658" y="5969000"/>
            <a:ext cx="15113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TextBox 38"/>
          <p:cNvSpPr txBox="1"/>
          <p:nvPr/>
        </p:nvSpPr>
        <p:spPr>
          <a:xfrm>
            <a:off x="2998108" y="4052759"/>
            <a:ext cx="1168400" cy="276999"/>
          </a:xfrm>
          <a:prstGeom prst="rect">
            <a:avLst/>
          </a:prstGeom>
          <a:noFill/>
        </p:spPr>
        <p:txBody>
          <a:bodyPr wrap="square" rtlCol="0">
            <a:spAutoFit/>
          </a:bodyPr>
          <a:lstStyle/>
          <a:p>
            <a:r>
              <a:rPr lang="en-US" sz="1200" dirty="0">
                <a:solidFill>
                  <a:schemeClr val="accent2"/>
                </a:solidFill>
              </a:rPr>
              <a:t>reference</a:t>
            </a:r>
          </a:p>
        </p:txBody>
      </p:sp>
      <p:sp>
        <p:nvSpPr>
          <p:cNvPr id="44" name="TextBox 43"/>
          <p:cNvSpPr txBox="1"/>
          <p:nvPr/>
        </p:nvSpPr>
        <p:spPr>
          <a:xfrm>
            <a:off x="2998108" y="4648200"/>
            <a:ext cx="1168400" cy="279400"/>
          </a:xfrm>
          <a:prstGeom prst="rect">
            <a:avLst/>
          </a:prstGeom>
          <a:noFill/>
        </p:spPr>
        <p:txBody>
          <a:bodyPr wrap="square" rtlCol="0">
            <a:spAutoFit/>
          </a:bodyPr>
          <a:lstStyle/>
          <a:p>
            <a:r>
              <a:rPr lang="en-US" sz="1200" dirty="0">
                <a:solidFill>
                  <a:schemeClr val="accent2"/>
                </a:solidFill>
              </a:rPr>
              <a:t>reference</a:t>
            </a:r>
          </a:p>
        </p:txBody>
      </p:sp>
      <p:sp>
        <p:nvSpPr>
          <p:cNvPr id="45" name="TextBox 44"/>
          <p:cNvSpPr txBox="1"/>
          <p:nvPr/>
        </p:nvSpPr>
        <p:spPr>
          <a:xfrm>
            <a:off x="2982233" y="5164010"/>
            <a:ext cx="1168400" cy="279400"/>
          </a:xfrm>
          <a:prstGeom prst="rect">
            <a:avLst/>
          </a:prstGeom>
          <a:noFill/>
        </p:spPr>
        <p:txBody>
          <a:bodyPr wrap="square" rtlCol="0">
            <a:spAutoFit/>
          </a:bodyPr>
          <a:lstStyle/>
          <a:p>
            <a:r>
              <a:rPr lang="en-US" sz="1200" dirty="0">
                <a:solidFill>
                  <a:schemeClr val="accent2"/>
                </a:solidFill>
              </a:rPr>
              <a:t>reference</a:t>
            </a:r>
          </a:p>
        </p:txBody>
      </p:sp>
      <p:sp>
        <p:nvSpPr>
          <p:cNvPr id="46" name="TextBox 45"/>
          <p:cNvSpPr txBox="1"/>
          <p:nvPr/>
        </p:nvSpPr>
        <p:spPr>
          <a:xfrm>
            <a:off x="2982233" y="5713029"/>
            <a:ext cx="1168400" cy="279400"/>
          </a:xfrm>
          <a:prstGeom prst="rect">
            <a:avLst/>
          </a:prstGeom>
          <a:noFill/>
        </p:spPr>
        <p:txBody>
          <a:bodyPr wrap="square" rtlCol="0">
            <a:spAutoFit/>
          </a:bodyPr>
          <a:lstStyle/>
          <a:p>
            <a:r>
              <a:rPr lang="en-US" sz="1200" dirty="0">
                <a:solidFill>
                  <a:schemeClr val="accent2"/>
                </a:solidFill>
              </a:rPr>
              <a:t>reference</a:t>
            </a:r>
          </a:p>
        </p:txBody>
      </p:sp>
      <p:pic>
        <p:nvPicPr>
          <p:cNvPr id="25" name="Picture 24"/>
          <p:cNvPicPr>
            <a:picLocks noChangeAspect="1"/>
          </p:cNvPicPr>
          <p:nvPr/>
        </p:nvPicPr>
        <p:blipFill>
          <a:blip r:embed="rId2"/>
          <a:stretch>
            <a:fillRect/>
          </a:stretch>
        </p:blipFill>
        <p:spPr>
          <a:xfrm>
            <a:off x="6694715" y="3723714"/>
            <a:ext cx="5091526" cy="1163972"/>
          </a:xfrm>
          <a:prstGeom prst="rect">
            <a:avLst/>
          </a:prstGeom>
        </p:spPr>
      </p:pic>
      <p:cxnSp>
        <p:nvCxnSpPr>
          <p:cNvPr id="26" name="Straight Arrow Connector 25"/>
          <p:cNvCxnSpPr/>
          <p:nvPr/>
        </p:nvCxnSpPr>
        <p:spPr>
          <a:xfrm>
            <a:off x="5869216" y="4308929"/>
            <a:ext cx="65132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4836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Demo – MVC App Client using .NET SDK</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712" y="1335233"/>
            <a:ext cx="3994324" cy="5249992"/>
          </a:xfrm>
          <a:prstGeom prst="rect">
            <a:avLst/>
          </a:prstGeom>
        </p:spPr>
      </p:pic>
      <p:pic>
        <p:nvPicPr>
          <p:cNvPr id="5" name="Picture 4"/>
          <p:cNvPicPr>
            <a:picLocks noChangeAspect="1"/>
          </p:cNvPicPr>
          <p:nvPr/>
        </p:nvPicPr>
        <p:blipFill>
          <a:blip r:embed="rId3"/>
          <a:stretch>
            <a:fillRect/>
          </a:stretch>
        </p:blipFill>
        <p:spPr>
          <a:xfrm>
            <a:off x="1006619" y="1335233"/>
            <a:ext cx="4898382" cy="3270019"/>
          </a:xfrm>
          <a:prstGeom prst="rect">
            <a:avLst/>
          </a:prstGeom>
        </p:spPr>
      </p:pic>
    </p:spTree>
    <p:extLst>
      <p:ext uri="{BB962C8B-B14F-4D97-AF65-F5344CB8AC3E}">
        <p14:creationId xmlns:p14="http://schemas.microsoft.com/office/powerpoint/2010/main" val="3368870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2005" y="3013501"/>
            <a:ext cx="3663696"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Q &amp; A</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005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785" y="295468"/>
            <a:ext cx="10223070"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Update – Default Encoding Preset</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985507" y="2288753"/>
            <a:ext cx="7667625" cy="2028825"/>
          </a:xfrm>
          <a:prstGeom prst="rect">
            <a:avLst/>
          </a:prstGeom>
        </p:spPr>
      </p:pic>
    </p:spTree>
    <p:extLst>
      <p:ext uri="{BB962C8B-B14F-4D97-AF65-F5344CB8AC3E}">
        <p14:creationId xmlns:p14="http://schemas.microsoft.com/office/powerpoint/2010/main" val="3544913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7785" y="295468"/>
            <a:ext cx="10223070"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Update – Custom Encoding Preset</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3" name="Rectangle 2"/>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1876425" y="2262187"/>
            <a:ext cx="8439150" cy="2333625"/>
          </a:xfrm>
          <a:prstGeom prst="rect">
            <a:avLst/>
          </a:prstGeom>
        </p:spPr>
      </p:pic>
    </p:spTree>
    <p:extLst>
      <p:ext uri="{BB962C8B-B14F-4D97-AF65-F5344CB8AC3E}">
        <p14:creationId xmlns:p14="http://schemas.microsoft.com/office/powerpoint/2010/main" val="302754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Agenda</a:t>
            </a:r>
          </a:p>
        </p:txBody>
      </p:sp>
      <p:sp>
        <p:nvSpPr>
          <p:cNvPr id="9" name="Rectangle 8"/>
          <p:cNvSpPr/>
          <p:nvPr/>
        </p:nvSpPr>
        <p:spPr>
          <a:xfrm>
            <a:off x="1263903" y="1645103"/>
            <a:ext cx="9073897" cy="2092881"/>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Introduction to Azure Media Services</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Packaging - traditional vs dynamic</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Development options</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Building MVC client</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Q&amp;A</a:t>
            </a:r>
          </a:p>
        </p:txBody>
      </p:sp>
      <p:sp>
        <p:nvSpPr>
          <p:cNvPr id="10" name="Rectangle 9"/>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http://www.zurb.com/blog_uploads/0000/0894/agen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1645103"/>
            <a:ext cx="2949575" cy="303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09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Azure Media Services (AMS)</a:t>
            </a:r>
          </a:p>
        </p:txBody>
      </p:sp>
      <p:sp>
        <p:nvSpPr>
          <p:cNvPr id="4" name="TextBox 3"/>
          <p:cNvSpPr txBox="1"/>
          <p:nvPr/>
        </p:nvSpPr>
        <p:spPr>
          <a:xfrm>
            <a:off x="1257300" y="2644170"/>
            <a:ext cx="10312399" cy="1569660"/>
          </a:xfrm>
          <a:prstGeom prst="rect">
            <a:avLst/>
          </a:prstGeom>
          <a:noFill/>
        </p:spPr>
        <p:txBody>
          <a:bodyPr wrap="square" rtlCol="0">
            <a:spAutoFit/>
          </a:bodyPr>
          <a:lstStyle/>
          <a:p>
            <a:r>
              <a:rPr lang="en-US" sz="4800" dirty="0">
                <a:solidFill>
                  <a:schemeClr val="bg1">
                    <a:lumMod val="50000"/>
                  </a:schemeClr>
                </a:solidFill>
              </a:rPr>
              <a:t>Content uploading, encoding, encryption and streaming services by</a:t>
            </a:r>
          </a:p>
        </p:txBody>
      </p:sp>
      <p:sp>
        <p:nvSpPr>
          <p:cNvPr id="9" name="Rectangle 8"/>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ttp://meridianintl.co/wp-content/uploads/2015/05/microsoft-new-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9876" y="3543905"/>
            <a:ext cx="1736724" cy="584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3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Who can use?</a:t>
            </a: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543300" y="2194649"/>
            <a:ext cx="7416800" cy="1754326"/>
          </a:xfrm>
          <a:prstGeom prst="rect">
            <a:avLst/>
          </a:prstGeom>
          <a:noFill/>
        </p:spPr>
        <p:txBody>
          <a:bodyPr wrap="square" rtlCol="0">
            <a:spAutoFit/>
          </a:bodyPr>
          <a:lstStyle/>
          <a:p>
            <a:r>
              <a:rPr lang="en-US" sz="3600" dirty="0">
                <a:solidFill>
                  <a:schemeClr val="bg1">
                    <a:lumMod val="50000"/>
                  </a:schemeClr>
                </a:solidFill>
              </a:rPr>
              <a:t>Maybe you have a bunch of training videos you want to share with your global audience.</a:t>
            </a:r>
          </a:p>
        </p:txBody>
      </p:sp>
      <p:pic>
        <p:nvPicPr>
          <p:cNvPr id="1026" name="Picture 2" descr="https://blogs.vmware.com/tp/.a/6a00d8341c328153ef01676441fa96970b-p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504" y="1947861"/>
            <a:ext cx="2295525" cy="224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911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Who can use?</a:t>
            </a: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24300" y="2160538"/>
            <a:ext cx="7442199" cy="1754326"/>
          </a:xfrm>
          <a:prstGeom prst="rect">
            <a:avLst/>
          </a:prstGeom>
          <a:noFill/>
        </p:spPr>
        <p:txBody>
          <a:bodyPr wrap="square" rtlCol="0">
            <a:spAutoFit/>
          </a:bodyPr>
          <a:lstStyle/>
          <a:p>
            <a:r>
              <a:rPr lang="en-US" sz="3600" dirty="0">
                <a:solidFill>
                  <a:schemeClr val="bg1">
                    <a:lumMod val="50000"/>
                  </a:schemeClr>
                </a:solidFill>
              </a:rPr>
              <a:t>Or maybe you are hosting the Olympic Games and need to live stream to hundreds of millions of consumer.</a:t>
            </a:r>
          </a:p>
        </p:txBody>
      </p:sp>
      <p:pic>
        <p:nvPicPr>
          <p:cNvPr id="2050" name="Picture 2" descr="http://www.onlinesocialmedia.net/wp-content/uploads/Eurosport-beats-BBC-for-Olympic-Games-TV-right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036763"/>
            <a:ext cx="2524125" cy="178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48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Who can use?</a:t>
            </a:r>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089401" y="1919763"/>
            <a:ext cx="7327899" cy="2308324"/>
          </a:xfrm>
          <a:prstGeom prst="rect">
            <a:avLst/>
          </a:prstGeom>
          <a:noFill/>
        </p:spPr>
        <p:txBody>
          <a:bodyPr wrap="square" rtlCol="0">
            <a:spAutoFit/>
          </a:bodyPr>
          <a:lstStyle/>
          <a:p>
            <a:r>
              <a:rPr lang="en-US" sz="3600" dirty="0">
                <a:solidFill>
                  <a:schemeClr val="bg1">
                    <a:lumMod val="50000"/>
                  </a:schemeClr>
                </a:solidFill>
              </a:rPr>
              <a:t>Or maybe you’re a TV network, a radio station, ad agency and you want to stop worrying about infrastructure and embrace cloud scale.</a:t>
            </a:r>
          </a:p>
        </p:txBody>
      </p:sp>
      <p:pic>
        <p:nvPicPr>
          <p:cNvPr id="3074" name="Picture 2" descr="http://venturesafrica.com/wp-content/uploads/2012/06/Pay-Tv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9675" y="2122963"/>
            <a:ext cx="2447925" cy="1682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97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04" y="396147"/>
            <a:ext cx="10323575" cy="830997"/>
          </a:xfrm>
          <a:prstGeom prst="rect">
            <a:avLst/>
          </a:prstGeom>
          <a:noFill/>
        </p:spPr>
        <p:txBody>
          <a:bodyPr wrap="square" lIns="91440" tIns="45720" rIns="91440" bIns="45720">
            <a:spAutoFit/>
          </a:bodyPr>
          <a:lstStyle/>
          <a:p>
            <a:r>
              <a:rPr lang="en-US" sz="4800" b="0" cap="none" spc="0" dirty="0">
                <a:ln w="0"/>
                <a:solidFill>
                  <a:srgbClr val="00BCF2"/>
                </a:solidFill>
                <a:effectLst>
                  <a:outerShdw blurRad="38100" dist="19050" dir="2700000" algn="tl" rotWithShape="0">
                    <a:schemeClr val="dk1">
                      <a:alpha val="40000"/>
                    </a:schemeClr>
                  </a:outerShdw>
                </a:effectLst>
              </a:rPr>
              <a:t>Advantages of AMS?</a:t>
            </a:r>
          </a:p>
        </p:txBody>
      </p:sp>
      <p:sp>
        <p:nvSpPr>
          <p:cNvPr id="3" name="Rectangle 2"/>
          <p:cNvSpPr/>
          <p:nvPr/>
        </p:nvSpPr>
        <p:spPr>
          <a:xfrm>
            <a:off x="1073403" y="1736229"/>
            <a:ext cx="10496297" cy="3385542"/>
          </a:xfrm>
          <a:prstGeom prst="rect">
            <a:avLst/>
          </a:prstGeom>
        </p:spPr>
        <p:txBody>
          <a:bodyPr wrap="square">
            <a:spAutoFit/>
          </a:bodyPr>
          <a:lstStyle/>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An extensible cloud-based platform to build scalable media management and delivery applications </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Securely upload, store, encode and package video or audio content</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Delivers media on-demand and live streaming</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Delivery to various clients for example, TV, PC, and mobile devices</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Automatic adaptive video playback</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Highly scalable using reserve streaming and encoding units</a:t>
            </a:r>
          </a:p>
          <a:p>
            <a:pPr marL="285750" indent="-285750">
              <a:spcBef>
                <a:spcPts val="1200"/>
              </a:spcBef>
              <a:buFont typeface="Wingdings" panose="05000000000000000000" pitchFamily="2" charset="2"/>
              <a:buChar char="Ø"/>
            </a:pPr>
            <a:r>
              <a:rPr lang="en-US" dirty="0">
                <a:solidFill>
                  <a:srgbClr val="505050"/>
                </a:solidFill>
                <a:latin typeface="Segoe UI" panose="020B0502040204020203" pitchFamily="34" charset="0"/>
              </a:rPr>
              <a:t>Encrypted video content delivery using AES or DRM (PlayReady) technologies</a:t>
            </a:r>
          </a:p>
          <a:p>
            <a:pPr>
              <a:spcBef>
                <a:spcPts val="1200"/>
              </a:spcBef>
            </a:pPr>
            <a:r>
              <a:rPr lang="en-US" dirty="0">
                <a:solidFill>
                  <a:srgbClr val="505050"/>
                </a:solidFill>
                <a:latin typeface="Segoe UI" panose="020B0502040204020203" pitchFamily="34" charset="0"/>
              </a:rPr>
              <a:t>    and much more..</a:t>
            </a:r>
            <a:endParaRPr lang="en-US" dirty="0"/>
          </a:p>
        </p:txBody>
      </p:sp>
      <p:sp>
        <p:nvSpPr>
          <p:cNvPr id="4" name="Rectangle 3"/>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47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rgbClr val="00BCF2"/>
                </a:solidFill>
                <a:effectLst>
                  <a:outerShdw blurRad="38100" dist="19050" dir="2700000" algn="tl" rotWithShape="0">
                    <a:schemeClr val="dk1">
                      <a:alpha val="40000"/>
                    </a:schemeClr>
                  </a:outerShdw>
                </a:effectLst>
              </a:rPr>
              <a:t>How different it is from others?</a:t>
            </a:r>
            <a:endParaRPr lang="en-US" sz="4800" b="0" cap="none" spc="0" dirty="0">
              <a:ln w="0"/>
              <a:solidFill>
                <a:srgbClr val="00BCF2"/>
              </a:solidFill>
              <a:effectLst>
                <a:outerShdw blurRad="38100" dist="19050" dir="2700000" algn="tl" rotWithShape="0">
                  <a:schemeClr val="dk1">
                    <a:alpha val="40000"/>
                  </a:schemeClr>
                </a:outerShdw>
              </a:effectLst>
            </a:endParaRPr>
          </a:p>
        </p:txBody>
      </p:sp>
      <p:sp>
        <p:nvSpPr>
          <p:cNvPr id="10" name="Rectangle 9"/>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959197345"/>
              </p:ext>
            </p:extLst>
          </p:nvPr>
        </p:nvGraphicFramePr>
        <p:xfrm>
          <a:off x="965198" y="1341966"/>
          <a:ext cx="10190480" cy="3619503"/>
        </p:xfrm>
        <a:graphic>
          <a:graphicData uri="http://schemas.openxmlformats.org/drawingml/2006/table">
            <a:tbl>
              <a:tblPr firstRow="1" bandRow="1">
                <a:tableStyleId>{5C22544A-7EE6-4342-B048-85BDC9FD1C3A}</a:tableStyleId>
              </a:tblPr>
              <a:tblGrid>
                <a:gridCol w="3505202">
                  <a:extLst>
                    <a:ext uri="{9D8B030D-6E8A-4147-A177-3AD203B41FA5}">
                      <a16:colId xmlns:a16="http://schemas.microsoft.com/office/drawing/2014/main" val="2563110504"/>
                    </a:ext>
                  </a:extLst>
                </a:gridCol>
                <a:gridCol w="2476500">
                  <a:extLst>
                    <a:ext uri="{9D8B030D-6E8A-4147-A177-3AD203B41FA5}">
                      <a16:colId xmlns:a16="http://schemas.microsoft.com/office/drawing/2014/main" val="1927229855"/>
                    </a:ext>
                  </a:extLst>
                </a:gridCol>
                <a:gridCol w="2032000">
                  <a:extLst>
                    <a:ext uri="{9D8B030D-6E8A-4147-A177-3AD203B41FA5}">
                      <a16:colId xmlns:a16="http://schemas.microsoft.com/office/drawing/2014/main" val="3156689613"/>
                    </a:ext>
                  </a:extLst>
                </a:gridCol>
                <a:gridCol w="2176778">
                  <a:extLst>
                    <a:ext uri="{9D8B030D-6E8A-4147-A177-3AD203B41FA5}">
                      <a16:colId xmlns:a16="http://schemas.microsoft.com/office/drawing/2014/main" val="874711795"/>
                    </a:ext>
                  </a:extLst>
                </a:gridCol>
              </a:tblGrid>
              <a:tr h="402167">
                <a:tc>
                  <a:txBody>
                    <a:bodyPr/>
                    <a:lstStyle/>
                    <a:p>
                      <a:r>
                        <a:rPr lang="en-US" dirty="0"/>
                        <a:t>Features</a:t>
                      </a:r>
                    </a:p>
                  </a:txBody>
                  <a:tcPr/>
                </a:tc>
                <a:tc>
                  <a:txBody>
                    <a:bodyPr/>
                    <a:lstStyle/>
                    <a:p>
                      <a:r>
                        <a:rPr lang="en-US" dirty="0"/>
                        <a:t>Azure Media Services</a:t>
                      </a:r>
                    </a:p>
                  </a:txBody>
                  <a:tcPr/>
                </a:tc>
                <a:tc>
                  <a:txBody>
                    <a:bodyPr/>
                    <a:lstStyle/>
                    <a:p>
                      <a:r>
                        <a:rPr lang="en-US" dirty="0"/>
                        <a:t>YouTube</a:t>
                      </a:r>
                    </a:p>
                  </a:txBody>
                  <a:tcPr/>
                </a:tc>
                <a:tc>
                  <a:txBody>
                    <a:bodyPr/>
                    <a:lstStyle/>
                    <a:p>
                      <a:r>
                        <a:rPr lang="en-US" dirty="0"/>
                        <a:t>Vimeo</a:t>
                      </a:r>
                    </a:p>
                  </a:txBody>
                  <a:tcPr/>
                </a:tc>
                <a:extLst>
                  <a:ext uri="{0D108BD9-81ED-4DB2-BD59-A6C34878D82A}">
                    <a16:rowId xmlns:a16="http://schemas.microsoft.com/office/drawing/2014/main" val="4225546106"/>
                  </a:ext>
                </a:extLst>
              </a:tr>
              <a:tr h="402167">
                <a:tc>
                  <a:txBody>
                    <a:bodyPr/>
                    <a:lstStyle/>
                    <a:p>
                      <a:r>
                        <a:rPr lang="en-US" dirty="0"/>
                        <a:t>REST</a:t>
                      </a:r>
                      <a:r>
                        <a:rPr lang="en-US" baseline="0" dirty="0"/>
                        <a:t> API</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730912590"/>
                  </a:ext>
                </a:extLst>
              </a:tr>
              <a:tr h="402167">
                <a:tc>
                  <a:txBody>
                    <a:bodyPr/>
                    <a:lstStyle/>
                    <a:p>
                      <a:r>
                        <a:rPr lang="en-US" dirty="0"/>
                        <a:t>Native SDK</a:t>
                      </a:r>
                    </a:p>
                  </a:txBody>
                  <a:tcPr/>
                </a:tc>
                <a:tc>
                  <a:txBody>
                    <a:bodyPr/>
                    <a:lstStyle/>
                    <a:p>
                      <a:r>
                        <a:rPr lang="en-US" dirty="0"/>
                        <a:t>Yes</a:t>
                      </a:r>
                    </a:p>
                  </a:txBody>
                  <a:tcPr/>
                </a:tc>
                <a:tc>
                  <a:txBody>
                    <a:bodyPr/>
                    <a:lstStyle/>
                    <a:p>
                      <a:r>
                        <a:rPr lang="en-US" dirty="0"/>
                        <a:t>Not Applicable/No</a:t>
                      </a:r>
                    </a:p>
                  </a:txBody>
                  <a:tcPr/>
                </a:tc>
                <a:tc>
                  <a:txBody>
                    <a:bodyPr/>
                    <a:lstStyle/>
                    <a:p>
                      <a:r>
                        <a:rPr lang="en-US" dirty="0"/>
                        <a:t>Not Applicable/No</a:t>
                      </a:r>
                    </a:p>
                  </a:txBody>
                  <a:tcPr/>
                </a:tc>
                <a:extLst>
                  <a:ext uri="{0D108BD9-81ED-4DB2-BD59-A6C34878D82A}">
                    <a16:rowId xmlns:a16="http://schemas.microsoft.com/office/drawing/2014/main" val="2318682195"/>
                  </a:ext>
                </a:extLst>
              </a:tr>
              <a:tr h="402167">
                <a:tc>
                  <a:txBody>
                    <a:bodyPr/>
                    <a:lstStyle/>
                    <a:p>
                      <a:r>
                        <a:rPr lang="en-US" dirty="0"/>
                        <a:t>Dynamic Packaging</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461324612"/>
                  </a:ext>
                </a:extLst>
              </a:tr>
              <a:tr h="402167">
                <a:tc>
                  <a:txBody>
                    <a:bodyPr/>
                    <a:lstStyle/>
                    <a:p>
                      <a:r>
                        <a:rPr lang="en-US" dirty="0"/>
                        <a:t>Scaling</a:t>
                      </a:r>
                      <a:r>
                        <a:rPr lang="en-US" baseline="0" dirty="0"/>
                        <a:t> Streaming and Encoding</a:t>
                      </a:r>
                      <a:endParaRPr lang="en-US" dirty="0"/>
                    </a:p>
                  </a:txBody>
                  <a:tcPr/>
                </a:tc>
                <a:tc>
                  <a:txBody>
                    <a:bodyPr/>
                    <a:lstStyle/>
                    <a:p>
                      <a:r>
                        <a:rPr lang="en-US" dirty="0"/>
                        <a:t>Yes</a:t>
                      </a:r>
                    </a:p>
                  </a:txBody>
                  <a:tcPr/>
                </a:tc>
                <a:tc>
                  <a:txBody>
                    <a:bodyPr/>
                    <a:lstStyle/>
                    <a:p>
                      <a:r>
                        <a:rPr lang="en-US" dirty="0"/>
                        <a:t>Not Applicable/No</a:t>
                      </a:r>
                    </a:p>
                  </a:txBody>
                  <a:tcPr/>
                </a:tc>
                <a:tc>
                  <a:txBody>
                    <a:bodyPr/>
                    <a:lstStyle/>
                    <a:p>
                      <a:r>
                        <a:rPr lang="en-US" dirty="0"/>
                        <a:t>Not Applicable/No</a:t>
                      </a:r>
                    </a:p>
                  </a:txBody>
                  <a:tcPr/>
                </a:tc>
                <a:extLst>
                  <a:ext uri="{0D108BD9-81ED-4DB2-BD59-A6C34878D82A}">
                    <a16:rowId xmlns:a16="http://schemas.microsoft.com/office/drawing/2014/main" val="3510156930"/>
                  </a:ext>
                </a:extLst>
              </a:tr>
              <a:tr h="402167">
                <a:tc>
                  <a:txBody>
                    <a:bodyPr/>
                    <a:lstStyle/>
                    <a:p>
                      <a:r>
                        <a:rPr lang="en-US" dirty="0"/>
                        <a:t>Live Encoding and Streaming</a:t>
                      </a:r>
                    </a:p>
                  </a:txBody>
                  <a:tcPr/>
                </a:tc>
                <a:tc>
                  <a:txBody>
                    <a:bodyPr/>
                    <a:lstStyle/>
                    <a:p>
                      <a:r>
                        <a:rPr lang="en-US" dirty="0"/>
                        <a:t>Yes</a:t>
                      </a:r>
                    </a:p>
                  </a:txBody>
                  <a:tcPr/>
                </a:tc>
                <a:tc>
                  <a:txBody>
                    <a:bodyPr/>
                    <a:lstStyle/>
                    <a:p>
                      <a:r>
                        <a:rPr lang="en-US" dirty="0"/>
                        <a:t>Hangout</a:t>
                      </a:r>
                    </a:p>
                  </a:txBody>
                  <a:tcPr/>
                </a:tc>
                <a:tc>
                  <a:txBody>
                    <a:bodyPr/>
                    <a:lstStyle/>
                    <a:p>
                      <a:r>
                        <a:rPr lang="en-US" dirty="0"/>
                        <a:t>No</a:t>
                      </a:r>
                    </a:p>
                  </a:txBody>
                  <a:tcPr/>
                </a:tc>
                <a:extLst>
                  <a:ext uri="{0D108BD9-81ED-4DB2-BD59-A6C34878D82A}">
                    <a16:rowId xmlns:a16="http://schemas.microsoft.com/office/drawing/2014/main" val="4238667561"/>
                  </a:ext>
                </a:extLst>
              </a:tr>
              <a:tr h="402167">
                <a:tc>
                  <a:txBody>
                    <a:bodyPr/>
                    <a:lstStyle/>
                    <a:p>
                      <a:r>
                        <a:rPr lang="en-US" dirty="0"/>
                        <a:t>Content Protection</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extLst>
                  <a:ext uri="{0D108BD9-81ED-4DB2-BD59-A6C34878D82A}">
                    <a16:rowId xmlns:a16="http://schemas.microsoft.com/office/drawing/2014/main" val="1800623285"/>
                  </a:ext>
                </a:extLst>
              </a:tr>
              <a:tr h="402167">
                <a:tc>
                  <a:txBody>
                    <a:bodyPr/>
                    <a:lstStyle/>
                    <a:p>
                      <a:r>
                        <a:rPr lang="en-US" dirty="0"/>
                        <a:t>Content Delivery UI</a:t>
                      </a:r>
                    </a:p>
                  </a:txBody>
                  <a:tcPr/>
                </a:tc>
                <a:tc>
                  <a:txBody>
                    <a:bodyPr/>
                    <a:lstStyle/>
                    <a:p>
                      <a:r>
                        <a:rPr lang="en-US" dirty="0"/>
                        <a:t>No/we build it</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59789250"/>
                  </a:ext>
                </a:extLst>
              </a:tr>
              <a:tr h="402167">
                <a:tc>
                  <a:txBody>
                    <a:bodyPr/>
                    <a:lstStyle/>
                    <a:p>
                      <a:r>
                        <a:rPr lang="en-US" dirty="0"/>
                        <a:t>Indexing</a:t>
                      </a:r>
                    </a:p>
                  </a:txBody>
                  <a:tcPr/>
                </a:tc>
                <a:tc>
                  <a:txBody>
                    <a:bodyPr/>
                    <a:lstStyle/>
                    <a:p>
                      <a:r>
                        <a:rPr lang="en-US" dirty="0"/>
                        <a:t>Yes</a:t>
                      </a:r>
                    </a:p>
                  </a:txBody>
                  <a:tcPr/>
                </a:tc>
                <a:tc>
                  <a:txBody>
                    <a:bodyPr/>
                    <a:lstStyle/>
                    <a:p>
                      <a:r>
                        <a:rPr lang="en-US" dirty="0"/>
                        <a:t>Subtitles</a:t>
                      </a:r>
                      <a:r>
                        <a:rPr lang="en-US" baseline="0" dirty="0"/>
                        <a:t> as alt</a:t>
                      </a:r>
                      <a:endParaRPr lang="en-US" dirty="0"/>
                    </a:p>
                  </a:txBody>
                  <a:tcPr/>
                </a:tc>
                <a:tc>
                  <a:txBody>
                    <a:bodyPr/>
                    <a:lstStyle/>
                    <a:p>
                      <a:r>
                        <a:rPr lang="en-US" dirty="0"/>
                        <a:t>No</a:t>
                      </a:r>
                    </a:p>
                  </a:txBody>
                  <a:tcPr/>
                </a:tc>
                <a:extLst>
                  <a:ext uri="{0D108BD9-81ED-4DB2-BD59-A6C34878D82A}">
                    <a16:rowId xmlns:a16="http://schemas.microsoft.com/office/drawing/2014/main" val="3893651245"/>
                  </a:ext>
                </a:extLst>
              </a:tr>
            </a:tbl>
          </a:graphicData>
        </a:graphic>
      </p:graphicFrame>
      <p:sp>
        <p:nvSpPr>
          <p:cNvPr id="4" name="TextBox 3"/>
          <p:cNvSpPr txBox="1"/>
          <p:nvPr/>
        </p:nvSpPr>
        <p:spPr>
          <a:xfrm>
            <a:off x="965198" y="5257800"/>
            <a:ext cx="10190480" cy="584775"/>
          </a:xfrm>
          <a:prstGeom prst="rect">
            <a:avLst/>
          </a:prstGeom>
          <a:noFill/>
        </p:spPr>
        <p:txBody>
          <a:bodyPr wrap="square" rtlCol="0">
            <a:spAutoFit/>
          </a:bodyPr>
          <a:lstStyle/>
          <a:p>
            <a:r>
              <a:rPr lang="en-US" sz="1600" b="1" dirty="0">
                <a:solidFill>
                  <a:srgbClr val="FF0000"/>
                </a:solidFill>
                <a:effectLst>
                  <a:outerShdw blurRad="38100" dist="38100" dir="2700000" algn="tl">
                    <a:srgbClr val="000000">
                      <a:alpha val="43137"/>
                    </a:srgbClr>
                  </a:outerShdw>
                </a:effectLst>
              </a:rPr>
              <a:t>Note: </a:t>
            </a:r>
            <a:r>
              <a:rPr lang="en-US" sz="1600" dirty="0">
                <a:solidFill>
                  <a:srgbClr val="FF0000"/>
                </a:solidFill>
              </a:rPr>
              <a:t>We should not compare AMS with YouTube or Vimeo because somehow both solves different purpose. This table is only meant to provide knowledge on what AMS can do today.</a:t>
            </a:r>
          </a:p>
        </p:txBody>
      </p:sp>
    </p:spTree>
    <p:extLst>
      <p:ext uri="{BB962C8B-B14F-4D97-AF65-F5344CB8AC3E}">
        <p14:creationId xmlns:p14="http://schemas.microsoft.com/office/powerpoint/2010/main" val="15883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5C92D"/>
        </a:solidFill>
        <a:effectLst/>
      </p:bgPr>
    </p:bg>
    <p:spTree>
      <p:nvGrpSpPr>
        <p:cNvPr id="1" name=""/>
        <p:cNvGrpSpPr/>
        <p:nvPr/>
      </p:nvGrpSpPr>
      <p:grpSpPr>
        <a:xfrm>
          <a:off x="0" y="0"/>
          <a:ext cx="0" cy="0"/>
          <a:chOff x="0" y="0"/>
          <a:chExt cx="0" cy="0"/>
        </a:xfrm>
      </p:grpSpPr>
      <p:sp>
        <p:nvSpPr>
          <p:cNvPr id="3" name="Rectangle 2"/>
          <p:cNvSpPr/>
          <p:nvPr/>
        </p:nvSpPr>
        <p:spPr>
          <a:xfrm>
            <a:off x="832104" y="396147"/>
            <a:ext cx="10323575" cy="830997"/>
          </a:xfrm>
          <a:prstGeom prst="rect">
            <a:avLst/>
          </a:prstGeom>
          <a:noFill/>
        </p:spPr>
        <p:txBody>
          <a:bodyPr wrap="square" lIns="91440" tIns="45720" rIns="91440" bIns="45720">
            <a:spAutoFit/>
          </a:bodyPr>
          <a:lstStyle/>
          <a:p>
            <a:r>
              <a:rPr lang="en-US" sz="4800" dirty="0">
                <a:ln w="0"/>
                <a:solidFill>
                  <a:schemeClr val="bg1"/>
                </a:solidFill>
                <a:effectLst>
                  <a:outerShdw blurRad="38100" dist="19050" dir="2700000" algn="tl" rotWithShape="0">
                    <a:schemeClr val="dk1">
                      <a:alpha val="40000"/>
                    </a:schemeClr>
                  </a:outerShdw>
                </a:effectLst>
              </a:rPr>
              <a:t>AMS</a:t>
            </a:r>
            <a:r>
              <a:rPr lang="en-US" sz="4800" b="0" cap="none" spc="0" dirty="0">
                <a:ln w="0"/>
                <a:solidFill>
                  <a:schemeClr val="bg1"/>
                </a:solidFill>
                <a:effectLst>
                  <a:outerShdw blurRad="38100" dist="19050" dir="2700000" algn="tl" rotWithShape="0">
                    <a:schemeClr val="dk1">
                      <a:alpha val="40000"/>
                    </a:schemeClr>
                  </a:outerShdw>
                </a:effectLst>
              </a:rPr>
              <a:t> Overview</a:t>
            </a:r>
          </a:p>
        </p:txBody>
      </p:sp>
      <p:pic>
        <p:nvPicPr>
          <p:cNvPr id="4" name="Picture 3"/>
          <p:cNvPicPr>
            <a:picLocks noChangeAspect="1"/>
          </p:cNvPicPr>
          <p:nvPr/>
        </p:nvPicPr>
        <p:blipFill>
          <a:blip r:embed="rId2"/>
          <a:stretch>
            <a:fillRect/>
          </a:stretch>
        </p:blipFill>
        <p:spPr>
          <a:xfrm>
            <a:off x="0" y="2145182"/>
            <a:ext cx="12192000" cy="4712818"/>
          </a:xfrm>
          <a:prstGeom prst="rect">
            <a:avLst/>
          </a:prstGeom>
        </p:spPr>
      </p:pic>
      <p:cxnSp>
        <p:nvCxnSpPr>
          <p:cNvPr id="6" name="Straight Arrow Connector 5"/>
          <p:cNvCxnSpPr/>
          <p:nvPr/>
        </p:nvCxnSpPr>
        <p:spPr>
          <a:xfrm flipV="1">
            <a:off x="2003367" y="3283527"/>
            <a:ext cx="0" cy="8395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p:cNvSpPr txBox="1"/>
          <p:nvPr/>
        </p:nvSpPr>
        <p:spPr>
          <a:xfrm>
            <a:off x="1188717" y="2595631"/>
            <a:ext cx="1637608" cy="646331"/>
          </a:xfrm>
          <a:prstGeom prst="rect">
            <a:avLst/>
          </a:prstGeom>
          <a:noFill/>
        </p:spPr>
        <p:txBody>
          <a:bodyPr wrap="square" rtlCol="0">
            <a:spAutoFit/>
          </a:bodyPr>
          <a:lstStyle/>
          <a:p>
            <a:pPr algn="ctr"/>
            <a:r>
              <a:rPr lang="en-US" dirty="0"/>
              <a:t>upload content into the cloud</a:t>
            </a:r>
          </a:p>
        </p:txBody>
      </p:sp>
      <p:cxnSp>
        <p:nvCxnSpPr>
          <p:cNvPr id="10" name="Straight Connector 9"/>
          <p:cNvCxnSpPr/>
          <p:nvPr/>
        </p:nvCxnSpPr>
        <p:spPr>
          <a:xfrm>
            <a:off x="1354973" y="3208710"/>
            <a:ext cx="128016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1848609" y="1478849"/>
            <a:ext cx="3671040" cy="646331"/>
          </a:xfrm>
          <a:prstGeom prst="rect">
            <a:avLst/>
          </a:prstGeom>
        </p:spPr>
        <p:txBody>
          <a:bodyPr wrap="square">
            <a:spAutoFit/>
          </a:bodyPr>
          <a:lstStyle/>
          <a:p>
            <a:pPr algn="ctr"/>
            <a:r>
              <a:rPr lang="en-US" dirty="0"/>
              <a:t>compress video into different format</a:t>
            </a:r>
          </a:p>
          <a:p>
            <a:pPr algn="ctr"/>
            <a:r>
              <a:rPr lang="en-US" dirty="0"/>
              <a:t>something like expression encoder</a:t>
            </a:r>
          </a:p>
        </p:txBody>
      </p:sp>
      <p:cxnSp>
        <p:nvCxnSpPr>
          <p:cNvPr id="13" name="Straight Arrow Connector 12"/>
          <p:cNvCxnSpPr/>
          <p:nvPr/>
        </p:nvCxnSpPr>
        <p:spPr>
          <a:xfrm flipV="1">
            <a:off x="3685309" y="2145182"/>
            <a:ext cx="0" cy="185601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Straight Connector 14"/>
          <p:cNvCxnSpPr/>
          <p:nvPr/>
        </p:nvCxnSpPr>
        <p:spPr>
          <a:xfrm>
            <a:off x="2064326" y="2083615"/>
            <a:ext cx="3222567"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5286893" y="2811015"/>
            <a:ext cx="0" cy="13051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3768438" y="2164684"/>
            <a:ext cx="3039687" cy="646331"/>
          </a:xfrm>
          <a:prstGeom prst="rect">
            <a:avLst/>
          </a:prstGeom>
          <a:noFill/>
        </p:spPr>
        <p:txBody>
          <a:bodyPr wrap="square" rtlCol="0">
            <a:spAutoFit/>
          </a:bodyPr>
          <a:lstStyle/>
          <a:p>
            <a:pPr algn="ctr"/>
            <a:r>
              <a:rPr lang="en-US" dirty="0"/>
              <a:t>secure content delivery with AES or DRM (PlayReady)</a:t>
            </a:r>
          </a:p>
        </p:txBody>
      </p:sp>
      <p:cxnSp>
        <p:nvCxnSpPr>
          <p:cNvPr id="19" name="Straight Connector 18"/>
          <p:cNvCxnSpPr/>
          <p:nvPr/>
        </p:nvCxnSpPr>
        <p:spPr>
          <a:xfrm>
            <a:off x="4064926" y="2777763"/>
            <a:ext cx="2443942"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6450680" y="3674225"/>
            <a:ext cx="0" cy="47462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TextBox 25"/>
          <p:cNvSpPr txBox="1"/>
          <p:nvPr/>
        </p:nvSpPr>
        <p:spPr>
          <a:xfrm>
            <a:off x="5367251" y="2970101"/>
            <a:ext cx="2327563" cy="646331"/>
          </a:xfrm>
          <a:prstGeom prst="rect">
            <a:avLst/>
          </a:prstGeom>
          <a:noFill/>
        </p:spPr>
        <p:txBody>
          <a:bodyPr wrap="square" rtlCol="0">
            <a:spAutoFit/>
          </a:bodyPr>
          <a:lstStyle/>
          <a:p>
            <a:pPr algn="ctr"/>
            <a:r>
              <a:rPr lang="en-US" dirty="0"/>
              <a:t>stream video when needed using locators</a:t>
            </a:r>
          </a:p>
        </p:txBody>
      </p:sp>
      <p:cxnSp>
        <p:nvCxnSpPr>
          <p:cNvPr id="27" name="Straight Connector 26"/>
          <p:cNvCxnSpPr/>
          <p:nvPr/>
        </p:nvCxnSpPr>
        <p:spPr>
          <a:xfrm>
            <a:off x="5519649" y="3591890"/>
            <a:ext cx="2019995" cy="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7775171" y="2811017"/>
            <a:ext cx="259088" cy="13050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TextBox 31"/>
          <p:cNvSpPr txBox="1"/>
          <p:nvPr/>
        </p:nvSpPr>
        <p:spPr>
          <a:xfrm>
            <a:off x="6887099" y="2136869"/>
            <a:ext cx="2290151" cy="646331"/>
          </a:xfrm>
          <a:prstGeom prst="rect">
            <a:avLst/>
          </a:prstGeom>
          <a:noFill/>
        </p:spPr>
        <p:txBody>
          <a:bodyPr wrap="square" rtlCol="0">
            <a:spAutoFit/>
          </a:bodyPr>
          <a:lstStyle/>
          <a:p>
            <a:pPr algn="ctr"/>
            <a:r>
              <a:rPr lang="en-US" dirty="0"/>
              <a:t>stream live video data through camera</a:t>
            </a:r>
          </a:p>
        </p:txBody>
      </p:sp>
      <p:cxnSp>
        <p:nvCxnSpPr>
          <p:cNvPr id="33" name="Straight Connector 32"/>
          <p:cNvCxnSpPr/>
          <p:nvPr/>
        </p:nvCxnSpPr>
        <p:spPr>
          <a:xfrm>
            <a:off x="7290277" y="2761137"/>
            <a:ext cx="1496276"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p:cNvSpPr/>
          <p:nvPr/>
        </p:nvSpPr>
        <p:spPr>
          <a:xfrm>
            <a:off x="0" y="0"/>
            <a:ext cx="182880" cy="6858000"/>
          </a:xfrm>
          <a:prstGeom prst="rect">
            <a:avLst/>
          </a:prstGeom>
          <a:solidFill>
            <a:srgbClr val="00BC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036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523</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 Kumar Vatsa</dc:creator>
  <cp:lastModifiedBy>Abhimanyu K Vatsa</cp:lastModifiedBy>
  <cp:revision>119</cp:revision>
  <dcterms:created xsi:type="dcterms:W3CDTF">2015-10-27T10:20:32Z</dcterms:created>
  <dcterms:modified xsi:type="dcterms:W3CDTF">2016-11-26T11:09:59Z</dcterms:modified>
</cp:coreProperties>
</file>