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4E58F-B528-4E9E-A699-DD0355DA20C8}" v="22" dt="2024-07-29T05:19:1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Dalavai" userId="a5446e35a662926c" providerId="LiveId" clId="{84F4E58F-B528-4E9E-A699-DD0355DA20C8}"/>
    <pc:docChg chg="addSld delSld modSld sldOrd">
      <pc:chgData name="Deepak Dalavai" userId="a5446e35a662926c" providerId="LiveId" clId="{84F4E58F-B528-4E9E-A699-DD0355DA20C8}" dt="2024-07-29T05:19:38.347" v="66" actId="1076"/>
      <pc:docMkLst>
        <pc:docMk/>
      </pc:docMkLst>
      <pc:sldChg chg="new del ord">
        <pc:chgData name="Deepak Dalavai" userId="a5446e35a662926c" providerId="LiveId" clId="{84F4E58F-B528-4E9E-A699-DD0355DA20C8}" dt="2024-07-29T05:12:56.162" v="4" actId="2696"/>
        <pc:sldMkLst>
          <pc:docMk/>
          <pc:sldMk cId="3631953890" sldId="267"/>
        </pc:sldMkLst>
      </pc:sldChg>
      <pc:sldChg chg="addSp delSp modSp add mod">
        <pc:chgData name="Deepak Dalavai" userId="a5446e35a662926c" providerId="LiveId" clId="{84F4E58F-B528-4E9E-A699-DD0355DA20C8}" dt="2024-07-29T05:19:38.347" v="66" actId="1076"/>
        <pc:sldMkLst>
          <pc:docMk/>
          <pc:sldMk cId="286562659" sldId="268"/>
        </pc:sldMkLst>
        <pc:spChg chg="add del mod">
          <ac:chgData name="Deepak Dalavai" userId="a5446e35a662926c" providerId="LiveId" clId="{84F4E58F-B528-4E9E-A699-DD0355DA20C8}" dt="2024-07-29T05:18:44.827" v="58" actId="21"/>
          <ac:spMkLst>
            <pc:docMk/>
            <pc:sldMk cId="286562659" sldId="268"/>
            <ac:spMk id="2" creationId="{43A22101-B470-4A08-BF5E-6970D2C6F8E3}"/>
          </ac:spMkLst>
        </pc:spChg>
        <pc:spChg chg="add del mod">
          <ac:chgData name="Deepak Dalavai" userId="a5446e35a662926c" providerId="LiveId" clId="{84F4E58F-B528-4E9E-A699-DD0355DA20C8}" dt="2024-07-29T05:18:37.052" v="53" actId="1076"/>
          <ac:spMkLst>
            <pc:docMk/>
            <pc:sldMk cId="286562659" sldId="268"/>
            <ac:spMk id="3" creationId="{9A9A8C2D-79D8-15A9-CE80-3E87CF078B1D}"/>
          </ac:spMkLst>
        </pc:spChg>
        <pc:spChg chg="add">
          <ac:chgData name="Deepak Dalavai" userId="a5446e35a662926c" providerId="LiveId" clId="{84F4E58F-B528-4E9E-A699-DD0355DA20C8}" dt="2024-07-29T05:18:33.359" v="51"/>
          <ac:spMkLst>
            <pc:docMk/>
            <pc:sldMk cId="286562659" sldId="268"/>
            <ac:spMk id="4" creationId="{5ECEA5CE-2337-51FA-3327-3D00885F1FC3}"/>
          </ac:spMkLst>
        </pc:spChg>
        <pc:spChg chg="mod">
          <ac:chgData name="Deepak Dalavai" userId="a5446e35a662926c" providerId="LiveId" clId="{84F4E58F-B528-4E9E-A699-DD0355DA20C8}" dt="2024-07-29T05:19:31.466" v="65" actId="1076"/>
          <ac:spMkLst>
            <pc:docMk/>
            <pc:sldMk cId="286562659" sldId="268"/>
            <ac:spMk id="11" creationId="{8EE2D2F3-2C78-9F77-E96A-910AD1C1CB8E}"/>
          </ac:spMkLst>
        </pc:spChg>
        <pc:spChg chg="mod">
          <ac:chgData name="Deepak Dalavai" userId="a5446e35a662926c" providerId="LiveId" clId="{84F4E58F-B528-4E9E-A699-DD0355DA20C8}" dt="2024-07-29T05:15:28.549" v="42" actId="20577"/>
          <ac:spMkLst>
            <pc:docMk/>
            <pc:sldMk cId="286562659" sldId="268"/>
            <ac:spMk id="13" creationId="{39E8C2BB-31B2-753B-5F83-1A19C03234D3}"/>
          </ac:spMkLst>
        </pc:spChg>
        <pc:picChg chg="add mod">
          <ac:chgData name="Deepak Dalavai" userId="a5446e35a662926c" providerId="LiveId" clId="{84F4E58F-B528-4E9E-A699-DD0355DA20C8}" dt="2024-07-29T05:19:38.347" v="66" actId="1076"/>
          <ac:picMkLst>
            <pc:docMk/>
            <pc:sldMk cId="286562659" sldId="268"/>
            <ac:picMk id="8" creationId="{7DABF7D6-07B2-2BBC-3F08-BF75E5CAE2EF}"/>
          </ac:picMkLst>
        </pc:picChg>
        <pc:picChg chg="del">
          <ac:chgData name="Deepak Dalavai" userId="a5446e35a662926c" providerId="LiveId" clId="{84F4E58F-B528-4E9E-A699-DD0355DA20C8}" dt="2024-07-29T05:13:30.685" v="5" actId="21"/>
          <ac:picMkLst>
            <pc:docMk/>
            <pc:sldMk cId="286562659" sldId="268"/>
            <ac:picMk id="3074" creationId="{4C1B439B-25D8-8FC7-4386-03A59559F0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52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3077-C9F9-44C9-9F4B-5E8F3CCCA8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5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14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4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03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4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42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2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74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18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309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037-B719-49A6-A669-129F1E4FEA4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8B5-3221-4A1E-AED2-4F9C6C102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595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860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78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3" y="615484"/>
            <a:ext cx="1152144" cy="115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283" y="615484"/>
            <a:ext cx="1161288" cy="1161288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7F289-D78D-E2AD-A161-88538720F667}"/>
              </a:ext>
            </a:extLst>
          </p:cNvPr>
          <p:cNvSpPr txBox="1"/>
          <p:nvPr/>
        </p:nvSpPr>
        <p:spPr>
          <a:xfrm>
            <a:off x="2684418" y="816540"/>
            <a:ext cx="7317065" cy="134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960"/>
              </a:spcAft>
            </a:pPr>
            <a:r>
              <a:rPr lang="en-IN" sz="216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132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960"/>
              </a:spcAft>
            </a:pPr>
            <a:r>
              <a:rPr lang="en-IN" sz="216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132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33FF7-5224-A2F7-9341-BC356C17948B}"/>
              </a:ext>
            </a:extLst>
          </p:cNvPr>
          <p:cNvSpPr txBox="1"/>
          <p:nvPr/>
        </p:nvSpPr>
        <p:spPr>
          <a:xfrm>
            <a:off x="897310" y="2155125"/>
            <a:ext cx="111217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/>
              <a:t>COURSE CODE:</a:t>
            </a:r>
            <a:r>
              <a:rPr lang="en-IN" sz="2160" dirty="0"/>
              <a:t> </a:t>
            </a:r>
          </a:p>
          <a:p>
            <a:pPr algn="ctr"/>
            <a:r>
              <a:rPr lang="en-IN" sz="2160" dirty="0"/>
              <a:t>CSA1590 CLOUD COMPUTING FOR BIG DATA ANLYTICS FOR VIRTUAL CLUSTERS</a:t>
            </a:r>
          </a:p>
          <a:p>
            <a:endParaRPr lang="en-US" sz="216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2D2F3-2C78-9F77-E96A-910AD1C1CB8E}"/>
              </a:ext>
            </a:extLst>
          </p:cNvPr>
          <p:cNvSpPr txBox="1"/>
          <p:nvPr/>
        </p:nvSpPr>
        <p:spPr>
          <a:xfrm>
            <a:off x="411730" y="2975182"/>
            <a:ext cx="9979882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/>
              <a:t>TOPIC</a:t>
            </a:r>
            <a:r>
              <a:rPr lang="en-US" sz="3360" dirty="0"/>
              <a:t>:</a:t>
            </a:r>
          </a:p>
          <a:p>
            <a:r>
              <a:rPr lang="en-US" sz="3600" dirty="0"/>
              <a:t>Project on Developing a Serverless Application using services such as AWS Lambda, Azure Functions, or Google Cloud Functions.</a:t>
            </a:r>
            <a:endParaRPr lang="en-IN" sz="336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161B9-6A3C-7805-C433-1EA15808BE76}"/>
              </a:ext>
            </a:extLst>
          </p:cNvPr>
          <p:cNvSpPr txBox="1"/>
          <p:nvPr/>
        </p:nvSpPr>
        <p:spPr>
          <a:xfrm rot="10800000" flipH="1" flipV="1">
            <a:off x="411730" y="5705506"/>
            <a:ext cx="536549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FACULTY </a:t>
            </a:r>
            <a:r>
              <a:rPr lang="en-US" sz="2160" dirty="0" err="1"/>
              <a:t>NAME:Dr.Gnana</a:t>
            </a:r>
            <a:r>
              <a:rPr lang="en-US" sz="2160" dirty="0"/>
              <a:t> </a:t>
            </a:r>
            <a:r>
              <a:rPr lang="en-US" sz="2160" dirty="0" err="1"/>
              <a:t>Soundari</a:t>
            </a:r>
            <a:endParaRPr lang="en-IN" sz="216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C2BB-31B2-753B-5F83-1A19C03234D3}"/>
              </a:ext>
            </a:extLst>
          </p:cNvPr>
          <p:cNvSpPr txBox="1"/>
          <p:nvPr/>
        </p:nvSpPr>
        <p:spPr>
          <a:xfrm>
            <a:off x="456073" y="6305065"/>
            <a:ext cx="379569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By,</a:t>
            </a:r>
          </a:p>
          <a:p>
            <a:r>
              <a:rPr lang="en-US" sz="2160" dirty="0"/>
              <a:t>NAME :D.DEEPAK</a:t>
            </a:r>
          </a:p>
          <a:p>
            <a:r>
              <a:rPr lang="en-IN" sz="2160" dirty="0"/>
              <a:t>REG.NO:192210646</a:t>
            </a:r>
          </a:p>
        </p:txBody>
      </p:sp>
      <p:pic>
        <p:nvPicPr>
          <p:cNvPr id="8" name="Picture 7" descr="A cloud computing diagram with text&#10;&#10;Description automatically generated">
            <a:extLst>
              <a:ext uri="{FF2B5EF4-FFF2-40B4-BE49-F238E27FC236}">
                <a16:creationId xmlns:a16="http://schemas.microsoft.com/office/drawing/2014/main" id="{7DABF7D6-07B2-2BBC-3F08-BF75E5CA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91" y="4674988"/>
            <a:ext cx="6399562" cy="326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8" y="3023473"/>
            <a:ext cx="4998125" cy="218253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1005721"/>
            <a:ext cx="7776686" cy="1220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Scaling and Performance Considerations</a:t>
            </a:r>
            <a:endParaRPr lang="en-US" sz="3845" dirty="0"/>
          </a:p>
        </p:txBody>
      </p:sp>
      <p:sp>
        <p:nvSpPr>
          <p:cNvPr id="7" name="Shape 2"/>
          <p:cNvSpPr/>
          <p:nvPr/>
        </p:nvSpPr>
        <p:spPr>
          <a:xfrm>
            <a:off x="6243221" y="2739152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379666" y="2812375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307" dirty="0"/>
          </a:p>
        </p:txBody>
      </p:sp>
      <p:sp>
        <p:nvSpPr>
          <p:cNvPr id="9" name="Text 4"/>
          <p:cNvSpPr/>
          <p:nvPr/>
        </p:nvSpPr>
        <p:spPr>
          <a:xfrm>
            <a:off x="7537252" y="2714744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Concurrency</a:t>
            </a:r>
            <a:endParaRPr lang="en-US" sz="1923" dirty="0"/>
          </a:p>
        </p:txBody>
      </p:sp>
      <p:sp>
        <p:nvSpPr>
          <p:cNvPr id="10" name="Text 5"/>
          <p:cNvSpPr/>
          <p:nvPr/>
        </p:nvSpPr>
        <p:spPr>
          <a:xfrm>
            <a:off x="7537252" y="313705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the platform's concurrency limits and design your functions to handle concurrent invocations efficiently.</a:t>
            </a:r>
            <a:endParaRPr lang="en-US" sz="1538" dirty="0"/>
          </a:p>
        </p:txBody>
      </p:sp>
      <p:sp>
        <p:nvSpPr>
          <p:cNvPr id="11" name="Shape 6"/>
          <p:cNvSpPr/>
          <p:nvPr/>
        </p:nvSpPr>
        <p:spPr>
          <a:xfrm>
            <a:off x="6243221" y="4372332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6379666" y="4445556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307" dirty="0"/>
          </a:p>
        </p:txBody>
      </p:sp>
      <p:sp>
        <p:nvSpPr>
          <p:cNvPr id="13" name="Text 8"/>
          <p:cNvSpPr/>
          <p:nvPr/>
        </p:nvSpPr>
        <p:spPr>
          <a:xfrm>
            <a:off x="7537252" y="4347924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Cold Starts</a:t>
            </a:r>
            <a:endParaRPr lang="en-US" sz="1923" dirty="0"/>
          </a:p>
        </p:txBody>
      </p:sp>
      <p:sp>
        <p:nvSpPr>
          <p:cNvPr id="14" name="Text 9"/>
          <p:cNvSpPr/>
          <p:nvPr/>
        </p:nvSpPr>
        <p:spPr>
          <a:xfrm>
            <a:off x="7537252" y="477023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your functions to minimize cold start latency, which can occur when a function is invoked after a period of inactivity.</a:t>
            </a:r>
            <a:endParaRPr lang="en-US" sz="1538" dirty="0"/>
          </a:p>
        </p:txBody>
      </p:sp>
      <p:sp>
        <p:nvSpPr>
          <p:cNvPr id="15" name="Shape 10"/>
          <p:cNvSpPr/>
          <p:nvPr/>
        </p:nvSpPr>
        <p:spPr>
          <a:xfrm>
            <a:off x="6243221" y="6005513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6379666" y="6078736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307" dirty="0"/>
          </a:p>
        </p:txBody>
      </p:sp>
      <p:sp>
        <p:nvSpPr>
          <p:cNvPr id="17" name="Text 12"/>
          <p:cNvSpPr/>
          <p:nvPr/>
        </p:nvSpPr>
        <p:spPr>
          <a:xfrm>
            <a:off x="7537252" y="5981105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Resource Utilization</a:t>
            </a:r>
            <a:endParaRPr lang="en-US" sz="1923" dirty="0"/>
          </a:p>
        </p:txBody>
      </p:sp>
      <p:sp>
        <p:nvSpPr>
          <p:cNvPr id="18" name="Text 13"/>
          <p:cNvSpPr/>
          <p:nvPr/>
        </p:nvSpPr>
        <p:spPr>
          <a:xfrm>
            <a:off x="7537252" y="640341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and optimize your functions' memory usage, CPU allocation, and other resource requirements to ensure optimal performance.</a:t>
            </a:r>
            <a:endParaRPr lang="en-US" sz="153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76" y="2837617"/>
            <a:ext cx="5033129" cy="255436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20765" y="789622"/>
            <a:ext cx="7875270" cy="11327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0"/>
              </a:lnSpc>
              <a:buNone/>
            </a:pPr>
            <a:r>
              <a:rPr lang="en-US" sz="3568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 Practices and Security Considerations</a:t>
            </a:r>
            <a:endParaRPr lang="en-US" sz="3568" dirty="0"/>
          </a:p>
        </p:txBody>
      </p:sp>
      <p:sp>
        <p:nvSpPr>
          <p:cNvPr id="7" name="Shape 2"/>
          <p:cNvSpPr/>
          <p:nvPr/>
        </p:nvSpPr>
        <p:spPr>
          <a:xfrm>
            <a:off x="6120765" y="2398038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247328" y="2465903"/>
            <a:ext cx="154543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1"/>
              </a:lnSpc>
              <a:buNone/>
            </a:pPr>
            <a:r>
              <a:rPr lang="en-US" sz="214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141" dirty="0"/>
          </a:p>
        </p:txBody>
      </p:sp>
      <p:sp>
        <p:nvSpPr>
          <p:cNvPr id="9" name="Text 4"/>
          <p:cNvSpPr/>
          <p:nvPr/>
        </p:nvSpPr>
        <p:spPr>
          <a:xfrm>
            <a:off x="6709767" y="2398038"/>
            <a:ext cx="22657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 Design</a:t>
            </a:r>
            <a:endParaRPr lang="en-US" sz="1784" dirty="0"/>
          </a:p>
        </p:txBody>
      </p:sp>
      <p:sp>
        <p:nvSpPr>
          <p:cNvPr id="10" name="Text 5"/>
          <p:cNvSpPr/>
          <p:nvPr/>
        </p:nvSpPr>
        <p:spPr>
          <a:xfrm>
            <a:off x="6709767" y="2789873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4"/>
              </a:lnSpc>
              <a:buNone/>
            </a:pPr>
            <a:r>
              <a:rPr lang="en-US" sz="142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Break down your application into small, reusable serverless functions to promote scalability and maintainability.</a:t>
            </a:r>
            <a:endParaRPr lang="en-US" sz="1427" dirty="0"/>
          </a:p>
        </p:txBody>
      </p:sp>
      <p:sp>
        <p:nvSpPr>
          <p:cNvPr id="11" name="Shape 6"/>
          <p:cNvSpPr/>
          <p:nvPr/>
        </p:nvSpPr>
        <p:spPr>
          <a:xfrm>
            <a:off x="6120765" y="3754755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6247328" y="3822621"/>
            <a:ext cx="154543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1"/>
              </a:lnSpc>
              <a:buNone/>
            </a:pPr>
            <a:r>
              <a:rPr lang="en-US" sz="214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141" dirty="0"/>
          </a:p>
        </p:txBody>
      </p:sp>
      <p:sp>
        <p:nvSpPr>
          <p:cNvPr id="13" name="Text 8"/>
          <p:cNvSpPr/>
          <p:nvPr/>
        </p:nvSpPr>
        <p:spPr>
          <a:xfrm>
            <a:off x="6709767" y="3754755"/>
            <a:ext cx="22657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Configurations</a:t>
            </a:r>
            <a:endParaRPr lang="en-US" sz="1784" dirty="0"/>
          </a:p>
        </p:txBody>
      </p:sp>
      <p:sp>
        <p:nvSpPr>
          <p:cNvPr id="14" name="Text 9"/>
          <p:cNvSpPr/>
          <p:nvPr/>
        </p:nvSpPr>
        <p:spPr>
          <a:xfrm>
            <a:off x="6709767" y="4146590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4"/>
              </a:lnSpc>
              <a:buNone/>
            </a:pPr>
            <a:r>
              <a:rPr lang="en-US" sz="142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Properly configure your serverless functions' access permissions, environment variables, and event triggers to ensure security.</a:t>
            </a:r>
            <a:endParaRPr lang="en-US" sz="1427" dirty="0"/>
          </a:p>
        </p:txBody>
      </p:sp>
      <p:sp>
        <p:nvSpPr>
          <p:cNvPr id="15" name="Shape 10"/>
          <p:cNvSpPr/>
          <p:nvPr/>
        </p:nvSpPr>
        <p:spPr>
          <a:xfrm>
            <a:off x="6120765" y="5111472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6247328" y="5179338"/>
            <a:ext cx="154543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1"/>
              </a:lnSpc>
              <a:buNone/>
            </a:pPr>
            <a:r>
              <a:rPr lang="en-US" sz="214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141" dirty="0"/>
          </a:p>
        </p:txBody>
      </p:sp>
      <p:sp>
        <p:nvSpPr>
          <p:cNvPr id="17" name="Text 12"/>
          <p:cNvSpPr/>
          <p:nvPr/>
        </p:nvSpPr>
        <p:spPr>
          <a:xfrm>
            <a:off x="6709767" y="5111472"/>
            <a:ext cx="24131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and Logging</a:t>
            </a:r>
            <a:endParaRPr lang="en-US" sz="1784" dirty="0"/>
          </a:p>
        </p:txBody>
      </p:sp>
      <p:sp>
        <p:nvSpPr>
          <p:cNvPr id="18" name="Text 13"/>
          <p:cNvSpPr/>
          <p:nvPr/>
        </p:nvSpPr>
        <p:spPr>
          <a:xfrm>
            <a:off x="6709767" y="5503307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4"/>
              </a:lnSpc>
              <a:buNone/>
            </a:pPr>
            <a:r>
              <a:rPr lang="en-US" sz="142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comprehensive monitoring and logging to detect and respond to security incidents and operational issues.</a:t>
            </a:r>
            <a:endParaRPr lang="en-US" sz="1427" dirty="0"/>
          </a:p>
        </p:txBody>
      </p:sp>
      <p:sp>
        <p:nvSpPr>
          <p:cNvPr id="19" name="Shape 14"/>
          <p:cNvSpPr/>
          <p:nvPr/>
        </p:nvSpPr>
        <p:spPr>
          <a:xfrm>
            <a:off x="6120765" y="6468189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6247328" y="6536055"/>
            <a:ext cx="154543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1"/>
              </a:lnSpc>
              <a:buNone/>
            </a:pPr>
            <a:r>
              <a:rPr lang="en-US" sz="214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2141" dirty="0"/>
          </a:p>
        </p:txBody>
      </p:sp>
      <p:sp>
        <p:nvSpPr>
          <p:cNvPr id="21" name="Text 16"/>
          <p:cNvSpPr/>
          <p:nvPr/>
        </p:nvSpPr>
        <p:spPr>
          <a:xfrm>
            <a:off x="6709767" y="6468189"/>
            <a:ext cx="22657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78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Testing</a:t>
            </a:r>
            <a:endParaRPr lang="en-US" sz="1784" dirty="0"/>
          </a:p>
        </p:txBody>
      </p:sp>
      <p:sp>
        <p:nvSpPr>
          <p:cNvPr id="22" name="Text 17"/>
          <p:cNvSpPr/>
          <p:nvPr/>
        </p:nvSpPr>
        <p:spPr>
          <a:xfrm>
            <a:off x="6709767" y="6860024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4"/>
              </a:lnSpc>
              <a:buNone/>
            </a:pPr>
            <a:r>
              <a:rPr lang="en-US" sz="142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robust testing strategy, including unit, integration, and end-to-end tests, to ensure the reliability and security of your serverless application.</a:t>
            </a:r>
            <a:endParaRPr lang="en-US" sz="142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watercolor background with black text">
            <a:extLst>
              <a:ext uri="{FF2B5EF4-FFF2-40B4-BE49-F238E27FC236}">
                <a16:creationId xmlns:a16="http://schemas.microsoft.com/office/drawing/2014/main" id="{6C7C41B3-738C-8665-EEE6-96ECACA6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1" y="11289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085975"/>
            <a:ext cx="4869180" cy="40576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Serverless Architecture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752023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Serverless computing is a cloud-based execution model that automatically provisions and manages the infrastructure needed to run your code. It allows developers to focus on building applications without the burden of managing servers.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926615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Benefits of Serverless Computing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Serverless platforms automatically scale your applications up or down based on demand, eliminating the need to provision and manage resources.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Cost Optimization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only pay for the resources you use, which can lead to significant cost savings compared to traditional server-based architectures.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Overhead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Serverless platforms handle server provisioning, scaling, patching, and other operational tasks, allowing developers to focus on writing code.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433" y="1596033"/>
            <a:ext cx="5037534" cy="50375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412" y="1061799"/>
            <a:ext cx="6689646" cy="5610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Serverless Platforms</a:t>
            </a:r>
            <a:endParaRPr lang="en-US" sz="353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12" y="1892141"/>
            <a:ext cx="448866" cy="44886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28412" y="2520553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 Lambda</a:t>
            </a:r>
            <a:endParaRPr lang="en-US" sz="1767" dirty="0"/>
          </a:p>
        </p:txBody>
      </p:sp>
      <p:sp>
        <p:nvSpPr>
          <p:cNvPr id="9" name="Text 3"/>
          <p:cNvSpPr/>
          <p:nvPr/>
        </p:nvSpPr>
        <p:spPr>
          <a:xfrm>
            <a:off x="628412" y="2908697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AWS's serverless computing service, which allows you to run code without managing servers.</a:t>
            </a:r>
            <a:endParaRPr lang="en-US" sz="141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12" y="3734514"/>
            <a:ext cx="448866" cy="44886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28412" y="4362926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Azure Functions</a:t>
            </a:r>
            <a:endParaRPr lang="en-US" sz="1767" dirty="0"/>
          </a:p>
        </p:txBody>
      </p:sp>
      <p:sp>
        <p:nvSpPr>
          <p:cNvPr id="12" name="Text 5"/>
          <p:cNvSpPr/>
          <p:nvPr/>
        </p:nvSpPr>
        <p:spPr>
          <a:xfrm>
            <a:off x="628412" y="4751070"/>
            <a:ext cx="7887176" cy="287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Microsoft's serverless computing service, which provides event-driven, serverless computing.</a:t>
            </a:r>
            <a:endParaRPr lang="en-US" sz="141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12" y="5576888"/>
            <a:ext cx="448866" cy="44886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28412" y="6205299"/>
            <a:ext cx="2395061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Cloud Functions</a:t>
            </a:r>
            <a:endParaRPr lang="en-US" sz="1767" dirty="0"/>
          </a:p>
        </p:txBody>
      </p:sp>
      <p:sp>
        <p:nvSpPr>
          <p:cNvPr id="15" name="Text 7"/>
          <p:cNvSpPr/>
          <p:nvPr/>
        </p:nvSpPr>
        <p:spPr>
          <a:xfrm>
            <a:off x="628412" y="6593443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Google's serverless computing service, which enables you to create and run event-driven applications.</a:t>
            </a:r>
            <a:endParaRPr lang="en-US" sz="141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892" y="2020711"/>
            <a:ext cx="5295067" cy="41204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57582" y="968097"/>
            <a:ext cx="7828836" cy="11744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24"/>
              </a:lnSpc>
              <a:buNone/>
            </a:pPr>
            <a:r>
              <a:rPr lang="en-US" sz="369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Choosing the Right Serverless Platform</a:t>
            </a:r>
            <a:endParaRPr lang="en-US" sz="3699" dirty="0"/>
          </a:p>
        </p:txBody>
      </p:sp>
      <p:sp>
        <p:nvSpPr>
          <p:cNvPr id="7" name="Shape 2"/>
          <p:cNvSpPr/>
          <p:nvPr/>
        </p:nvSpPr>
        <p:spPr>
          <a:xfrm>
            <a:off x="657582" y="2635687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788789" y="2706053"/>
            <a:ext cx="16013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9"/>
              </a:lnSpc>
              <a:buNone/>
            </a:pPr>
            <a:r>
              <a:rPr lang="en-US" sz="221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219" dirty="0"/>
          </a:p>
        </p:txBody>
      </p:sp>
      <p:sp>
        <p:nvSpPr>
          <p:cNvPr id="9" name="Text 4"/>
          <p:cNvSpPr/>
          <p:nvPr/>
        </p:nvSpPr>
        <p:spPr>
          <a:xfrm>
            <a:off x="1268135" y="2635687"/>
            <a:ext cx="2535317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Maturity and Ecosystem</a:t>
            </a:r>
            <a:endParaRPr lang="en-US" sz="1849" dirty="0"/>
          </a:p>
        </p:txBody>
      </p:sp>
      <p:sp>
        <p:nvSpPr>
          <p:cNvPr id="10" name="Text 5"/>
          <p:cNvSpPr/>
          <p:nvPr/>
        </p:nvSpPr>
        <p:spPr>
          <a:xfrm>
            <a:off x="1268135" y="3041928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4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Consider the platform's market share, feature set, and integrations with other cloud services.</a:t>
            </a:r>
            <a:endParaRPr lang="en-US" sz="1480" dirty="0"/>
          </a:p>
        </p:txBody>
      </p:sp>
      <p:sp>
        <p:nvSpPr>
          <p:cNvPr id="11" name="Shape 6"/>
          <p:cNvSpPr/>
          <p:nvPr/>
        </p:nvSpPr>
        <p:spPr>
          <a:xfrm>
            <a:off x="657582" y="4042172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788789" y="4112538"/>
            <a:ext cx="16013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9"/>
              </a:lnSpc>
              <a:buNone/>
            </a:pPr>
            <a:r>
              <a:rPr lang="en-US" sz="221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219" dirty="0"/>
          </a:p>
        </p:txBody>
      </p:sp>
      <p:sp>
        <p:nvSpPr>
          <p:cNvPr id="13" name="Text 8"/>
          <p:cNvSpPr/>
          <p:nvPr/>
        </p:nvSpPr>
        <p:spPr>
          <a:xfrm>
            <a:off x="1268135" y="4042172"/>
            <a:ext cx="2448639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Pricing and Cost Model</a:t>
            </a:r>
            <a:endParaRPr lang="en-US" sz="1849" dirty="0"/>
          </a:p>
        </p:txBody>
      </p:sp>
      <p:sp>
        <p:nvSpPr>
          <p:cNvPr id="14" name="Text 9"/>
          <p:cNvSpPr/>
          <p:nvPr/>
        </p:nvSpPr>
        <p:spPr>
          <a:xfrm>
            <a:off x="1268135" y="4448413"/>
            <a:ext cx="7218283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4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the pricing structure and how it aligns with your application's usage patterns.</a:t>
            </a:r>
            <a:endParaRPr lang="en-US" sz="1480" dirty="0"/>
          </a:p>
        </p:txBody>
      </p:sp>
      <p:sp>
        <p:nvSpPr>
          <p:cNvPr id="15" name="Shape 10"/>
          <p:cNvSpPr/>
          <p:nvPr/>
        </p:nvSpPr>
        <p:spPr>
          <a:xfrm>
            <a:off x="657582" y="5148143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788789" y="5218509"/>
            <a:ext cx="16013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9"/>
              </a:lnSpc>
              <a:buNone/>
            </a:pPr>
            <a:r>
              <a:rPr lang="en-US" sz="221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219" dirty="0"/>
          </a:p>
        </p:txBody>
      </p:sp>
      <p:sp>
        <p:nvSpPr>
          <p:cNvPr id="17" name="Text 12"/>
          <p:cNvSpPr/>
          <p:nvPr/>
        </p:nvSpPr>
        <p:spPr>
          <a:xfrm>
            <a:off x="1268135" y="5148143"/>
            <a:ext cx="2348746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Support</a:t>
            </a:r>
            <a:endParaRPr lang="en-US" sz="1849" dirty="0"/>
          </a:p>
        </p:txBody>
      </p:sp>
      <p:sp>
        <p:nvSpPr>
          <p:cNvPr id="18" name="Text 13"/>
          <p:cNvSpPr/>
          <p:nvPr/>
        </p:nvSpPr>
        <p:spPr>
          <a:xfrm>
            <a:off x="1268135" y="5554385"/>
            <a:ext cx="7218283" cy="300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4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platform supports the programming languages and runtimes you prefer.</a:t>
            </a:r>
            <a:endParaRPr lang="en-US" sz="1480" dirty="0"/>
          </a:p>
        </p:txBody>
      </p:sp>
      <p:sp>
        <p:nvSpPr>
          <p:cNvPr id="19" name="Shape 14"/>
          <p:cNvSpPr/>
          <p:nvPr/>
        </p:nvSpPr>
        <p:spPr>
          <a:xfrm>
            <a:off x="657582" y="6254115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788789" y="6324481"/>
            <a:ext cx="16013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9"/>
              </a:lnSpc>
              <a:buNone/>
            </a:pPr>
            <a:r>
              <a:rPr lang="en-US" sz="221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2219" dirty="0"/>
          </a:p>
        </p:txBody>
      </p:sp>
      <p:sp>
        <p:nvSpPr>
          <p:cNvPr id="21" name="Text 16"/>
          <p:cNvSpPr/>
          <p:nvPr/>
        </p:nvSpPr>
        <p:spPr>
          <a:xfrm>
            <a:off x="1268135" y="6254115"/>
            <a:ext cx="2348746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4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Developer Experience</a:t>
            </a:r>
            <a:endParaRPr lang="en-US" sz="1849" dirty="0"/>
          </a:p>
        </p:txBody>
      </p:sp>
      <p:sp>
        <p:nvSpPr>
          <p:cNvPr id="22" name="Text 17"/>
          <p:cNvSpPr/>
          <p:nvPr/>
        </p:nvSpPr>
        <p:spPr>
          <a:xfrm>
            <a:off x="1268135" y="6660356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7"/>
              </a:lnSpc>
              <a:buNone/>
            </a:pPr>
            <a:r>
              <a:rPr lang="en-US" sz="14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platform's tooling, documentation, and community support to ensure a smooth development experience.</a:t>
            </a:r>
            <a:endParaRPr lang="en-US" sz="14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00" y="2589133"/>
            <a:ext cx="4947880" cy="30512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0185" y="695920"/>
            <a:ext cx="7636431" cy="1345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4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Designing Event-Driven Serverless Applications</a:t>
            </a:r>
            <a:endParaRPr lang="en-US" sz="424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85" y="2364819"/>
            <a:ext cx="1076801" cy="1722953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640003" y="2580084"/>
            <a:ext cx="2692122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Trigger Event</a:t>
            </a:r>
            <a:endParaRPr lang="en-US" sz="2120" dirty="0"/>
          </a:p>
        </p:txBody>
      </p:sp>
      <p:sp>
        <p:nvSpPr>
          <p:cNvPr id="9" name="Text 3"/>
          <p:cNvSpPr/>
          <p:nvPr/>
        </p:nvSpPr>
        <p:spPr>
          <a:xfrm>
            <a:off x="7640003" y="3045738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event, such as an API call or a database update, that initiates the serverless function.</a:t>
            </a:r>
            <a:endParaRPr lang="en-US" sz="169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185" y="4087773"/>
            <a:ext cx="1076801" cy="172295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640003" y="4303038"/>
            <a:ext cx="2692122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 Execution</a:t>
            </a:r>
            <a:endParaRPr lang="en-US" sz="2120" dirty="0"/>
          </a:p>
        </p:txBody>
      </p:sp>
      <p:sp>
        <p:nvSpPr>
          <p:cNvPr id="12" name="Text 5"/>
          <p:cNvSpPr/>
          <p:nvPr/>
        </p:nvSpPr>
        <p:spPr>
          <a:xfrm>
            <a:off x="7640003" y="4768691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serverless function is executed in response to the trigger event.</a:t>
            </a:r>
            <a:endParaRPr lang="en-US" sz="169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185" y="5810726"/>
            <a:ext cx="1076801" cy="172295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40003" y="6025991"/>
            <a:ext cx="2692122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</a:t>
            </a:r>
            <a:endParaRPr lang="en-US" sz="2120" dirty="0"/>
          </a:p>
        </p:txBody>
      </p:sp>
      <p:sp>
        <p:nvSpPr>
          <p:cNvPr id="15" name="Text 7"/>
          <p:cNvSpPr/>
          <p:nvPr/>
        </p:nvSpPr>
        <p:spPr>
          <a:xfrm>
            <a:off x="7640003" y="6491645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serverless function may integrate with other cloud services to fulfill the application's requirements.</a:t>
            </a:r>
            <a:endParaRPr lang="en-US" sz="169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614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36671" y="3012162"/>
            <a:ext cx="7768828" cy="615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46"/>
              </a:lnSpc>
              <a:buNone/>
            </a:pPr>
            <a:r>
              <a:rPr lang="en-US" sz="387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Serverless Functions</a:t>
            </a:r>
            <a:endParaRPr lang="en-US" sz="3877" dirty="0"/>
          </a:p>
        </p:txBody>
      </p:sp>
      <p:sp>
        <p:nvSpPr>
          <p:cNvPr id="6" name="Shape 2"/>
          <p:cNvSpPr/>
          <p:nvPr/>
        </p:nvSpPr>
        <p:spPr>
          <a:xfrm>
            <a:off x="1936671" y="3922752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2141101" y="4127183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3"/>
              </a:lnSpc>
              <a:buNone/>
            </a:pPr>
            <a:r>
              <a:rPr lang="en-US" sz="19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 Code</a:t>
            </a:r>
            <a:endParaRPr lang="en-US" sz="1938" dirty="0"/>
          </a:p>
        </p:txBody>
      </p:sp>
      <p:sp>
        <p:nvSpPr>
          <p:cNvPr id="8" name="Text 4"/>
          <p:cNvSpPr/>
          <p:nvPr/>
        </p:nvSpPr>
        <p:spPr>
          <a:xfrm>
            <a:off x="2141101" y="4552831"/>
            <a:ext cx="4871323" cy="945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55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 modular, stateless functions that perform a specific task, such as processing data or responding to API requests.</a:t>
            </a:r>
            <a:endParaRPr lang="en-US" sz="1551" dirty="0"/>
          </a:p>
        </p:txBody>
      </p:sp>
      <p:sp>
        <p:nvSpPr>
          <p:cNvPr id="9" name="Shape 5"/>
          <p:cNvSpPr/>
          <p:nvPr/>
        </p:nvSpPr>
        <p:spPr>
          <a:xfrm>
            <a:off x="7413665" y="3922752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7618095" y="4127183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3"/>
              </a:lnSpc>
              <a:buNone/>
            </a:pPr>
            <a:r>
              <a:rPr lang="en-US" sz="19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Configuration</a:t>
            </a:r>
            <a:endParaRPr lang="en-US" sz="1938" dirty="0"/>
          </a:p>
        </p:txBody>
      </p:sp>
      <p:sp>
        <p:nvSpPr>
          <p:cNvPr id="11" name="Text 7"/>
          <p:cNvSpPr/>
          <p:nvPr/>
        </p:nvSpPr>
        <p:spPr>
          <a:xfrm>
            <a:off x="7618095" y="4552831"/>
            <a:ext cx="4871323" cy="945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55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the function's trigger, environment variables, and other settings through the platform's management console or CLI.</a:t>
            </a:r>
            <a:endParaRPr lang="en-US" sz="1551" dirty="0"/>
          </a:p>
        </p:txBody>
      </p:sp>
      <p:sp>
        <p:nvSpPr>
          <p:cNvPr id="12" name="Shape 8"/>
          <p:cNvSpPr/>
          <p:nvPr/>
        </p:nvSpPr>
        <p:spPr>
          <a:xfrm>
            <a:off x="1936671" y="5899190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2141101" y="6103620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3"/>
              </a:lnSpc>
              <a:buNone/>
            </a:pPr>
            <a:r>
              <a:rPr lang="en-US" sz="19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</a:t>
            </a:r>
            <a:endParaRPr lang="en-US" sz="1938" dirty="0"/>
          </a:p>
        </p:txBody>
      </p:sp>
      <p:sp>
        <p:nvSpPr>
          <p:cNvPr id="14" name="Text 10"/>
          <p:cNvSpPr/>
          <p:nvPr/>
        </p:nvSpPr>
        <p:spPr>
          <a:xfrm>
            <a:off x="2141101" y="6529268"/>
            <a:ext cx="4871323" cy="945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55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Thoroughly test your serverless functions locally and in the cloud to ensure they meet your application's requirements.</a:t>
            </a:r>
            <a:endParaRPr lang="en-US" sz="1551" dirty="0"/>
          </a:p>
        </p:txBody>
      </p:sp>
      <p:sp>
        <p:nvSpPr>
          <p:cNvPr id="15" name="Shape 11"/>
          <p:cNvSpPr/>
          <p:nvPr/>
        </p:nvSpPr>
        <p:spPr>
          <a:xfrm>
            <a:off x="7413665" y="5899190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7618095" y="6103620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3"/>
              </a:lnSpc>
              <a:buNone/>
            </a:pPr>
            <a:r>
              <a:rPr lang="en-US" sz="19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Deployment</a:t>
            </a:r>
            <a:endParaRPr lang="en-US" sz="1938" dirty="0"/>
          </a:p>
        </p:txBody>
      </p:sp>
      <p:sp>
        <p:nvSpPr>
          <p:cNvPr id="17" name="Text 13"/>
          <p:cNvSpPr/>
          <p:nvPr/>
        </p:nvSpPr>
        <p:spPr>
          <a:xfrm>
            <a:off x="7618095" y="6529268"/>
            <a:ext cx="4871323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155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 the deployment of your serverless functions using CI/CD pipelines for efficient and reliable releases.</a:t>
            </a:r>
            <a:endParaRPr lang="en-US" sz="155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197" y="2813209"/>
            <a:ext cx="4998006" cy="260318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3657" y="1310997"/>
            <a:ext cx="7063383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Integrating Serverless Functions</a:t>
            </a:r>
            <a:endParaRPr lang="en-US" sz="3845" dirty="0"/>
          </a:p>
        </p:txBody>
      </p:sp>
      <p:sp>
        <p:nvSpPr>
          <p:cNvPr id="7" name="Shape 2"/>
          <p:cNvSpPr/>
          <p:nvPr/>
        </p:nvSpPr>
        <p:spPr>
          <a:xfrm>
            <a:off x="756821" y="243399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893266" y="2507218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307" dirty="0"/>
          </a:p>
        </p:txBody>
      </p:sp>
      <p:sp>
        <p:nvSpPr>
          <p:cNvPr id="9" name="Text 4"/>
          <p:cNvSpPr/>
          <p:nvPr/>
        </p:nvSpPr>
        <p:spPr>
          <a:xfrm>
            <a:off x="2050852" y="240958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Sources</a:t>
            </a:r>
            <a:endParaRPr lang="en-US" sz="1923" dirty="0"/>
          </a:p>
        </p:txBody>
      </p:sp>
      <p:sp>
        <p:nvSpPr>
          <p:cNvPr id="10" name="Text 5"/>
          <p:cNvSpPr/>
          <p:nvPr/>
        </p:nvSpPr>
        <p:spPr>
          <a:xfrm>
            <a:off x="2050852" y="283190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your serverless functions to databases, message queues, and other data stores to fetch and process information.</a:t>
            </a:r>
            <a:endParaRPr lang="en-US" sz="1538" dirty="0"/>
          </a:p>
        </p:txBody>
      </p:sp>
      <p:sp>
        <p:nvSpPr>
          <p:cNvPr id="11" name="Shape 6"/>
          <p:cNvSpPr/>
          <p:nvPr/>
        </p:nvSpPr>
        <p:spPr>
          <a:xfrm>
            <a:off x="756821" y="406717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893266" y="4140398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307" dirty="0"/>
          </a:p>
        </p:txBody>
      </p:sp>
      <p:sp>
        <p:nvSpPr>
          <p:cNvPr id="13" name="Text 8"/>
          <p:cNvSpPr/>
          <p:nvPr/>
        </p:nvSpPr>
        <p:spPr>
          <a:xfrm>
            <a:off x="2050852" y="40427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Services</a:t>
            </a:r>
            <a:endParaRPr lang="en-US" sz="1923" dirty="0"/>
          </a:p>
        </p:txBody>
      </p:sp>
      <p:sp>
        <p:nvSpPr>
          <p:cNvPr id="14" name="Text 9"/>
          <p:cNvSpPr/>
          <p:nvPr/>
        </p:nvSpPr>
        <p:spPr>
          <a:xfrm>
            <a:off x="2050852" y="446508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your serverless functions with APIs, third-party SaaS platforms, and other web services to extend your application's capabilities.</a:t>
            </a:r>
            <a:endParaRPr lang="en-US" sz="1538" dirty="0"/>
          </a:p>
        </p:txBody>
      </p:sp>
      <p:sp>
        <p:nvSpPr>
          <p:cNvPr id="15" name="Shape 10"/>
          <p:cNvSpPr/>
          <p:nvPr/>
        </p:nvSpPr>
        <p:spPr>
          <a:xfrm>
            <a:off x="756821" y="570035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893266" y="5773579"/>
            <a:ext cx="166568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307" dirty="0"/>
          </a:p>
        </p:txBody>
      </p:sp>
      <p:sp>
        <p:nvSpPr>
          <p:cNvPr id="17" name="Text 12"/>
          <p:cNvSpPr/>
          <p:nvPr/>
        </p:nvSpPr>
        <p:spPr>
          <a:xfrm>
            <a:off x="2050852" y="5675948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Event Triggers</a:t>
            </a:r>
            <a:endParaRPr lang="en-US" sz="1923" dirty="0"/>
          </a:p>
        </p:txBody>
      </p:sp>
      <p:sp>
        <p:nvSpPr>
          <p:cNvPr id="18" name="Text 13"/>
          <p:cNvSpPr/>
          <p:nvPr/>
        </p:nvSpPr>
        <p:spPr>
          <a:xfrm>
            <a:off x="2050852" y="609826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your serverless functions to respond to various events, such as file uploads, IoT sensor data, or scheduled tasks.</a:t>
            </a:r>
            <a:endParaRPr lang="en-US" sz="153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181725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and Debugging Serverless Applications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9774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Logging and Metrics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the platform's logging and monitoring services to track function invocations, errors, and performance metrics.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9774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Distributed Tracing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distributed tracing tools to identify and debug issues across the various components of your serverless application.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977402"/>
            <a:ext cx="354139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Alerting and Notifications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alerts and notifications to quickly respond to critical issues or unexpected events in your serverless application.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774</Words>
  <Application>Microsoft Office PowerPoint</Application>
  <PresentationFormat>Custom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Deepak Dalavai</cp:lastModifiedBy>
  <cp:revision>2</cp:revision>
  <dcterms:created xsi:type="dcterms:W3CDTF">2024-07-27T03:08:35Z</dcterms:created>
  <dcterms:modified xsi:type="dcterms:W3CDTF">2024-07-29T05:19:40Z</dcterms:modified>
</cp:coreProperties>
</file>