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5F56D2-BB00-445A-9441-8CE5BA437E08}" type="datetimeFigureOut">
              <a:rPr lang="en-IN" smtClean="0"/>
              <a:t>05-12-2024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86BB69-8604-4AF7-AF39-6E2AADFF24F7}" type="slidenum">
              <a:rPr lang="en-IN" smtClean="0"/>
              <a:t>‹#›</a:t>
            </a:fld>
            <a:endParaRPr lang="en-IN"/>
          </a:p>
        </p:txBody>
      </p:sp>
    </p:spTree>
    <p:extLst>
      <p:ext uri="{BB962C8B-B14F-4D97-AF65-F5344CB8AC3E}">
        <p14:creationId xmlns:p14="http://schemas.microsoft.com/office/powerpoint/2010/main" val="2299763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86BB69-8604-4AF7-AF39-6E2AADFF24F7}" type="slidenum">
              <a:rPr lang="en-IN" smtClean="0"/>
              <a:t>3</a:t>
            </a:fld>
            <a:endParaRPr lang="en-IN"/>
          </a:p>
        </p:txBody>
      </p:sp>
    </p:spTree>
    <p:extLst>
      <p:ext uri="{BB962C8B-B14F-4D97-AF65-F5344CB8AC3E}">
        <p14:creationId xmlns:p14="http://schemas.microsoft.com/office/powerpoint/2010/main" val="1120540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8A432C8-69A7-458B-9684-2BFA64B31948}" type="datetime2">
              <a:rPr lang="en-US" smtClean="0"/>
              <a:t>Wednesday, December 4, 2024</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025262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C057FC-95B6-4D89-AFDA-ABA33EE921E5}" type="datetime2">
              <a:rPr lang="en-US" smtClean="0"/>
              <a:t>Wednesday, December 4, 2024</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4021192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C4549AC-EB31-477F-92A9-B1988E232878}" type="datetime2">
              <a:rPr lang="en-US" smtClean="0"/>
              <a:t>Wednesday, December 4, 2024</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795138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96A3A3-94A6-4E5B-AF39-173ACA3E61CC}" type="datetime2">
              <a:rPr lang="en-US" smtClean="0"/>
              <a:t>Wednesday, December 4, 2024</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382660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Wednesday, December 4, 2024</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893920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CEBA98F-560C-4997-81C4-81D4D9187EAB}" type="datetime2">
              <a:rPr lang="en-US" smtClean="0"/>
              <a:t>Wednesday, December 4, 2024</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677448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50972B2-CA5C-437D-87D0-8081271A9E4B}" type="datetime2">
              <a:rPr lang="en-US" smtClean="0"/>
              <a:t>Wednesday, December 4, 2024</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532274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9CD4847-11EF-4466-A8AD-85CDB7B49118}" type="datetime2">
              <a:rPr lang="en-US" smtClean="0"/>
              <a:t>Wednesday, December 4, 2024</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2726660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Wednesday, December 4, 2024</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535096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Wednesday, December 4, 2024</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977763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Wednesday, December 4, 2024</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2518341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0CB818-7379-467D-8E76-EF9D9074A26C}" type="datetime2">
              <a:rPr lang="en-US" smtClean="0"/>
              <a:t>Wednesday, December 4, 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FEC368-1D7A-4F81-ABF6-AE0E36BAF64C}" type="slidenum">
              <a:rPr lang="en-US" smtClean="0"/>
              <a:pPr/>
              <a:t>‹#›</a:t>
            </a:fld>
            <a:endParaRPr lang="en-US" dirty="0"/>
          </a:p>
        </p:txBody>
      </p:sp>
    </p:spTree>
    <p:extLst>
      <p:ext uri="{BB962C8B-B14F-4D97-AF65-F5344CB8AC3E}">
        <p14:creationId xmlns:p14="http://schemas.microsoft.com/office/powerpoint/2010/main" val="3178031982"/>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1"/>
            <a:ext cx="7344816" cy="6381327"/>
          </a:xfrm>
        </p:spPr>
        <p:txBody>
          <a:bodyPr/>
          <a:lstStyle/>
          <a:p>
            <a:r>
              <a:rPr lang="en-IN" sz="7200" dirty="0" smtClean="0"/>
              <a:t>.</a:t>
            </a:r>
            <a:endParaRPr lang="en-IN" sz="7200" dirty="0"/>
          </a:p>
        </p:txBody>
      </p:sp>
      <p:sp>
        <p:nvSpPr>
          <p:cNvPr id="3" name="Subtitle 2"/>
          <p:cNvSpPr>
            <a:spLocks noGrp="1"/>
          </p:cNvSpPr>
          <p:nvPr>
            <p:ph type="subTitle" idx="1"/>
          </p:nvPr>
        </p:nvSpPr>
        <p:spPr>
          <a:xfrm flipH="1">
            <a:off x="0" y="5013176"/>
            <a:ext cx="1371600" cy="625624"/>
          </a:xfrm>
        </p:spPr>
        <p:txBody>
          <a:bodyPr/>
          <a:lstStyle/>
          <a:p>
            <a:r>
              <a:rPr lang="en-IN" dirty="0" smtClean="0"/>
              <a:t>.</a:t>
            </a:r>
            <a:endParaRPr lang="en-IN" dirty="0"/>
          </a:p>
        </p:txBody>
      </p:sp>
      <p:sp>
        <p:nvSpPr>
          <p:cNvPr id="7" name="Rectangle 6"/>
          <p:cNvSpPr/>
          <p:nvPr/>
        </p:nvSpPr>
        <p:spPr>
          <a:xfrm>
            <a:off x="395536" y="116632"/>
            <a:ext cx="8136904" cy="6093976"/>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IN" sz="9600" b="1" dirty="0" smtClean="0">
                <a:ln w="11430"/>
                <a:solidFill>
                  <a:srgbClr val="92D050"/>
                </a:solidFill>
                <a:effectLst>
                  <a:outerShdw blurRad="80000" dist="40000" dir="5040000" algn="tl">
                    <a:srgbClr val="000000">
                      <a:alpha val="30000"/>
                    </a:srgbClr>
                  </a:outerShdw>
                </a:effectLst>
              </a:rPr>
              <a:t>L&amp;T PROJECT</a:t>
            </a:r>
          </a:p>
          <a:p>
            <a:pPr algn="ctr"/>
            <a:r>
              <a:rPr lang="en-IN" sz="5400" b="1" dirty="0" smtClean="0">
                <a:ln w="11430"/>
                <a:solidFill>
                  <a:schemeClr val="accent1">
                    <a:lumMod val="75000"/>
                  </a:schemeClr>
                </a:solidFill>
                <a:effectLst>
                  <a:outerShdw blurRad="80000" dist="40000" dir="5040000" algn="tl">
                    <a:srgbClr val="000000">
                      <a:alpha val="30000"/>
                    </a:srgbClr>
                  </a:outerShdw>
                </a:effectLst>
              </a:rPr>
              <a:t>DIABETIC RETINOPATHY</a:t>
            </a:r>
          </a:p>
          <a:p>
            <a:pPr algn="ctr"/>
            <a:r>
              <a:rPr lang="en-IN" sz="5400" b="1" dirty="0" smtClean="0">
                <a:ln w="11430"/>
                <a:solidFill>
                  <a:schemeClr val="accent1">
                    <a:lumMod val="75000"/>
                  </a:schemeClr>
                </a:solidFill>
                <a:effectLst>
                  <a:outerShdw blurRad="80000" dist="40000" dir="5040000" algn="tl">
                    <a:srgbClr val="000000">
                      <a:alpha val="30000"/>
                    </a:srgbClr>
                  </a:outerShdw>
                </a:effectLst>
              </a:rPr>
              <a:t>DETECTON</a:t>
            </a:r>
          </a:p>
          <a:p>
            <a:pPr algn="ctr"/>
            <a:r>
              <a:rPr lang="en-IN" sz="5400" b="1" dirty="0" smtClean="0">
                <a:ln w="11430"/>
                <a:solidFill>
                  <a:schemeClr val="accent5">
                    <a:lumMod val="60000"/>
                    <a:lumOff val="40000"/>
                  </a:schemeClr>
                </a:solidFill>
                <a:effectLst>
                  <a:outerShdw blurRad="80000" dist="40000" dir="5040000" algn="tl">
                    <a:srgbClr val="000000">
                      <a:alpha val="30000"/>
                    </a:srgbClr>
                  </a:outerShdw>
                </a:effectLst>
              </a:rPr>
              <a:t>BATCH :</a:t>
            </a:r>
            <a:r>
              <a:rPr lang="en-IN" sz="5400" b="1" dirty="0" smtClean="0">
                <a:ln w="11430"/>
                <a:solidFill>
                  <a:schemeClr val="accent3">
                    <a:lumMod val="75000"/>
                  </a:schemeClr>
                </a:solidFill>
                <a:effectLst>
                  <a:outerShdw blurRad="80000" dist="40000" dir="5040000" algn="tl">
                    <a:srgbClr val="000000">
                      <a:alpha val="30000"/>
                    </a:srgbClr>
                  </a:outerShdw>
                </a:effectLst>
              </a:rPr>
              <a:t> </a:t>
            </a:r>
            <a:r>
              <a:rPr lang="en-IN" sz="5400" b="1" dirty="0" smtClean="0">
                <a:ln w="11430"/>
                <a:solidFill>
                  <a:schemeClr val="accent3">
                    <a:lumMod val="60000"/>
                    <a:lumOff val="40000"/>
                  </a:schemeClr>
                </a:solidFill>
                <a:effectLst>
                  <a:outerShdw blurRad="80000" dist="40000" dir="5040000" algn="tl">
                    <a:srgbClr val="000000">
                      <a:alpha val="30000"/>
                    </a:srgbClr>
                  </a:outerShdw>
                </a:effectLst>
              </a:rPr>
              <a:t>46</a:t>
            </a:r>
          </a:p>
          <a:p>
            <a:pPr algn="ctr"/>
            <a:r>
              <a:rPr lang="en-IN" sz="4400" b="1" dirty="0" smtClean="0">
                <a:ln w="11430"/>
                <a:solidFill>
                  <a:schemeClr val="accent6">
                    <a:lumMod val="75000"/>
                  </a:schemeClr>
                </a:solidFill>
                <a:effectLst>
                  <a:outerShdw blurRad="80000" dist="40000" dir="5040000" algn="tl">
                    <a:srgbClr val="000000">
                      <a:alpha val="30000"/>
                    </a:srgbClr>
                  </a:outerShdw>
                </a:effectLst>
              </a:rPr>
              <a:t>DEEPAK KUMAR</a:t>
            </a:r>
          </a:p>
          <a:p>
            <a:pPr algn="ctr"/>
            <a:r>
              <a:rPr lang="en-IN" sz="4400" b="1" dirty="0" smtClean="0">
                <a:ln w="11430"/>
                <a:solidFill>
                  <a:schemeClr val="accent6">
                    <a:lumMod val="75000"/>
                  </a:schemeClr>
                </a:solidFill>
                <a:effectLst>
                  <a:outerShdw blurRad="80000" dist="40000" dir="5040000" algn="tl">
                    <a:srgbClr val="000000">
                      <a:alpha val="30000"/>
                    </a:srgbClr>
                  </a:outerShdw>
                </a:effectLst>
              </a:rPr>
              <a:t>ANKIT KUMAR</a:t>
            </a:r>
          </a:p>
          <a:p>
            <a:pPr algn="ctr"/>
            <a:r>
              <a:rPr lang="en-IN" sz="4400" b="1" dirty="0" smtClean="0">
                <a:ln w="11430"/>
                <a:solidFill>
                  <a:schemeClr val="accent6">
                    <a:lumMod val="75000"/>
                  </a:schemeClr>
                </a:solidFill>
                <a:effectLst>
                  <a:outerShdw blurRad="80000" dist="40000" dir="5040000" algn="tl">
                    <a:srgbClr val="000000">
                      <a:alpha val="30000"/>
                    </a:srgbClr>
                  </a:outerShdw>
                </a:effectLst>
              </a:rPr>
              <a:t>PALLAVI KUMARI</a:t>
            </a:r>
            <a:endParaRPr lang="en-IN" sz="4400" b="1" dirty="0">
              <a:ln w="11430"/>
              <a:solidFill>
                <a:schemeClr val="accent6">
                  <a:lumMod val="75000"/>
                </a:schemeClr>
              </a:soli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3618555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36588" y="274638"/>
            <a:ext cx="8507412" cy="2074862"/>
          </a:xfrm>
        </p:spPr>
        <p:txBody>
          <a:bodyPr>
            <a:normAutofit fontScale="90000"/>
          </a:bodyPr>
          <a:lstStyle/>
          <a:p>
            <a:r>
              <a:rPr lang="en-IN" b="1" dirty="0" smtClean="0">
                <a:ln w="11430"/>
                <a:solidFill>
                  <a:schemeClr val="tx2">
                    <a:lumMod val="50000"/>
                  </a:schemeClr>
                </a:solidFill>
                <a:effectLst>
                  <a:outerShdw blurRad="80000" dist="40000" dir="5040000" algn="tl">
                    <a:srgbClr val="000000">
                      <a:alpha val="30000"/>
                    </a:srgbClr>
                  </a:outerShdw>
                </a:effectLst>
              </a:rPr>
              <a:t>DIABETIC RETINOPATHY</a:t>
            </a:r>
            <a:br>
              <a:rPr lang="en-IN" b="1" dirty="0" smtClean="0">
                <a:ln w="11430"/>
                <a:solidFill>
                  <a:schemeClr val="tx2">
                    <a:lumMod val="50000"/>
                  </a:schemeClr>
                </a:solidFill>
                <a:effectLst>
                  <a:outerShdw blurRad="80000" dist="40000" dir="5040000" algn="tl">
                    <a:srgbClr val="000000">
                      <a:alpha val="30000"/>
                    </a:srgbClr>
                  </a:outerShdw>
                </a:effectLst>
              </a:rPr>
            </a:br>
            <a:r>
              <a:rPr lang="en-IN" b="1" dirty="0" smtClean="0">
                <a:ln w="11430"/>
                <a:solidFill>
                  <a:schemeClr val="tx2">
                    <a:lumMod val="50000"/>
                  </a:schemeClr>
                </a:solidFill>
                <a:effectLst>
                  <a:outerShdw blurRad="80000" dist="40000" dir="5040000" algn="tl">
                    <a:srgbClr val="000000">
                      <a:alpha val="30000"/>
                    </a:srgbClr>
                  </a:outerShdw>
                </a:effectLst>
              </a:rPr>
              <a:t>DETECTON</a:t>
            </a:r>
            <a:r>
              <a:rPr lang="en-IN" b="1" dirty="0" smtClean="0">
                <a:ln w="11430"/>
                <a:solidFill>
                  <a:schemeClr val="accent1">
                    <a:lumMod val="75000"/>
                  </a:schemeClr>
                </a:solidFill>
                <a:effectLst>
                  <a:outerShdw blurRad="80000" dist="40000" dir="5040000" algn="tl">
                    <a:srgbClr val="000000">
                      <a:alpha val="30000"/>
                    </a:srgbClr>
                  </a:outerShdw>
                </a:effectLst>
              </a:rPr>
              <a:t/>
            </a:r>
            <a:br>
              <a:rPr lang="en-IN" b="1" dirty="0" smtClean="0">
                <a:ln w="11430"/>
                <a:solidFill>
                  <a:schemeClr val="accent1">
                    <a:lumMod val="75000"/>
                  </a:schemeClr>
                </a:solidFill>
                <a:effectLst>
                  <a:outerShdw blurRad="80000" dist="40000" dir="5040000" algn="tl">
                    <a:srgbClr val="000000">
                      <a:alpha val="30000"/>
                    </a:srgbClr>
                  </a:outerShdw>
                </a:effectLst>
              </a:rPr>
            </a:br>
            <a:endParaRPr lang="en-IN" dirty="0"/>
          </a:p>
        </p:txBody>
      </p:sp>
      <p:sp>
        <p:nvSpPr>
          <p:cNvPr id="3" name="Content Placeholder 2"/>
          <p:cNvSpPr>
            <a:spLocks noGrp="1"/>
          </p:cNvSpPr>
          <p:nvPr>
            <p:ph idx="4294967295"/>
          </p:nvPr>
        </p:nvSpPr>
        <p:spPr>
          <a:xfrm>
            <a:off x="0" y="1484784"/>
            <a:ext cx="8964488" cy="5184576"/>
          </a:xfrm>
        </p:spPr>
        <p:txBody>
          <a:bodyPr>
            <a:normAutofit/>
          </a:bodyPr>
          <a:lstStyle/>
          <a:p>
            <a:pPr marL="0" indent="0">
              <a:buNone/>
            </a:pPr>
            <a:r>
              <a:rPr lang="en-IN" sz="1600" dirty="0" smtClean="0"/>
              <a:t>   </a:t>
            </a:r>
            <a:r>
              <a:rPr lang="en-IN" sz="2800" b="1" dirty="0" smtClean="0"/>
              <a:t>1.   AIM OF THE PROJECT</a:t>
            </a:r>
          </a:p>
          <a:p>
            <a:pPr marL="0" indent="0">
              <a:buNone/>
            </a:pPr>
            <a:r>
              <a:rPr lang="en-IN" sz="1600" dirty="0"/>
              <a:t> </a:t>
            </a:r>
            <a:r>
              <a:rPr lang="en-IN" sz="1600" dirty="0" smtClean="0"/>
              <a:t>        </a:t>
            </a:r>
            <a:r>
              <a:rPr lang="en-US" sz="1600" dirty="0" smtClean="0"/>
              <a:t>The aim of Diabetic Retinopathy detection is to identify retinal damage early, enable </a:t>
            </a:r>
            <a:r>
              <a:rPr lang="en-US" sz="1600" dirty="0" smtClean="0"/>
              <a:t> </a:t>
            </a:r>
          </a:p>
          <a:p>
            <a:pPr marL="0" indent="0">
              <a:buNone/>
            </a:pPr>
            <a:r>
              <a:rPr lang="en-US" sz="1600" dirty="0"/>
              <a:t> </a:t>
            </a:r>
            <a:r>
              <a:rPr lang="en-US" sz="1600" dirty="0" smtClean="0"/>
              <a:t>         timely  treatment, prevent vision loss, and improve accessibility and accuracy through clinical </a:t>
            </a:r>
          </a:p>
          <a:p>
            <a:pPr marL="0" indent="0">
              <a:buNone/>
            </a:pPr>
            <a:r>
              <a:rPr lang="en-US" sz="1600" dirty="0" smtClean="0"/>
              <a:t>          methods or AI-based solutions.</a:t>
            </a:r>
          </a:p>
          <a:p>
            <a:pPr marL="0" indent="0">
              <a:buNone/>
            </a:pPr>
            <a:r>
              <a:rPr lang="en-US" sz="1600" dirty="0" smtClean="0"/>
              <a:t>  </a:t>
            </a:r>
            <a:r>
              <a:rPr lang="en-US" sz="2400" b="1" dirty="0" smtClean="0"/>
              <a:t>2. UNIQUENESS/DIFFERENTIATOR TRIED OUT IN THE PROJECT</a:t>
            </a:r>
            <a:endParaRPr lang="en-IN" sz="2400" b="1" dirty="0" smtClean="0"/>
          </a:p>
          <a:p>
            <a:pPr marL="0" indent="0">
              <a:buNone/>
            </a:pPr>
            <a:r>
              <a:rPr lang="en-IN" sz="1600" dirty="0" smtClean="0"/>
              <a:t>        To make your diabetic retinopathy detection project </a:t>
            </a:r>
          </a:p>
          <a:p>
            <a:pPr marL="0" indent="0">
              <a:buNone/>
            </a:pPr>
            <a:r>
              <a:rPr lang="en-IN" sz="1600" dirty="0" smtClean="0"/>
              <a:t>         unique: Use lightweight models like Mobile Net for mobile deployment. Add explainable </a:t>
            </a:r>
          </a:p>
          <a:p>
            <a:pPr marL="0" indent="0">
              <a:buNone/>
            </a:pPr>
            <a:r>
              <a:rPr lang="en-IN" sz="1600" dirty="0" smtClean="0"/>
              <a:t>          AI tools (e.g., Grad-CAM) to highlight critical regions . </a:t>
            </a:r>
          </a:p>
          <a:p>
            <a:pPr marL="0" indent="0">
              <a:buNone/>
            </a:pPr>
            <a:r>
              <a:rPr lang="en-IN" sz="2800" b="1" dirty="0"/>
              <a:t> </a:t>
            </a:r>
            <a:r>
              <a:rPr lang="en-IN" sz="2800" b="1" dirty="0" smtClean="0"/>
              <a:t>   </a:t>
            </a:r>
            <a:r>
              <a:rPr lang="en-US" sz="2800" b="1" dirty="0" smtClean="0"/>
              <a:t>3. INFERANCE </a:t>
            </a:r>
          </a:p>
          <a:p>
            <a:pPr marL="0" indent="0">
              <a:buNone/>
            </a:pPr>
            <a:r>
              <a:rPr lang="en-US" sz="1600" dirty="0"/>
              <a:t> </a:t>
            </a:r>
            <a:r>
              <a:rPr lang="en-US" sz="1600" dirty="0" smtClean="0"/>
              <a:t>         Diabetic Retinopathy (DR) detection in inference involves using a pre-trained model </a:t>
            </a:r>
          </a:p>
          <a:p>
            <a:pPr marL="0" indent="0">
              <a:buNone/>
            </a:pPr>
            <a:r>
              <a:rPr lang="en-US" sz="1600" dirty="0"/>
              <a:t> </a:t>
            </a:r>
            <a:r>
              <a:rPr lang="en-US" sz="1600" dirty="0" smtClean="0"/>
              <a:t>         to  analyze retinal images.                   </a:t>
            </a:r>
          </a:p>
          <a:p>
            <a:pPr marL="0" indent="0">
              <a:buNone/>
            </a:pPr>
            <a:r>
              <a:rPr lang="en-US" sz="1600" dirty="0"/>
              <a:t> </a:t>
            </a:r>
            <a:r>
              <a:rPr lang="en-US" sz="1600" dirty="0" smtClean="0"/>
              <a:t>         The process includes preprocessing the image, feeding it into the </a:t>
            </a:r>
          </a:p>
          <a:p>
            <a:pPr marL="0" indent="0">
              <a:buNone/>
            </a:pPr>
            <a:r>
              <a:rPr lang="en-US" sz="1600" dirty="0" smtClean="0"/>
              <a:t>          model for feature extraction, and predicting DR severity levels or abnormalities </a:t>
            </a:r>
          </a:p>
          <a:p>
            <a:pPr marL="0" indent="0">
              <a:buNone/>
            </a:pPr>
            <a:r>
              <a:rPr lang="en-US" sz="1600" dirty="0"/>
              <a:t> </a:t>
            </a:r>
            <a:r>
              <a:rPr lang="en-US" sz="1600" dirty="0" smtClean="0"/>
              <a:t>         (</a:t>
            </a:r>
            <a:r>
              <a:rPr lang="en-US" sz="1600" dirty="0" err="1" smtClean="0"/>
              <a:t>e.g</a:t>
            </a:r>
            <a:r>
              <a:rPr lang="en-US" sz="1600" dirty="0" smtClean="0"/>
              <a:t>- </a:t>
            </a:r>
            <a:r>
              <a:rPr lang="en-US" sz="1600" dirty="0" err="1" smtClean="0"/>
              <a:t>microaneurysms</a:t>
            </a:r>
            <a:r>
              <a:rPr lang="en-US" sz="1600" dirty="0" smtClean="0"/>
              <a:t> , hemorrhages). The results are then refined for  interpretation.</a:t>
            </a:r>
          </a:p>
          <a:p>
            <a:pPr marL="0" indent="0">
              <a:buNone/>
            </a:pPr>
            <a:r>
              <a:rPr lang="en-US" sz="1600" dirty="0" smtClean="0"/>
              <a:t>  </a:t>
            </a:r>
            <a:endParaRPr lang="en-IN" sz="1600" dirty="0" smtClean="0"/>
          </a:p>
          <a:p>
            <a:endParaRPr lang="en-IN" sz="1600" dirty="0"/>
          </a:p>
        </p:txBody>
      </p:sp>
    </p:spTree>
    <p:extLst>
      <p:ext uri="{BB962C8B-B14F-4D97-AF65-F5344CB8AC3E}">
        <p14:creationId xmlns:p14="http://schemas.microsoft.com/office/powerpoint/2010/main" val="1688476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512" y="260648"/>
            <a:ext cx="8856984" cy="6063198"/>
          </a:xfrm>
          <a:prstGeom prst="rect">
            <a:avLst/>
          </a:prstGeom>
        </p:spPr>
        <p:txBody>
          <a:bodyPr wrap="square">
            <a:spAutoFit/>
          </a:bodyPr>
          <a:lstStyle/>
          <a:p>
            <a:endParaRPr lang="en-US" dirty="0" smtClean="0"/>
          </a:p>
          <a:p>
            <a:r>
              <a:rPr lang="en-US" sz="2800" b="1" dirty="0" smtClean="0"/>
              <a:t> 4.  METRICS OF  THE PROJECT</a:t>
            </a:r>
            <a:endParaRPr lang="en-US" sz="2800" b="1" dirty="0"/>
          </a:p>
          <a:p>
            <a:endParaRPr lang="en-US" dirty="0" smtClean="0"/>
          </a:p>
          <a:p>
            <a:r>
              <a:rPr lang="en-US" dirty="0" smtClean="0"/>
              <a:t>*Detection Metrics:</a:t>
            </a:r>
          </a:p>
          <a:p>
            <a:r>
              <a:rPr lang="en-US" dirty="0" smtClean="0"/>
              <a:t>   Area Under the Receiver Operating Characteristic Curve (AUC-ROC): Measures</a:t>
            </a:r>
          </a:p>
          <a:p>
            <a:r>
              <a:rPr lang="en-US" dirty="0" smtClean="0"/>
              <a:t>   the model's ability to distinguish between DR and non-DR cases.</a:t>
            </a:r>
          </a:p>
          <a:p>
            <a:r>
              <a:rPr lang="en-US" dirty="0" smtClean="0"/>
              <a:t>   Area Under the Precision-Recall Curve (AUC-PR): Measures the model's ability </a:t>
            </a:r>
          </a:p>
          <a:p>
            <a:r>
              <a:rPr lang="en-US" dirty="0" smtClean="0"/>
              <a:t>   to detect DR cases while minimizing false positives.</a:t>
            </a:r>
          </a:p>
          <a:p>
            <a:r>
              <a:rPr lang="en-US" dirty="0" smtClean="0"/>
              <a:t>  </a:t>
            </a:r>
          </a:p>
          <a:p>
            <a:r>
              <a:rPr lang="en-US" dirty="0" smtClean="0"/>
              <a:t>*Image-Level Metrics</a:t>
            </a:r>
          </a:p>
          <a:p>
            <a:r>
              <a:rPr lang="en-US" dirty="0"/>
              <a:t> </a:t>
            </a:r>
            <a:r>
              <a:rPr lang="en-US" dirty="0" smtClean="0"/>
              <a:t>    Image-wise </a:t>
            </a:r>
            <a:r>
              <a:rPr lang="en-US" dirty="0"/>
              <a:t>Accuracy: Proportion of correctly classified images</a:t>
            </a:r>
            <a:r>
              <a:rPr lang="en-US" dirty="0" smtClean="0"/>
              <a:t>.</a:t>
            </a:r>
          </a:p>
          <a:p>
            <a:r>
              <a:rPr lang="en-US" dirty="0"/>
              <a:t> </a:t>
            </a:r>
            <a:r>
              <a:rPr lang="en-US" dirty="0" smtClean="0"/>
              <a:t>    Image-wise  Sensitivity</a:t>
            </a:r>
            <a:r>
              <a:rPr lang="en-US" dirty="0"/>
              <a:t>: Proportion of true positives among all images</a:t>
            </a:r>
            <a:r>
              <a:rPr lang="en-US" dirty="0" smtClean="0"/>
              <a:t>.</a:t>
            </a:r>
          </a:p>
          <a:p>
            <a:r>
              <a:rPr lang="en-US" dirty="0"/>
              <a:t> </a:t>
            </a:r>
            <a:r>
              <a:rPr lang="en-US" dirty="0" smtClean="0"/>
              <a:t>    Image-wise </a:t>
            </a:r>
            <a:r>
              <a:rPr lang="en-US" dirty="0"/>
              <a:t>Specificity: Proportion of true negatives among all </a:t>
            </a:r>
            <a:r>
              <a:rPr lang="en-US" dirty="0" smtClean="0"/>
              <a:t>images</a:t>
            </a:r>
          </a:p>
          <a:p>
            <a:r>
              <a:rPr lang="en-US" dirty="0" smtClean="0"/>
              <a:t> </a:t>
            </a:r>
          </a:p>
          <a:p>
            <a:r>
              <a:rPr lang="en-US" dirty="0" smtClean="0"/>
              <a:t>  </a:t>
            </a:r>
            <a:r>
              <a:rPr lang="en-US" dirty="0"/>
              <a:t>*Patient-Level Metric</a:t>
            </a:r>
          </a:p>
          <a:p>
            <a:r>
              <a:rPr lang="en-US" dirty="0"/>
              <a:t>    </a:t>
            </a:r>
            <a:r>
              <a:rPr lang="en-US" dirty="0" smtClean="0"/>
              <a:t>   Patient-wise </a:t>
            </a:r>
            <a:r>
              <a:rPr lang="en-US" dirty="0"/>
              <a:t>Accuracy: Proportion of correctly classified patients.</a:t>
            </a:r>
          </a:p>
          <a:p>
            <a:r>
              <a:rPr lang="en-US" dirty="0"/>
              <a:t>    Patient-wise Sensitivity: Proportion of true positives among all patients.</a:t>
            </a:r>
          </a:p>
          <a:p>
            <a:r>
              <a:rPr lang="en-US" dirty="0"/>
              <a:t>    Patient-wise Specificity: Proportion of true negatives among all patient</a:t>
            </a:r>
          </a:p>
          <a:p>
            <a:endParaRPr lang="en-US" dirty="0"/>
          </a:p>
          <a:p>
            <a:r>
              <a:rPr lang="en-US" dirty="0"/>
              <a:t>      </a:t>
            </a:r>
          </a:p>
          <a:p>
            <a:r>
              <a:rPr lang="en-IN" dirty="0" smtClean="0"/>
              <a:t>  </a:t>
            </a:r>
            <a:endParaRPr lang="en-IN" dirty="0"/>
          </a:p>
        </p:txBody>
      </p:sp>
    </p:spTree>
    <p:extLst>
      <p:ext uri="{BB962C8B-B14F-4D97-AF65-F5344CB8AC3E}">
        <p14:creationId xmlns:p14="http://schemas.microsoft.com/office/powerpoint/2010/main" val="1422997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260648"/>
            <a:ext cx="8496944" cy="800219"/>
          </a:xfrm>
          <a:prstGeom prst="rect">
            <a:avLst/>
          </a:prstGeom>
        </p:spPr>
        <p:txBody>
          <a:bodyPr wrap="square">
            <a:spAutoFit/>
          </a:bodyPr>
          <a:lstStyle/>
          <a:p>
            <a:r>
              <a:rPr lang="en-US" sz="2800" dirty="0" smtClean="0"/>
              <a:t>   5.   </a:t>
            </a:r>
          </a:p>
          <a:p>
            <a:r>
              <a:rPr lang="en-US" dirty="0"/>
              <a:t> </a:t>
            </a:r>
            <a:r>
              <a:rPr lang="en-US" dirty="0" smtClean="0"/>
              <a:t>        </a:t>
            </a:r>
            <a:endParaRPr lang="en-IN" dirty="0"/>
          </a:p>
        </p:txBody>
      </p:sp>
      <p:sp>
        <p:nvSpPr>
          <p:cNvPr id="3" name="Rectangle 2"/>
          <p:cNvSpPr/>
          <p:nvPr/>
        </p:nvSpPr>
        <p:spPr>
          <a:xfrm>
            <a:off x="323528" y="260648"/>
            <a:ext cx="8568952" cy="7602081"/>
          </a:xfrm>
          <a:prstGeom prst="rect">
            <a:avLst/>
          </a:prstGeom>
        </p:spPr>
        <p:txBody>
          <a:bodyPr wrap="square">
            <a:spAutoFit/>
          </a:bodyPr>
          <a:lstStyle/>
          <a:p>
            <a:r>
              <a:rPr lang="en-US" sz="2800" b="1" dirty="0"/>
              <a:t> </a:t>
            </a:r>
            <a:r>
              <a:rPr lang="en-US" sz="2800" b="1" dirty="0" smtClean="0"/>
              <a:t>    LIVE PREDICTION</a:t>
            </a:r>
          </a:p>
          <a:p>
            <a:r>
              <a:rPr lang="en-IN" dirty="0" smtClean="0"/>
              <a:t>      </a:t>
            </a:r>
            <a:r>
              <a:rPr lang="en-US" dirty="0"/>
              <a:t>Diabetic Retinopathy live prediction uses AI models to analyze retinal images from </a:t>
            </a:r>
            <a:endParaRPr lang="en-US" dirty="0" smtClean="0"/>
          </a:p>
          <a:p>
            <a:r>
              <a:rPr lang="en-US" dirty="0"/>
              <a:t> </a:t>
            </a:r>
            <a:r>
              <a:rPr lang="en-US" dirty="0" smtClean="0"/>
              <a:t>     a  fundus </a:t>
            </a:r>
            <a:r>
              <a:rPr lang="en-US" dirty="0"/>
              <a:t>camera in real time. It detects early signs of DR, enabling prompt </a:t>
            </a:r>
            <a:r>
              <a:rPr lang="en-US" dirty="0" smtClean="0"/>
              <a:t> </a:t>
            </a:r>
          </a:p>
          <a:p>
            <a:r>
              <a:rPr lang="en-US" dirty="0"/>
              <a:t> </a:t>
            </a:r>
            <a:r>
              <a:rPr lang="en-US" dirty="0" smtClean="0"/>
              <a:t>     diagnosis  and </a:t>
            </a:r>
            <a:r>
              <a:rPr lang="en-US" dirty="0"/>
              <a:t>treatment</a:t>
            </a:r>
            <a:r>
              <a:rPr lang="en-US" dirty="0" smtClean="0"/>
              <a:t>.</a:t>
            </a:r>
          </a:p>
          <a:p>
            <a:endParaRPr lang="en-US" dirty="0"/>
          </a:p>
          <a:p>
            <a:r>
              <a:rPr lang="en-US" sz="2800" b="1" dirty="0"/>
              <a:t>   PROGRAM: </a:t>
            </a:r>
            <a:endParaRPr lang="en-US" sz="2800" b="1" dirty="0" smtClean="0"/>
          </a:p>
          <a:p>
            <a:r>
              <a:rPr lang="en-US" dirty="0"/>
              <a:t>import </a:t>
            </a:r>
            <a:r>
              <a:rPr lang="en-US" dirty="0" err="1" smtClean="0"/>
              <a:t>tensorflow</a:t>
            </a:r>
            <a:r>
              <a:rPr lang="en-US" dirty="0" smtClean="0"/>
              <a:t> </a:t>
            </a:r>
            <a:r>
              <a:rPr lang="en-US" dirty="0"/>
              <a:t>as </a:t>
            </a:r>
            <a:r>
              <a:rPr lang="en-US" dirty="0" err="1"/>
              <a:t>tf</a:t>
            </a:r>
            <a:endParaRPr lang="en-US" dirty="0"/>
          </a:p>
          <a:p>
            <a:r>
              <a:rPr lang="en-US" dirty="0"/>
              <a:t>from </a:t>
            </a:r>
            <a:r>
              <a:rPr lang="en-US" dirty="0" err="1" smtClean="0"/>
              <a:t>tensorflow.keras.models</a:t>
            </a:r>
            <a:r>
              <a:rPr lang="en-US" dirty="0" smtClean="0"/>
              <a:t> </a:t>
            </a:r>
            <a:r>
              <a:rPr lang="en-US" dirty="0"/>
              <a:t>import Sequential</a:t>
            </a:r>
          </a:p>
          <a:p>
            <a:r>
              <a:rPr lang="en-US" dirty="0"/>
              <a:t>from </a:t>
            </a:r>
            <a:r>
              <a:rPr lang="en-US" dirty="0" err="1" smtClean="0"/>
              <a:t>tensorflow.keras.layers</a:t>
            </a:r>
            <a:r>
              <a:rPr lang="en-US" dirty="0" smtClean="0"/>
              <a:t> </a:t>
            </a:r>
            <a:r>
              <a:rPr lang="en-US" dirty="0"/>
              <a:t>import Conv2D, MaxPooling2D, Flatten, Dense, Dropout</a:t>
            </a:r>
          </a:p>
          <a:p>
            <a:r>
              <a:rPr lang="en-US" dirty="0"/>
              <a:t>from </a:t>
            </a:r>
            <a:r>
              <a:rPr lang="en-US" dirty="0" err="1" smtClean="0"/>
              <a:t>tensorflow.keras.preprocessing.image</a:t>
            </a:r>
            <a:r>
              <a:rPr lang="en-US" dirty="0" smtClean="0"/>
              <a:t> </a:t>
            </a:r>
            <a:r>
              <a:rPr lang="en-US" dirty="0"/>
              <a:t>import </a:t>
            </a:r>
            <a:r>
              <a:rPr lang="en-US" dirty="0" err="1"/>
              <a:t>ImageDataGenerator</a:t>
            </a:r>
            <a:endParaRPr lang="en-US" dirty="0"/>
          </a:p>
          <a:p>
            <a:r>
              <a:rPr lang="en-US" dirty="0"/>
              <a:t>from </a:t>
            </a:r>
            <a:r>
              <a:rPr lang="en-US" dirty="0" err="1"/>
              <a:t>tensorflow.keras.callbacks</a:t>
            </a:r>
            <a:r>
              <a:rPr lang="en-US" dirty="0"/>
              <a:t> import </a:t>
            </a:r>
            <a:r>
              <a:rPr lang="en-US" dirty="0" err="1"/>
              <a:t>EarlyStopping</a:t>
            </a:r>
            <a:endParaRPr lang="en-US" dirty="0"/>
          </a:p>
          <a:p>
            <a:endParaRPr lang="en-US" dirty="0"/>
          </a:p>
          <a:p>
            <a:r>
              <a:rPr lang="en-US" dirty="0"/>
              <a:t># Step 1: Data Preprocessing</a:t>
            </a:r>
          </a:p>
          <a:p>
            <a:r>
              <a:rPr lang="en-US" dirty="0" smtClean="0"/>
              <a:t>Train </a:t>
            </a:r>
            <a:r>
              <a:rPr lang="en-US" dirty="0" err="1" smtClean="0"/>
              <a:t>datagen</a:t>
            </a:r>
            <a:r>
              <a:rPr lang="en-US" dirty="0" smtClean="0"/>
              <a:t> </a:t>
            </a:r>
            <a:r>
              <a:rPr lang="en-US" dirty="0"/>
              <a:t>= </a:t>
            </a:r>
            <a:r>
              <a:rPr lang="en-US" dirty="0" err="1" smtClean="0"/>
              <a:t>ImageDataGenerator</a:t>
            </a:r>
            <a:r>
              <a:rPr lang="en-US" dirty="0" smtClean="0"/>
              <a:t>(rescale=1</a:t>
            </a:r>
            <a:r>
              <a:rPr lang="en-US" dirty="0"/>
              <a:t>./255, </a:t>
            </a:r>
          </a:p>
          <a:p>
            <a:r>
              <a:rPr lang="en-US" dirty="0"/>
              <a:t>                                   </a:t>
            </a:r>
            <a:r>
              <a:rPr lang="en-US" dirty="0" smtClean="0"/>
              <a:t>rotation range=20</a:t>
            </a:r>
            <a:r>
              <a:rPr lang="en-US" dirty="0"/>
              <a:t>, </a:t>
            </a:r>
          </a:p>
          <a:p>
            <a:r>
              <a:rPr lang="en-US" dirty="0"/>
              <a:t>                                   </a:t>
            </a:r>
            <a:r>
              <a:rPr lang="en-US" dirty="0" smtClean="0"/>
              <a:t>width shift range=0.2</a:t>
            </a:r>
            <a:r>
              <a:rPr lang="en-US" dirty="0"/>
              <a:t>, </a:t>
            </a:r>
          </a:p>
          <a:p>
            <a:r>
              <a:rPr lang="en-US" dirty="0"/>
              <a:t>                                   </a:t>
            </a:r>
            <a:r>
              <a:rPr lang="en-US" dirty="0" smtClean="0"/>
              <a:t>height shift range=0.2</a:t>
            </a:r>
            <a:r>
              <a:rPr lang="en-US" dirty="0"/>
              <a:t>,</a:t>
            </a:r>
          </a:p>
          <a:p>
            <a:r>
              <a:rPr lang="en-US" dirty="0"/>
              <a:t>                                   </a:t>
            </a:r>
            <a:r>
              <a:rPr lang="en-US" dirty="0" smtClean="0"/>
              <a:t>shear range=0.2</a:t>
            </a:r>
            <a:r>
              <a:rPr lang="en-US" dirty="0"/>
              <a:t>, </a:t>
            </a:r>
          </a:p>
          <a:p>
            <a:r>
              <a:rPr lang="en-US" dirty="0"/>
              <a:t>                                   </a:t>
            </a:r>
            <a:r>
              <a:rPr lang="en-US" dirty="0" smtClean="0"/>
              <a:t>zoom range=0.2</a:t>
            </a:r>
            <a:r>
              <a:rPr lang="en-US" dirty="0"/>
              <a:t>, </a:t>
            </a:r>
          </a:p>
          <a:p>
            <a:r>
              <a:rPr lang="en-US" dirty="0"/>
              <a:t>                                   </a:t>
            </a:r>
            <a:r>
              <a:rPr lang="en-US" dirty="0" smtClean="0"/>
              <a:t>horizontal flip=True</a:t>
            </a:r>
            <a:r>
              <a:rPr lang="en-US" dirty="0"/>
              <a:t>, </a:t>
            </a:r>
          </a:p>
          <a:p>
            <a:r>
              <a:rPr lang="en-US" dirty="0"/>
              <a:t>                                   </a:t>
            </a:r>
            <a:r>
              <a:rPr lang="en-US" dirty="0" smtClean="0"/>
              <a:t>fill mode</a:t>
            </a:r>
            <a:r>
              <a:rPr lang="en-US" dirty="0"/>
              <a:t>='nearest')</a:t>
            </a:r>
          </a:p>
          <a:p>
            <a:endParaRPr lang="en-US" dirty="0"/>
          </a:p>
          <a:p>
            <a:r>
              <a:rPr lang="en-US" dirty="0" err="1"/>
              <a:t>test_datagen</a:t>
            </a:r>
            <a:r>
              <a:rPr lang="en-US" dirty="0"/>
              <a:t> = </a:t>
            </a:r>
            <a:r>
              <a:rPr lang="en-US" dirty="0" err="1"/>
              <a:t>ImageDataGenerator</a:t>
            </a:r>
            <a:r>
              <a:rPr lang="en-US" dirty="0"/>
              <a:t>(rescale=1./255)</a:t>
            </a:r>
          </a:p>
          <a:p>
            <a:endParaRPr lang="en-US" dirty="0"/>
          </a:p>
          <a:p>
            <a:endParaRPr lang="en-US" dirty="0"/>
          </a:p>
          <a:p>
            <a:endParaRPr lang="en-US" dirty="0"/>
          </a:p>
        </p:txBody>
      </p:sp>
    </p:spTree>
    <p:extLst>
      <p:ext uri="{BB962C8B-B14F-4D97-AF65-F5344CB8AC3E}">
        <p14:creationId xmlns:p14="http://schemas.microsoft.com/office/powerpoint/2010/main" val="3603720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5619631"/>
            <a:ext cx="4590256" cy="12557284"/>
          </a:xfrm>
          <a:prstGeom prst="rect">
            <a:avLst/>
          </a:prstGeom>
        </p:spPr>
        <p:txBody>
          <a:bodyPr wrap="square">
            <a:spAutoFit/>
          </a:bodyPr>
          <a:lstStyle/>
          <a:p>
            <a:r>
              <a:rPr lang="en-US" dirty="0" err="1"/>
              <a:t>train_generator</a:t>
            </a:r>
            <a:r>
              <a:rPr lang="en-US" dirty="0"/>
              <a:t> = </a:t>
            </a:r>
            <a:r>
              <a:rPr lang="en-US" dirty="0" err="1"/>
              <a:t>train_datagen.flow_from_directory</a:t>
            </a:r>
            <a:r>
              <a:rPr lang="en-US" dirty="0"/>
              <a:t>('data/train',</a:t>
            </a:r>
          </a:p>
          <a:p>
            <a:r>
              <a:rPr lang="en-US" dirty="0"/>
              <a:t>                                                    </a:t>
            </a:r>
            <a:r>
              <a:rPr lang="en-US" dirty="0" err="1"/>
              <a:t>target_size</a:t>
            </a:r>
            <a:r>
              <a:rPr lang="en-US" dirty="0"/>
              <a:t>=(224, 224),</a:t>
            </a:r>
          </a:p>
          <a:p>
            <a:r>
              <a:rPr lang="en-US" dirty="0"/>
              <a:t>                                                    </a:t>
            </a:r>
            <a:r>
              <a:rPr lang="en-US" dirty="0" err="1"/>
              <a:t>batch_size</a:t>
            </a:r>
            <a:r>
              <a:rPr lang="en-US" dirty="0"/>
              <a:t>=32,</a:t>
            </a:r>
          </a:p>
          <a:p>
            <a:r>
              <a:rPr lang="en-US" dirty="0"/>
              <a:t>                                                    </a:t>
            </a:r>
            <a:r>
              <a:rPr lang="en-US" dirty="0" err="1"/>
              <a:t>class_mode</a:t>
            </a:r>
            <a:r>
              <a:rPr lang="en-US" dirty="0"/>
              <a:t>='categorical')</a:t>
            </a:r>
          </a:p>
          <a:p>
            <a:endParaRPr lang="en-US" dirty="0"/>
          </a:p>
          <a:p>
            <a:r>
              <a:rPr lang="en-US" dirty="0" err="1"/>
              <a:t>validation_generator</a:t>
            </a:r>
            <a:r>
              <a:rPr lang="en-US" dirty="0"/>
              <a:t> = </a:t>
            </a:r>
            <a:r>
              <a:rPr lang="en-US" dirty="0" err="1"/>
              <a:t>test_datagen.flow_from_directory</a:t>
            </a:r>
            <a:r>
              <a:rPr lang="en-US" dirty="0"/>
              <a:t>('data/</a:t>
            </a:r>
            <a:r>
              <a:rPr lang="en-US" dirty="0" err="1"/>
              <a:t>val</a:t>
            </a:r>
            <a:r>
              <a:rPr lang="en-US" dirty="0"/>
              <a:t>',</a:t>
            </a:r>
          </a:p>
          <a:p>
            <a:r>
              <a:rPr lang="en-US" dirty="0"/>
              <a:t>                                                        </a:t>
            </a:r>
            <a:r>
              <a:rPr lang="en-US" dirty="0" err="1"/>
              <a:t>target_size</a:t>
            </a:r>
            <a:r>
              <a:rPr lang="en-US" dirty="0"/>
              <a:t>=(224, 224),</a:t>
            </a:r>
          </a:p>
          <a:p>
            <a:r>
              <a:rPr lang="en-US" dirty="0"/>
              <a:t>                                                        </a:t>
            </a:r>
            <a:r>
              <a:rPr lang="en-US" dirty="0" err="1"/>
              <a:t>batch_size</a:t>
            </a:r>
            <a:r>
              <a:rPr lang="en-US" dirty="0"/>
              <a:t>=32,</a:t>
            </a:r>
          </a:p>
          <a:p>
            <a:r>
              <a:rPr lang="en-US" dirty="0"/>
              <a:t>                                                        </a:t>
            </a:r>
            <a:r>
              <a:rPr lang="en-US" dirty="0" err="1"/>
              <a:t>class_mode</a:t>
            </a:r>
            <a:r>
              <a:rPr lang="en-US" dirty="0"/>
              <a:t>='categorical')</a:t>
            </a:r>
          </a:p>
          <a:p>
            <a:endParaRPr lang="en-US" dirty="0"/>
          </a:p>
          <a:p>
            <a:r>
              <a:rPr lang="en-US" dirty="0"/>
              <a:t># Step 2: CNN Model</a:t>
            </a:r>
          </a:p>
          <a:p>
            <a:r>
              <a:rPr lang="en-US" dirty="0"/>
              <a:t>model = Sequential()</a:t>
            </a:r>
          </a:p>
          <a:p>
            <a:endParaRPr lang="en-US" dirty="0"/>
          </a:p>
          <a:p>
            <a:r>
              <a:rPr lang="en-US" dirty="0"/>
              <a:t># First Convolution Layer</a:t>
            </a:r>
          </a:p>
          <a:p>
            <a:r>
              <a:rPr lang="en-US" dirty="0" err="1"/>
              <a:t>model.add</a:t>
            </a:r>
            <a:r>
              <a:rPr lang="en-US" dirty="0"/>
              <a:t>(Conv2D(32, (3, 3), activation='</a:t>
            </a:r>
            <a:r>
              <a:rPr lang="en-US" dirty="0" err="1"/>
              <a:t>relu</a:t>
            </a:r>
            <a:r>
              <a:rPr lang="en-US" dirty="0"/>
              <a:t>', </a:t>
            </a:r>
            <a:r>
              <a:rPr lang="en-US" dirty="0" err="1"/>
              <a:t>input_shape</a:t>
            </a:r>
            <a:r>
              <a:rPr lang="en-US" dirty="0"/>
              <a:t>=(224, 224, 3)))</a:t>
            </a:r>
          </a:p>
          <a:p>
            <a:r>
              <a:rPr lang="en-US" dirty="0" err="1"/>
              <a:t>model.add</a:t>
            </a:r>
            <a:r>
              <a:rPr lang="en-US" dirty="0"/>
              <a:t>(MaxPooling2D(</a:t>
            </a:r>
            <a:r>
              <a:rPr lang="en-US" dirty="0" err="1"/>
              <a:t>pool_size</a:t>
            </a:r>
            <a:r>
              <a:rPr lang="en-US" dirty="0"/>
              <a:t>=(2, 2)))</a:t>
            </a:r>
          </a:p>
          <a:p>
            <a:endParaRPr lang="en-US" dirty="0"/>
          </a:p>
          <a:p>
            <a:r>
              <a:rPr lang="en-US" dirty="0"/>
              <a:t># Second Convolution Layer</a:t>
            </a:r>
          </a:p>
          <a:p>
            <a:r>
              <a:rPr lang="en-US" dirty="0" err="1"/>
              <a:t>model.add</a:t>
            </a:r>
            <a:r>
              <a:rPr lang="en-US" dirty="0"/>
              <a:t>(Conv2D(64, (3, 3), activation='</a:t>
            </a:r>
            <a:r>
              <a:rPr lang="en-US" dirty="0" err="1"/>
              <a:t>relu</a:t>
            </a:r>
            <a:r>
              <a:rPr lang="en-US" dirty="0"/>
              <a:t>'))</a:t>
            </a:r>
          </a:p>
          <a:p>
            <a:r>
              <a:rPr lang="en-US" dirty="0" err="1"/>
              <a:t>model.add</a:t>
            </a:r>
            <a:r>
              <a:rPr lang="en-US" dirty="0"/>
              <a:t>(MaxPooling2D(</a:t>
            </a:r>
            <a:r>
              <a:rPr lang="en-US" dirty="0" err="1"/>
              <a:t>pool_size</a:t>
            </a:r>
            <a:r>
              <a:rPr lang="en-US" dirty="0"/>
              <a:t>=(2, 2)))</a:t>
            </a:r>
          </a:p>
          <a:p>
            <a:endParaRPr lang="en-US" dirty="0"/>
          </a:p>
          <a:p>
            <a:r>
              <a:rPr lang="en-US" dirty="0"/>
              <a:t># Third Convolution Layer</a:t>
            </a:r>
          </a:p>
          <a:p>
            <a:r>
              <a:rPr lang="en-US" dirty="0" err="1"/>
              <a:t>model.add</a:t>
            </a:r>
            <a:r>
              <a:rPr lang="en-US" dirty="0"/>
              <a:t>(Conv2D(128, (3, 3), activation='</a:t>
            </a:r>
            <a:r>
              <a:rPr lang="en-US" dirty="0" err="1"/>
              <a:t>relu</a:t>
            </a:r>
            <a:r>
              <a:rPr lang="en-US" dirty="0"/>
              <a:t>'))</a:t>
            </a:r>
          </a:p>
          <a:p>
            <a:r>
              <a:rPr lang="en-US" dirty="0" err="1"/>
              <a:t>model.add</a:t>
            </a:r>
            <a:r>
              <a:rPr lang="en-US" dirty="0"/>
              <a:t>(MaxPooling2D(</a:t>
            </a:r>
            <a:r>
              <a:rPr lang="en-US" dirty="0" err="1"/>
              <a:t>pool_size</a:t>
            </a:r>
            <a:r>
              <a:rPr lang="en-US" dirty="0"/>
              <a:t>=(2, 2)))</a:t>
            </a:r>
          </a:p>
          <a:p>
            <a:endParaRPr lang="en-US" dirty="0"/>
          </a:p>
          <a:p>
            <a:r>
              <a:rPr lang="en-US" dirty="0"/>
              <a:t># Flatten the result for the dense layer</a:t>
            </a:r>
          </a:p>
          <a:p>
            <a:r>
              <a:rPr lang="en-US" dirty="0" err="1"/>
              <a:t>model.add</a:t>
            </a:r>
            <a:r>
              <a:rPr lang="en-US" dirty="0"/>
              <a:t>(Flatten())</a:t>
            </a:r>
          </a:p>
          <a:p>
            <a:endParaRPr lang="en-US" dirty="0"/>
          </a:p>
          <a:p>
            <a:r>
              <a:rPr lang="en-US" dirty="0"/>
              <a:t># Fully Connected Layers</a:t>
            </a:r>
          </a:p>
          <a:p>
            <a:r>
              <a:rPr lang="en-US" dirty="0" err="1"/>
              <a:t>model.add</a:t>
            </a:r>
            <a:r>
              <a:rPr lang="en-US" dirty="0"/>
              <a:t>(Dense(512, activation='</a:t>
            </a:r>
            <a:r>
              <a:rPr lang="en-US" dirty="0" err="1"/>
              <a:t>relu</a:t>
            </a:r>
            <a:r>
              <a:rPr lang="en-US" dirty="0"/>
              <a:t>'))</a:t>
            </a:r>
          </a:p>
          <a:p>
            <a:r>
              <a:rPr lang="en-US" dirty="0" err="1"/>
              <a:t>model.add</a:t>
            </a:r>
            <a:r>
              <a:rPr lang="en-US" dirty="0"/>
              <a:t>(Dropout(0.5))  # To prevent </a:t>
            </a:r>
            <a:r>
              <a:rPr lang="en-US" dirty="0" err="1"/>
              <a:t>overfitting</a:t>
            </a:r>
            <a:endParaRPr lang="en-US" dirty="0"/>
          </a:p>
          <a:p>
            <a:r>
              <a:rPr lang="en-US" dirty="0" err="1"/>
              <a:t>model.add</a:t>
            </a:r>
            <a:r>
              <a:rPr lang="en-US" dirty="0"/>
              <a:t>(Dense(5, activation='</a:t>
            </a:r>
            <a:r>
              <a:rPr lang="en-US" dirty="0" err="1"/>
              <a:t>softmax</a:t>
            </a:r>
            <a:r>
              <a:rPr lang="en-US" dirty="0"/>
              <a:t>'))  # Assuming 5 classes (0-4 DR severity levels)</a:t>
            </a:r>
          </a:p>
          <a:p>
            <a:endParaRPr lang="en-US" dirty="0"/>
          </a:p>
        </p:txBody>
      </p:sp>
    </p:spTree>
    <p:extLst>
      <p:ext uri="{BB962C8B-B14F-4D97-AF65-F5344CB8AC3E}">
        <p14:creationId xmlns:p14="http://schemas.microsoft.com/office/powerpoint/2010/main" val="2497442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612845"/>
            <a:ext cx="4572000" cy="5632311"/>
          </a:xfrm>
          <a:prstGeom prst="rect">
            <a:avLst/>
          </a:prstGeom>
        </p:spPr>
        <p:txBody>
          <a:bodyPr>
            <a:spAutoFit/>
          </a:bodyPr>
          <a:lstStyle/>
          <a:p>
            <a:r>
              <a:rPr lang="en-US" dirty="0"/>
              <a:t># Step 3: Compile the Model</a:t>
            </a:r>
          </a:p>
          <a:p>
            <a:r>
              <a:rPr lang="en-US" dirty="0" err="1"/>
              <a:t>model.compile</a:t>
            </a:r>
            <a:r>
              <a:rPr lang="en-US" dirty="0"/>
              <a:t>(optimizer='</a:t>
            </a:r>
            <a:r>
              <a:rPr lang="en-US" dirty="0" err="1"/>
              <a:t>adam</a:t>
            </a:r>
            <a:r>
              <a:rPr lang="en-US" dirty="0"/>
              <a:t>', </a:t>
            </a:r>
          </a:p>
          <a:p>
            <a:r>
              <a:rPr lang="en-US" dirty="0"/>
              <a:t>              loss='</a:t>
            </a:r>
            <a:r>
              <a:rPr lang="en-US" dirty="0" err="1"/>
              <a:t>categorical_crossentropy</a:t>
            </a:r>
            <a:r>
              <a:rPr lang="en-US" dirty="0"/>
              <a:t>', </a:t>
            </a:r>
          </a:p>
          <a:p>
            <a:r>
              <a:rPr lang="en-US" dirty="0"/>
              <a:t>              metrics=['accuracy'])</a:t>
            </a:r>
          </a:p>
          <a:p>
            <a:endParaRPr lang="en-US" dirty="0"/>
          </a:p>
          <a:p>
            <a:r>
              <a:rPr lang="en-US" dirty="0"/>
              <a:t># Step 4: Train the Model</a:t>
            </a:r>
          </a:p>
          <a:p>
            <a:r>
              <a:rPr lang="en-US" dirty="0" err="1"/>
              <a:t>early_stopping</a:t>
            </a:r>
            <a:r>
              <a:rPr lang="en-US" dirty="0"/>
              <a:t> = </a:t>
            </a:r>
            <a:r>
              <a:rPr lang="en-US" dirty="0" err="1"/>
              <a:t>EarlyStopping</a:t>
            </a:r>
            <a:r>
              <a:rPr lang="en-US" dirty="0"/>
              <a:t>(monitor='</a:t>
            </a:r>
            <a:r>
              <a:rPr lang="en-US" dirty="0" err="1"/>
              <a:t>val_loss</a:t>
            </a:r>
            <a:r>
              <a:rPr lang="en-US" dirty="0"/>
              <a:t>', patience=5, </a:t>
            </a:r>
            <a:r>
              <a:rPr lang="en-US" dirty="0" err="1"/>
              <a:t>restore_best_weights</a:t>
            </a:r>
            <a:r>
              <a:rPr lang="en-US" dirty="0"/>
              <a:t>=True)</a:t>
            </a:r>
          </a:p>
          <a:p>
            <a:endParaRPr lang="en-US" dirty="0"/>
          </a:p>
          <a:p>
            <a:r>
              <a:rPr lang="en-US" dirty="0"/>
              <a:t>history = </a:t>
            </a:r>
            <a:r>
              <a:rPr lang="en-US" dirty="0" err="1"/>
              <a:t>model.fit</a:t>
            </a:r>
            <a:r>
              <a:rPr lang="en-US" dirty="0"/>
              <a:t>(</a:t>
            </a:r>
            <a:r>
              <a:rPr lang="en-US" dirty="0" err="1"/>
              <a:t>train_generator</a:t>
            </a:r>
            <a:r>
              <a:rPr lang="en-US" dirty="0"/>
              <a:t>,</a:t>
            </a:r>
          </a:p>
          <a:p>
            <a:r>
              <a:rPr lang="en-US" dirty="0"/>
              <a:t>                    epochs=25,</a:t>
            </a:r>
          </a:p>
          <a:p>
            <a:r>
              <a:rPr lang="en-US" dirty="0"/>
              <a:t>                    </a:t>
            </a:r>
            <a:r>
              <a:rPr lang="en-US" dirty="0" err="1"/>
              <a:t>validation_data</a:t>
            </a:r>
            <a:r>
              <a:rPr lang="en-US" dirty="0"/>
              <a:t>=</a:t>
            </a:r>
            <a:r>
              <a:rPr lang="en-US" dirty="0" err="1"/>
              <a:t>validation_generator</a:t>
            </a:r>
            <a:r>
              <a:rPr lang="en-US" dirty="0"/>
              <a:t>,</a:t>
            </a:r>
          </a:p>
          <a:p>
            <a:r>
              <a:rPr lang="en-US" dirty="0"/>
              <a:t>                    callbacks=[</a:t>
            </a:r>
            <a:r>
              <a:rPr lang="en-US" dirty="0" err="1"/>
              <a:t>early_stopping</a:t>
            </a:r>
            <a:r>
              <a:rPr lang="en-US" dirty="0"/>
              <a:t>])</a:t>
            </a:r>
          </a:p>
          <a:p>
            <a:endParaRPr lang="en-US" dirty="0"/>
          </a:p>
          <a:p>
            <a:r>
              <a:rPr lang="en-US" dirty="0"/>
              <a:t># Step 5: Evaluate the Model</a:t>
            </a:r>
          </a:p>
          <a:p>
            <a:r>
              <a:rPr lang="en-US" dirty="0"/>
              <a:t>score = </a:t>
            </a:r>
            <a:r>
              <a:rPr lang="en-US" dirty="0" err="1"/>
              <a:t>model.evaluate</a:t>
            </a:r>
            <a:r>
              <a:rPr lang="en-US" dirty="0"/>
              <a:t>(</a:t>
            </a:r>
            <a:r>
              <a:rPr lang="en-US" dirty="0" err="1"/>
              <a:t>validation_generator</a:t>
            </a:r>
            <a:r>
              <a:rPr lang="en-US" dirty="0"/>
              <a:t>)</a:t>
            </a:r>
          </a:p>
          <a:p>
            <a:r>
              <a:rPr lang="en-US" dirty="0"/>
              <a:t>print('Test Loss:', score[0])</a:t>
            </a:r>
          </a:p>
          <a:p>
            <a:r>
              <a:rPr lang="en-US" dirty="0"/>
              <a:t>print('Test Accuracy:', score[1])</a:t>
            </a:r>
            <a:endParaRPr lang="en-US" dirty="0"/>
          </a:p>
        </p:txBody>
      </p:sp>
    </p:spTree>
    <p:extLst>
      <p:ext uri="{BB962C8B-B14F-4D97-AF65-F5344CB8AC3E}">
        <p14:creationId xmlns:p14="http://schemas.microsoft.com/office/powerpoint/2010/main" val="3584612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88640"/>
            <a:ext cx="8496944" cy="6370975"/>
          </a:xfrm>
          <a:prstGeom prst="rect">
            <a:avLst/>
          </a:prstGeom>
        </p:spPr>
        <p:txBody>
          <a:bodyPr wrap="square">
            <a:spAutoFit/>
          </a:bodyPr>
          <a:lstStyle/>
          <a:p>
            <a:r>
              <a:rPr lang="en-US" sz="2800" b="1" dirty="0" smtClean="0"/>
              <a:t>6. </a:t>
            </a:r>
            <a:r>
              <a:rPr lang="en-US" sz="2800" b="1" dirty="0"/>
              <a:t>Model </a:t>
            </a:r>
            <a:r>
              <a:rPr lang="en-US" sz="2800" b="1" dirty="0" smtClean="0"/>
              <a:t>Evaluation </a:t>
            </a:r>
          </a:p>
          <a:p>
            <a:r>
              <a:rPr lang="en-US" dirty="0" smtClean="0"/>
              <a:t>After </a:t>
            </a:r>
            <a:r>
              <a:rPr lang="en-US" dirty="0"/>
              <a:t>training the model, you can evaluate its performance using metrics such as accuracy, confusion matrix, ROC-AUC score, or F1-score to check how well it classifies different stages of diabetic retinopathy</a:t>
            </a:r>
            <a:r>
              <a:rPr lang="en-US" dirty="0" smtClean="0"/>
              <a:t>.</a:t>
            </a:r>
          </a:p>
          <a:p>
            <a:endParaRPr lang="en-US" dirty="0" smtClean="0"/>
          </a:p>
          <a:p>
            <a:r>
              <a:rPr lang="en-US" sz="2800" b="1" dirty="0" smtClean="0"/>
              <a:t>7. </a:t>
            </a:r>
            <a:r>
              <a:rPr lang="en-US" sz="2800" b="1" dirty="0"/>
              <a:t>Testing the </a:t>
            </a:r>
            <a:r>
              <a:rPr lang="en-US" sz="2800" b="1" dirty="0" smtClean="0"/>
              <a:t>Model </a:t>
            </a:r>
          </a:p>
          <a:p>
            <a:r>
              <a:rPr lang="en-US" dirty="0" smtClean="0"/>
              <a:t>Once </a:t>
            </a:r>
            <a:r>
              <a:rPr lang="en-US" dirty="0"/>
              <a:t>trained, you can test the model on new, unseen images to make predictions about whether or not the image indicates diabetic retinopathy, and if so, its </a:t>
            </a:r>
            <a:r>
              <a:rPr lang="en-US" dirty="0" smtClean="0"/>
              <a:t>severity .  Key </a:t>
            </a:r>
            <a:r>
              <a:rPr lang="en-US" dirty="0"/>
              <a:t>Libraries &amp; </a:t>
            </a:r>
            <a:r>
              <a:rPr lang="en-US" dirty="0" smtClean="0"/>
              <a:t>Tools : Tensor  Flow/ Ker as : </a:t>
            </a:r>
            <a:r>
              <a:rPr lang="en-US" dirty="0"/>
              <a:t>For deep learning model creation and </a:t>
            </a:r>
            <a:r>
              <a:rPr lang="en-US" dirty="0" smtClean="0"/>
              <a:t>training . Open CV</a:t>
            </a:r>
            <a:r>
              <a:rPr lang="en-US" dirty="0"/>
              <a:t>: For image preprocessing </a:t>
            </a:r>
            <a:r>
              <a:rPr lang="en-US" dirty="0" smtClean="0"/>
              <a:t>tasks . Mat plot lib / Sea born : </a:t>
            </a:r>
            <a:r>
              <a:rPr lang="en-US" dirty="0"/>
              <a:t>For visualizing results and plotting </a:t>
            </a:r>
            <a:r>
              <a:rPr lang="en-US" dirty="0" smtClean="0"/>
              <a:t>graphs . </a:t>
            </a:r>
            <a:r>
              <a:rPr lang="en-US" dirty="0" err="1" smtClean="0"/>
              <a:t>Scikit</a:t>
            </a:r>
            <a:r>
              <a:rPr lang="en-US" dirty="0" smtClean="0"/>
              <a:t> - learn</a:t>
            </a:r>
            <a:r>
              <a:rPr lang="en-US" dirty="0"/>
              <a:t>: For evaluating model performance and metrics</a:t>
            </a:r>
            <a:r>
              <a:rPr lang="en-US" dirty="0" smtClean="0"/>
              <a:t>.</a:t>
            </a:r>
          </a:p>
          <a:p>
            <a:endParaRPr lang="en-US" dirty="0"/>
          </a:p>
          <a:p>
            <a:r>
              <a:rPr lang="en-US" sz="2800" b="1" dirty="0" smtClean="0"/>
              <a:t>8.CONCULATION</a:t>
            </a:r>
          </a:p>
          <a:p>
            <a:r>
              <a:rPr lang="en-US" dirty="0" smtClean="0"/>
              <a:t> </a:t>
            </a:r>
            <a:r>
              <a:rPr lang="en-US" dirty="0"/>
              <a:t>Diabetic retinopathy (DR) detection using machine learning, particularly Convolutional Neural Networks (CNNs), offers an efficient way to identify early signs of DR in retinal images. It aids in preventing blindness through early intervention. Despite challenges like imbalanced data and image quality, CNNs and techniques like transfer learning have proven effective. Automated DR detection can be used in clinical settings and telemedicine, improving accessibility and reducing healthcare burdens</a:t>
            </a:r>
            <a:r>
              <a:rPr lang="en-US" dirty="0" smtClean="0"/>
              <a:t>.</a:t>
            </a:r>
          </a:p>
          <a:p>
            <a:r>
              <a:rPr lang="en-US" dirty="0" err="1" smtClean="0"/>
              <a:t>Git</a:t>
            </a:r>
            <a:r>
              <a:rPr lang="en-US" dirty="0" smtClean="0"/>
              <a:t> Hub Link:-</a:t>
            </a:r>
            <a:endParaRPr lang="en-US" dirty="0"/>
          </a:p>
          <a:p>
            <a:endParaRPr lang="en-IN" dirty="0"/>
          </a:p>
        </p:txBody>
      </p:sp>
    </p:spTree>
    <p:extLst>
      <p:ext uri="{BB962C8B-B14F-4D97-AF65-F5344CB8AC3E}">
        <p14:creationId xmlns:p14="http://schemas.microsoft.com/office/powerpoint/2010/main" val="2351334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1335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1584</TotalTime>
  <Words>888</Words>
  <Application>Microsoft Office PowerPoint</Application>
  <PresentationFormat>On-screen Show (4:3)</PresentationFormat>
  <Paragraphs>131</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vt:lpstr>
      <vt:lpstr>DIABETIC RETINOPATHY DETECTON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KUMAR</dc:creator>
  <cp:lastModifiedBy>MANISH KUMAR</cp:lastModifiedBy>
  <cp:revision>18</cp:revision>
  <dcterms:created xsi:type="dcterms:W3CDTF">2024-12-04T07:22:45Z</dcterms:created>
  <dcterms:modified xsi:type="dcterms:W3CDTF">2024-12-05T09:47:06Z</dcterms:modified>
</cp:coreProperties>
</file>