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79" r:id="rId2"/>
    <p:sldId id="283" r:id="rId3"/>
    <p:sldId id="257" r:id="rId4"/>
    <p:sldId id="270" r:id="rId5"/>
    <p:sldId id="261" r:id="rId6"/>
    <p:sldId id="284" r:id="rId7"/>
    <p:sldId id="285" r:id="rId8"/>
    <p:sldId id="271" r:id="rId9"/>
    <p:sldId id="287" r:id="rId10"/>
    <p:sldId id="288" r:id="rId11"/>
    <p:sldId id="289" r:id="rId12"/>
    <p:sldId id="290" r:id="rId13"/>
    <p:sldId id="291" r:id="rId14"/>
    <p:sldId id="280" r:id="rId15"/>
    <p:sldId id="286" r:id="rId16"/>
    <p:sldId id="282"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p:scale>
          <a:sx n="50" d="100"/>
          <a:sy n="50" d="100"/>
        </p:scale>
        <p:origin x="-1500" y="-606"/>
      </p:cViewPr>
      <p:guideLst>
        <p:guide orient="horz" pos="2160"/>
        <p:guide pos="384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3/19/2019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dirty="0"/>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3/19/2019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dirty="0"/>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3/19/2019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3/19/2019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3/19/2019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3/19/2019</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3/19/2019</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3/19/2019</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3/19/2019</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dirty="0"/>
              <a:t>Add a footer</a:t>
            </a:r>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3/19/2019</a:t>
            </a:fld>
            <a:endParaRPr lang="en-US" dirty="0"/>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8963024" y="4638675"/>
            <a:ext cx="447675" cy="923924"/>
          </a:xfrm>
        </p:spPr>
        <p:txBody>
          <a:bodyPr>
            <a:noAutofit/>
          </a:bodyPr>
          <a:lstStyle/>
          <a:p>
            <a:pPr marL="45720" indent="0" algn="ctr">
              <a:buClr>
                <a:schemeClr val="accent3"/>
              </a:buClr>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593985285"/>
              </p:ext>
            </p:extLst>
          </p:nvPr>
        </p:nvGraphicFramePr>
        <p:xfrm>
          <a:off x="2450124" y="-323850"/>
          <a:ext cx="7640514" cy="1996440"/>
        </p:xfrm>
        <a:graphic>
          <a:graphicData uri="http://schemas.openxmlformats.org/drawingml/2006/table">
            <a:tbl>
              <a:tblPr/>
              <a:tblGrid>
                <a:gridCol w="7640514">
                  <a:extLst>
                    <a:ext uri="{9D8B030D-6E8A-4147-A177-3AD203B41FA5}">
                      <a16:colId xmlns="" xmlns:a16="http://schemas.microsoft.com/office/drawing/2014/main" val="2441692884"/>
                    </a:ext>
                  </a:extLst>
                </a:gridCol>
              </a:tblGrid>
              <a:tr h="1239714">
                <a:tc>
                  <a:txBody>
                    <a:bodyPr/>
                    <a:lstStyle/>
                    <a:p>
                      <a:pPr algn="ctr"/>
                      <a:r>
                        <a:rPr lang="en-US" dirty="0">
                          <a:solidFill>
                            <a:srgbClr val="1B58A3"/>
                          </a:solidFill>
                          <a:effectLst/>
                          <a:latin typeface="Arial Black" panose="020B0A04020102020204" pitchFamily="34" charset="0"/>
                        </a:rPr>
                        <a:t/>
                      </a:r>
                      <a:br>
                        <a:rPr lang="en-US" dirty="0">
                          <a:solidFill>
                            <a:srgbClr val="1B58A3"/>
                          </a:solidFill>
                          <a:effectLst/>
                          <a:latin typeface="Arial Black" panose="020B0A04020102020204" pitchFamily="34" charset="0"/>
                        </a:rPr>
                      </a:br>
                      <a:r>
                        <a:rPr lang="en-US" dirty="0">
                          <a:solidFill>
                            <a:srgbClr val="1B58A3"/>
                          </a:solidFill>
                          <a:effectLst/>
                          <a:latin typeface="Arial Black" panose="020B0A04020102020204" pitchFamily="34" charset="0"/>
                        </a:rPr>
                        <a:t/>
                      </a:r>
                      <a:br>
                        <a:rPr lang="en-US" dirty="0">
                          <a:solidFill>
                            <a:srgbClr val="1B58A3"/>
                          </a:solidFill>
                          <a:effectLst/>
                          <a:latin typeface="Arial Black" panose="020B0A04020102020204" pitchFamily="34" charset="0"/>
                        </a:rPr>
                      </a:br>
                      <a:r>
                        <a:rPr lang="en-US" sz="2300" dirty="0">
                          <a:solidFill>
                            <a:srgbClr val="1B58A3"/>
                          </a:solidFill>
                          <a:effectLst/>
                          <a:latin typeface="Arial Black" panose="020B0A04020102020204" pitchFamily="34" charset="0"/>
                        </a:rPr>
                        <a:t>KDK College of Engineering, Nagpur</a:t>
                      </a:r>
                    </a:p>
                    <a:p>
                      <a:pPr algn="ctr"/>
                      <a:r>
                        <a:rPr lang="en-US" sz="1800" dirty="0">
                          <a:solidFill>
                            <a:srgbClr val="1B58A3"/>
                          </a:solidFill>
                          <a:effectLst/>
                          <a:latin typeface="Arial Black" panose="020B0A04020102020204" pitchFamily="34" charset="0"/>
                        </a:rPr>
                        <a:t>Department</a:t>
                      </a:r>
                      <a:r>
                        <a:rPr lang="en-US" sz="1800" baseline="0" dirty="0">
                          <a:solidFill>
                            <a:srgbClr val="1B58A3"/>
                          </a:solidFill>
                          <a:effectLst/>
                          <a:latin typeface="Arial Black" panose="020B0A04020102020204" pitchFamily="34" charset="0"/>
                        </a:rPr>
                        <a:t> of Computer Technology</a:t>
                      </a:r>
                    </a:p>
                    <a:p>
                      <a:pPr algn="ctr"/>
                      <a:r>
                        <a:rPr lang="en-US" sz="1800" baseline="0" dirty="0">
                          <a:solidFill>
                            <a:srgbClr val="1B58A3"/>
                          </a:solidFill>
                          <a:effectLst/>
                          <a:latin typeface="Arial Black" panose="020B0A04020102020204" pitchFamily="34" charset="0"/>
                        </a:rPr>
                        <a:t>Session 2018-19</a:t>
                      </a:r>
                      <a:endParaRPr lang="en-US" sz="1800" dirty="0">
                        <a:solidFill>
                          <a:srgbClr val="1B58A3"/>
                        </a:solidFill>
                        <a:effectLst/>
                        <a:latin typeface="Arial Black" panose="020B0A04020102020204" pitchFamily="34" charset="0"/>
                      </a:endParaRPr>
                    </a:p>
                    <a:p>
                      <a:pPr algn="ctr"/>
                      <a:r>
                        <a:rPr lang="en-US" dirty="0">
                          <a:solidFill>
                            <a:srgbClr val="1B58A3"/>
                          </a:solidFill>
                          <a:effectLst/>
                          <a:latin typeface="Arial Black" panose="020B0A04020102020204" pitchFamily="34" charset="0"/>
                        </a:rPr>
                        <a:t/>
                      </a:r>
                      <a:br>
                        <a:rPr lang="en-US" dirty="0">
                          <a:solidFill>
                            <a:srgbClr val="1B58A3"/>
                          </a:solidFill>
                          <a:effectLst/>
                          <a:latin typeface="Arial Black" panose="020B0A04020102020204" pitchFamily="34" charset="0"/>
                        </a:rPr>
                      </a:br>
                      <a:r>
                        <a:rPr lang="en-US" dirty="0">
                          <a:solidFill>
                            <a:srgbClr val="1B58A3"/>
                          </a:solidFill>
                          <a:effectLst/>
                          <a:latin typeface="Arial Black" panose="020B0A04020102020204" pitchFamily="34" charset="0"/>
                        </a:rPr>
                        <a:t>                             </a:t>
                      </a:r>
                      <a:endParaRPr lang="en-US" dirty="0"/>
                    </a:p>
                  </a:txBody>
                  <a:tcPr marL="0" marR="0" marT="0" marB="0" anchor="ctr">
                    <a:lnL>
                      <a:noFill/>
                    </a:lnL>
                    <a:lnR>
                      <a:noFill/>
                    </a:lnR>
                    <a:lnT>
                      <a:noFill/>
                    </a:lnT>
                    <a:lnB>
                      <a:noFill/>
                    </a:lnB>
                  </a:tcPr>
                </a:tc>
                <a:extLst>
                  <a:ext uri="{0D108BD9-81ED-4DB2-BD59-A6C34878D82A}">
                    <a16:rowId xmlns="" xmlns:a16="http://schemas.microsoft.com/office/drawing/2014/main" val="3612859149"/>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9360" y="173354"/>
            <a:ext cx="1419225" cy="10382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78" y="147596"/>
            <a:ext cx="2430547" cy="1063983"/>
          </a:xfrm>
          <a:prstGeom prst="rect">
            <a:avLst/>
          </a:prstGeom>
        </p:spPr>
      </p:pic>
      <p:sp>
        <p:nvSpPr>
          <p:cNvPr id="7" name="TextBox 6"/>
          <p:cNvSpPr txBox="1"/>
          <p:nvPr/>
        </p:nvSpPr>
        <p:spPr>
          <a:xfrm>
            <a:off x="3133725" y="2529840"/>
            <a:ext cx="5562600" cy="1384995"/>
          </a:xfrm>
          <a:prstGeom prst="rect">
            <a:avLst/>
          </a:prstGeom>
          <a:noFill/>
        </p:spPr>
        <p:txBody>
          <a:bodyPr wrap="square" rtlCol="0">
            <a:spAutoFit/>
          </a:bodyPr>
          <a:lstStyle/>
          <a:p>
            <a:pPr algn="ctr"/>
            <a:r>
              <a:rPr lang="en-IN" sz="6000" b="1" dirty="0">
                <a:latin typeface="Castellar" panose="020A0402060406010301" pitchFamily="18" charset="0"/>
              </a:rPr>
              <a:t>SOF</a:t>
            </a:r>
          </a:p>
          <a:p>
            <a:pPr algn="ctr"/>
            <a:r>
              <a:rPr lang="en-IN" sz="2400" b="1" dirty="0"/>
              <a:t>(Science of Fitness)</a:t>
            </a:r>
          </a:p>
        </p:txBody>
      </p:sp>
      <p:sp>
        <p:nvSpPr>
          <p:cNvPr id="8" name="TextBox 7"/>
          <p:cNvSpPr txBox="1"/>
          <p:nvPr/>
        </p:nvSpPr>
        <p:spPr>
          <a:xfrm>
            <a:off x="8562975" y="4638675"/>
            <a:ext cx="2470997" cy="1969770"/>
          </a:xfrm>
          <a:prstGeom prst="rect">
            <a:avLst/>
          </a:prstGeom>
          <a:noFill/>
        </p:spPr>
        <p:txBody>
          <a:bodyPr wrap="none" rtlCol="0">
            <a:spAutoFit/>
          </a:bodyPr>
          <a:lstStyle/>
          <a:p>
            <a:r>
              <a:rPr lang="en-IN" sz="3200" dirty="0">
                <a:solidFill>
                  <a:schemeClr val="accent3">
                    <a:lumMod val="50000"/>
                  </a:schemeClr>
                </a:solidFill>
              </a:rPr>
              <a:t>Presented by:</a:t>
            </a:r>
          </a:p>
          <a:p>
            <a:r>
              <a:rPr lang="en-IN" dirty="0"/>
              <a:t>  </a:t>
            </a:r>
          </a:p>
          <a:p>
            <a:r>
              <a:rPr lang="en-IN" dirty="0">
                <a:solidFill>
                  <a:schemeClr val="accent3">
                    <a:lumMod val="50000"/>
                  </a:schemeClr>
                </a:solidFill>
              </a:rPr>
              <a:t>Amankumar Shahu -110</a:t>
            </a:r>
          </a:p>
          <a:p>
            <a:r>
              <a:rPr lang="en-IN" dirty="0">
                <a:solidFill>
                  <a:schemeClr val="accent3">
                    <a:lumMod val="50000"/>
                  </a:schemeClr>
                </a:solidFill>
              </a:rPr>
              <a:t>Akhilesh Jodh  -107</a:t>
            </a:r>
          </a:p>
          <a:p>
            <a:r>
              <a:rPr lang="en-IN" dirty="0">
                <a:solidFill>
                  <a:schemeClr val="accent3">
                    <a:lumMod val="50000"/>
                  </a:schemeClr>
                </a:solidFill>
              </a:rPr>
              <a:t>Deepak Dhakate  -120</a:t>
            </a:r>
          </a:p>
          <a:p>
            <a:endParaRPr lang="en-IN" dirty="0"/>
          </a:p>
        </p:txBody>
      </p:sp>
    </p:spTree>
    <p:extLst>
      <p:ext uri="{BB962C8B-B14F-4D97-AF65-F5344CB8AC3E}">
        <p14:creationId xmlns:p14="http://schemas.microsoft.com/office/powerpoint/2010/main" val="191891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50300"/>
            <a:ext cx="9144000" cy="1143000"/>
          </a:xfrm>
        </p:spPr>
        <p:txBody>
          <a:bodyPr/>
          <a:lstStyle/>
          <a:p>
            <a:pPr algn="ctr"/>
            <a:r>
              <a:rPr lang="en-IN" b="1" u="sng" dirty="0" smtClean="0"/>
              <a:t>SNAPSHOTS</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1087523"/>
            <a:ext cx="9429750" cy="5301645"/>
          </a:xfrm>
          <a:prstGeom prst="rect">
            <a:avLst/>
          </a:prstGeom>
        </p:spPr>
      </p:pic>
    </p:spTree>
    <p:extLst>
      <p:ext uri="{BB962C8B-B14F-4D97-AF65-F5344CB8AC3E}">
        <p14:creationId xmlns:p14="http://schemas.microsoft.com/office/powerpoint/2010/main" val="374544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50300"/>
            <a:ext cx="9144000" cy="1143000"/>
          </a:xfrm>
        </p:spPr>
        <p:txBody>
          <a:bodyPr/>
          <a:lstStyle/>
          <a:p>
            <a:pPr algn="ctr"/>
            <a:r>
              <a:rPr lang="en-IN" b="1" u="sng" dirty="0" smtClean="0"/>
              <a:t>SNAPSHOTS</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955262"/>
            <a:ext cx="9639300" cy="5419459"/>
          </a:xfrm>
          <a:prstGeom prst="rect">
            <a:avLst/>
          </a:prstGeom>
        </p:spPr>
      </p:pic>
    </p:spTree>
    <p:extLst>
      <p:ext uri="{BB962C8B-B14F-4D97-AF65-F5344CB8AC3E}">
        <p14:creationId xmlns:p14="http://schemas.microsoft.com/office/powerpoint/2010/main" val="24121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50300"/>
            <a:ext cx="9144000" cy="1143000"/>
          </a:xfrm>
        </p:spPr>
        <p:txBody>
          <a:bodyPr/>
          <a:lstStyle/>
          <a:p>
            <a:pPr algn="ctr"/>
            <a:r>
              <a:rPr lang="en-IN" b="1" u="sng" dirty="0" smtClean="0"/>
              <a:t>SNAPSHOTS</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50" y="973223"/>
            <a:ext cx="9639300" cy="5419459"/>
          </a:xfrm>
          <a:prstGeom prst="rect">
            <a:avLst/>
          </a:prstGeom>
        </p:spPr>
      </p:pic>
    </p:spTree>
    <p:extLst>
      <p:ext uri="{BB962C8B-B14F-4D97-AF65-F5344CB8AC3E}">
        <p14:creationId xmlns:p14="http://schemas.microsoft.com/office/powerpoint/2010/main" val="365824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50300"/>
            <a:ext cx="9144000" cy="1143000"/>
          </a:xfrm>
        </p:spPr>
        <p:txBody>
          <a:bodyPr/>
          <a:lstStyle/>
          <a:p>
            <a:pPr algn="ctr"/>
            <a:r>
              <a:rPr lang="en-IN" b="1" u="sng" dirty="0" smtClean="0"/>
              <a:t>SNAPSHOTS</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650" y="1050512"/>
            <a:ext cx="9467850" cy="5323066"/>
          </a:xfrm>
          <a:prstGeom prst="rect">
            <a:avLst/>
          </a:prstGeom>
        </p:spPr>
      </p:pic>
    </p:spTree>
    <p:extLst>
      <p:ext uri="{BB962C8B-B14F-4D97-AF65-F5344CB8AC3E}">
        <p14:creationId xmlns:p14="http://schemas.microsoft.com/office/powerpoint/2010/main" val="36237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25151"/>
          </a:xfrm>
        </p:spPr>
        <p:txBody>
          <a:bodyPr>
            <a:noAutofit/>
          </a:bodyPr>
          <a:lstStyle/>
          <a:p>
            <a:pPr algn="ctr"/>
            <a:r>
              <a:rPr lang="en-US" sz="4800" b="1" u="sng" dirty="0"/>
              <a:t>Implementation tools</a:t>
            </a:r>
          </a:p>
        </p:txBody>
      </p:sp>
      <p:sp>
        <p:nvSpPr>
          <p:cNvPr id="3" name="Content Placeholder 2"/>
          <p:cNvSpPr>
            <a:spLocks noGrp="1"/>
          </p:cNvSpPr>
          <p:nvPr>
            <p:ph sz="half" idx="1"/>
          </p:nvPr>
        </p:nvSpPr>
        <p:spPr>
          <a:xfrm>
            <a:off x="1524000" y="1714500"/>
            <a:ext cx="8057882" cy="4462272"/>
          </a:xfrm>
        </p:spPr>
        <p:txBody>
          <a:bodyPr/>
          <a:lstStyle/>
          <a:p>
            <a:pPr>
              <a:buFont typeface="Wingdings" panose="05000000000000000000" pitchFamily="2" charset="2"/>
              <a:buChar char="Ø"/>
            </a:pPr>
            <a:r>
              <a:rPr lang="en-US" dirty="0"/>
              <a:t>Software:</a:t>
            </a:r>
          </a:p>
          <a:p>
            <a:pPr marL="180000">
              <a:lnSpc>
                <a:spcPct val="100000"/>
              </a:lnSpc>
              <a:spcBef>
                <a:spcPts val="0"/>
              </a:spcBef>
            </a:pPr>
            <a:r>
              <a:rPr lang="en-US" dirty="0"/>
              <a:t> Windows</a:t>
            </a:r>
          </a:p>
          <a:p>
            <a:pPr marL="180000">
              <a:lnSpc>
                <a:spcPct val="100000"/>
              </a:lnSpc>
              <a:spcBef>
                <a:spcPts val="0"/>
              </a:spcBef>
            </a:pPr>
            <a:r>
              <a:rPr lang="en-US" dirty="0"/>
              <a:t>Sublime Text</a:t>
            </a:r>
          </a:p>
          <a:p>
            <a:pPr marL="180000">
              <a:lnSpc>
                <a:spcPct val="100000"/>
              </a:lnSpc>
              <a:spcBef>
                <a:spcPts val="0"/>
              </a:spcBef>
            </a:pPr>
            <a:r>
              <a:rPr lang="en-US" dirty="0"/>
              <a:t>HTML &amp; CSS</a:t>
            </a:r>
          </a:p>
          <a:p>
            <a:endParaRPr lang="en-US" dirty="0"/>
          </a:p>
          <a:p>
            <a:pPr>
              <a:buFont typeface="Wingdings" panose="05000000000000000000" pitchFamily="2" charset="2"/>
              <a:buChar char="Ø"/>
            </a:pPr>
            <a:r>
              <a:rPr lang="en-US" dirty="0"/>
              <a:t>Hardware: </a:t>
            </a:r>
          </a:p>
          <a:p>
            <a:pPr marL="180000">
              <a:lnSpc>
                <a:spcPct val="100000"/>
              </a:lnSpc>
              <a:spcBef>
                <a:spcPts val="0"/>
              </a:spcBef>
            </a:pPr>
            <a:r>
              <a:rPr lang="en-US" dirty="0"/>
              <a:t>RAM: 512MB</a:t>
            </a:r>
          </a:p>
          <a:p>
            <a:pPr marL="180000">
              <a:lnSpc>
                <a:spcPct val="100000"/>
              </a:lnSpc>
              <a:spcBef>
                <a:spcPts val="0"/>
              </a:spcBef>
            </a:pPr>
            <a:r>
              <a:rPr lang="en-US" dirty="0"/>
              <a:t>Processor: Pentium IV </a:t>
            </a:r>
          </a:p>
          <a:p>
            <a:pPr marL="180000">
              <a:lnSpc>
                <a:spcPct val="100000"/>
              </a:lnSpc>
              <a:spcBef>
                <a:spcPts val="0"/>
              </a:spcBef>
            </a:pPr>
            <a:r>
              <a:rPr lang="en-US" dirty="0"/>
              <a:t>Disk Space: 2GB</a:t>
            </a:r>
          </a:p>
        </p:txBody>
      </p:sp>
    </p:spTree>
    <p:extLst>
      <p:ext uri="{BB962C8B-B14F-4D97-AF65-F5344CB8AC3E}">
        <p14:creationId xmlns:p14="http://schemas.microsoft.com/office/powerpoint/2010/main" val="68932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6A3519-3C00-48DB-BE8D-6153751105CD}"/>
              </a:ext>
            </a:extLst>
          </p:cNvPr>
          <p:cNvSpPr>
            <a:spLocks noGrp="1"/>
          </p:cNvSpPr>
          <p:nvPr>
            <p:ph type="title"/>
          </p:nvPr>
        </p:nvSpPr>
        <p:spPr>
          <a:xfrm>
            <a:off x="1524000" y="-311428"/>
            <a:ext cx="9144000" cy="1143000"/>
          </a:xfrm>
        </p:spPr>
        <p:txBody>
          <a:bodyPr/>
          <a:lstStyle/>
          <a:p>
            <a:pPr algn="ctr"/>
            <a:r>
              <a:rPr lang="en-IN" b="1" u="sng" dirty="0"/>
              <a:t>CONCLUSION</a:t>
            </a:r>
          </a:p>
        </p:txBody>
      </p:sp>
      <p:sp>
        <p:nvSpPr>
          <p:cNvPr id="3" name="Content Placeholder 2">
            <a:extLst>
              <a:ext uri="{FF2B5EF4-FFF2-40B4-BE49-F238E27FC236}">
                <a16:creationId xmlns="" xmlns:a16="http://schemas.microsoft.com/office/drawing/2014/main" id="{1371052E-D95D-4014-9707-06291EFF03EE}"/>
              </a:ext>
            </a:extLst>
          </p:cNvPr>
          <p:cNvSpPr>
            <a:spLocks noGrp="1"/>
          </p:cNvSpPr>
          <p:nvPr>
            <p:ph sz="half" idx="1"/>
          </p:nvPr>
        </p:nvSpPr>
        <p:spPr>
          <a:xfrm>
            <a:off x="1523999" y="1237422"/>
            <a:ext cx="9143999" cy="4462272"/>
          </a:xfrm>
        </p:spPr>
        <p:txBody>
          <a:bodyPr>
            <a:normAutofit/>
          </a:bodyPr>
          <a:lstStyle/>
          <a:p>
            <a:pPr marL="45720" indent="0">
              <a:buNone/>
            </a:pPr>
            <a:r>
              <a:rPr lang="en-IN" dirty="0"/>
              <a:t>The objective of the project was to build a program for maintaining the details of all the </a:t>
            </a:r>
            <a:r>
              <a:rPr lang="en-IN" dirty="0" smtClean="0"/>
              <a:t>members. </a:t>
            </a:r>
            <a:r>
              <a:rPr lang="en-IN" dirty="0"/>
              <a:t>The security of the system is also one of the prime concerns.</a:t>
            </a:r>
          </a:p>
          <a:p>
            <a:pPr marL="45720" indent="0">
              <a:buNone/>
            </a:pPr>
            <a:r>
              <a:rPr lang="en-IN" dirty="0"/>
              <a:t>There is always a room for improvement in any software, however efficient the system may be. The important thing is that the system should be flexible enough for the future modifications. </a:t>
            </a:r>
          </a:p>
          <a:p>
            <a:pPr>
              <a:buFont typeface="Wingdings" panose="05000000000000000000" pitchFamily="2" charset="2"/>
              <a:buChar char="§"/>
            </a:pPr>
            <a:r>
              <a:rPr lang="en-IN" dirty="0"/>
              <a:t>Goal achieved: The customer’s data is handled efficiently using this software.</a:t>
            </a:r>
          </a:p>
          <a:p>
            <a:pPr>
              <a:buFont typeface="Wingdings" panose="05000000000000000000" pitchFamily="2" charset="2"/>
              <a:buChar char="§"/>
            </a:pPr>
            <a:r>
              <a:rPr lang="en-IN" dirty="0"/>
              <a:t>User friendliness: Though the most part of the system is supposed to act in the background, efforts have been made to make the foreground interaction with user as smooth as possible. Also the integration of the existing system with the project has been kept in mind throughout the development phase. </a:t>
            </a:r>
          </a:p>
        </p:txBody>
      </p:sp>
    </p:spTree>
    <p:extLst>
      <p:ext uri="{BB962C8B-B14F-4D97-AF65-F5344CB8AC3E}">
        <p14:creationId xmlns:p14="http://schemas.microsoft.com/office/powerpoint/2010/main" val="304728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48177" y="614142"/>
            <a:ext cx="4258102" cy="769441"/>
          </a:xfrm>
          <a:prstGeom prst="rect">
            <a:avLst/>
          </a:prstGeom>
          <a:noFill/>
        </p:spPr>
        <p:txBody>
          <a:bodyPr wrap="square" rtlCol="0">
            <a:spAutoFit/>
          </a:bodyPr>
          <a:lstStyle/>
          <a:p>
            <a:pPr algn="ctr"/>
            <a:r>
              <a:rPr lang="en-US" sz="4400" b="1" u="sng" dirty="0">
                <a:solidFill>
                  <a:schemeClr val="accent1">
                    <a:lumMod val="75000"/>
                  </a:schemeClr>
                </a:solidFill>
              </a:rPr>
              <a:t>REFERENCES</a:t>
            </a:r>
            <a:endParaRPr lang="en-IN" sz="4400" b="1" dirty="0">
              <a:solidFill>
                <a:schemeClr val="accent1">
                  <a:lumMod val="75000"/>
                </a:schemeClr>
              </a:solidFill>
            </a:endParaRPr>
          </a:p>
        </p:txBody>
      </p:sp>
      <p:sp>
        <p:nvSpPr>
          <p:cNvPr id="6" name="TextBox 5"/>
          <p:cNvSpPr txBox="1"/>
          <p:nvPr/>
        </p:nvSpPr>
        <p:spPr>
          <a:xfrm>
            <a:off x="1924334" y="2320119"/>
            <a:ext cx="7902054" cy="923330"/>
          </a:xfrm>
          <a:prstGeom prst="rect">
            <a:avLst/>
          </a:prstGeom>
          <a:noFill/>
        </p:spPr>
        <p:txBody>
          <a:bodyPr wrap="square" rtlCol="0">
            <a:spAutoFit/>
          </a:bodyPr>
          <a:lstStyle/>
          <a:p>
            <a:pPr marL="285750" indent="-285750">
              <a:buFont typeface="Wingdings" pitchFamily="2" charset="2"/>
              <a:buChar char="Ø"/>
            </a:pPr>
            <a:r>
              <a:rPr lang="en-IN" dirty="0"/>
              <a:t>Gym Management System of Taurama Fitness centre by Computer University Of Indonesia. Taurama Fitness centre is one of the few gym training centre in port Moresby, Papua New Guinea which was founded in 2009, by johnson Waldford.</a:t>
            </a:r>
            <a:endParaRPr lang="en-IN" dirty="0"/>
          </a:p>
        </p:txBody>
      </p:sp>
    </p:spTree>
    <p:extLst>
      <p:ext uri="{BB962C8B-B14F-4D97-AF65-F5344CB8AC3E}">
        <p14:creationId xmlns:p14="http://schemas.microsoft.com/office/powerpoint/2010/main" val="16300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37927" y="2435290"/>
            <a:ext cx="6979298" cy="1569660"/>
          </a:xfrm>
          <a:prstGeom prst="rect">
            <a:avLst/>
          </a:prstGeom>
          <a:noFill/>
        </p:spPr>
        <p:txBody>
          <a:bodyPr wrap="square" rtlCol="0">
            <a:spAutoFit/>
          </a:bodyPr>
          <a:lstStyle/>
          <a:p>
            <a:pPr algn="ctr"/>
            <a:r>
              <a:rPr lang="en-IN" sz="9600" u="sng" dirty="0">
                <a:solidFill>
                  <a:schemeClr val="accent1">
                    <a:lumMod val="75000"/>
                  </a:schemeClr>
                </a:solidFill>
              </a:rPr>
              <a:t>Thank you</a:t>
            </a:r>
          </a:p>
        </p:txBody>
      </p:sp>
    </p:spTree>
    <p:extLst>
      <p:ext uri="{BB962C8B-B14F-4D97-AF65-F5344CB8AC3E}">
        <p14:creationId xmlns:p14="http://schemas.microsoft.com/office/powerpoint/2010/main" val="345127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728" y="-304316"/>
            <a:ext cx="9144000" cy="1143000"/>
          </a:xfrm>
        </p:spPr>
        <p:txBody>
          <a:bodyPr>
            <a:normAutofit/>
          </a:bodyPr>
          <a:lstStyle/>
          <a:p>
            <a:pPr algn="ctr"/>
            <a:r>
              <a:rPr lang="en-IN" sz="4800" b="1" u="sng" dirty="0"/>
              <a:t>CONTENTS</a:t>
            </a:r>
          </a:p>
        </p:txBody>
      </p:sp>
      <p:sp>
        <p:nvSpPr>
          <p:cNvPr id="4" name="Content Placeholder 3"/>
          <p:cNvSpPr txBox="1">
            <a:spLocks noGrp="1"/>
          </p:cNvSpPr>
          <p:nvPr>
            <p:ph idx="1"/>
          </p:nvPr>
        </p:nvSpPr>
        <p:spPr>
          <a:xfrm>
            <a:off x="1524000" y="1025392"/>
            <a:ext cx="9144000" cy="5493812"/>
          </a:xfrm>
          <a:prstGeom prst="rect">
            <a:avLst/>
          </a:prstGeom>
          <a:noFill/>
          <a:effectLst>
            <a:outerShdw blurRad="50800" dist="38100" dir="2700000" algn="tl" rotWithShape="0">
              <a:prstClr val="black">
                <a:alpha val="40000"/>
              </a:prstClr>
            </a:outerShdw>
          </a:effectLst>
        </p:spPr>
        <p:txBody>
          <a:bodyPr wrap="square" rtlCol="0">
            <a:spAutoFit/>
          </a:bodyPr>
          <a:lstStyle/>
          <a:p>
            <a:pPr marL="423450" indent="-457200">
              <a:buFont typeface="Wingdings" pitchFamily="2" charset="2"/>
              <a:buChar char="Ø"/>
            </a:pPr>
            <a:r>
              <a:rPr lang="en-IN" sz="2400" dirty="0">
                <a:latin typeface="Calibri" pitchFamily="34" charset="0"/>
                <a:cs typeface="Calibri" pitchFamily="34" charset="0"/>
              </a:rPr>
              <a:t>INTRODUCTION</a:t>
            </a:r>
          </a:p>
          <a:p>
            <a:pPr marL="457200" indent="-457200">
              <a:buFont typeface="Wingdings" pitchFamily="2" charset="2"/>
              <a:buChar char="Ø"/>
            </a:pPr>
            <a:r>
              <a:rPr lang="en-IN" sz="2400" dirty="0">
                <a:latin typeface="Calibri" pitchFamily="34" charset="0"/>
                <a:cs typeface="Calibri" pitchFamily="34" charset="0"/>
              </a:rPr>
              <a:t>PROBLEM DEFINITION</a:t>
            </a:r>
          </a:p>
          <a:p>
            <a:pPr marL="457200" indent="-457200">
              <a:buFont typeface="Wingdings" pitchFamily="2" charset="2"/>
              <a:buChar char="Ø"/>
            </a:pPr>
            <a:r>
              <a:rPr lang="en-IN" sz="2400" dirty="0">
                <a:latin typeface="Calibri" pitchFamily="34" charset="0"/>
                <a:cs typeface="Calibri" pitchFamily="34" charset="0"/>
              </a:rPr>
              <a:t>OBJECTIVES</a:t>
            </a:r>
          </a:p>
          <a:p>
            <a:pPr marL="457200" indent="-457200">
              <a:buFont typeface="Wingdings" pitchFamily="2" charset="2"/>
              <a:buChar char="Ø"/>
            </a:pPr>
            <a:r>
              <a:rPr lang="en-IN" sz="2400" dirty="0">
                <a:latin typeface="Calibri" pitchFamily="34" charset="0"/>
                <a:cs typeface="Calibri" pitchFamily="34" charset="0"/>
              </a:rPr>
              <a:t>LITERATURE SURVEY</a:t>
            </a:r>
          </a:p>
          <a:p>
            <a:pPr marL="457200" indent="-457200">
              <a:buFont typeface="Wingdings" pitchFamily="2" charset="2"/>
              <a:buChar char="Ø"/>
            </a:pPr>
            <a:r>
              <a:rPr lang="en-IN" sz="2400" dirty="0">
                <a:latin typeface="Calibri" pitchFamily="34" charset="0"/>
                <a:cs typeface="Calibri" pitchFamily="34" charset="0"/>
              </a:rPr>
              <a:t>METHODOLOGY</a:t>
            </a:r>
          </a:p>
          <a:p>
            <a:pPr marL="457200" indent="-457200">
              <a:buFont typeface="Wingdings" pitchFamily="2" charset="2"/>
              <a:buChar char="Ø"/>
            </a:pPr>
            <a:r>
              <a:rPr lang="en-IN" sz="2400" dirty="0">
                <a:latin typeface="Calibri" pitchFamily="34" charset="0"/>
                <a:cs typeface="Calibri" pitchFamily="34" charset="0"/>
              </a:rPr>
              <a:t>MODULE DESCRIPTION</a:t>
            </a:r>
          </a:p>
          <a:p>
            <a:pPr marL="457200" indent="-457200">
              <a:buFont typeface="Wingdings" pitchFamily="2" charset="2"/>
              <a:buChar char="Ø"/>
            </a:pPr>
            <a:r>
              <a:rPr lang="en-IN" sz="2400" dirty="0">
                <a:latin typeface="Calibri" pitchFamily="34" charset="0"/>
                <a:cs typeface="Calibri" pitchFamily="34" charset="0"/>
              </a:rPr>
              <a:t>PROJECT SNAPSHOTS</a:t>
            </a:r>
          </a:p>
          <a:p>
            <a:pPr marL="457200" indent="-457200">
              <a:buFont typeface="Wingdings" pitchFamily="2" charset="2"/>
              <a:buChar char="Ø"/>
            </a:pPr>
            <a:r>
              <a:rPr lang="en-IN" sz="2400" dirty="0">
                <a:latin typeface="Calibri" pitchFamily="34" charset="0"/>
                <a:cs typeface="Calibri" pitchFamily="34" charset="0"/>
              </a:rPr>
              <a:t>IMPLEMENTATION  TOOLS</a:t>
            </a:r>
          </a:p>
          <a:p>
            <a:pPr marL="457200" indent="-457200">
              <a:buFont typeface="Wingdings" pitchFamily="2" charset="2"/>
              <a:buChar char="Ø"/>
            </a:pPr>
            <a:r>
              <a:rPr lang="en-IN" sz="2400" dirty="0">
                <a:latin typeface="Calibri" pitchFamily="34" charset="0"/>
                <a:cs typeface="Calibri" pitchFamily="34" charset="0"/>
              </a:rPr>
              <a:t>CONCLUSION</a:t>
            </a:r>
          </a:p>
          <a:p>
            <a:pPr marL="457200" indent="-457200">
              <a:buFont typeface="Wingdings" pitchFamily="2" charset="2"/>
              <a:buChar char="Ø"/>
            </a:pPr>
            <a:r>
              <a:rPr lang="en-IN" sz="2400" dirty="0">
                <a:latin typeface="Calibri" pitchFamily="34" charset="0"/>
                <a:cs typeface="Calibri" pitchFamily="34" charset="0"/>
              </a:rPr>
              <a:t>REFERENCES</a:t>
            </a:r>
          </a:p>
        </p:txBody>
      </p:sp>
    </p:spTree>
    <p:extLst>
      <p:ext uri="{BB962C8B-B14F-4D97-AF65-F5344CB8AC3E}">
        <p14:creationId xmlns:p14="http://schemas.microsoft.com/office/powerpoint/2010/main" val="79158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5250"/>
            <a:ext cx="9144000" cy="981075"/>
          </a:xfrm>
        </p:spPr>
        <p:txBody>
          <a:bodyPr>
            <a:normAutofit/>
          </a:bodyPr>
          <a:lstStyle/>
          <a:p>
            <a:pPr algn="ctr"/>
            <a:r>
              <a:rPr lang="en-US" sz="4800" b="1" u="sng" dirty="0"/>
              <a:t>Introduction</a:t>
            </a:r>
          </a:p>
        </p:txBody>
      </p:sp>
      <p:sp>
        <p:nvSpPr>
          <p:cNvPr id="3" name="Content Placeholder 2"/>
          <p:cNvSpPr>
            <a:spLocks noGrp="1"/>
          </p:cNvSpPr>
          <p:nvPr>
            <p:ph idx="1"/>
          </p:nvPr>
        </p:nvSpPr>
        <p:spPr>
          <a:xfrm>
            <a:off x="1524000" y="1730415"/>
            <a:ext cx="9382149" cy="5127585"/>
          </a:xfrm>
        </p:spPr>
        <p:txBody>
          <a:bodyPr>
            <a:normAutofit/>
          </a:bodyPr>
          <a:lstStyle/>
          <a:p>
            <a:r>
              <a:rPr lang="en-US" sz="3200" b="1" dirty="0"/>
              <a:t>SOF </a:t>
            </a:r>
            <a:r>
              <a:rPr lang="en-US" sz="3200" dirty="0"/>
              <a:t>(Science of Fitness) is an gym management system that provides a system which handles the information of the people coming to the gym and maintaining their health care. </a:t>
            </a:r>
          </a:p>
          <a:p>
            <a:r>
              <a:rPr lang="en-US" sz="3200" dirty="0"/>
              <a:t>It takes care of all their health information. It even maintains the </a:t>
            </a:r>
            <a:r>
              <a:rPr lang="en-US" sz="3200" dirty="0" smtClean="0"/>
              <a:t>data </a:t>
            </a:r>
            <a:r>
              <a:rPr lang="en-US" sz="3200" dirty="0"/>
              <a:t>who joins the gym. </a:t>
            </a:r>
          </a:p>
          <a:p>
            <a:r>
              <a:rPr lang="en-US" sz="3200" dirty="0"/>
              <a:t>Data will be stored in the database. It also maintains gym records.</a:t>
            </a:r>
          </a:p>
          <a:p>
            <a:pPr marL="45720" indent="0">
              <a:buNone/>
            </a:pPr>
            <a:endParaRPr lang="en-US" dirty="0"/>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42395"/>
          </a:xfrm>
        </p:spPr>
        <p:txBody>
          <a:bodyPr>
            <a:noAutofit/>
          </a:bodyPr>
          <a:lstStyle/>
          <a:p>
            <a:pPr algn="ctr"/>
            <a:r>
              <a:rPr lang="en-US" sz="4800" b="1" u="sng" dirty="0"/>
              <a:t>Problem definition</a:t>
            </a:r>
          </a:p>
        </p:txBody>
      </p:sp>
      <p:sp>
        <p:nvSpPr>
          <p:cNvPr id="3" name="Content Placeholder 2"/>
          <p:cNvSpPr>
            <a:spLocks noGrp="1"/>
          </p:cNvSpPr>
          <p:nvPr>
            <p:ph idx="1"/>
          </p:nvPr>
        </p:nvSpPr>
        <p:spPr>
          <a:xfrm>
            <a:off x="1292773" y="1367260"/>
            <a:ext cx="10089930" cy="5033540"/>
          </a:xfrm>
        </p:spPr>
        <p:txBody>
          <a:bodyPr>
            <a:noAutofit/>
          </a:bodyPr>
          <a:lstStyle/>
          <a:p>
            <a:r>
              <a:rPr lang="en-IN" sz="3200" dirty="0"/>
              <a:t>In existing systems, It utilizes a large amount of space for member and owner transaction information in paper files, sometimes manual calculation may be incorrect. </a:t>
            </a:r>
          </a:p>
          <a:p>
            <a:r>
              <a:rPr lang="en-IN" sz="3200" dirty="0"/>
              <a:t>No security as data can be misplaced or damaged. </a:t>
            </a:r>
          </a:p>
          <a:p>
            <a:r>
              <a:rPr lang="en-IN" sz="3200" dirty="0"/>
              <a:t>This gym management system helps the administration in speeding up the tasks at the same time reducing the complexity. </a:t>
            </a:r>
          </a:p>
        </p:txBody>
      </p:sp>
    </p:spTree>
    <p:extLst>
      <p:ext uri="{BB962C8B-B14F-4D97-AF65-F5344CB8AC3E}">
        <p14:creationId xmlns:p14="http://schemas.microsoft.com/office/powerpoint/2010/main" val="15145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25152"/>
          </a:xfrm>
        </p:spPr>
        <p:txBody>
          <a:bodyPr>
            <a:normAutofit fontScale="90000"/>
          </a:bodyPr>
          <a:lstStyle/>
          <a:p>
            <a:pPr algn="ctr"/>
            <a:r>
              <a:rPr lang="en-US" sz="4800" b="1" u="sng" dirty="0"/>
              <a:t>objective</a:t>
            </a:r>
          </a:p>
        </p:txBody>
      </p:sp>
      <p:sp>
        <p:nvSpPr>
          <p:cNvPr id="3" name="Content Placeholder 2"/>
          <p:cNvSpPr>
            <a:spLocks noGrp="1"/>
          </p:cNvSpPr>
          <p:nvPr>
            <p:ph sz="half" idx="1"/>
          </p:nvPr>
        </p:nvSpPr>
        <p:spPr>
          <a:xfrm>
            <a:off x="1524000" y="1306286"/>
            <a:ext cx="9299510" cy="4870486"/>
          </a:xfrm>
        </p:spPr>
        <p:txBody>
          <a:bodyPr>
            <a:normAutofit/>
          </a:bodyPr>
          <a:lstStyle/>
          <a:p>
            <a:r>
              <a:rPr lang="en-US" sz="2400" dirty="0"/>
              <a:t>The purpose or objective of this system is to digitalize and create an automated system. The system will perform the task like adding the new member to the gym, Removing the member or keeping the records and other things required in managing the gym properly</a:t>
            </a:r>
            <a:r>
              <a:rPr lang="en-US" sz="2400" dirty="0" smtClean="0"/>
              <a:t>.</a:t>
            </a:r>
            <a:endParaRPr lang="en-US" sz="2400" dirty="0"/>
          </a:p>
          <a:p>
            <a:r>
              <a:rPr lang="en-US" sz="2400" dirty="0"/>
              <a:t>This system does not only limit itself to the administration but also helps he members of the gym. The members can have options like attendance and fee payment, change batch request etc.</a:t>
            </a:r>
          </a:p>
          <a:p>
            <a:r>
              <a:rPr lang="en-US" sz="2400" dirty="0"/>
              <a:t>This will improve transparency between the members which is always a good quality in the system. It will also give the layer of security to the administration and users that only authorized users can access by their credentials.</a:t>
            </a:r>
          </a:p>
          <a:p>
            <a:endParaRPr lang="en-US" sz="2400" dirty="0"/>
          </a:p>
          <a:p>
            <a:pPr marL="45720" indent="0">
              <a:buNone/>
            </a:pPr>
            <a:endParaRPr lang="en-US" sz="2400" dirty="0"/>
          </a:p>
        </p:txBody>
      </p:sp>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FE0742-333D-43E8-B01F-6B73BF12A5F3}"/>
              </a:ext>
            </a:extLst>
          </p:cNvPr>
          <p:cNvSpPr>
            <a:spLocks noGrp="1"/>
          </p:cNvSpPr>
          <p:nvPr>
            <p:ph type="title"/>
          </p:nvPr>
        </p:nvSpPr>
        <p:spPr>
          <a:xfrm>
            <a:off x="1524000" y="-165659"/>
            <a:ext cx="9144000" cy="1143000"/>
          </a:xfrm>
        </p:spPr>
        <p:txBody>
          <a:bodyPr/>
          <a:lstStyle/>
          <a:p>
            <a:pPr algn="ctr"/>
            <a:r>
              <a:rPr lang="en-IN" b="1" u="sng" dirty="0"/>
              <a:t>LITERATURE SURVEY</a:t>
            </a:r>
          </a:p>
        </p:txBody>
      </p:sp>
      <p:sp>
        <p:nvSpPr>
          <p:cNvPr id="3" name="Content Placeholder 2">
            <a:extLst>
              <a:ext uri="{FF2B5EF4-FFF2-40B4-BE49-F238E27FC236}">
                <a16:creationId xmlns="" xmlns:a16="http://schemas.microsoft.com/office/drawing/2014/main" id="{9830C1D9-CF72-4673-9929-E97FA1123847}"/>
              </a:ext>
            </a:extLst>
          </p:cNvPr>
          <p:cNvSpPr>
            <a:spLocks noGrp="1"/>
          </p:cNvSpPr>
          <p:nvPr>
            <p:ph sz="half" idx="1"/>
          </p:nvPr>
        </p:nvSpPr>
        <p:spPr>
          <a:xfrm>
            <a:off x="1524000" y="1847024"/>
            <a:ext cx="9144000" cy="4462272"/>
          </a:xfrm>
        </p:spPr>
        <p:txBody>
          <a:bodyPr/>
          <a:lstStyle/>
          <a:p>
            <a:r>
              <a:rPr lang="en-IN" dirty="0" smtClean="0"/>
              <a:t>Gym Management System of Taurama Fitness centre by Computer University Of Indonesia. </a:t>
            </a:r>
            <a:r>
              <a:rPr lang="en-IN" dirty="0" smtClean="0"/>
              <a:t>Taurama </a:t>
            </a:r>
            <a:r>
              <a:rPr lang="en-IN" dirty="0"/>
              <a:t>Fitness </a:t>
            </a:r>
            <a:r>
              <a:rPr lang="en-IN" dirty="0" smtClean="0"/>
              <a:t>centre is one of the few gym training centre in port Moresby, Papua New Guinea which was founded in 2009, by johnson Waldford. However , as off its experience, there are some major setbacks or problems that are encountered at </a:t>
            </a:r>
            <a:r>
              <a:rPr lang="en-IN" dirty="0"/>
              <a:t>Taurama Fitness </a:t>
            </a:r>
            <a:r>
              <a:rPr lang="en-IN" dirty="0" smtClean="0"/>
              <a:t>centre. The setbacks or problems encountered are mainly related to member registration procedures and storing data contents. It was time consuming and inefficient.  </a:t>
            </a:r>
            <a:endParaRPr lang="en-IN" dirty="0"/>
          </a:p>
        </p:txBody>
      </p:sp>
    </p:spTree>
    <p:extLst>
      <p:ext uri="{BB962C8B-B14F-4D97-AF65-F5344CB8AC3E}">
        <p14:creationId xmlns:p14="http://schemas.microsoft.com/office/powerpoint/2010/main" val="399749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44D692-2899-44EF-AFEB-506803FF546C}"/>
              </a:ext>
            </a:extLst>
          </p:cNvPr>
          <p:cNvSpPr>
            <a:spLocks noGrp="1"/>
          </p:cNvSpPr>
          <p:nvPr>
            <p:ph type="title"/>
          </p:nvPr>
        </p:nvSpPr>
        <p:spPr>
          <a:xfrm>
            <a:off x="1524000" y="-245166"/>
            <a:ext cx="9144000" cy="1143000"/>
          </a:xfrm>
        </p:spPr>
        <p:txBody>
          <a:bodyPr/>
          <a:lstStyle/>
          <a:p>
            <a:pPr algn="ctr"/>
            <a:r>
              <a:rPr lang="en-IN" b="1" u="sng" dirty="0"/>
              <a:t>METHODOLOGY</a:t>
            </a:r>
          </a:p>
        </p:txBody>
      </p:sp>
      <p:sp>
        <p:nvSpPr>
          <p:cNvPr id="3" name="Content Placeholder 2">
            <a:extLst>
              <a:ext uri="{FF2B5EF4-FFF2-40B4-BE49-F238E27FC236}">
                <a16:creationId xmlns="" xmlns:a16="http://schemas.microsoft.com/office/drawing/2014/main" id="{F9CE68E6-F396-4A6C-BDAB-A7DF997E500B}"/>
              </a:ext>
            </a:extLst>
          </p:cNvPr>
          <p:cNvSpPr>
            <a:spLocks noGrp="1"/>
          </p:cNvSpPr>
          <p:nvPr>
            <p:ph sz="half" idx="1"/>
          </p:nvPr>
        </p:nvSpPr>
        <p:spPr>
          <a:xfrm>
            <a:off x="1139687" y="1449460"/>
            <a:ext cx="9528313" cy="4462272"/>
          </a:xfrm>
        </p:spPr>
        <p:txBody>
          <a:bodyPr>
            <a:normAutofit/>
          </a:bodyPr>
          <a:lstStyle/>
          <a:p>
            <a:pPr>
              <a:lnSpc>
                <a:spcPct val="110000"/>
              </a:lnSpc>
              <a:spcBef>
                <a:spcPts val="600"/>
              </a:spcBef>
              <a:buClr>
                <a:schemeClr val="accent1"/>
              </a:buClr>
              <a:buFont typeface="Wingdings" panose="05000000000000000000" pitchFamily="2" charset="2"/>
              <a:buChar char="Ø"/>
            </a:pPr>
            <a:r>
              <a:rPr lang="en-IN" dirty="0" smtClean="0"/>
              <a:t>Topic </a:t>
            </a:r>
            <a:r>
              <a:rPr lang="en-IN" dirty="0"/>
              <a:t>Understanding: </a:t>
            </a:r>
          </a:p>
          <a:p>
            <a:pPr>
              <a:lnSpc>
                <a:spcPct val="110000"/>
              </a:lnSpc>
              <a:spcBef>
                <a:spcPts val="600"/>
              </a:spcBef>
              <a:buClr>
                <a:schemeClr val="accent1"/>
              </a:buClr>
              <a:buFont typeface="Wingdings" panose="05000000000000000000" pitchFamily="2" charset="2"/>
              <a:buChar char="§"/>
            </a:pPr>
            <a:r>
              <a:rPr lang="en-IN" dirty="0"/>
              <a:t> It is vital that the field of application as introduced in the project may be totally a new field. So we carefully went through the project requirements to identify the requirements of the project.</a:t>
            </a:r>
          </a:p>
          <a:p>
            <a:pPr>
              <a:buClr>
                <a:schemeClr val="accent1"/>
              </a:buClr>
              <a:buFont typeface="Wingdings" panose="05000000000000000000" pitchFamily="2" charset="2"/>
              <a:buChar char="Ø"/>
            </a:pPr>
            <a:r>
              <a:rPr lang="en-IN" dirty="0"/>
              <a:t>Modular Break-Up Of The System:</a:t>
            </a:r>
          </a:p>
          <a:p>
            <a:pPr marL="216000">
              <a:lnSpc>
                <a:spcPct val="110000"/>
              </a:lnSpc>
              <a:spcBef>
                <a:spcPts val="600"/>
              </a:spcBef>
              <a:buClr>
                <a:schemeClr val="accent1"/>
              </a:buClr>
              <a:buFont typeface="Wingdings" panose="05000000000000000000" pitchFamily="2" charset="2"/>
              <a:buChar char="§"/>
            </a:pPr>
            <a:r>
              <a:rPr lang="en-IN" dirty="0"/>
              <a:t>Identify the various modules in the system.</a:t>
            </a:r>
          </a:p>
          <a:p>
            <a:pPr marL="216000">
              <a:lnSpc>
                <a:spcPct val="110000"/>
              </a:lnSpc>
              <a:spcBef>
                <a:spcPts val="600"/>
              </a:spcBef>
              <a:buClr>
                <a:schemeClr val="accent1"/>
              </a:buClr>
              <a:buFont typeface="Wingdings" panose="05000000000000000000" pitchFamily="2" charset="2"/>
              <a:buChar char="§"/>
            </a:pPr>
            <a:r>
              <a:rPr lang="en-IN" dirty="0"/>
              <a:t>List them in the right hierarchy.</a:t>
            </a:r>
          </a:p>
          <a:p>
            <a:pPr marL="216000">
              <a:lnSpc>
                <a:spcPct val="110000"/>
              </a:lnSpc>
              <a:spcBef>
                <a:spcPts val="600"/>
              </a:spcBef>
              <a:buClr>
                <a:schemeClr val="accent1"/>
              </a:buClr>
              <a:buFont typeface="Wingdings" panose="05000000000000000000" pitchFamily="2" charset="2"/>
              <a:buChar char="§"/>
            </a:pPr>
            <a:r>
              <a:rPr lang="en-IN" dirty="0"/>
              <a:t>Identify their priority of development.</a:t>
            </a:r>
          </a:p>
          <a:p>
            <a:pPr>
              <a:buClr>
                <a:schemeClr val="accent1"/>
              </a:buClr>
              <a:buFont typeface="Wingdings" panose="05000000000000000000" pitchFamily="2" charset="2"/>
              <a:buChar char="Ø"/>
            </a:pPr>
            <a:endParaRPr lang="en-IN" dirty="0"/>
          </a:p>
        </p:txBody>
      </p:sp>
    </p:spTree>
    <p:extLst>
      <p:ext uri="{BB962C8B-B14F-4D97-AF65-F5344CB8AC3E}">
        <p14:creationId xmlns:p14="http://schemas.microsoft.com/office/powerpoint/2010/main" val="414806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25151"/>
          </a:xfrm>
        </p:spPr>
        <p:txBody>
          <a:bodyPr>
            <a:noAutofit/>
          </a:bodyPr>
          <a:lstStyle/>
          <a:p>
            <a:pPr algn="ctr"/>
            <a:r>
              <a:rPr lang="en-US" sz="4800" b="1" u="sng" dirty="0"/>
              <a:t> Proposed project plan</a:t>
            </a:r>
          </a:p>
        </p:txBody>
      </p:sp>
      <p:sp>
        <p:nvSpPr>
          <p:cNvPr id="5" name="Content Placeholder 4"/>
          <p:cNvSpPr>
            <a:spLocks noGrp="1"/>
          </p:cNvSpPr>
          <p:nvPr>
            <p:ph sz="half" idx="1"/>
          </p:nvPr>
        </p:nvSpPr>
        <p:spPr>
          <a:xfrm>
            <a:off x="1523999" y="1714500"/>
            <a:ext cx="8959404" cy="4462272"/>
          </a:xfrm>
        </p:spPr>
        <p:txBody>
          <a:bodyPr>
            <a:normAutofit/>
          </a:bodyPr>
          <a:lstStyle/>
          <a:p>
            <a:pPr marL="0" indent="0">
              <a:buNone/>
            </a:pPr>
            <a:r>
              <a:rPr lang="en-IN" b="1" dirty="0"/>
              <a:t>MODULE DESCRIPTION</a:t>
            </a:r>
          </a:p>
          <a:p>
            <a:pPr marL="285750" indent="-285750">
              <a:buFont typeface="Wingdings" pitchFamily="2" charset="2"/>
              <a:buChar char="Ø"/>
            </a:pPr>
            <a:r>
              <a:rPr lang="en-IN" b="1" dirty="0"/>
              <a:t>Homepage:</a:t>
            </a:r>
            <a:r>
              <a:rPr lang="en-IN" dirty="0"/>
              <a:t> </a:t>
            </a:r>
            <a:r>
              <a:rPr lang="en-IN" dirty="0">
                <a:latin typeface="Calibri" pitchFamily="34" charset="0"/>
                <a:cs typeface="Calibri" pitchFamily="34" charset="0"/>
              </a:rPr>
              <a:t>Creation of the home page containing gym information along with registration form and also the login form for the user.</a:t>
            </a:r>
            <a:endParaRPr lang="en-IN" b="1" dirty="0"/>
          </a:p>
          <a:p>
            <a:pPr marL="285750" indent="-285750">
              <a:buFont typeface="Wingdings" pitchFamily="2" charset="2"/>
              <a:buChar char="Ø"/>
            </a:pPr>
            <a:r>
              <a:rPr lang="en-IN" b="1" dirty="0"/>
              <a:t>User Interaction:</a:t>
            </a:r>
            <a:r>
              <a:rPr lang="en-IN" dirty="0"/>
              <a:t> </a:t>
            </a:r>
            <a:r>
              <a:rPr lang="en-IN" dirty="0">
                <a:latin typeface="Calibri" pitchFamily="34" charset="0"/>
                <a:cs typeface="Calibri" pitchFamily="34" charset="0"/>
              </a:rPr>
              <a:t>Collecting all information about the user and calculating BMI and allowing customer to select one of the workout fields. Considering the workout duration of the customer the payment will be done by him/her.</a:t>
            </a:r>
            <a:endParaRPr lang="en-IN" b="1" dirty="0"/>
          </a:p>
          <a:p>
            <a:pPr marL="285750" indent="-285750">
              <a:buFont typeface="Wingdings" pitchFamily="2" charset="2"/>
              <a:buChar char="Ø"/>
            </a:pPr>
            <a:r>
              <a:rPr lang="en-IN" b="1" dirty="0"/>
              <a:t>Information:</a:t>
            </a:r>
            <a:r>
              <a:rPr lang="en-IN" dirty="0"/>
              <a:t>  </a:t>
            </a:r>
            <a:r>
              <a:rPr lang="en-IN" dirty="0">
                <a:latin typeface="Calibri" pitchFamily="34" charset="0"/>
                <a:cs typeface="Calibri" pitchFamily="34" charset="0"/>
              </a:rPr>
              <a:t>It includes all the exercises and diet plans regarding the particular field selected by the customer. The customer can also go for the supplements which comes under veg/non-veg criteria regarding their workouts </a:t>
            </a:r>
          </a:p>
          <a:p>
            <a:endParaRPr lang="en-IN" dirty="0"/>
          </a:p>
          <a:p>
            <a:endParaRPr lang="en-IN" dirty="0"/>
          </a:p>
        </p:txBody>
      </p:sp>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50300"/>
            <a:ext cx="9144000" cy="1143000"/>
          </a:xfrm>
        </p:spPr>
        <p:txBody>
          <a:bodyPr/>
          <a:lstStyle/>
          <a:p>
            <a:pPr algn="ctr"/>
            <a:r>
              <a:rPr lang="en-IN" b="1" u="sng" dirty="0" smtClean="0"/>
              <a:t>SNAPSHOTS</a:t>
            </a:r>
            <a:endParaRPr lang="en-IN" b="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702" y="1094945"/>
            <a:ext cx="9200055" cy="5172505"/>
          </a:xfrm>
          <a:prstGeom prst="rect">
            <a:avLst/>
          </a:prstGeom>
        </p:spPr>
      </p:pic>
    </p:spTree>
    <p:extLst>
      <p:ext uri="{BB962C8B-B14F-4D97-AF65-F5344CB8AC3E}">
        <p14:creationId xmlns:p14="http://schemas.microsoft.com/office/powerpoint/2010/main" val="377862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2853</TotalTime>
  <Words>756</Words>
  <Application>Microsoft Office PowerPoint</Application>
  <PresentationFormat>Custom</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Health Fitness 16x9</vt:lpstr>
      <vt:lpstr> </vt:lpstr>
      <vt:lpstr>CONTENTS</vt:lpstr>
      <vt:lpstr>Introduction</vt:lpstr>
      <vt:lpstr>Problem definition</vt:lpstr>
      <vt:lpstr>objective</vt:lpstr>
      <vt:lpstr>LITERATURE SURVEY</vt:lpstr>
      <vt:lpstr>METHODOLOGY</vt:lpstr>
      <vt:lpstr> Proposed project plan</vt:lpstr>
      <vt:lpstr>SNAPSHOTS</vt:lpstr>
      <vt:lpstr>SNAPSHOTS</vt:lpstr>
      <vt:lpstr>SNAPSHOTS</vt:lpstr>
      <vt:lpstr>SNAPSHOTS</vt:lpstr>
      <vt:lpstr>SNAPSHOTS</vt:lpstr>
      <vt:lpstr>Implementation tools</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AKHILESH JODH</dc:creator>
  <cp:lastModifiedBy>DEEPAK</cp:lastModifiedBy>
  <cp:revision>51</cp:revision>
  <dcterms:created xsi:type="dcterms:W3CDTF">2019-02-05T17:07:17Z</dcterms:created>
  <dcterms:modified xsi:type="dcterms:W3CDTF">2019-03-19T11:43:04Z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