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 id="2147483700" r:id="rId2"/>
  </p:sldMasterIdLst>
  <p:notesMasterIdLst>
    <p:notesMasterId r:id="rId39"/>
  </p:notesMasterIdLst>
  <p:handoutMasterIdLst>
    <p:handoutMasterId r:id="rId40"/>
  </p:handoutMasterIdLst>
  <p:sldIdLst>
    <p:sldId id="256" r:id="rId3"/>
    <p:sldId id="386" r:id="rId4"/>
    <p:sldId id="319" r:id="rId5"/>
    <p:sldId id="379" r:id="rId6"/>
    <p:sldId id="380" r:id="rId7"/>
    <p:sldId id="381" r:id="rId8"/>
    <p:sldId id="382" r:id="rId9"/>
    <p:sldId id="383" r:id="rId10"/>
    <p:sldId id="384" r:id="rId11"/>
    <p:sldId id="385" r:id="rId12"/>
    <p:sldId id="342" r:id="rId13"/>
    <p:sldId id="353" r:id="rId14"/>
    <p:sldId id="355" r:id="rId15"/>
    <p:sldId id="356" r:id="rId16"/>
    <p:sldId id="357" r:id="rId17"/>
    <p:sldId id="358" r:id="rId18"/>
    <p:sldId id="359" r:id="rId19"/>
    <p:sldId id="360" r:id="rId20"/>
    <p:sldId id="361"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87" r:id="rId37"/>
    <p:sldId id="27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56" autoAdjust="0"/>
    <p:restoredTop sz="94651"/>
  </p:normalViewPr>
  <p:slideViewPr>
    <p:cSldViewPr snapToGrid="0" snapToObjects="1">
      <p:cViewPr varScale="1">
        <p:scale>
          <a:sx n="63" d="100"/>
          <a:sy n="63" d="100"/>
        </p:scale>
        <p:origin x="868" y="5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121" d="100"/>
          <a:sy n="121" d="100"/>
        </p:scale>
        <p:origin x="5072"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50C2ECA-8B25-754D-ABAC-32FE3F4BF9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F73ABE2-503C-0E4F-ADAD-24CB8F53FA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489A9D4-966A-4A4F-B071-E646A2CA0130}" type="datetimeFigureOut">
              <a:rPr lang="en-US" smtClean="0"/>
              <a:pPr/>
              <a:t>1/11/2023</a:t>
            </a:fld>
            <a:endParaRPr lang="en-US"/>
          </a:p>
        </p:txBody>
      </p:sp>
      <p:sp>
        <p:nvSpPr>
          <p:cNvPr id="4" name="Footer Placeholder 3">
            <a:extLst>
              <a:ext uri="{FF2B5EF4-FFF2-40B4-BE49-F238E27FC236}">
                <a16:creationId xmlns:a16="http://schemas.microsoft.com/office/drawing/2014/main" id="{9A4CEC9E-B84F-3245-9DC6-EA37E5D505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F9B178F-0FAF-BA40-87D3-AAD2891B958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97611FB-C22A-D44B-B6F2-C38EA0DDE6AB}" type="slidenum">
              <a:rPr lang="en-US" smtClean="0"/>
              <a:pPr/>
              <a:t>‹#›</a:t>
            </a:fld>
            <a:endParaRPr lang="en-US"/>
          </a:p>
        </p:txBody>
      </p:sp>
    </p:spTree>
    <p:extLst>
      <p:ext uri="{BB962C8B-B14F-4D97-AF65-F5344CB8AC3E}">
        <p14:creationId xmlns:p14="http://schemas.microsoft.com/office/powerpoint/2010/main" val="892955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138B2-F261-9845-9CAD-42409F44993C}" type="datetimeFigureOut">
              <a:rPr lang="en-US" smtClean="0"/>
              <a:pPr/>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923E55-91C8-944F-96ED-E3974ABC9EA8}" type="slidenum">
              <a:rPr lang="en-US" smtClean="0"/>
              <a:pPr/>
              <a:t>‹#›</a:t>
            </a:fld>
            <a:endParaRPr lang="en-US"/>
          </a:p>
        </p:txBody>
      </p:sp>
    </p:spTree>
    <p:extLst>
      <p:ext uri="{BB962C8B-B14F-4D97-AF65-F5344CB8AC3E}">
        <p14:creationId xmlns:p14="http://schemas.microsoft.com/office/powerpoint/2010/main" val="214871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B923E55-91C8-944F-96ED-E3974ABC9EA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4844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9677-AF24-CB4F-A385-56446B202B1A}"/>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C84DD05-66D2-BB42-A79A-F26BB2319D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5" name="Footer Placeholder 4">
            <a:extLst>
              <a:ext uri="{FF2B5EF4-FFF2-40B4-BE49-F238E27FC236}">
                <a16:creationId xmlns:a16="http://schemas.microsoft.com/office/drawing/2014/main" id="{5B44DD9C-789D-BA48-8A96-39894264228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Tree>
    <p:extLst>
      <p:ext uri="{BB962C8B-B14F-4D97-AF65-F5344CB8AC3E}">
        <p14:creationId xmlns:p14="http://schemas.microsoft.com/office/powerpoint/2010/main" val="1462085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0010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14009247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86310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875252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extLst>
      <p:ext uri="{BB962C8B-B14F-4D97-AF65-F5344CB8AC3E}">
        <p14:creationId xmlns:p14="http://schemas.microsoft.com/office/powerpoint/2010/main" val="3011442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extLst>
      <p:ext uri="{BB962C8B-B14F-4D97-AF65-F5344CB8AC3E}">
        <p14:creationId xmlns:p14="http://schemas.microsoft.com/office/powerpoint/2010/main" val="16860480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761901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2818448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31323101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3034070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075-FF62-5F42-BA06-564C19288AE4}"/>
              </a:ext>
            </a:extLst>
          </p:cNvPr>
          <p:cNvSpPr>
            <a:spLocks noGrp="1"/>
          </p:cNvSpPr>
          <p:nvPr>
            <p:ph type="title"/>
          </p:nvPr>
        </p:nvSpPr>
        <p:spPr>
          <a:xfrm>
            <a:off x="29486" y="36346"/>
            <a:ext cx="12117125" cy="644691"/>
          </a:xfrm>
          <a:prstGeom prst="rect">
            <a:avLst/>
          </a:prstGeom>
        </p:spPr>
        <p:txBody>
          <a:bodyPr>
            <a:normAutofit/>
          </a:bodyPr>
          <a:lstStyle>
            <a:lvl1pPr>
              <a:defRPr sz="2800" b="0">
                <a:latin typeface="Helvetica" pitchFamily="2"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DABBAD2-305E-1B4B-923D-7998AF32BD5D}"/>
              </a:ext>
            </a:extLst>
          </p:cNvPr>
          <p:cNvSpPr>
            <a:spLocks noGrp="1"/>
          </p:cNvSpPr>
          <p:nvPr>
            <p:ph idx="1"/>
          </p:nvPr>
        </p:nvSpPr>
        <p:spPr>
          <a:xfrm>
            <a:off x="130533" y="927127"/>
            <a:ext cx="11947497" cy="5171523"/>
          </a:xfrm>
        </p:spPr>
        <p:txBody>
          <a:bodyPr>
            <a:normAutofit/>
          </a:bodyPr>
          <a:lstStyle>
            <a:lvl1pPr>
              <a:defRPr sz="2000">
                <a:latin typeface="Helvetica" pitchFamily="2" charset="0"/>
              </a:defRPr>
            </a:lvl1pPr>
            <a:lvl2pPr>
              <a:defRPr sz="1800">
                <a:latin typeface="Helvetica" pitchFamily="2" charset="0"/>
              </a:defRPr>
            </a:lvl2pPr>
            <a:lvl3pPr>
              <a:defRPr sz="1800">
                <a:latin typeface="Helvetica" pitchFamily="2" charset="0"/>
              </a:defRPr>
            </a:lvl3pPr>
            <a:lvl4pPr>
              <a:defRPr sz="1600">
                <a:latin typeface="Helvetica" pitchFamily="2" charset="0"/>
              </a:defRPr>
            </a:lvl4pPr>
            <a:lvl5pPr>
              <a:defRPr sz="1600">
                <a:latin typeface="Helvetica" pitchFamily="2"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Rectangle 6">
            <a:extLst>
              <a:ext uri="{FF2B5EF4-FFF2-40B4-BE49-F238E27FC236}">
                <a16:creationId xmlns:a16="http://schemas.microsoft.com/office/drawing/2014/main" id="{D8DF0E2A-F948-1446-9562-1F377DB732A2}"/>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C67175D-1525-6444-9BF0-3DF9446A2A5D}"/>
              </a:ext>
            </a:extLst>
          </p:cNvPr>
          <p:cNvSpPr txBox="1"/>
          <p:nvPr userDrawn="1"/>
        </p:nvSpPr>
        <p:spPr>
          <a:xfrm>
            <a:off x="365760" y="659163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008301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190658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extLst>
      <p:ext uri="{BB962C8B-B14F-4D97-AF65-F5344CB8AC3E}">
        <p14:creationId xmlns:p14="http://schemas.microsoft.com/office/powerpoint/2010/main" val="267176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0183-4F81-574B-A45C-5A4A463B8359}"/>
              </a:ext>
            </a:extLst>
          </p:cNvPr>
          <p:cNvSpPr>
            <a:spLocks noGrp="1"/>
          </p:cNvSpPr>
          <p:nvPr>
            <p:ph type="title"/>
          </p:nvPr>
        </p:nvSpPr>
        <p:spPr>
          <a:xfrm>
            <a:off x="838200" y="116109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577334C-1369-7740-96AE-2A4BE2E518B3}"/>
              </a:ext>
            </a:extLst>
          </p:cNvPr>
          <p:cNvSpPr>
            <a:spLocks noGrp="1"/>
          </p:cNvSpPr>
          <p:nvPr>
            <p:ph type="body" idx="1"/>
          </p:nvPr>
        </p:nvSpPr>
        <p:spPr>
          <a:xfrm>
            <a:off x="838200" y="419671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D0A998-A029-7742-B21A-2B97FB0008C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5" name="Footer Placeholder 4">
            <a:extLst>
              <a:ext uri="{FF2B5EF4-FFF2-40B4-BE49-F238E27FC236}">
                <a16:creationId xmlns:a16="http://schemas.microsoft.com/office/drawing/2014/main" id="{B76AECE7-F9DB-E349-A0D1-932CC6743C78}"/>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6" name="Slide Number Placeholder 5">
            <a:extLst>
              <a:ext uri="{FF2B5EF4-FFF2-40B4-BE49-F238E27FC236}">
                <a16:creationId xmlns:a16="http://schemas.microsoft.com/office/drawing/2014/main" id="{21C52EC9-A4F2-534E-B766-200D91B4095E}"/>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2705574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0B41F-059C-FB4E-A55A-0FA105CD66BB}"/>
              </a:ext>
            </a:extLst>
          </p:cNvPr>
          <p:cNvSpPr>
            <a:spLocks noGrp="1"/>
          </p:cNvSpPr>
          <p:nvPr>
            <p:ph type="title"/>
          </p:nvPr>
        </p:nvSpPr>
        <p:spPr>
          <a:xfrm>
            <a:off x="186690" y="136525"/>
            <a:ext cx="11837670" cy="457836"/>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B824072-3706-0C4F-9AFD-BF68C24DAE05}"/>
              </a:ext>
            </a:extLst>
          </p:cNvPr>
          <p:cNvSpPr>
            <a:spLocks noGrp="1"/>
          </p:cNvSpPr>
          <p:nvPr>
            <p:ph sz="half" idx="1"/>
          </p:nvPr>
        </p:nvSpPr>
        <p:spPr>
          <a:xfrm>
            <a:off x="186690" y="934085"/>
            <a:ext cx="56426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091B519C-F82E-8C41-8494-9B54DB503031}"/>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6" name="Footer Placeholder 5">
            <a:extLst>
              <a:ext uri="{FF2B5EF4-FFF2-40B4-BE49-F238E27FC236}">
                <a16:creationId xmlns:a16="http://schemas.microsoft.com/office/drawing/2014/main" id="{D9568C1B-3A4A-3545-BC6B-852FECF3C3C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FBE2BCA3-755F-304A-9D18-F52154701512}"/>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8" name="Content Placeholder 2">
            <a:extLst>
              <a:ext uri="{FF2B5EF4-FFF2-40B4-BE49-F238E27FC236}">
                <a16:creationId xmlns:a16="http://schemas.microsoft.com/office/drawing/2014/main" id="{FFB58BFA-D5B9-0A42-BE33-6F2DF8E0F078}"/>
              </a:ext>
            </a:extLst>
          </p:cNvPr>
          <p:cNvSpPr>
            <a:spLocks noGrp="1"/>
          </p:cNvSpPr>
          <p:nvPr>
            <p:ph sz="half" idx="13"/>
          </p:nvPr>
        </p:nvSpPr>
        <p:spPr>
          <a:xfrm>
            <a:off x="6096000" y="934085"/>
            <a:ext cx="5909310" cy="524287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9795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1E32D-060E-B74C-88B5-72204F104A18}"/>
              </a:ext>
            </a:extLst>
          </p:cNvPr>
          <p:cNvSpPr>
            <a:spLocks noGrp="1"/>
          </p:cNvSpPr>
          <p:nvPr>
            <p:ph type="title"/>
          </p:nvPr>
        </p:nvSpPr>
        <p:spPr>
          <a:xfrm>
            <a:off x="211138" y="104775"/>
            <a:ext cx="11824652" cy="466725"/>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202F5C-0978-B140-B6AA-ED69607E04B4}"/>
              </a:ext>
            </a:extLst>
          </p:cNvPr>
          <p:cNvSpPr>
            <a:spLocks noGrp="1"/>
          </p:cNvSpPr>
          <p:nvPr>
            <p:ph type="body" idx="1"/>
          </p:nvPr>
        </p:nvSpPr>
        <p:spPr>
          <a:xfrm>
            <a:off x="211138"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1C8D6D64-2348-EA41-9C06-FF1265C984C8}"/>
              </a:ext>
            </a:extLst>
          </p:cNvPr>
          <p:cNvSpPr>
            <a:spLocks noGrp="1"/>
          </p:cNvSpPr>
          <p:nvPr>
            <p:ph sz="half" idx="2"/>
          </p:nvPr>
        </p:nvSpPr>
        <p:spPr>
          <a:xfrm>
            <a:off x="211138"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32BA7742-2617-E74B-9E5B-3B819F691D3B}"/>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8" name="Footer Placeholder 7">
            <a:extLst>
              <a:ext uri="{FF2B5EF4-FFF2-40B4-BE49-F238E27FC236}">
                <a16:creationId xmlns:a16="http://schemas.microsoft.com/office/drawing/2014/main" id="{C62AFB07-963E-C945-A6BB-E7C74AADE952}"/>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9" name="Slide Number Placeholder 8">
            <a:extLst>
              <a:ext uri="{FF2B5EF4-FFF2-40B4-BE49-F238E27FC236}">
                <a16:creationId xmlns:a16="http://schemas.microsoft.com/office/drawing/2014/main" id="{C56D68BD-B227-214F-8237-87A7BEDDDC7D}"/>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
        <p:nvSpPr>
          <p:cNvPr id="13" name="Text Placeholder 2">
            <a:extLst>
              <a:ext uri="{FF2B5EF4-FFF2-40B4-BE49-F238E27FC236}">
                <a16:creationId xmlns:a16="http://schemas.microsoft.com/office/drawing/2014/main" id="{63265A1B-37B0-C940-BAE6-30630E84DEEA}"/>
              </a:ext>
            </a:extLst>
          </p:cNvPr>
          <p:cNvSpPr>
            <a:spLocks noGrp="1"/>
          </p:cNvSpPr>
          <p:nvPr>
            <p:ph type="body" idx="13"/>
          </p:nvPr>
        </p:nvSpPr>
        <p:spPr>
          <a:xfrm>
            <a:off x="6275070" y="949643"/>
            <a:ext cx="570579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4" name="Content Placeholder 3">
            <a:extLst>
              <a:ext uri="{FF2B5EF4-FFF2-40B4-BE49-F238E27FC236}">
                <a16:creationId xmlns:a16="http://schemas.microsoft.com/office/drawing/2014/main" id="{02238932-BC39-5341-8E3E-E60978274B69}"/>
              </a:ext>
            </a:extLst>
          </p:cNvPr>
          <p:cNvSpPr>
            <a:spLocks noGrp="1"/>
          </p:cNvSpPr>
          <p:nvPr>
            <p:ph sz="half" idx="14"/>
          </p:nvPr>
        </p:nvSpPr>
        <p:spPr>
          <a:xfrm>
            <a:off x="6275070" y="1910714"/>
            <a:ext cx="5705792" cy="4238625"/>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60895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140E7-D585-874F-97BF-74C9957F2404}"/>
              </a:ext>
            </a:extLst>
          </p:cNvPr>
          <p:cNvSpPr>
            <a:spLocks noGrp="1"/>
          </p:cNvSpPr>
          <p:nvPr>
            <p:ph type="title"/>
          </p:nvPr>
        </p:nvSpPr>
        <p:spPr>
          <a:xfrm>
            <a:off x="220980" y="136525"/>
            <a:ext cx="11757660" cy="469265"/>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FDBE03C-F942-4949-B845-5D3E55037776}"/>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4" name="Footer Placeholder 3">
            <a:extLst>
              <a:ext uri="{FF2B5EF4-FFF2-40B4-BE49-F238E27FC236}">
                <a16:creationId xmlns:a16="http://schemas.microsoft.com/office/drawing/2014/main" id="{699A6B16-AA9D-E742-A8CF-09BB037FEB4A}"/>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5" name="Slide Number Placeholder 4">
            <a:extLst>
              <a:ext uri="{FF2B5EF4-FFF2-40B4-BE49-F238E27FC236}">
                <a16:creationId xmlns:a16="http://schemas.microsoft.com/office/drawing/2014/main" id="{BA68B6F3-8F49-6B42-8F9D-1F08FA838BAF}"/>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7582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249491-79C2-4B4A-9D89-3951B669EA1E}"/>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3" name="Footer Placeholder 2">
            <a:extLst>
              <a:ext uri="{FF2B5EF4-FFF2-40B4-BE49-F238E27FC236}">
                <a16:creationId xmlns:a16="http://schemas.microsoft.com/office/drawing/2014/main" id="{808F16C4-2473-F84F-8C23-4D4B0FC4B03D}"/>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4" name="Slide Number Placeholder 3">
            <a:extLst>
              <a:ext uri="{FF2B5EF4-FFF2-40B4-BE49-F238E27FC236}">
                <a16:creationId xmlns:a16="http://schemas.microsoft.com/office/drawing/2014/main" id="{A72EA9DC-D1E7-3447-8BEA-B9FB92C799B1}"/>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4005929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FC8A-3B20-DE4A-BBE7-73CAF96F5845}"/>
              </a:ext>
            </a:extLst>
          </p:cNvPr>
          <p:cNvSpPr>
            <a:spLocks noGrp="1"/>
          </p:cNvSpPr>
          <p:nvPr>
            <p:ph type="title"/>
          </p:nvPr>
        </p:nvSpPr>
        <p:spPr>
          <a:xfrm>
            <a:off x="171450" y="136525"/>
            <a:ext cx="11818620" cy="503555"/>
          </a:xfrm>
          <a:prstGeom prst="rect">
            <a:avLst/>
          </a:prstGeom>
        </p:spPr>
        <p:txBody>
          <a:bodyPr anchor="b"/>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66712F3-146A-4449-A1B2-AC609D7843FA}"/>
              </a:ext>
            </a:extLst>
          </p:cNvPr>
          <p:cNvSpPr>
            <a:spLocks noGrp="1"/>
          </p:cNvSpPr>
          <p:nvPr>
            <p:ph idx="1"/>
          </p:nvPr>
        </p:nvSpPr>
        <p:spPr>
          <a:xfrm>
            <a:off x="4508818" y="868680"/>
            <a:ext cx="7481252" cy="52400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C8ADF43-4F1B-BC44-A8DA-31255F057FC7}"/>
              </a:ext>
            </a:extLst>
          </p:cNvPr>
          <p:cNvSpPr>
            <a:spLocks noGrp="1"/>
          </p:cNvSpPr>
          <p:nvPr>
            <p:ph type="body" sz="half" idx="2"/>
          </p:nvPr>
        </p:nvSpPr>
        <p:spPr>
          <a:xfrm>
            <a:off x="171450" y="868680"/>
            <a:ext cx="4097655" cy="52400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1F1894A0-8F54-D448-BDD0-F5165652D207}"/>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6" name="Footer Placeholder 5">
            <a:extLst>
              <a:ext uri="{FF2B5EF4-FFF2-40B4-BE49-F238E27FC236}">
                <a16:creationId xmlns:a16="http://schemas.microsoft.com/office/drawing/2014/main" id="{E10596A7-DB36-9345-B809-89A2079016FF}"/>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CDC5CD37-5E0A-8045-828D-C88AE89F960A}"/>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3593957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AC74-44C2-1641-89F7-E406D6A7F128}"/>
              </a:ext>
            </a:extLst>
          </p:cNvPr>
          <p:cNvSpPr>
            <a:spLocks noGrp="1"/>
          </p:cNvSpPr>
          <p:nvPr>
            <p:ph type="title"/>
          </p:nvPr>
        </p:nvSpPr>
        <p:spPr>
          <a:xfrm>
            <a:off x="106363" y="136525"/>
            <a:ext cx="11917997" cy="492125"/>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698752-0FD6-224F-AFF0-9EC0443D8AB4}"/>
              </a:ext>
            </a:extLst>
          </p:cNvPr>
          <p:cNvSpPr>
            <a:spLocks noGrp="1"/>
          </p:cNvSpPr>
          <p:nvPr>
            <p:ph type="pic" idx="1"/>
          </p:nvPr>
        </p:nvSpPr>
        <p:spPr>
          <a:xfrm>
            <a:off x="4949190" y="868680"/>
            <a:ext cx="7075170" cy="521207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133AEE-F401-DB46-82F4-44F80333360C}"/>
              </a:ext>
            </a:extLst>
          </p:cNvPr>
          <p:cNvSpPr>
            <a:spLocks noGrp="1"/>
          </p:cNvSpPr>
          <p:nvPr>
            <p:ph type="body" sz="half" idx="2"/>
          </p:nvPr>
        </p:nvSpPr>
        <p:spPr>
          <a:xfrm>
            <a:off x="106364" y="868680"/>
            <a:ext cx="4694236" cy="5212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a:extLst>
              <a:ext uri="{FF2B5EF4-FFF2-40B4-BE49-F238E27FC236}">
                <a16:creationId xmlns:a16="http://schemas.microsoft.com/office/drawing/2014/main" id="{BE9122C6-FDBE-E348-83B7-33DE6092DF13}"/>
              </a:ext>
            </a:extLst>
          </p:cNvPr>
          <p:cNvSpPr>
            <a:spLocks noGrp="1"/>
          </p:cNvSpPr>
          <p:nvPr>
            <p:ph type="dt" sz="half" idx="10"/>
          </p:nvPr>
        </p:nvSpPr>
        <p:spPr>
          <a:xfrm>
            <a:off x="838200" y="6356350"/>
            <a:ext cx="2743200" cy="365125"/>
          </a:xfrm>
          <a:prstGeom prst="rect">
            <a:avLst/>
          </a:prstGeom>
        </p:spPr>
        <p:txBody>
          <a:bodyPr/>
          <a:lstStyle/>
          <a:p>
            <a:fld id="{9EDE6E07-C154-0148-829A-C10158D9F220}" type="datetimeFigureOut">
              <a:rPr lang="en-US" smtClean="0"/>
              <a:pPr/>
              <a:t>1/11/2023</a:t>
            </a:fld>
            <a:endParaRPr lang="en-US"/>
          </a:p>
        </p:txBody>
      </p:sp>
      <p:sp>
        <p:nvSpPr>
          <p:cNvPr id="6" name="Footer Placeholder 5">
            <a:extLst>
              <a:ext uri="{FF2B5EF4-FFF2-40B4-BE49-F238E27FC236}">
                <a16:creationId xmlns:a16="http://schemas.microsoft.com/office/drawing/2014/main" id="{934E88EA-ED7B-6F42-A26B-7669BB2D5FEE}"/>
              </a:ext>
            </a:extLst>
          </p:cNvPr>
          <p:cNvSpPr>
            <a:spLocks noGrp="1"/>
          </p:cNvSpPr>
          <p:nvPr>
            <p:ph type="ftr" sz="quarter" idx="11"/>
          </p:nvPr>
        </p:nvSpPr>
        <p:spPr>
          <a:xfrm>
            <a:off x="4038600" y="6356350"/>
            <a:ext cx="4114800" cy="365125"/>
          </a:xfrm>
          <a:prstGeom prst="rect">
            <a:avLst/>
          </a:prstGeom>
        </p:spPr>
        <p:txBody>
          <a:bodyPr/>
          <a:lstStyle/>
          <a:p>
            <a:r>
              <a:rPr lang="en-US" dirty="0"/>
              <a:t>Sunbeam Infotech</a:t>
            </a:r>
          </a:p>
        </p:txBody>
      </p:sp>
      <p:sp>
        <p:nvSpPr>
          <p:cNvPr id="7" name="Slide Number Placeholder 6">
            <a:extLst>
              <a:ext uri="{FF2B5EF4-FFF2-40B4-BE49-F238E27FC236}">
                <a16:creationId xmlns:a16="http://schemas.microsoft.com/office/drawing/2014/main" id="{9404B687-CF9D-444A-87AE-AA1A4B832176}"/>
              </a:ext>
            </a:extLst>
          </p:cNvPr>
          <p:cNvSpPr>
            <a:spLocks noGrp="1"/>
          </p:cNvSpPr>
          <p:nvPr>
            <p:ph type="sldNum" sz="quarter" idx="12"/>
          </p:nvPr>
        </p:nvSpPr>
        <p:spPr>
          <a:xfrm>
            <a:off x="8610600" y="6356350"/>
            <a:ext cx="2743200" cy="365125"/>
          </a:xfrm>
          <a:prstGeom prst="rect">
            <a:avLst/>
          </a:prstGeom>
        </p:spPr>
        <p:txBody>
          <a:bodyPr/>
          <a:lstStyle/>
          <a:p>
            <a:fld id="{BB70D225-34AB-6546-B4C4-62EB88AEA421}" type="slidenum">
              <a:rPr lang="en-US" smtClean="0"/>
              <a:pPr/>
              <a:t>‹#›</a:t>
            </a:fld>
            <a:endParaRPr lang="en-US"/>
          </a:p>
        </p:txBody>
      </p:sp>
    </p:spTree>
    <p:extLst>
      <p:ext uri="{BB962C8B-B14F-4D97-AF65-F5344CB8AC3E}">
        <p14:creationId xmlns:p14="http://schemas.microsoft.com/office/powerpoint/2010/main" val="13983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D99F0F-07B3-B348-AD5E-2E6822CA72C4}"/>
              </a:ext>
            </a:extLst>
          </p:cNvPr>
          <p:cNvSpPr>
            <a:spLocks noGrp="1"/>
          </p:cNvSpPr>
          <p:nvPr>
            <p:ph type="body" idx="1"/>
          </p:nvPr>
        </p:nvSpPr>
        <p:spPr>
          <a:xfrm>
            <a:off x="121024" y="863506"/>
            <a:ext cx="11873752" cy="531345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Placeholder 6">
            <a:extLst>
              <a:ext uri="{FF2B5EF4-FFF2-40B4-BE49-F238E27FC236}">
                <a16:creationId xmlns:a16="http://schemas.microsoft.com/office/drawing/2014/main" id="{2AC50F60-ACB2-654C-B71E-8F38D7A9461E}"/>
              </a:ext>
            </a:extLst>
          </p:cNvPr>
          <p:cNvSpPr>
            <a:spLocks noGrp="1"/>
          </p:cNvSpPr>
          <p:nvPr>
            <p:ph type="title"/>
          </p:nvPr>
        </p:nvSpPr>
        <p:spPr>
          <a:xfrm>
            <a:off x="121024" y="124875"/>
            <a:ext cx="11873752" cy="502491"/>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1" name="Rectangle 10">
            <a:extLst>
              <a:ext uri="{FF2B5EF4-FFF2-40B4-BE49-F238E27FC236}">
                <a16:creationId xmlns:a16="http://schemas.microsoft.com/office/drawing/2014/main" id="{1D578718-8CF0-D74B-A24B-14A64D60F173}"/>
              </a:ext>
            </a:extLst>
          </p:cNvPr>
          <p:cNvSpPr/>
          <p:nvPr userDrawn="1"/>
        </p:nvSpPr>
        <p:spPr>
          <a:xfrm>
            <a:off x="0" y="6297433"/>
            <a:ext cx="12192000" cy="5605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Sunbeam Infotech</a:t>
            </a:r>
          </a:p>
        </p:txBody>
      </p:sp>
      <p:pic>
        <p:nvPicPr>
          <p:cNvPr id="13" name="Picture 12">
            <a:extLst>
              <a:ext uri="{FF2B5EF4-FFF2-40B4-BE49-F238E27FC236}">
                <a16:creationId xmlns:a16="http://schemas.microsoft.com/office/drawing/2014/main" id="{FC9B9762-C109-9B4D-A1FB-6E83EC9F0CE6}"/>
              </a:ext>
            </a:extLst>
          </p:cNvPr>
          <p:cNvPicPr>
            <a:picLocks noChangeAspect="1"/>
          </p:cNvPicPr>
          <p:nvPr userDrawn="1"/>
        </p:nvPicPr>
        <p:blipFill>
          <a:blip r:embed="rId11"/>
          <a:stretch>
            <a:fillRect/>
          </a:stretch>
        </p:blipFill>
        <p:spPr>
          <a:xfrm>
            <a:off x="11927" y="6319299"/>
            <a:ext cx="485030" cy="485030"/>
          </a:xfrm>
          <a:prstGeom prst="rect">
            <a:avLst/>
          </a:prstGeom>
        </p:spPr>
      </p:pic>
      <p:sp>
        <p:nvSpPr>
          <p:cNvPr id="14" name="TextBox 13">
            <a:extLst>
              <a:ext uri="{FF2B5EF4-FFF2-40B4-BE49-F238E27FC236}">
                <a16:creationId xmlns:a16="http://schemas.microsoft.com/office/drawing/2014/main" id="{6782ECE1-1692-324E-98B0-F55D716E5C07}"/>
              </a:ext>
            </a:extLst>
          </p:cNvPr>
          <p:cNvSpPr txBox="1"/>
          <p:nvPr userDrawn="1"/>
        </p:nvSpPr>
        <p:spPr>
          <a:xfrm>
            <a:off x="10450734" y="6445828"/>
            <a:ext cx="1761636" cy="276999"/>
          </a:xfrm>
          <a:prstGeom prst="rect">
            <a:avLst/>
          </a:prstGeom>
          <a:noFill/>
        </p:spPr>
        <p:txBody>
          <a:bodyPr wrap="none" rtlCol="0">
            <a:spAutoFit/>
          </a:bodyPr>
          <a:lstStyle/>
          <a:p>
            <a:r>
              <a:rPr lang="en-US" sz="1200" dirty="0" err="1">
                <a:solidFill>
                  <a:schemeClr val="bg1"/>
                </a:solidFill>
                <a:latin typeface="Helvetica" pitchFamily="2" charset="0"/>
              </a:rPr>
              <a:t>www.sunbeaminfo.com</a:t>
            </a:r>
            <a:endParaRPr lang="en-US" sz="1200" dirty="0">
              <a:solidFill>
                <a:schemeClr val="bg1"/>
              </a:solidFill>
              <a:latin typeface="Helvetica" pitchFamily="2" charset="0"/>
            </a:endParaRPr>
          </a:p>
        </p:txBody>
      </p:sp>
      <p:sp>
        <p:nvSpPr>
          <p:cNvPr id="8" name="Rectangle 7">
            <a:extLst>
              <a:ext uri="{FF2B5EF4-FFF2-40B4-BE49-F238E27FC236}">
                <a16:creationId xmlns:a16="http://schemas.microsoft.com/office/drawing/2014/main" id="{EF3538B9-BDE8-3D45-B96A-EAB218069CD9}"/>
              </a:ext>
            </a:extLst>
          </p:cNvPr>
          <p:cNvSpPr/>
          <p:nvPr userDrawn="1"/>
        </p:nvSpPr>
        <p:spPr>
          <a:xfrm>
            <a:off x="-2318" y="681037"/>
            <a:ext cx="12194318" cy="643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08533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Lst>
  <p:txStyles>
    <p:titleStyle>
      <a:lvl1pPr algn="l" defTabSz="914400" rtl="0" eaLnBrk="1" latinLnBrk="0" hangingPunct="1">
        <a:lnSpc>
          <a:spcPct val="90000"/>
        </a:lnSpc>
        <a:spcBef>
          <a:spcPct val="0"/>
        </a:spcBef>
        <a:buNone/>
        <a:defRPr sz="3200" kern="1200">
          <a:solidFill>
            <a:schemeClr val="tx1"/>
          </a:solidFill>
          <a:latin typeface="Helvetica"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Helvetica"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Helvetica"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Helvetica"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Helvetica"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6297480"/>
            <a:ext cx="12190320" cy="558720"/>
          </a:xfrm>
          <a:prstGeom prst="rect">
            <a:avLst/>
          </a:prstGeom>
          <a:solidFill>
            <a:srgbClr val="4472C4"/>
          </a:solidFill>
          <a:ln w="25560">
            <a:solidFill>
              <a:srgbClr val="325490"/>
            </a:solidFill>
            <a:round/>
          </a:ln>
        </p:spPr>
        <p:style>
          <a:lnRef idx="0">
            <a:scrgbClr r="0" g="0" b="0"/>
          </a:lnRef>
          <a:fillRef idx="0">
            <a:scrgbClr r="0" g="0" b="0"/>
          </a:fillRef>
          <a:effectRef idx="0">
            <a:scrgbClr r="0" g="0" b="0"/>
          </a:effectRef>
          <a:fontRef idx="minor"/>
        </p:style>
        <p:txBody>
          <a:bodyPr lIns="90000" tIns="45000" rIns="90000" bIns="45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1" normalizeH="0" baseline="0" noProof="0">
                <a:ln>
                  <a:noFill/>
                </a:ln>
                <a:solidFill>
                  <a:srgbClr val="FFFFFF"/>
                </a:solidFill>
                <a:effectLst/>
                <a:uLnTx/>
                <a:uFillTx/>
                <a:latin typeface="Calibri"/>
                <a:ea typeface="DejaVu Sans"/>
              </a:rPr>
              <a:t>Sunbeam Infotech</a:t>
            </a:r>
            <a:endParaRPr kumimoji="0" lang="en-IN" sz="1800" b="0" i="0" u="none" strike="noStrike" kern="1200" cap="none" spc="-1" normalizeH="0" baseline="0" noProof="0">
              <a:ln>
                <a:noFill/>
              </a:ln>
              <a:solidFill>
                <a:prstClr val="black"/>
              </a:solidFill>
              <a:effectLst/>
              <a:uLnTx/>
              <a:uFillTx/>
              <a:latin typeface="Arial"/>
            </a:endParaRPr>
          </a:p>
        </p:txBody>
      </p:sp>
      <p:pic>
        <p:nvPicPr>
          <p:cNvPr id="7" name="Picture 12"/>
          <p:cNvPicPr/>
          <p:nvPr/>
        </p:nvPicPr>
        <p:blipFill>
          <a:blip r:embed="rId14"/>
          <a:stretch/>
        </p:blipFill>
        <p:spPr>
          <a:xfrm>
            <a:off x="11880" y="6319440"/>
            <a:ext cx="483120" cy="483120"/>
          </a:xfrm>
          <a:prstGeom prst="rect">
            <a:avLst/>
          </a:prstGeom>
          <a:ln>
            <a:noFill/>
          </a:ln>
        </p:spPr>
      </p:pic>
      <p:sp>
        <p:nvSpPr>
          <p:cNvPr id="2" name="CustomShape 2"/>
          <p:cNvSpPr/>
          <p:nvPr/>
        </p:nvSpPr>
        <p:spPr>
          <a:xfrm>
            <a:off x="10455120" y="6445800"/>
            <a:ext cx="1751040" cy="271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1" normalizeH="0" baseline="0" noProof="0">
                <a:ln>
                  <a:noFill/>
                </a:ln>
                <a:solidFill>
                  <a:srgbClr val="FFFFFF"/>
                </a:solidFill>
                <a:effectLst/>
                <a:uLnTx/>
                <a:uFillTx/>
                <a:latin typeface="Arial"/>
                <a:ea typeface="DejaVu Sans"/>
              </a:rPr>
              <a:t>www.sunbeaminfo.com</a:t>
            </a:r>
            <a:endParaRPr kumimoji="0" lang="en-IN" sz="1200" b="0" i="0" u="none" strike="noStrike" kern="1200" cap="none" spc="-1" normalizeH="0" baseline="0" noProof="0">
              <a:ln>
                <a:noFill/>
              </a:ln>
              <a:solidFill>
                <a:prstClr val="black"/>
              </a:solidFill>
              <a:effectLst/>
              <a:uLnTx/>
              <a:uFillTx/>
              <a:latin typeface="Arial"/>
            </a:endParaRPr>
          </a:p>
        </p:txBody>
      </p:sp>
      <p:sp>
        <p:nvSpPr>
          <p:cNvPr id="3" name="CustomShape 3"/>
          <p:cNvSpPr/>
          <p:nvPr/>
        </p:nvSpPr>
        <p:spPr>
          <a:xfrm>
            <a:off x="-2160" y="681120"/>
            <a:ext cx="12192480" cy="62640"/>
          </a:xfrm>
          <a:prstGeom prst="rect">
            <a:avLst/>
          </a:prstGeom>
          <a:solidFill>
            <a:srgbClr val="4472C4"/>
          </a:solidFill>
          <a:ln w="25560">
            <a:solidFill>
              <a:srgbClr val="325490"/>
            </a:solidFill>
            <a:round/>
          </a:ln>
        </p:spPr>
        <p:style>
          <a:lnRef idx="0">
            <a:scrgbClr r="0" g="0" b="0"/>
          </a:lnRef>
          <a:fillRef idx="0">
            <a:scrgbClr r="0" g="0" b="0"/>
          </a:fillRef>
          <a:effectRef idx="0">
            <a:scrgbClr r="0" g="0" b="0"/>
          </a:effectRef>
          <a:fontRef idx="minor"/>
        </p:style>
      </p:sp>
      <p:sp>
        <p:nvSpPr>
          <p:cNvPr id="4" name="PlaceHolder 4"/>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extLst>
      <p:ext uri="{BB962C8B-B14F-4D97-AF65-F5344CB8AC3E}">
        <p14:creationId xmlns:p14="http://schemas.microsoft.com/office/powerpoint/2010/main" val="174074842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1A43668-78B2-AB42-A785-C086C5659F23}"/>
              </a:ext>
            </a:extLst>
          </p:cNvPr>
          <p:cNvSpPr>
            <a:spLocks noGrp="1"/>
          </p:cNvSpPr>
          <p:nvPr>
            <p:ph type="subTitle" idx="1"/>
          </p:nvPr>
        </p:nvSpPr>
        <p:spPr>
          <a:xfrm>
            <a:off x="1226820" y="3289776"/>
            <a:ext cx="9144000" cy="2559843"/>
          </a:xfrm>
        </p:spPr>
        <p:txBody>
          <a:bodyPr/>
          <a:lstStyle/>
          <a:p>
            <a:r>
              <a:rPr lang="en-IN" sz="3600" dirty="0" smtClean="0"/>
              <a:t>C++ Programming</a:t>
            </a:r>
          </a:p>
          <a:p>
            <a:r>
              <a:rPr lang="en-IN" dirty="0" smtClean="0">
                <a:solidFill>
                  <a:srgbClr val="002060"/>
                </a:solidFill>
              </a:rPr>
              <a:t>Trainer : </a:t>
            </a:r>
            <a:r>
              <a:rPr lang="en-IN" dirty="0" err="1" smtClean="0">
                <a:solidFill>
                  <a:srgbClr val="002060"/>
                </a:solidFill>
              </a:rPr>
              <a:t>Pradnyaa</a:t>
            </a:r>
            <a:r>
              <a:rPr lang="en-IN" dirty="0" smtClean="0">
                <a:solidFill>
                  <a:srgbClr val="002060"/>
                </a:solidFill>
              </a:rPr>
              <a:t> S. </a:t>
            </a:r>
            <a:r>
              <a:rPr lang="en-IN" dirty="0" err="1" smtClean="0">
                <a:solidFill>
                  <a:srgbClr val="002060"/>
                </a:solidFill>
              </a:rPr>
              <a:t>Dindorkar</a:t>
            </a:r>
            <a:endParaRPr lang="en-IN" dirty="0" smtClean="0">
              <a:solidFill>
                <a:srgbClr val="002060"/>
              </a:solidFill>
            </a:endParaRPr>
          </a:p>
          <a:p>
            <a:r>
              <a:rPr lang="en-IN" dirty="0" smtClean="0">
                <a:solidFill>
                  <a:srgbClr val="002060"/>
                </a:solidFill>
              </a:rPr>
              <a:t>Email: </a:t>
            </a:r>
            <a:r>
              <a:rPr lang="en-IN" dirty="0">
                <a:solidFill>
                  <a:srgbClr val="002060"/>
                </a:solidFill>
              </a:rPr>
              <a:t>p</a:t>
            </a:r>
            <a:r>
              <a:rPr lang="en-IN" dirty="0" smtClean="0">
                <a:solidFill>
                  <a:srgbClr val="002060"/>
                </a:solidFill>
              </a:rPr>
              <a:t>radnya@sunbeaminfo.com</a:t>
            </a:r>
            <a:endParaRPr lang="en-US" dirty="0" smtClean="0">
              <a:solidFill>
                <a:srgbClr val="002060"/>
              </a:solidFill>
            </a:endParaRPr>
          </a:p>
          <a:p>
            <a:endParaRPr lang="en-US" dirty="0" smtClean="0"/>
          </a:p>
        </p:txBody>
      </p:sp>
      <p:pic>
        <p:nvPicPr>
          <p:cNvPr id="4" name="Picture 3"/>
          <p:cNvPicPr/>
          <p:nvPr/>
        </p:nvPicPr>
        <p:blipFill>
          <a:blip r:embed="rId2"/>
          <a:stretch/>
        </p:blipFill>
        <p:spPr>
          <a:xfrm>
            <a:off x="4658360" y="1168400"/>
            <a:ext cx="1920240" cy="1920240"/>
          </a:xfrm>
          <a:prstGeom prst="rect">
            <a:avLst/>
          </a:prstGeom>
          <a:ln>
            <a:noFill/>
          </a:ln>
        </p:spPr>
      </p:pic>
    </p:spTree>
    <p:extLst>
      <p:ext uri="{BB962C8B-B14F-4D97-AF65-F5344CB8AC3E}">
        <p14:creationId xmlns:p14="http://schemas.microsoft.com/office/powerpoint/2010/main" val="3951519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Member functions of class</a:t>
            </a:r>
            <a:endParaRPr lang="en-US" dirty="0"/>
          </a:p>
        </p:txBody>
      </p:sp>
      <p:sp>
        <p:nvSpPr>
          <p:cNvPr id="3" name="Content Placeholder 2"/>
          <p:cNvSpPr>
            <a:spLocks noGrp="1"/>
          </p:cNvSpPr>
          <p:nvPr>
            <p:ph idx="1"/>
          </p:nvPr>
        </p:nvSpPr>
        <p:spPr/>
        <p:txBody>
          <a:bodyPr/>
          <a:lstStyle/>
          <a:p>
            <a:pPr lvl="0"/>
            <a:r>
              <a:rPr lang="en-IN" b="1" dirty="0" err="1"/>
              <a:t>Mutators</a:t>
            </a:r>
            <a:r>
              <a:rPr lang="en-IN" b="1" dirty="0"/>
              <a:t>/setter : modify state of object</a:t>
            </a:r>
            <a:endParaRPr lang="en-US" dirty="0"/>
          </a:p>
          <a:p>
            <a:pPr lvl="0"/>
            <a:r>
              <a:rPr lang="en-IN" b="1" dirty="0"/>
              <a:t>inspector/getter : do not change the state of the object</a:t>
            </a:r>
            <a:endParaRPr lang="en-US" dirty="0"/>
          </a:p>
          <a:p>
            <a:pPr lvl="0"/>
            <a:r>
              <a:rPr lang="en-IN" b="1" dirty="0"/>
              <a:t>facilitator</a:t>
            </a:r>
            <a:endParaRPr lang="en-US" dirty="0"/>
          </a:p>
          <a:p>
            <a:endParaRPr lang="en-US" dirty="0"/>
          </a:p>
        </p:txBody>
      </p:sp>
    </p:spTree>
    <p:extLst>
      <p:ext uri="{BB962C8B-B14F-4D97-AF65-F5344CB8AC3E}">
        <p14:creationId xmlns:p14="http://schemas.microsoft.com/office/powerpoint/2010/main" val="2847316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Member Functions within class</a:t>
            </a:r>
            <a:endParaRPr lang="en-US" b="1" dirty="0"/>
          </a:p>
        </p:txBody>
      </p:sp>
      <p:sp>
        <p:nvSpPr>
          <p:cNvPr id="3" name="Content Placeholder 2"/>
          <p:cNvSpPr>
            <a:spLocks noGrp="1"/>
          </p:cNvSpPr>
          <p:nvPr>
            <p:ph idx="1"/>
          </p:nvPr>
        </p:nvSpPr>
        <p:spPr/>
        <p:txBody>
          <a:bodyPr/>
          <a:lstStyle/>
          <a:p>
            <a:r>
              <a:rPr lang="en-IN" dirty="0"/>
              <a:t>Constructor : object </a:t>
            </a:r>
            <a:r>
              <a:rPr lang="en-IN" dirty="0" smtClean="0"/>
              <a:t>initialization</a:t>
            </a:r>
            <a:endParaRPr lang="en-IN" dirty="0"/>
          </a:p>
          <a:p>
            <a:r>
              <a:rPr lang="en-IN" dirty="0" smtClean="0"/>
              <a:t>Destructor </a:t>
            </a:r>
            <a:r>
              <a:rPr lang="en-IN" dirty="0"/>
              <a:t>: used to release the resources</a:t>
            </a:r>
          </a:p>
          <a:p>
            <a:pPr lvl="0"/>
            <a:r>
              <a:rPr lang="en-IN" dirty="0" err="1" smtClean="0"/>
              <a:t>Mutators</a:t>
            </a:r>
            <a:r>
              <a:rPr lang="en-IN" dirty="0" smtClean="0"/>
              <a:t> / setter </a:t>
            </a:r>
            <a:r>
              <a:rPr lang="en-IN" dirty="0"/>
              <a:t>: modify state of object</a:t>
            </a:r>
            <a:endParaRPr lang="en-US" dirty="0"/>
          </a:p>
          <a:p>
            <a:pPr lvl="0"/>
            <a:r>
              <a:rPr lang="en-IN" dirty="0"/>
              <a:t>inspector/getter : </a:t>
            </a:r>
            <a:r>
              <a:rPr lang="en-IN" dirty="0" smtClean="0"/>
              <a:t>read the data member but do </a:t>
            </a:r>
            <a:r>
              <a:rPr lang="en-IN" dirty="0"/>
              <a:t>not change the state of the object</a:t>
            </a:r>
            <a:endParaRPr lang="en-US" dirty="0"/>
          </a:p>
          <a:p>
            <a:pPr lvl="0"/>
            <a:r>
              <a:rPr lang="en-IN" dirty="0" smtClean="0"/>
              <a:t>Facilitator : Provide extra facility to work with object</a:t>
            </a:r>
            <a:endParaRPr lang="en-US" dirty="0"/>
          </a:p>
          <a:p>
            <a:endParaRPr lang="en-US" dirty="0"/>
          </a:p>
        </p:txBody>
      </p:sp>
    </p:spTree>
    <p:extLst>
      <p:ext uri="{BB962C8B-B14F-4D97-AF65-F5344CB8AC3E}">
        <p14:creationId xmlns:p14="http://schemas.microsoft.com/office/powerpoint/2010/main" val="30478873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Constructor</a:t>
            </a:r>
            <a:endParaRPr lang="en-US" b="1" dirty="0"/>
          </a:p>
        </p:txBody>
      </p:sp>
      <p:sp>
        <p:nvSpPr>
          <p:cNvPr id="3" name="Content Placeholder 2"/>
          <p:cNvSpPr>
            <a:spLocks noGrp="1"/>
          </p:cNvSpPr>
          <p:nvPr>
            <p:ph idx="1"/>
          </p:nvPr>
        </p:nvSpPr>
        <p:spPr>
          <a:xfrm>
            <a:off x="130533" y="927127"/>
            <a:ext cx="11947497" cy="5171523"/>
          </a:xfrm>
        </p:spPr>
        <p:txBody>
          <a:bodyPr>
            <a:normAutofit fontScale="92500" lnSpcReduction="20000"/>
          </a:bodyPr>
          <a:lstStyle/>
          <a:p>
            <a:r>
              <a:rPr lang="en-US" dirty="0"/>
              <a:t>It is a member function of a class which is used to initialize object.</a:t>
            </a:r>
          </a:p>
          <a:p>
            <a:r>
              <a:rPr lang="en-US" altLang="en-US" dirty="0"/>
              <a:t>Constructor has same name as that of class and don’t have any return type.</a:t>
            </a:r>
          </a:p>
          <a:p>
            <a:r>
              <a:rPr lang="en-US" altLang="en-US" dirty="0"/>
              <a:t>Constructor get automatically called when object is created i.e. memory is allocated to object.</a:t>
            </a:r>
          </a:p>
          <a:p>
            <a:r>
              <a:rPr lang="en-US" altLang="en-US" dirty="0"/>
              <a:t>If we don’t write any constructor, compiler provides a default constructor.</a:t>
            </a:r>
            <a:endParaRPr lang="en-US" dirty="0"/>
          </a:p>
          <a:p>
            <a:r>
              <a:rPr lang="en-US" dirty="0"/>
              <a:t>Due to following reasons, constructor is considered as special function of the class:</a:t>
            </a:r>
          </a:p>
          <a:p>
            <a:pPr marL="800100" lvl="1" indent="-342900">
              <a:buFont typeface="+mj-lt"/>
              <a:buAutoNum type="arabicPeriod"/>
            </a:pPr>
            <a:r>
              <a:rPr lang="en-US" dirty="0"/>
              <a:t>Its name is same as class name.</a:t>
            </a:r>
          </a:p>
          <a:p>
            <a:pPr marL="800100" lvl="1" indent="-342900">
              <a:buFont typeface="+mj-lt"/>
              <a:buAutoNum type="arabicPeriod"/>
            </a:pPr>
            <a:r>
              <a:rPr lang="en-US" dirty="0"/>
              <a:t> It doesn't have any return type.</a:t>
            </a:r>
          </a:p>
          <a:p>
            <a:pPr marL="800100" lvl="1" indent="-342900">
              <a:buFont typeface="+mj-lt"/>
              <a:buAutoNum type="arabicPeriod"/>
            </a:pPr>
            <a:r>
              <a:rPr lang="en-US" dirty="0"/>
              <a:t>It is designed to call implicitly.</a:t>
            </a:r>
          </a:p>
          <a:p>
            <a:pPr marL="800100" lvl="1" indent="-342900">
              <a:buFont typeface="+mj-lt"/>
              <a:buAutoNum type="arabicPeriod"/>
            </a:pPr>
            <a:r>
              <a:rPr lang="en-US" dirty="0"/>
              <a:t>In the life time of the object , it gets called only once per object and according to order of its declaration.</a:t>
            </a:r>
          </a:p>
          <a:p>
            <a:r>
              <a:rPr lang="en-US" dirty="0"/>
              <a:t>We can not call constructor on object, pointer or reference explicitly. It is designed to call implicitly.</a:t>
            </a:r>
          </a:p>
          <a:p>
            <a:r>
              <a:rPr lang="en-IN" dirty="0"/>
              <a:t>We can not declare constructor static, constant, volatile or virtual. We can declare constructor only inline.</a:t>
            </a:r>
            <a:endParaRPr lang="en-US" dirty="0"/>
          </a:p>
          <a:p>
            <a:r>
              <a:rPr lang="en-IN" dirty="0"/>
              <a:t>Constructor overloading means inside a class more than one constructor is defined.</a:t>
            </a:r>
            <a:endParaRPr lang="en-US" dirty="0"/>
          </a:p>
          <a:p>
            <a:r>
              <a:rPr lang="en-US" altLang="en-US" dirty="0"/>
              <a:t>We can have constructors with</a:t>
            </a:r>
          </a:p>
          <a:p>
            <a:pPr lvl="1"/>
            <a:r>
              <a:rPr lang="en-US" altLang="en-US" dirty="0"/>
              <a:t>No argument : initialize data member to default values</a:t>
            </a:r>
          </a:p>
          <a:p>
            <a:pPr lvl="1"/>
            <a:r>
              <a:rPr lang="en-US" altLang="en-US" dirty="0"/>
              <a:t>One or more arguments : initialize data member to values passed to it</a:t>
            </a:r>
          </a:p>
          <a:p>
            <a:pPr lvl="1"/>
            <a:r>
              <a:rPr lang="en-US" altLang="en-US" dirty="0"/>
              <a:t>Argument of type of object : initialize object by using the values of the data members of the passed object. It is called as copy constructor.</a:t>
            </a:r>
          </a:p>
          <a:p>
            <a:endParaRPr lang="en-US" dirty="0"/>
          </a:p>
        </p:txBody>
      </p:sp>
    </p:spTree>
    <p:extLst>
      <p:ext uri="{BB962C8B-B14F-4D97-AF65-F5344CB8AC3E}">
        <p14:creationId xmlns:p14="http://schemas.microsoft.com/office/powerpoint/2010/main" val="2328056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Constructor</a:t>
            </a:r>
            <a:endParaRPr lang="en-US" b="1" dirty="0"/>
          </a:p>
        </p:txBody>
      </p:sp>
      <p:sp>
        <p:nvSpPr>
          <p:cNvPr id="3" name="Content Placeholder 2"/>
          <p:cNvSpPr>
            <a:spLocks noGrp="1"/>
          </p:cNvSpPr>
          <p:nvPr>
            <p:ph idx="1"/>
          </p:nvPr>
        </p:nvSpPr>
        <p:spPr/>
        <p:txBody>
          <a:bodyPr/>
          <a:lstStyle/>
          <a:p>
            <a:r>
              <a:rPr lang="en-IN" dirty="0" err="1"/>
              <a:t>Parameterless</a:t>
            </a:r>
            <a:r>
              <a:rPr lang="en-IN" dirty="0"/>
              <a:t> constructor </a:t>
            </a:r>
            <a:endParaRPr lang="en-US" dirty="0"/>
          </a:p>
          <a:p>
            <a:pPr lvl="1"/>
            <a:r>
              <a:rPr lang="en-IN" dirty="0"/>
              <a:t>also called zero argument constructor or user defined default constructor</a:t>
            </a:r>
            <a:endParaRPr lang="en-US" dirty="0"/>
          </a:p>
          <a:p>
            <a:pPr lvl="1"/>
            <a:r>
              <a:rPr lang="en-IN" dirty="0"/>
              <a:t>If we create object without passing argument then </a:t>
            </a:r>
            <a:r>
              <a:rPr lang="en-IN" dirty="0" err="1"/>
              <a:t>parameterless</a:t>
            </a:r>
            <a:r>
              <a:rPr lang="en-IN" dirty="0"/>
              <a:t> constructor gets called</a:t>
            </a:r>
          </a:p>
          <a:p>
            <a:pPr lvl="1"/>
            <a:r>
              <a:rPr lang="en-IN" dirty="0"/>
              <a:t>Constructor do not take any parameter</a:t>
            </a:r>
            <a:endParaRPr lang="en-US" dirty="0"/>
          </a:p>
          <a:p>
            <a:r>
              <a:rPr lang="en-IN" dirty="0"/>
              <a:t>Parameterized constructor</a:t>
            </a:r>
            <a:endParaRPr lang="en-US" dirty="0"/>
          </a:p>
          <a:p>
            <a:pPr lvl="1"/>
            <a:r>
              <a:rPr lang="en-US" dirty="0"/>
              <a:t>If constructor take parameter then it is called parameterized constructor</a:t>
            </a:r>
            <a:endParaRPr lang="en-IN" dirty="0"/>
          </a:p>
          <a:p>
            <a:pPr lvl="1"/>
            <a:r>
              <a:rPr lang="en-IN" dirty="0"/>
              <a:t>If we create object, by passing argument then </a:t>
            </a:r>
            <a:r>
              <a:rPr lang="en-IN" dirty="0" err="1"/>
              <a:t>paramterized</a:t>
            </a:r>
            <a:r>
              <a:rPr lang="en-IN" dirty="0"/>
              <a:t> constructor gets called</a:t>
            </a:r>
            <a:endParaRPr lang="en-US" dirty="0"/>
          </a:p>
          <a:p>
            <a:r>
              <a:rPr lang="en-IN" dirty="0"/>
              <a:t>Default constructor</a:t>
            </a:r>
            <a:endParaRPr lang="en-US" dirty="0"/>
          </a:p>
          <a:p>
            <a:pPr lvl="1"/>
            <a:r>
              <a:rPr lang="en-IN" dirty="0"/>
              <a:t>If we do not define constructor inside class then compiler generates default constructor for the class.</a:t>
            </a:r>
            <a:endParaRPr lang="en-US" dirty="0"/>
          </a:p>
          <a:p>
            <a:pPr lvl="1"/>
            <a:r>
              <a:rPr lang="en-IN" dirty="0"/>
              <a:t>Compiler generated default constructor is </a:t>
            </a:r>
            <a:r>
              <a:rPr lang="en-IN" dirty="0" err="1"/>
              <a:t>parameterless</a:t>
            </a:r>
            <a:r>
              <a:rPr lang="en-IN" dirty="0"/>
              <a:t>.</a:t>
            </a:r>
            <a:endParaRPr lang="en-US" dirty="0"/>
          </a:p>
          <a:p>
            <a:endParaRPr lang="en-US" dirty="0"/>
          </a:p>
        </p:txBody>
      </p:sp>
    </p:spTree>
    <p:extLst>
      <p:ext uri="{BB962C8B-B14F-4D97-AF65-F5344CB8AC3E}">
        <p14:creationId xmlns:p14="http://schemas.microsoft.com/office/powerpoint/2010/main" val="12607817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Destructor</a:t>
            </a:r>
            <a:endParaRPr lang="en-US" dirty="0"/>
          </a:p>
        </p:txBody>
      </p:sp>
      <p:sp>
        <p:nvSpPr>
          <p:cNvPr id="3" name="Content Placeholder 2"/>
          <p:cNvSpPr>
            <a:spLocks noGrp="1"/>
          </p:cNvSpPr>
          <p:nvPr>
            <p:ph idx="1"/>
          </p:nvPr>
        </p:nvSpPr>
        <p:spPr/>
        <p:txBody>
          <a:bodyPr/>
          <a:lstStyle/>
          <a:p>
            <a:r>
              <a:rPr lang="en-IN" dirty="0"/>
              <a:t>It is a member function of a class which is used to release the resources.</a:t>
            </a:r>
            <a:endParaRPr lang="en-US" dirty="0"/>
          </a:p>
          <a:p>
            <a:r>
              <a:rPr lang="en-IN" dirty="0"/>
              <a:t>It is considered as special function of the class</a:t>
            </a:r>
            <a:endParaRPr lang="en-US" dirty="0"/>
          </a:p>
          <a:p>
            <a:pPr lvl="1"/>
            <a:r>
              <a:rPr lang="en-IN" dirty="0"/>
              <a:t>Its name is same as class name and always </a:t>
            </a:r>
            <a:r>
              <a:rPr lang="en-IN" dirty="0" err="1" smtClean="0"/>
              <a:t>preceds</a:t>
            </a:r>
            <a:r>
              <a:rPr lang="en-IN" dirty="0" smtClean="0"/>
              <a:t> </a:t>
            </a:r>
            <a:r>
              <a:rPr lang="en-IN" dirty="0"/>
              <a:t>with </a:t>
            </a:r>
            <a:r>
              <a:rPr lang="en-IN" dirty="0" smtClean="0"/>
              <a:t>tilde </a:t>
            </a:r>
            <a:r>
              <a:rPr lang="en-IN" dirty="0"/>
              <a:t>operator( ~ )</a:t>
            </a:r>
            <a:endParaRPr lang="en-US" dirty="0"/>
          </a:p>
          <a:p>
            <a:pPr lvl="1"/>
            <a:r>
              <a:rPr lang="en-IN" dirty="0"/>
              <a:t>It </a:t>
            </a:r>
            <a:r>
              <a:rPr lang="en-IN" dirty="0" smtClean="0"/>
              <a:t>doesn't </a:t>
            </a:r>
            <a:r>
              <a:rPr lang="en-IN" dirty="0"/>
              <a:t>have return type or doesn't take parameter.</a:t>
            </a:r>
            <a:endParaRPr lang="en-US" dirty="0"/>
          </a:p>
          <a:p>
            <a:pPr lvl="1"/>
            <a:r>
              <a:rPr lang="en-IN" dirty="0"/>
              <a:t>It is designed to call implicitly.	</a:t>
            </a:r>
            <a:endParaRPr lang="en-US" dirty="0"/>
          </a:p>
          <a:p>
            <a:r>
              <a:rPr lang="en-IN" dirty="0"/>
              <a:t>Destructor calling sequence is exactly opposite of constructor calling sequence.</a:t>
            </a:r>
            <a:endParaRPr lang="en-US" dirty="0"/>
          </a:p>
          <a:p>
            <a:r>
              <a:rPr lang="en-IN" dirty="0"/>
              <a:t>Destructor is designed to call implicitly.</a:t>
            </a:r>
            <a:endParaRPr lang="en-US" dirty="0"/>
          </a:p>
          <a:p>
            <a:r>
              <a:rPr lang="en-IN" dirty="0"/>
              <a:t>If we do not define destructor inside class then compiler generates default destructor for the class.</a:t>
            </a:r>
            <a:endParaRPr lang="en-US" dirty="0"/>
          </a:p>
          <a:p>
            <a:r>
              <a:rPr lang="en-IN" dirty="0"/>
              <a:t>Default destructor do not </a:t>
            </a:r>
            <a:r>
              <a:rPr lang="en-IN" dirty="0" smtClean="0"/>
              <a:t>release </a:t>
            </a:r>
            <a:r>
              <a:rPr lang="en-IN" dirty="0"/>
              <a:t>resources allocated by the programmer. If we want to release </a:t>
            </a:r>
            <a:r>
              <a:rPr lang="en-IN" dirty="0" smtClean="0"/>
              <a:t> it </a:t>
            </a:r>
            <a:r>
              <a:rPr lang="en-IN" dirty="0"/>
              <a:t>then we should define destructor inside class.</a:t>
            </a:r>
            <a:endParaRPr lang="en-US" dirty="0"/>
          </a:p>
          <a:p>
            <a:endParaRPr lang="en-US" dirty="0"/>
          </a:p>
        </p:txBody>
      </p:sp>
    </p:spTree>
    <p:extLst>
      <p:ext uri="{BB962C8B-B14F-4D97-AF65-F5344CB8AC3E}">
        <p14:creationId xmlns:p14="http://schemas.microsoft.com/office/powerpoint/2010/main" val="12787814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Other Member functions of class</a:t>
            </a:r>
            <a:endParaRPr lang="en-US" dirty="0"/>
          </a:p>
        </p:txBody>
      </p:sp>
      <p:sp>
        <p:nvSpPr>
          <p:cNvPr id="3" name="Content Placeholder 2"/>
          <p:cNvSpPr>
            <a:spLocks noGrp="1"/>
          </p:cNvSpPr>
          <p:nvPr>
            <p:ph idx="1"/>
          </p:nvPr>
        </p:nvSpPr>
        <p:spPr/>
        <p:txBody>
          <a:bodyPr/>
          <a:lstStyle/>
          <a:p>
            <a:pPr lvl="0"/>
            <a:r>
              <a:rPr lang="en-IN" b="1" dirty="0" err="1"/>
              <a:t>Mutators</a:t>
            </a:r>
            <a:r>
              <a:rPr lang="en-IN" b="1" dirty="0"/>
              <a:t>/setter : </a:t>
            </a:r>
            <a:r>
              <a:rPr lang="en-IN" dirty="0"/>
              <a:t>modify state of object</a:t>
            </a:r>
            <a:endParaRPr lang="en-US" dirty="0"/>
          </a:p>
          <a:p>
            <a:pPr lvl="0"/>
            <a:r>
              <a:rPr lang="en-IN" b="1" dirty="0"/>
              <a:t>inspector/getter : </a:t>
            </a:r>
            <a:r>
              <a:rPr lang="en-IN" dirty="0"/>
              <a:t>do not change the state of the object</a:t>
            </a:r>
            <a:endParaRPr lang="en-US" dirty="0"/>
          </a:p>
          <a:p>
            <a:r>
              <a:rPr lang="en-IN" b="1" dirty="0" smtClean="0"/>
              <a:t>Facilitator: </a:t>
            </a:r>
            <a:r>
              <a:rPr lang="en-IN" dirty="0"/>
              <a:t>Provide extra facility to work with object</a:t>
            </a:r>
            <a:endParaRPr lang="en-US" dirty="0"/>
          </a:p>
          <a:p>
            <a:pPr lvl="0"/>
            <a:endParaRPr lang="en-US" dirty="0"/>
          </a:p>
          <a:p>
            <a:endParaRPr lang="en-US" dirty="0"/>
          </a:p>
        </p:txBody>
      </p:sp>
    </p:spTree>
    <p:extLst>
      <p:ext uri="{BB962C8B-B14F-4D97-AF65-F5344CB8AC3E}">
        <p14:creationId xmlns:p14="http://schemas.microsoft.com/office/powerpoint/2010/main" val="1760277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 Resolution Operator (: :) </a:t>
            </a:r>
            <a:endParaRPr lang="en-US" b="1" dirty="0"/>
          </a:p>
        </p:txBody>
      </p:sp>
      <p:sp>
        <p:nvSpPr>
          <p:cNvPr id="3" name="Content Placeholder 2"/>
          <p:cNvSpPr>
            <a:spLocks noGrp="1"/>
          </p:cNvSpPr>
          <p:nvPr>
            <p:ph idx="1"/>
          </p:nvPr>
        </p:nvSpPr>
        <p:spPr/>
        <p:txBody>
          <a:bodyPr/>
          <a:lstStyle/>
          <a:p>
            <a:pPr>
              <a:lnSpc>
                <a:spcPct val="80000"/>
              </a:lnSpc>
            </a:pPr>
            <a:r>
              <a:rPr lang="en-US" altLang="en-US" dirty="0"/>
              <a:t>:: operator is used to bind a member with some class or namespace.</a:t>
            </a:r>
          </a:p>
          <a:p>
            <a:pPr>
              <a:lnSpc>
                <a:spcPct val="80000"/>
              </a:lnSpc>
            </a:pPr>
            <a:r>
              <a:rPr lang="en-US" altLang="en-US" dirty="0"/>
              <a:t>It can be used to define members outside class.</a:t>
            </a:r>
          </a:p>
          <a:p>
            <a:pPr>
              <a:lnSpc>
                <a:spcPct val="80000"/>
              </a:lnSpc>
            </a:pPr>
            <a:r>
              <a:rPr lang="en-US" altLang="en-US" dirty="0"/>
              <a:t>Also used to resolve ambiguity.</a:t>
            </a:r>
          </a:p>
          <a:p>
            <a:pPr>
              <a:lnSpc>
                <a:spcPct val="80000"/>
              </a:lnSpc>
            </a:pPr>
            <a:r>
              <a:rPr lang="en-US" altLang="en-US" dirty="0"/>
              <a:t>It can also be used to access global members. </a:t>
            </a:r>
          </a:p>
          <a:p>
            <a:pPr lvl="1">
              <a:lnSpc>
                <a:spcPct val="80000"/>
              </a:lnSpc>
            </a:pPr>
            <a:r>
              <a:rPr lang="en-US" altLang="en-US" u="sng" dirty="0"/>
              <a:t>Example :- ::a =10;</a:t>
            </a:r>
            <a:r>
              <a:rPr lang="en-US" altLang="en-US" dirty="0"/>
              <a:t> access global var. </a:t>
            </a:r>
          </a:p>
          <a:p>
            <a:pPr>
              <a:lnSpc>
                <a:spcPct val="80000"/>
              </a:lnSpc>
            </a:pPr>
            <a:r>
              <a:rPr lang="en-IN" altLang="en-US" dirty="0"/>
              <a:t>Scope resolution Operator is used to : </a:t>
            </a:r>
            <a:endParaRPr lang="en-US" altLang="en-US" dirty="0"/>
          </a:p>
          <a:p>
            <a:pPr lvl="1"/>
            <a:r>
              <a:rPr lang="en-IN" dirty="0"/>
              <a:t>to call global functions</a:t>
            </a:r>
            <a:endParaRPr lang="en-US" dirty="0"/>
          </a:p>
          <a:p>
            <a:pPr lvl="1"/>
            <a:r>
              <a:rPr lang="en-IN" dirty="0"/>
              <a:t> to define member functions of class outside the class</a:t>
            </a:r>
            <a:endParaRPr lang="en-US" dirty="0"/>
          </a:p>
          <a:p>
            <a:pPr lvl="1"/>
            <a:r>
              <a:rPr lang="en-IN" dirty="0"/>
              <a:t> to access members of namespaces</a:t>
            </a:r>
            <a:endParaRPr lang="en-US" dirty="0"/>
          </a:p>
          <a:p>
            <a:endParaRPr lang="en-US" dirty="0"/>
          </a:p>
        </p:txBody>
      </p:sp>
    </p:spTree>
    <p:extLst>
      <p:ext uri="{BB962C8B-B14F-4D97-AF65-F5344CB8AC3E}">
        <p14:creationId xmlns:p14="http://schemas.microsoft.com/office/powerpoint/2010/main" val="4041751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Namespace</a:t>
            </a:r>
            <a:endParaRPr lang="en-US" b="1" dirty="0"/>
          </a:p>
        </p:txBody>
      </p:sp>
      <p:sp>
        <p:nvSpPr>
          <p:cNvPr id="3" name="Content Placeholder 2"/>
          <p:cNvSpPr>
            <a:spLocks noGrp="1"/>
          </p:cNvSpPr>
          <p:nvPr>
            <p:ph idx="1"/>
          </p:nvPr>
        </p:nvSpPr>
        <p:spPr/>
        <p:txBody>
          <a:bodyPr>
            <a:normAutofit/>
          </a:bodyPr>
          <a:lstStyle/>
          <a:p>
            <a:r>
              <a:rPr lang="en-IN" dirty="0" smtClean="0"/>
              <a:t>To prevent name conflicts/ collision / ambiguity in large projects</a:t>
            </a:r>
            <a:endParaRPr lang="en-US" dirty="0" smtClean="0"/>
          </a:p>
          <a:p>
            <a:r>
              <a:rPr lang="en-IN" dirty="0" smtClean="0"/>
              <a:t>to group</a:t>
            </a:r>
            <a:r>
              <a:rPr lang="en-IN" dirty="0"/>
              <a:t>/ organize </a:t>
            </a:r>
            <a:r>
              <a:rPr lang="en-IN" dirty="0" smtClean="0"/>
              <a:t>functionally equivalent / related types together.</a:t>
            </a:r>
            <a:endParaRPr lang="en-US" dirty="0" smtClean="0"/>
          </a:p>
          <a:p>
            <a:r>
              <a:rPr lang="en-IN" dirty="0" smtClean="0"/>
              <a:t>We </a:t>
            </a:r>
            <a:r>
              <a:rPr lang="en-IN" dirty="0" smtClean="0"/>
              <a:t>can not instantiate namespace. 	</a:t>
            </a:r>
            <a:endParaRPr lang="en-US" dirty="0" smtClean="0"/>
          </a:p>
          <a:p>
            <a:r>
              <a:rPr lang="en-IN" dirty="0" smtClean="0"/>
              <a:t>It is designed to avoid name ambiguity and </a:t>
            </a:r>
            <a:r>
              <a:rPr lang="en-IN" dirty="0" smtClean="0"/>
              <a:t>grouping the </a:t>
            </a:r>
            <a:r>
              <a:rPr lang="en-IN" dirty="0" smtClean="0"/>
              <a:t>related </a:t>
            </a:r>
            <a:r>
              <a:rPr lang="en-IN" dirty="0" smtClean="0"/>
              <a:t>code.</a:t>
            </a:r>
            <a:endParaRPr lang="en-US" dirty="0" smtClean="0"/>
          </a:p>
          <a:p>
            <a:r>
              <a:rPr lang="en-IN" dirty="0" smtClean="0"/>
              <a:t>If we want to define namespace then we should use </a:t>
            </a:r>
            <a:r>
              <a:rPr lang="en-IN" b="1" dirty="0" smtClean="0"/>
              <a:t>namespace</a:t>
            </a:r>
            <a:r>
              <a:rPr lang="en-IN" dirty="0" smtClean="0"/>
              <a:t> keyword.</a:t>
            </a:r>
            <a:endParaRPr lang="en-US" dirty="0" smtClean="0"/>
          </a:p>
          <a:p>
            <a:r>
              <a:rPr lang="en-IN" dirty="0" smtClean="0"/>
              <a:t>We can not define namespace inside function/class.</a:t>
            </a:r>
            <a:endParaRPr lang="en-US" dirty="0" smtClean="0"/>
          </a:p>
          <a:p>
            <a:r>
              <a:rPr lang="en-IN" dirty="0" smtClean="0"/>
              <a:t>We can not define main function inside namespace.</a:t>
            </a:r>
            <a:endParaRPr lang="en-US" dirty="0" smtClean="0"/>
          </a:p>
          <a:p>
            <a:r>
              <a:rPr lang="en-IN" dirty="0" smtClean="0"/>
              <a:t>Namespace can contain:</a:t>
            </a:r>
            <a:endParaRPr lang="en-US" dirty="0" smtClean="0"/>
          </a:p>
          <a:p>
            <a:pPr marL="800100" lvl="1" indent="-342900">
              <a:buFont typeface="+mj-lt"/>
              <a:buAutoNum type="arabicPeriod"/>
            </a:pPr>
            <a:r>
              <a:rPr lang="en-IN" dirty="0" smtClean="0"/>
              <a:t>Variable</a:t>
            </a:r>
            <a:endParaRPr lang="en-US" dirty="0" smtClean="0"/>
          </a:p>
          <a:p>
            <a:pPr marL="800100" lvl="1" indent="-342900">
              <a:buFont typeface="+mj-lt"/>
              <a:buAutoNum type="arabicPeriod"/>
            </a:pPr>
            <a:r>
              <a:rPr lang="en-IN" dirty="0" smtClean="0"/>
              <a:t>Function</a:t>
            </a:r>
            <a:endParaRPr lang="en-US" dirty="0" smtClean="0"/>
          </a:p>
          <a:p>
            <a:pPr marL="800100" lvl="1" indent="-342900">
              <a:buFont typeface="+mj-lt"/>
              <a:buAutoNum type="arabicPeriod"/>
            </a:pPr>
            <a:r>
              <a:rPr lang="en-US" dirty="0" smtClean="0"/>
              <a:t>T</a:t>
            </a:r>
            <a:r>
              <a:rPr lang="en-IN" dirty="0" err="1" smtClean="0"/>
              <a:t>ypes</a:t>
            </a:r>
            <a:r>
              <a:rPr lang="en-IN" dirty="0" smtClean="0"/>
              <a:t>[ structure/union/class]</a:t>
            </a:r>
            <a:endParaRPr lang="en-US" dirty="0" smtClean="0"/>
          </a:p>
          <a:p>
            <a:pPr marL="800100" lvl="1" indent="-342900">
              <a:buFont typeface="+mj-lt"/>
              <a:buAutoNum type="arabicPeriod"/>
            </a:pPr>
            <a:r>
              <a:rPr lang="en-IN" dirty="0" err="1" smtClean="0"/>
              <a:t>Enum</a:t>
            </a:r>
            <a:endParaRPr lang="en-US" dirty="0" smtClean="0"/>
          </a:p>
          <a:p>
            <a:pPr marL="800100" lvl="1" indent="-342900">
              <a:buFont typeface="+mj-lt"/>
              <a:buAutoNum type="arabicPeriod"/>
            </a:pPr>
            <a:r>
              <a:rPr lang="en-IN" dirty="0" smtClean="0"/>
              <a:t>Nested Namespace	</a:t>
            </a:r>
            <a:endParaRPr lang="en-US" dirty="0" smtClean="0"/>
          </a:p>
          <a:p>
            <a:endParaRPr lang="en-US" dirty="0"/>
          </a:p>
        </p:txBody>
      </p:sp>
      <p:sp>
        <p:nvSpPr>
          <p:cNvPr id="8" name="Rounded Rectangle 7"/>
          <p:cNvSpPr/>
          <p:nvPr/>
        </p:nvSpPr>
        <p:spPr>
          <a:xfrm>
            <a:off x="5190979" y="4557932"/>
            <a:ext cx="5680222" cy="129422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3556" name="Rectangle 4"/>
          <p:cNvSpPr>
            <a:spLocks noChangeArrowheads="1"/>
          </p:cNvSpPr>
          <p:nvPr/>
        </p:nvSpPr>
        <p:spPr bwMode="auto">
          <a:xfrm>
            <a:off x="5190978" y="4681043"/>
            <a:ext cx="5680222"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Note : </a:t>
            </a:r>
          </a:p>
          <a:p>
            <a:pPr marL="0" marR="0" lvl="0" indent="0" algn="l" defTabSz="914400" rtl="0" eaLnBrk="0" fontAlgn="base" latinLnBrk="0" hangingPunct="0">
              <a:lnSpc>
                <a:spcPct val="100000"/>
              </a:lnSpc>
              <a:spcBef>
                <a:spcPct val="0"/>
              </a:spcBef>
              <a:spcAft>
                <a:spcPct val="0"/>
              </a:spcAft>
              <a:buClrTx/>
              <a:buSzTx/>
              <a:tabLst/>
              <a:defRPr/>
            </a:pP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If </a:t>
            </a: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we want to access members of namespace </a:t>
            </a: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frequently</a:t>
            </a:r>
            <a:r>
              <a:rPr lang="en-US" altLang="zh-CN" sz="2000" dirty="0">
                <a:solidFill>
                  <a:prstClr val="black"/>
                </a:solidFill>
                <a:latin typeface="Arial" pitchFamily="34" charset="0"/>
                <a:ea typeface="等线" panose="03000509000000000000" pitchFamily="65" charset="-122"/>
                <a:cs typeface="Arial" pitchFamily="34" charset="0"/>
              </a:rPr>
              <a:t> </a:t>
            </a: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then </a:t>
            </a: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we should use “</a:t>
            </a:r>
            <a:r>
              <a:rPr kumimoji="0" lang="en-US" altLang="zh-CN" sz="2000" b="1" i="0" u="sng" strike="noStrike" kern="1200" cap="none" spc="0" normalizeH="0" baseline="0" noProof="0" dirty="0" smtClean="0">
                <a:ln>
                  <a:noFill/>
                </a:ln>
                <a:solidFill>
                  <a:srgbClr val="4472C4">
                    <a:lumMod val="75000"/>
                  </a:srgbClr>
                </a:solidFill>
                <a:effectLst/>
                <a:uLnTx/>
                <a:uFillTx/>
                <a:latin typeface="Liberation Serif"/>
                <a:ea typeface="Noto Sans CJK SC Regular" charset="0"/>
                <a:cs typeface="Lohit Devanagari" charset="0"/>
              </a:rPr>
              <a:t>using</a:t>
            </a:r>
            <a:r>
              <a:rPr kumimoji="0" lang="en-US" altLang="zh-CN" sz="2000" b="0" i="0" u="none" strike="noStrike" kern="1200" cap="none" spc="0" normalizeH="0" baseline="0" noProof="0" dirty="0" smtClean="0">
                <a:ln>
                  <a:noFill/>
                </a:ln>
                <a:solidFill>
                  <a:srgbClr val="00000A"/>
                </a:solidFill>
                <a:effectLst/>
                <a:uLnTx/>
                <a:uFillTx/>
                <a:latin typeface="Liberation Serif"/>
                <a:ea typeface="Noto Sans CJK SC Regular" charset="0"/>
                <a:cs typeface="Lohit Devanagari" charset="0"/>
              </a:rPr>
              <a:t>” directive.</a:t>
            </a:r>
            <a:endParaRPr kumimoji="0" lang="en-US" altLang="zh-CN" sz="2000" b="0" i="0" u="none" strike="noStrike" kern="1200" cap="none" spc="0" normalizeH="0" baseline="0" noProof="0" dirty="0" smtClean="0">
              <a:ln>
                <a:noFill/>
              </a:ln>
              <a:solidFill>
                <a:prstClr val="black"/>
              </a:solidFill>
              <a:effectLst/>
              <a:uLnTx/>
              <a:uFillTx/>
              <a:latin typeface="Arial" pitchFamily="34" charset="0"/>
              <a:ea typeface="等线" panose="03000509000000000000" pitchFamily="65" charset="-122"/>
              <a:cs typeface="Arial" pitchFamily="34" charset="0"/>
            </a:endParaRPr>
          </a:p>
        </p:txBody>
      </p:sp>
    </p:spTree>
    <p:extLst>
      <p:ext uri="{BB962C8B-B14F-4D97-AF65-F5344CB8AC3E}">
        <p14:creationId xmlns:p14="http://schemas.microsoft.com/office/powerpoint/2010/main" val="36970332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cin</a:t>
            </a:r>
            <a:r>
              <a:rPr lang="en-IN" b="1" dirty="0" smtClean="0"/>
              <a:t> and </a:t>
            </a:r>
            <a:r>
              <a:rPr lang="en-IN" b="1" dirty="0" err="1" smtClean="0"/>
              <a:t>cout</a:t>
            </a:r>
            <a:endParaRPr lang="en-US" b="1" dirty="0"/>
          </a:p>
        </p:txBody>
      </p:sp>
      <p:sp>
        <p:nvSpPr>
          <p:cNvPr id="3" name="Content Placeholder 2"/>
          <p:cNvSpPr>
            <a:spLocks noGrp="1"/>
          </p:cNvSpPr>
          <p:nvPr>
            <p:ph idx="1"/>
          </p:nvPr>
        </p:nvSpPr>
        <p:spPr/>
        <p:txBody>
          <a:bodyPr>
            <a:normAutofit/>
          </a:bodyPr>
          <a:lstStyle/>
          <a:p>
            <a:r>
              <a:rPr lang="en-US" altLang="en-US" dirty="0" smtClean="0"/>
              <a:t>C++ provides an easier way for input and output.</a:t>
            </a:r>
          </a:p>
          <a:p>
            <a:r>
              <a:rPr lang="en-US" dirty="0" smtClean="0"/>
              <a:t>Console Output  :  Monitor</a:t>
            </a:r>
          </a:p>
          <a:p>
            <a:pPr lvl="1"/>
            <a:r>
              <a:rPr lang="en-US" dirty="0" err="1" smtClean="0"/>
              <a:t>iostream</a:t>
            </a:r>
            <a:r>
              <a:rPr lang="en-US" dirty="0" smtClean="0"/>
              <a:t> is the standard header file of C++ for using </a:t>
            </a:r>
            <a:r>
              <a:rPr lang="en-US" dirty="0" err="1" smtClean="0"/>
              <a:t>cin</a:t>
            </a:r>
            <a:r>
              <a:rPr lang="en-US" dirty="0" smtClean="0"/>
              <a:t> and </a:t>
            </a:r>
            <a:r>
              <a:rPr lang="en-US" dirty="0" err="1" smtClean="0"/>
              <a:t>cout</a:t>
            </a:r>
            <a:r>
              <a:rPr lang="en-US" dirty="0" smtClean="0"/>
              <a:t>.</a:t>
            </a:r>
          </a:p>
          <a:p>
            <a:pPr lvl="1"/>
            <a:r>
              <a:rPr lang="en-US" dirty="0" err="1" smtClean="0"/>
              <a:t>cout</a:t>
            </a:r>
            <a:r>
              <a:rPr lang="en-US" dirty="0" smtClean="0"/>
              <a:t> is external object of </a:t>
            </a:r>
            <a:r>
              <a:rPr lang="en-US" dirty="0" err="1" smtClean="0"/>
              <a:t>ostream</a:t>
            </a:r>
            <a:r>
              <a:rPr lang="en-US" dirty="0" smtClean="0"/>
              <a:t> class.</a:t>
            </a:r>
          </a:p>
          <a:p>
            <a:pPr lvl="1"/>
            <a:r>
              <a:rPr lang="en-US" dirty="0" err="1" smtClean="0"/>
              <a:t>cout</a:t>
            </a:r>
            <a:r>
              <a:rPr lang="en-US" dirty="0" smtClean="0"/>
              <a:t> is member of std namespace and std namespace is declared in </a:t>
            </a:r>
            <a:r>
              <a:rPr lang="en-US" dirty="0" err="1" smtClean="0"/>
              <a:t>iostream</a:t>
            </a:r>
            <a:r>
              <a:rPr lang="en-US" dirty="0" smtClean="0"/>
              <a:t> header file.</a:t>
            </a:r>
          </a:p>
          <a:p>
            <a:pPr lvl="1"/>
            <a:r>
              <a:rPr lang="en-US" dirty="0" err="1" smtClean="0"/>
              <a:t>cout</a:t>
            </a:r>
            <a:r>
              <a:rPr lang="en-US" dirty="0" smtClean="0"/>
              <a:t> uses insertion operator(&lt;&lt;)</a:t>
            </a:r>
          </a:p>
          <a:p>
            <a:r>
              <a:rPr lang="en-US" dirty="0" smtClean="0"/>
              <a:t>Console Input  :  Keyboard</a:t>
            </a:r>
          </a:p>
          <a:p>
            <a:pPr lvl="1"/>
            <a:r>
              <a:rPr lang="en-US" dirty="0" err="1" smtClean="0"/>
              <a:t>cin</a:t>
            </a:r>
            <a:r>
              <a:rPr lang="en-US" dirty="0" smtClean="0"/>
              <a:t> is an external object of </a:t>
            </a:r>
            <a:r>
              <a:rPr lang="en-US" dirty="0" err="1" smtClean="0"/>
              <a:t>istream</a:t>
            </a:r>
            <a:r>
              <a:rPr lang="en-US" dirty="0" smtClean="0"/>
              <a:t> class.</a:t>
            </a:r>
          </a:p>
          <a:p>
            <a:pPr lvl="1"/>
            <a:r>
              <a:rPr lang="en-US" dirty="0" err="1" smtClean="0"/>
              <a:t>cin</a:t>
            </a:r>
            <a:r>
              <a:rPr lang="en-US" dirty="0" smtClean="0"/>
              <a:t> is a member of std namespace and std namespace is declared in </a:t>
            </a:r>
            <a:r>
              <a:rPr lang="en-US" dirty="0" err="1"/>
              <a:t>iostream</a:t>
            </a:r>
            <a:r>
              <a:rPr lang="en-US" dirty="0"/>
              <a:t> header </a:t>
            </a:r>
            <a:r>
              <a:rPr lang="en-US" dirty="0" smtClean="0"/>
              <a:t>file.</a:t>
            </a:r>
          </a:p>
          <a:p>
            <a:pPr lvl="1"/>
            <a:r>
              <a:rPr lang="en-US" dirty="0" err="1" smtClean="0"/>
              <a:t>cin</a:t>
            </a:r>
            <a:r>
              <a:rPr lang="en-US" dirty="0" smtClean="0"/>
              <a:t> uses Extraction operator( &gt;&gt; )</a:t>
            </a:r>
            <a:endParaRPr lang="en-US" altLang="en-US" dirty="0" smtClean="0"/>
          </a:p>
          <a:p>
            <a:r>
              <a:rPr lang="en-US" altLang="en-US" dirty="0" smtClean="0"/>
              <a:t>The output:</a:t>
            </a:r>
          </a:p>
          <a:p>
            <a:pPr lvl="1"/>
            <a:r>
              <a:rPr lang="en-US" altLang="en-US" dirty="0" err="1" smtClean="0"/>
              <a:t>cout</a:t>
            </a:r>
            <a:r>
              <a:rPr lang="en-US" altLang="en-US" dirty="0" smtClean="0"/>
              <a:t> &lt;&lt; “Hello C++”;</a:t>
            </a:r>
          </a:p>
          <a:p>
            <a:r>
              <a:rPr lang="en-US" altLang="en-US" dirty="0" smtClean="0"/>
              <a:t>The input:</a:t>
            </a:r>
          </a:p>
          <a:p>
            <a:pPr lvl="1"/>
            <a:r>
              <a:rPr lang="en-US" altLang="en-US" dirty="0" err="1" smtClean="0"/>
              <a:t>cin</a:t>
            </a:r>
            <a:r>
              <a:rPr lang="en-US" altLang="en-US" dirty="0" smtClean="0"/>
              <a:t> &gt;&gt; </a:t>
            </a:r>
            <a:r>
              <a:rPr lang="en-US" altLang="en-US" dirty="0" err="1" smtClean="0"/>
              <a:t>var</a:t>
            </a:r>
            <a:r>
              <a:rPr lang="en-US" altLang="en-US" dirty="0" smtClean="0"/>
              <a:t>;</a:t>
            </a:r>
          </a:p>
        </p:txBody>
      </p:sp>
    </p:spTree>
    <p:extLst>
      <p:ext uri="{BB962C8B-B14F-4D97-AF65-F5344CB8AC3E}">
        <p14:creationId xmlns:p14="http://schemas.microsoft.com/office/powerpoint/2010/main" val="27030843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CustomShape 1"/>
          <p:cNvSpPr/>
          <p:nvPr/>
        </p:nvSpPr>
        <p:spPr>
          <a:xfrm>
            <a:off x="1523880" y="1080000"/>
            <a:ext cx="9142200" cy="4176000"/>
          </a:xfrm>
          <a:prstGeom prst="rect">
            <a:avLst/>
          </a:prstGeom>
          <a:noFill/>
          <a:ln>
            <a:noFill/>
          </a:ln>
        </p:spPr>
        <p:style>
          <a:lnRef idx="0">
            <a:scrgbClr r="0" g="0" b="0"/>
          </a:lnRef>
          <a:fillRef idx="0">
            <a:scrgbClr r="0" g="0" b="0"/>
          </a:fillRef>
          <a:effectRef idx="0">
            <a:scrgbClr r="0" g="0" b="0"/>
          </a:effectRef>
          <a:fontRef idx="minor"/>
        </p:style>
      </p:sp>
      <p:sp>
        <p:nvSpPr>
          <p:cNvPr id="49" name="CustomShape 2"/>
          <p:cNvSpPr/>
          <p:nvPr/>
        </p:nvSpPr>
        <p:spPr>
          <a:xfrm>
            <a:off x="1523880" y="739140"/>
            <a:ext cx="9452800" cy="50012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1" normalizeH="0" baseline="0" noProof="0" dirty="0" smtClean="0">
              <a:ln>
                <a:noFill/>
              </a:ln>
              <a:solidFill>
                <a:srgbClr val="000000"/>
              </a:solidFill>
              <a:effectLst/>
              <a:uLnTx/>
              <a:uFillTx/>
              <a:latin typeface="Arial"/>
              <a:ea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1" normalizeH="0" baseline="0" noProof="0" dirty="0">
              <a:ln>
                <a:noFill/>
              </a:ln>
              <a:solidFill>
                <a:srgbClr val="000000"/>
              </a:solidFill>
              <a:effectLst/>
              <a:uLnTx/>
              <a:uFillTx/>
              <a:latin typeface="Arial"/>
              <a:ea typeface="DejaVu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1" normalizeH="0" baseline="0" noProof="0" dirty="0" smtClean="0">
                <a:ln>
                  <a:noFill/>
                </a:ln>
                <a:solidFill>
                  <a:srgbClr val="000000"/>
                </a:solidFill>
                <a:effectLst/>
                <a:uLnTx/>
                <a:uFillTx/>
                <a:latin typeface="Arial"/>
                <a:ea typeface="DejaVu Sans"/>
              </a:rPr>
              <a:t>	Complex </a:t>
            </a:r>
            <a:r>
              <a:rPr kumimoji="0" lang="en-IN" sz="4000" b="1" i="0" u="none" strike="noStrike" kern="1200" cap="none" spc="-1" normalizeH="0" baseline="0" noProof="0" dirty="0">
                <a:ln>
                  <a:noFill/>
                </a:ln>
                <a:solidFill>
                  <a:srgbClr val="000000"/>
                </a:solidFill>
                <a:effectLst/>
                <a:uLnTx/>
                <a:uFillTx/>
                <a:latin typeface="Arial"/>
                <a:ea typeface="DejaVu Sans"/>
              </a:rPr>
              <a:t>class </a:t>
            </a:r>
            <a:r>
              <a:rPr kumimoji="0" lang="en-IN" sz="4000" b="1" i="0" u="none" strike="noStrike" kern="1200" cap="none" spc="-1" normalizeH="0" baseline="0" noProof="0" dirty="0" smtClean="0">
                <a:ln>
                  <a:noFill/>
                </a:ln>
                <a:solidFill>
                  <a:srgbClr val="000000"/>
                </a:solidFill>
                <a:effectLst/>
                <a:uLnTx/>
                <a:uFillTx/>
                <a:latin typeface="Arial"/>
                <a:ea typeface="DejaVu Sans"/>
              </a:rPr>
              <a:t>:-  </a:t>
            </a:r>
            <a:r>
              <a:rPr kumimoji="0" lang="en-IN" sz="3200" b="1" i="0" u="none" strike="noStrike" kern="1200" cap="none" spc="-1" normalizeH="0" baseline="0" noProof="0" dirty="0" smtClean="0">
                <a:ln>
                  <a:noFill/>
                </a:ln>
                <a:solidFill>
                  <a:srgbClr val="000000"/>
                </a:solidFill>
                <a:effectLst/>
                <a:uLnTx/>
                <a:uFillTx/>
                <a:latin typeface="Arial"/>
                <a:ea typeface="DejaVu Sans"/>
              </a:rPr>
              <a:t>Ex = 5+j7</a:t>
            </a:r>
            <a:endParaRPr kumimoji="0" lang="en-IN" sz="32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800" b="0" i="0" u="none" strike="noStrike" kern="1200" cap="none" spc="-1" normalizeH="0" baseline="0" noProof="0" dirty="0">
                <a:ln>
                  <a:noFill/>
                </a:ln>
                <a:solidFill>
                  <a:srgbClr val="000000"/>
                </a:solidFill>
                <a:effectLst/>
                <a:uLnTx/>
                <a:uFillTx/>
                <a:latin typeface="Arial"/>
                <a:ea typeface="DejaVu Sans"/>
              </a:rPr>
              <a:t>	</a:t>
            </a:r>
            <a:r>
              <a:rPr kumimoji="0" lang="en-IN" sz="2400" b="0" i="0" u="none" strike="noStrike" kern="1200" cap="none" spc="-1" normalizeH="0" baseline="0" noProof="0" dirty="0">
                <a:ln>
                  <a:noFill/>
                </a:ln>
                <a:solidFill>
                  <a:srgbClr val="000000"/>
                </a:solidFill>
                <a:effectLst/>
                <a:uLnTx/>
                <a:uFillTx/>
                <a:latin typeface="Arial"/>
                <a:ea typeface="DejaVu Sans"/>
              </a:rPr>
              <a:t>D</a:t>
            </a:r>
            <a:r>
              <a:rPr kumimoji="0" lang="en-IN" sz="2400" b="0" i="0" u="none" strike="noStrike" kern="1200" cap="none" spc="-1" normalizeH="0" baseline="0" noProof="0" dirty="0" err="1" smtClean="0">
                <a:ln>
                  <a:noFill/>
                </a:ln>
                <a:solidFill>
                  <a:srgbClr val="000000"/>
                </a:solidFill>
                <a:effectLst/>
                <a:uLnTx/>
                <a:uFillTx/>
                <a:latin typeface="Arial"/>
                <a:ea typeface="DejaVu Sans"/>
              </a:rPr>
              <a:t>ata</a:t>
            </a:r>
            <a:r>
              <a:rPr kumimoji="0" lang="en-IN" sz="2400" b="0" i="0" u="none" strike="noStrike" kern="1200" cap="none" spc="-1" normalizeH="0" baseline="0" noProof="0" dirty="0" smtClean="0">
                <a:ln>
                  <a:noFill/>
                </a:ln>
                <a:solidFill>
                  <a:srgbClr val="000000"/>
                </a:solidFill>
                <a:effectLst/>
                <a:uLnTx/>
                <a:uFillTx/>
                <a:latin typeface="Arial"/>
                <a:ea typeface="DejaVu Sans"/>
              </a:rPr>
              <a:t> member  </a:t>
            </a:r>
            <a:r>
              <a:rPr kumimoji="0" lang="en-IN" sz="2400" b="0" i="0" u="none" strike="noStrike" kern="1200" cap="none" spc="-1" normalizeH="0" baseline="0" noProof="0" dirty="0">
                <a:ln>
                  <a:noFill/>
                </a:ln>
                <a:solidFill>
                  <a:srgbClr val="000000"/>
                </a:solidFill>
                <a:effectLst/>
                <a:uLnTx/>
                <a:uFillTx/>
                <a:latin typeface="Arial"/>
                <a:ea typeface="DejaVu Sans"/>
              </a:rPr>
              <a:t>= real , imaginary</a:t>
            </a: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rPr>
              <a:t>	member </a:t>
            </a:r>
            <a:r>
              <a:rPr kumimoji="0" lang="en-IN" sz="2400" b="0" i="0" u="none" strike="noStrike" kern="1200" cap="none" spc="-1" normalizeH="0" baseline="0" noProof="0" dirty="0" smtClean="0">
                <a:ln>
                  <a:noFill/>
                </a:ln>
                <a:solidFill>
                  <a:srgbClr val="000000"/>
                </a:solidFill>
                <a:effectLst/>
                <a:uLnTx/>
                <a:uFillTx/>
                <a:latin typeface="Arial"/>
                <a:ea typeface="DejaVu Sans"/>
              </a:rPr>
              <a:t>functions </a:t>
            </a:r>
            <a:r>
              <a:rPr kumimoji="0" lang="en-IN" sz="2400" b="0" i="0" u="none" strike="noStrike" kern="1200" cap="none" spc="-1" normalizeH="0" baseline="0" noProof="0" dirty="0">
                <a:ln>
                  <a:noFill/>
                </a:ln>
                <a:solidFill>
                  <a:srgbClr val="000000"/>
                </a:solidFill>
                <a:effectLst/>
                <a:uLnTx/>
                <a:uFillTx/>
                <a:latin typeface="Arial"/>
                <a:ea typeface="DejaVu Sans"/>
              </a:rPr>
              <a:t>= </a:t>
            </a:r>
            <a:r>
              <a:rPr kumimoji="0" lang="en-IN" sz="2400" b="0" i="0" u="none" strike="noStrike" kern="1200" cap="none" spc="-1" normalizeH="0" baseline="0" noProof="0" dirty="0" smtClean="0">
                <a:ln>
                  <a:noFill/>
                </a:ln>
                <a:solidFill>
                  <a:srgbClr val="000000"/>
                </a:solidFill>
                <a:effectLst/>
                <a:uLnTx/>
                <a:uFillTx/>
                <a:latin typeface="Arial"/>
                <a:ea typeface="DejaVu Sans"/>
              </a:rPr>
              <a:t>complex()</a:t>
            </a:r>
            <a:r>
              <a:rPr kumimoji="0" lang="en-IN" sz="2400" b="0" i="0" u="none" strike="noStrike" kern="1200" cap="none" spc="-1" normalizeH="0" baseline="0" noProof="0" dirty="0">
                <a:ln>
                  <a:noFill/>
                </a:ln>
                <a:solidFill>
                  <a:srgbClr val="000000"/>
                </a:solidFill>
                <a:effectLst/>
                <a:uLnTx/>
                <a:uFillTx/>
                <a:latin typeface="Arial"/>
                <a:ea typeface="DejaVu Sans"/>
              </a:rPr>
              <a:t>									</a:t>
            </a:r>
            <a:r>
              <a:rPr kumimoji="0" lang="en-IN" sz="2400" b="0" i="0" u="none" strike="noStrike" kern="1200" cap="none" spc="-1" normalizeH="0" baseline="0" noProof="0" dirty="0" smtClean="0">
                <a:ln>
                  <a:noFill/>
                </a:ln>
                <a:solidFill>
                  <a:srgbClr val="000000"/>
                </a:solidFill>
                <a:effectLst/>
                <a:uLnTx/>
                <a:uFillTx/>
                <a:latin typeface="Arial"/>
                <a:ea typeface="DejaVu Sans"/>
              </a:rPr>
              <a:t>complex(</a:t>
            </a:r>
            <a:r>
              <a:rPr kumimoji="0" lang="en-IN" sz="2400" b="0" i="0" u="none" strike="noStrike" kern="1200" cap="none" spc="-1" normalizeH="0" baseline="0" noProof="0" dirty="0" err="1" smtClean="0">
                <a:ln>
                  <a:noFill/>
                </a:ln>
                <a:solidFill>
                  <a:srgbClr val="000000"/>
                </a:solidFill>
                <a:effectLst/>
                <a:uLnTx/>
                <a:uFillTx/>
                <a:latin typeface="Arial"/>
                <a:ea typeface="DejaVu Sans"/>
              </a:rPr>
              <a:t>int</a:t>
            </a:r>
            <a:r>
              <a:rPr kumimoji="0" lang="en-IN" sz="2400" b="0" i="0" u="none" strike="noStrike" kern="1200" cap="none" spc="-1" normalizeH="0" baseline="0" noProof="0" dirty="0" smtClean="0">
                <a:ln>
                  <a:noFill/>
                </a:ln>
                <a:solidFill>
                  <a:srgbClr val="000000"/>
                </a:solidFill>
                <a:effectLst/>
                <a:uLnTx/>
                <a:uFillTx/>
                <a:latin typeface="Arial"/>
                <a:ea typeface="DejaVu Sans"/>
              </a:rPr>
              <a:t> </a:t>
            </a:r>
            <a:r>
              <a:rPr kumimoji="0" lang="en-IN" sz="2400" b="0" i="0" u="none" strike="noStrike" kern="1200" cap="none" spc="-1" normalizeH="0" baseline="0" noProof="0" dirty="0" err="1">
                <a:ln>
                  <a:noFill/>
                </a:ln>
                <a:solidFill>
                  <a:srgbClr val="000000"/>
                </a:solidFill>
                <a:effectLst/>
                <a:uLnTx/>
                <a:uFillTx/>
                <a:latin typeface="Arial"/>
                <a:ea typeface="DejaVu Sans"/>
              </a:rPr>
              <a:t>r,int</a:t>
            </a:r>
            <a:r>
              <a:rPr kumimoji="0" lang="en-IN" sz="2400" b="0" i="0" u="none" strike="noStrike" kern="1200" cap="none" spc="-1" normalizeH="0" baseline="0" noProof="0" dirty="0">
                <a:ln>
                  <a:noFill/>
                </a:ln>
                <a:solidFill>
                  <a:srgbClr val="000000"/>
                </a:solidFill>
                <a:effectLst/>
                <a:uLnTx/>
                <a:uFillTx/>
                <a:latin typeface="Arial"/>
                <a:ea typeface="DejaVu Sans"/>
              </a:rPr>
              <a:t> </a:t>
            </a:r>
            <a:r>
              <a:rPr kumimoji="0" lang="en-IN" sz="2400" b="0" i="0" u="none" strike="noStrike" kern="1200" cap="none" spc="-1" normalizeH="0" baseline="0" noProof="0" dirty="0" err="1">
                <a:ln>
                  <a:noFill/>
                </a:ln>
                <a:solidFill>
                  <a:srgbClr val="000000"/>
                </a:solidFill>
                <a:effectLst/>
                <a:uLnTx/>
                <a:uFillTx/>
                <a:latin typeface="Arial"/>
                <a:ea typeface="DejaVu Sans"/>
              </a:rPr>
              <a:t>i</a:t>
            </a:r>
            <a:r>
              <a:rPr kumimoji="0" lang="en-IN" sz="2400" b="0" i="0" u="none" strike="noStrike" kern="1200" cap="none" spc="-1" normalizeH="0" baseline="0" noProof="0" dirty="0" smtClean="0">
                <a:ln>
                  <a:noFill/>
                </a:ln>
                <a:solidFill>
                  <a:srgbClr val="000000"/>
                </a:solidFill>
                <a:effectLst/>
                <a:uLnTx/>
                <a:uFillTx/>
                <a:latin typeface="Arial"/>
                <a:ea typeface="DejaVu Sans"/>
              </a:rPr>
              <a:t>)</a:t>
            </a: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Noto Sans CJK SC Regular"/>
              </a:rPr>
              <a:t>			</a:t>
            </a:r>
            <a:r>
              <a:rPr kumimoji="0" lang="en-IN" sz="2400" b="0" i="0" u="none" strike="noStrike" kern="1200" cap="none" spc="-1" normalizeH="0" baseline="0" noProof="0" dirty="0" smtClean="0">
                <a:ln>
                  <a:noFill/>
                </a:ln>
                <a:solidFill>
                  <a:srgbClr val="000000"/>
                </a:solidFill>
                <a:effectLst/>
                <a:uLnTx/>
                <a:uFillTx/>
                <a:latin typeface="Arial"/>
                <a:ea typeface="Noto Sans CJK SC Regular"/>
              </a:rPr>
              <a:t>	</a:t>
            </a:r>
            <a:r>
              <a:rPr kumimoji="0" lang="en-IN" sz="2400" b="0" i="0" u="none" strike="noStrike" kern="1200" cap="none" spc="-1" normalizeH="0" baseline="0" noProof="0" dirty="0" err="1" smtClean="0">
                <a:ln>
                  <a:noFill/>
                </a:ln>
                <a:solidFill>
                  <a:srgbClr val="000000"/>
                </a:solidFill>
                <a:effectLst/>
                <a:uLnTx/>
                <a:uFillTx/>
                <a:latin typeface="Arial"/>
                <a:ea typeface="Noto Sans CJK SC Regular"/>
              </a:rPr>
              <a:t>acceptC</a:t>
            </a:r>
            <a:r>
              <a:rPr kumimoji="0" lang="en-IN" sz="2400" b="0" i="0" u="none" strike="noStrike" kern="1200" cap="none" spc="-1" normalizeH="0" baseline="0" noProof="0" dirty="0" err="1" smtClean="0">
                <a:ln>
                  <a:noFill/>
                </a:ln>
                <a:solidFill>
                  <a:srgbClr val="000000"/>
                </a:solidFill>
                <a:effectLst/>
                <a:uLnTx/>
                <a:uFillTx/>
                <a:latin typeface="Arial"/>
                <a:ea typeface="DejaVu Sans"/>
              </a:rPr>
              <a:t>omplexNumber</a:t>
            </a:r>
            <a:r>
              <a:rPr kumimoji="0" lang="en-IN" sz="2400" b="0" i="0" u="none" strike="noStrike" kern="1200" cap="none" spc="-1" normalizeH="0" baseline="0" noProof="0" dirty="0" smtClean="0">
                <a:ln>
                  <a:noFill/>
                </a:ln>
                <a:solidFill>
                  <a:srgbClr val="000000"/>
                </a:solidFill>
                <a:effectLst/>
                <a:uLnTx/>
                <a:uFillTx/>
                <a:latin typeface="Arial"/>
                <a:ea typeface="DejaVu Sans"/>
              </a:rPr>
              <a:t>()</a:t>
            </a: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Noto Sans CJK SC Regular"/>
              </a:rPr>
              <a:t>			</a:t>
            </a:r>
            <a:r>
              <a:rPr kumimoji="0" lang="en-IN" sz="2400" b="0" i="0" u="none" strike="noStrike" kern="1200" cap="none" spc="-1" normalizeH="0" baseline="0" noProof="0" dirty="0" smtClean="0">
                <a:ln>
                  <a:noFill/>
                </a:ln>
                <a:solidFill>
                  <a:srgbClr val="000000"/>
                </a:solidFill>
                <a:effectLst/>
                <a:uLnTx/>
                <a:uFillTx/>
                <a:latin typeface="Arial"/>
                <a:ea typeface="Noto Sans CJK SC Regular"/>
              </a:rPr>
              <a:t>	</a:t>
            </a:r>
            <a:r>
              <a:rPr kumimoji="0" lang="en-IN" sz="2400" b="0" i="0" u="none" strike="noStrike" kern="1200" cap="none" spc="-1" normalizeH="0" baseline="0" noProof="0" dirty="0" err="1" smtClean="0">
                <a:ln>
                  <a:noFill/>
                </a:ln>
                <a:solidFill>
                  <a:srgbClr val="000000"/>
                </a:solidFill>
                <a:effectLst/>
                <a:uLnTx/>
                <a:uFillTx/>
                <a:latin typeface="Arial"/>
                <a:ea typeface="Noto Sans CJK SC Regular"/>
              </a:rPr>
              <a:t>printC</a:t>
            </a:r>
            <a:r>
              <a:rPr kumimoji="0" lang="en-IN" sz="2400" b="0" i="0" u="none" strike="noStrike" kern="1200" cap="none" spc="-1" normalizeH="0" baseline="0" noProof="0" dirty="0" err="1" smtClean="0">
                <a:ln>
                  <a:noFill/>
                </a:ln>
                <a:solidFill>
                  <a:srgbClr val="000000"/>
                </a:solidFill>
                <a:effectLst/>
                <a:uLnTx/>
                <a:uFillTx/>
                <a:latin typeface="Arial"/>
                <a:ea typeface="DejaVu Sans"/>
              </a:rPr>
              <a:t>omplexNumber</a:t>
            </a:r>
            <a:r>
              <a:rPr kumimoji="0" lang="en-IN" sz="2400" b="0" i="0" u="none" strike="noStrike" kern="1200" cap="none" spc="-1" normalizeH="0" baseline="0" noProof="0" dirty="0" smtClean="0">
                <a:ln>
                  <a:noFill/>
                </a:ln>
                <a:solidFill>
                  <a:srgbClr val="000000"/>
                </a:solidFill>
                <a:effectLst/>
                <a:uLnTx/>
                <a:uFillTx/>
                <a:latin typeface="Arial"/>
                <a:ea typeface="DejaVu Sans"/>
              </a:rPr>
              <a:t>()</a:t>
            </a:r>
            <a:endParaRPr kumimoji="0" lang="en-IN" sz="24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prstClr val="black"/>
                </a:solidFill>
                <a:effectLst/>
                <a:uLnTx/>
                <a:uFillTx/>
                <a:latin typeface="Arial"/>
                <a:ea typeface="DejaVu Sans"/>
              </a:rPr>
              <a:t>	</a:t>
            </a:r>
            <a:r>
              <a:rPr kumimoji="0" lang="en-IN" sz="2400" b="0" i="0" u="none" strike="noStrike" kern="1200" cap="none" spc="-1" normalizeH="0" baseline="0" noProof="0" dirty="0" smtClean="0">
                <a:ln>
                  <a:noFill/>
                </a:ln>
                <a:solidFill>
                  <a:prstClr val="black"/>
                </a:solidFill>
                <a:effectLst/>
                <a:uLnTx/>
                <a:uFillTx/>
                <a:latin typeface="Arial"/>
                <a:ea typeface="DejaVu Sans"/>
              </a:rPr>
              <a:t>			</a:t>
            </a:r>
            <a:r>
              <a:rPr kumimoji="0" lang="en-IN" sz="2400" b="0" i="0" u="none" strike="noStrike" kern="1200" cap="none" spc="-1" normalizeH="0" baseline="0" noProof="0" dirty="0" smtClean="0">
                <a:ln>
                  <a:noFill/>
                </a:ln>
                <a:solidFill>
                  <a:srgbClr val="000000"/>
                </a:solidFill>
                <a:effectLst/>
                <a:uLnTx/>
                <a:uFillTx/>
                <a:latin typeface="Arial"/>
                <a:ea typeface="DejaVu Sans"/>
              </a:rPr>
              <a:t>~</a:t>
            </a:r>
            <a:r>
              <a:rPr kumimoji="0" lang="en-IN" sz="2400" b="0" i="0" u="none" strike="noStrike" kern="1200" cap="none" spc="-1" normalizeH="0" baseline="0" noProof="0" dirty="0">
                <a:ln>
                  <a:noFill/>
                </a:ln>
                <a:solidFill>
                  <a:srgbClr val="000000"/>
                </a:solidFill>
                <a:effectLst/>
                <a:uLnTx/>
                <a:uFillTx/>
                <a:latin typeface="Arial"/>
                <a:ea typeface="DejaVu Sans"/>
              </a:rPr>
              <a:t>complex()</a:t>
            </a:r>
            <a:endParaRPr kumimoji="0" lang="en-IN" sz="24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35065507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en-US" dirty="0"/>
          </a:p>
        </p:txBody>
      </p:sp>
      <p:sp>
        <p:nvSpPr>
          <p:cNvPr id="3" name="Rectangle 2"/>
          <p:cNvSpPr/>
          <p:nvPr/>
        </p:nvSpPr>
        <p:spPr>
          <a:xfrm>
            <a:off x="2517613" y="1360837"/>
            <a:ext cx="7543800" cy="423250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Introduction </a:t>
            </a: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 and History </a:t>
            </a:r>
            <a:r>
              <a:rPr kumimoji="0" lang="en-IN" sz="2400" b="0" i="0" u="none" strike="noStrike" kern="1200" cap="none" spc="0" normalizeH="0" baseline="0" noProof="0" dirty="0">
                <a:ln>
                  <a:noFill/>
                </a:ln>
                <a:solidFill>
                  <a:prstClr val="black"/>
                </a:solidFill>
                <a:effectLst/>
                <a:uLnTx/>
                <a:uFillTx/>
                <a:latin typeface="Calibri"/>
                <a:ea typeface="+mn-ea"/>
                <a:cs typeface="+mn-cs"/>
              </a:rPr>
              <a:t>of C++</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OOPS (Object Oriented Programming Language)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Function </a:t>
            </a:r>
            <a:r>
              <a:rPr kumimoji="0" lang="en-US" sz="2400" b="0" i="0" u="none" strike="noStrike" kern="1200" cap="none" spc="0" normalizeH="0" baseline="0" noProof="0" dirty="0">
                <a:ln>
                  <a:noFill/>
                </a:ln>
                <a:solidFill>
                  <a:prstClr val="black"/>
                </a:solidFill>
                <a:effectLst/>
                <a:uLnTx/>
                <a:uFillTx/>
                <a:latin typeface="Calibri"/>
                <a:ea typeface="+mn-ea"/>
                <a:cs typeface="+mn-cs"/>
              </a:rPr>
              <a:t>overloading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Default Argument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nline </a:t>
            </a:r>
            <a:r>
              <a:rPr kumimoji="0" lang="en-US" sz="2400" b="0" i="0" u="none" strike="noStrike" kern="1200" cap="none" spc="0" normalizeH="0" baseline="0" noProof="0" dirty="0">
                <a:ln>
                  <a:noFill/>
                </a:ln>
                <a:solidFill>
                  <a:prstClr val="black"/>
                </a:solidFill>
                <a:effectLst/>
                <a:uLnTx/>
                <a:uFillTx/>
                <a:latin typeface="Calibri"/>
                <a:ea typeface="+mn-ea"/>
                <a:cs typeface="+mn-cs"/>
              </a:rPr>
              <a:t>function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2400" b="0" i="0" u="none" strike="noStrike" kern="1200" cap="none" spc="0" normalizeH="0" baseline="0" noProof="0" dirty="0" smtClean="0">
                <a:ln>
                  <a:noFill/>
                </a:ln>
                <a:solidFill>
                  <a:prstClr val="black"/>
                </a:solidFill>
                <a:effectLst/>
                <a:uLnTx/>
                <a:uFillTx/>
                <a:latin typeface="Calibri"/>
                <a:ea typeface="+mn-ea"/>
                <a:cs typeface="+mn-cs"/>
              </a:rPr>
              <a:t>Bool </a:t>
            </a:r>
            <a:r>
              <a:rPr kumimoji="0" lang="en-IN" sz="2400" b="0" i="0" u="none" strike="noStrike" kern="1200" cap="none" spc="0" normalizeH="0" baseline="0" noProof="0" dirty="0">
                <a:ln>
                  <a:noFill/>
                </a:ln>
                <a:solidFill>
                  <a:prstClr val="black"/>
                </a:solidFill>
                <a:effectLst/>
                <a:uLnTx/>
                <a:uFillTx/>
                <a:latin typeface="Calibri"/>
                <a:ea typeface="+mn-ea"/>
                <a:cs typeface="+mn-cs"/>
              </a:rPr>
              <a:t>and </a:t>
            </a:r>
            <a:r>
              <a:rPr kumimoji="0" lang="en-IN" sz="2400" b="0" i="0" u="none" strike="noStrike" kern="1200" cap="none" spc="0" normalizeH="0" baseline="0" noProof="0" dirty="0" err="1">
                <a:ln>
                  <a:noFill/>
                </a:ln>
                <a:solidFill>
                  <a:prstClr val="black"/>
                </a:solidFill>
                <a:effectLst/>
                <a:uLnTx/>
                <a:uFillTx/>
                <a:latin typeface="Calibri"/>
                <a:ea typeface="+mn-ea"/>
                <a:cs typeface="+mn-cs"/>
              </a:rPr>
              <a:t>wchar_t</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a:t>
            </a:r>
            <a:r>
              <a:rPr kumimoji="0" lang="en-US" sz="2400" b="0" i="0" u="none" strike="noStrike" kern="1200" cap="none" spc="0" normalizeH="0" baseline="0" noProof="0" dirty="0" err="1" smtClean="0">
                <a:ln>
                  <a:noFill/>
                </a:ln>
                <a:solidFill>
                  <a:prstClr val="black"/>
                </a:solidFill>
                <a:effectLst/>
                <a:uLnTx/>
                <a:uFillTx/>
                <a:latin typeface="Calibri"/>
                <a:ea typeface="+mn-ea"/>
                <a:cs typeface="+mn-cs"/>
              </a:rPr>
              <a:t>Struct</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 in C </a:t>
            </a:r>
            <a:r>
              <a:rPr kumimoji="0" lang="en-US" sz="2400" b="0" i="0" u="none" strike="noStrike" kern="1200" cap="none" spc="0" normalizeH="0" baseline="0" noProof="0" dirty="0">
                <a:ln>
                  <a:noFill/>
                </a:ln>
                <a:solidFill>
                  <a:prstClr val="black"/>
                </a:solidFill>
                <a:effectLst/>
                <a:uLnTx/>
                <a:uFillTx/>
                <a:latin typeface="Calibri"/>
                <a:ea typeface="+mn-ea"/>
                <a:cs typeface="+mn-cs"/>
              </a:rPr>
              <a:t>and </a:t>
            </a:r>
            <a:r>
              <a:rPr kumimoji="0" lang="en-US" sz="2400" b="0" i="0" u="none" strike="noStrike" kern="1200" cap="none" spc="0" normalizeH="0" baseline="0" noProof="0" dirty="0" err="1">
                <a:ln>
                  <a:noFill/>
                </a:ln>
                <a:solidFill>
                  <a:prstClr val="black"/>
                </a:solidFill>
                <a:effectLst/>
                <a:uLnTx/>
                <a:uFillTx/>
                <a:latin typeface="Calibri"/>
                <a:ea typeface="+mn-ea"/>
                <a:cs typeface="+mn-cs"/>
              </a:rPr>
              <a:t>Struct</a:t>
            </a:r>
            <a:r>
              <a:rPr kumimoji="0" lang="en-US" sz="2400" b="0" i="0" u="none" strike="noStrike" kern="1200" cap="none" spc="0" normalizeH="0" baseline="0" noProof="0" dirty="0">
                <a:ln>
                  <a:noFill/>
                </a:ln>
                <a:solidFill>
                  <a:prstClr val="black"/>
                </a:solidFill>
                <a:effectLst/>
                <a:uLnTx/>
                <a:uFillTx/>
                <a:latin typeface="Calibri"/>
                <a:ea typeface="+mn-ea"/>
                <a:cs typeface="+mn-cs"/>
              </a:rPr>
              <a:t> in </a:t>
            </a:r>
            <a:r>
              <a:rPr kumimoji="0" lang="en-US" sz="2400" b="0" i="0" u="none" strike="noStrike" kern="1200" cap="none" spc="0" normalizeH="0" baseline="0" noProof="0" dirty="0" smtClean="0">
                <a:ln>
                  <a:noFill/>
                </a:ln>
                <a:solidFill>
                  <a:prstClr val="black"/>
                </a:solidFill>
                <a:effectLst/>
                <a:uLnTx/>
                <a:uFillTx/>
                <a:latin typeface="Calibri"/>
                <a:ea typeface="+mn-ea"/>
                <a:cs typeface="+mn-cs"/>
              </a:rPr>
              <a:t>C++</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access specifiers</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Class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and object (data member, member functions)</a:t>
            </a:r>
          </a:p>
          <a:p>
            <a:pPr marL="342900" marR="0" lvl="0" indent="-342900" algn="l" defTabSz="914400" rtl="0" eaLnBrk="1" fontAlgn="auto" latinLnBrk="0" hangingPunct="1">
              <a:lnSpc>
                <a:spcPct val="107000"/>
              </a:lnSpc>
              <a:spcBef>
                <a:spcPts val="0"/>
              </a:spcBef>
              <a:spcAft>
                <a:spcPts val="0"/>
              </a:spcAft>
              <a:buClrTx/>
              <a:buSzTx/>
              <a:buFont typeface="Wingdings" panose="05000000000000000000" pitchFamily="2" charset="2"/>
              <a:buChar char="ü"/>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Live examples of class and object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764197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 Scope Resolution</a:t>
            </a:r>
            <a:endParaRPr lang="en-US" b="1" dirty="0"/>
          </a:p>
        </p:txBody>
      </p:sp>
      <p:sp>
        <p:nvSpPr>
          <p:cNvPr id="3" name="Content Placeholder 2"/>
          <p:cNvSpPr>
            <a:spLocks noGrp="1"/>
          </p:cNvSpPr>
          <p:nvPr>
            <p:ph idx="1"/>
          </p:nvPr>
        </p:nvSpPr>
        <p:spPr>
          <a:xfrm>
            <a:off x="130533" y="927127"/>
            <a:ext cx="3958867" cy="2666973"/>
          </a:xfrm>
        </p:spPr>
        <p:txBody>
          <a:bodyPr>
            <a:normAutofit fontScale="92500" lnSpcReduction="10000"/>
          </a:bodyPr>
          <a:lstStyle/>
          <a:p>
            <a:pPr>
              <a:lnSpc>
                <a:spcPct val="80000"/>
              </a:lnSpc>
              <a:buFont typeface="Wingdings" panose="05000000000000000000" pitchFamily="2" charset="2"/>
              <a:buNone/>
            </a:pPr>
            <a:r>
              <a:rPr lang="en-US" altLang="en-US" dirty="0" smtClean="0"/>
              <a:t>		</a:t>
            </a:r>
          </a:p>
          <a:p>
            <a:pPr>
              <a:lnSpc>
                <a:spcPct val="80000"/>
              </a:lnSpc>
              <a:buFont typeface="Wingdings" panose="05000000000000000000" pitchFamily="2" charset="2"/>
              <a:buNone/>
            </a:pPr>
            <a:r>
              <a:rPr lang="en-US" altLang="en-US" dirty="0"/>
              <a:t>	</a:t>
            </a:r>
            <a:r>
              <a:rPr lang="en-US" altLang="en-US" dirty="0" smtClean="0"/>
              <a:t>	class </a:t>
            </a:r>
            <a:r>
              <a:rPr lang="en-US" altLang="en-US" dirty="0"/>
              <a:t>complex {</a:t>
            </a:r>
          </a:p>
          <a:p>
            <a:pPr>
              <a:lnSpc>
                <a:spcPct val="80000"/>
              </a:lnSpc>
              <a:buFont typeface="Wingdings" panose="05000000000000000000" pitchFamily="2" charset="2"/>
              <a:buNone/>
            </a:pPr>
            <a:r>
              <a:rPr lang="en-US" altLang="en-US" dirty="0"/>
              <a:t>	</a:t>
            </a:r>
            <a:r>
              <a:rPr lang="en-US" altLang="en-US" dirty="0" smtClean="0"/>
              <a:t>	</a:t>
            </a:r>
            <a:r>
              <a:rPr lang="en-US" altLang="en-US" dirty="0" err="1" smtClean="0"/>
              <a:t>int</a:t>
            </a:r>
            <a:r>
              <a:rPr lang="en-US" altLang="en-US" dirty="0" smtClean="0"/>
              <a:t> </a:t>
            </a:r>
            <a:r>
              <a:rPr lang="en-US" altLang="en-US" dirty="0"/>
              <a:t>real, </a:t>
            </a:r>
            <a:r>
              <a:rPr lang="en-US" altLang="en-US" dirty="0" err="1"/>
              <a:t>imag</a:t>
            </a:r>
            <a:r>
              <a:rPr lang="en-US" altLang="en-US" dirty="0"/>
              <a:t>;</a:t>
            </a:r>
          </a:p>
          <a:p>
            <a:pPr>
              <a:lnSpc>
                <a:spcPct val="80000"/>
              </a:lnSpc>
              <a:buFont typeface="Wingdings" panose="05000000000000000000" pitchFamily="2" charset="2"/>
              <a:buNone/>
            </a:pPr>
            <a:r>
              <a:rPr lang="en-US" altLang="en-US" dirty="0" smtClean="0"/>
              <a:t>		public</a:t>
            </a:r>
            <a:r>
              <a:rPr lang="en-US" altLang="en-US" dirty="0"/>
              <a:t>: complex();</a:t>
            </a:r>
          </a:p>
          <a:p>
            <a:pPr>
              <a:lnSpc>
                <a:spcPct val="80000"/>
              </a:lnSpc>
              <a:buFont typeface="Wingdings" panose="05000000000000000000" pitchFamily="2" charset="2"/>
              <a:buNone/>
            </a:pPr>
            <a:r>
              <a:rPr lang="en-US" altLang="en-US" dirty="0"/>
              <a:t>	</a:t>
            </a:r>
            <a:r>
              <a:rPr lang="en-US" altLang="en-US" dirty="0" smtClean="0"/>
              <a:t>	void </a:t>
            </a:r>
            <a:r>
              <a:rPr lang="en-US" altLang="en-US" dirty="0"/>
              <a:t>show();</a:t>
            </a:r>
          </a:p>
          <a:p>
            <a:pPr>
              <a:lnSpc>
                <a:spcPct val="80000"/>
              </a:lnSpc>
              <a:buFont typeface="Wingdings" panose="05000000000000000000" pitchFamily="2" charset="2"/>
              <a:buNone/>
            </a:pPr>
            <a:r>
              <a:rPr lang="en-US" altLang="en-US" dirty="0" smtClean="0"/>
              <a:t>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r>
              <a:rPr lang="en-US" altLang="en-US" dirty="0" smtClean="0"/>
              <a:t>		     </a:t>
            </a:r>
            <a:r>
              <a:rPr lang="en-US" altLang="en-US" dirty="0" err="1" smtClean="0"/>
              <a:t>complex.h</a:t>
            </a:r>
            <a:endParaRPr lang="en-US" altLang="en-US" dirty="0" smtClean="0"/>
          </a:p>
          <a:p>
            <a:pPr>
              <a:lnSpc>
                <a:spcPct val="80000"/>
              </a:lnSpc>
              <a:buFont typeface="Wingdings" panose="05000000000000000000" pitchFamily="2" charset="2"/>
              <a:buNone/>
            </a:pPr>
            <a:endParaRPr lang="en-US" altLang="en-US" dirty="0"/>
          </a:p>
          <a:p>
            <a:endParaRPr lang="en-US" dirty="0"/>
          </a:p>
        </p:txBody>
      </p:sp>
      <p:sp>
        <p:nvSpPr>
          <p:cNvPr id="6" name="Rectangle 5"/>
          <p:cNvSpPr/>
          <p:nvPr/>
        </p:nvSpPr>
        <p:spPr>
          <a:xfrm>
            <a:off x="625832" y="939881"/>
            <a:ext cx="2968267" cy="217816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p:cNvSpPr/>
          <p:nvPr/>
        </p:nvSpPr>
        <p:spPr>
          <a:xfrm>
            <a:off x="6400468" y="1146908"/>
            <a:ext cx="3221052" cy="2911566"/>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complex::complex() {</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	real = </a:t>
            </a:r>
            <a:r>
              <a:rPr kumimoji="0" lang="en-US" altLang="en-US" sz="1900" b="0" i="0" u="none" strike="noStrike" kern="1200" cap="none" spc="0" normalizeH="0" baseline="0" noProof="0" dirty="0" err="1">
                <a:ln>
                  <a:noFill/>
                </a:ln>
                <a:solidFill>
                  <a:prstClr val="black"/>
                </a:solidFill>
                <a:effectLst/>
                <a:uLnTx/>
                <a:uFillTx/>
                <a:latin typeface="Calibri"/>
                <a:ea typeface="+mn-ea"/>
                <a:cs typeface="+mn-cs"/>
              </a:rPr>
              <a:t>imag</a:t>
            </a: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 = 0;</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void complex::show() {</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1900" b="0" i="0" u="none" strike="noStrike" kern="1200" cap="none" spc="0" normalizeH="0" baseline="0" noProof="0" dirty="0" err="1">
                <a:ln>
                  <a:noFill/>
                </a:ln>
                <a:solidFill>
                  <a:prstClr val="black"/>
                </a:solidFill>
                <a:effectLst/>
                <a:uLnTx/>
                <a:uFillTx/>
                <a:latin typeface="Calibri"/>
                <a:ea typeface="+mn-ea"/>
                <a:cs typeface="+mn-cs"/>
              </a:rPr>
              <a:t>cout</a:t>
            </a: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&lt;&lt;real&lt;&lt;</a:t>
            </a:r>
            <a:r>
              <a:rPr kumimoji="0" lang="en-US" altLang="en-US" sz="1900" b="0" i="0" u="none" strike="noStrike" kern="1200" cap="none" spc="0" normalizeH="0" baseline="0" noProof="0" dirty="0" err="1">
                <a:ln>
                  <a:noFill/>
                </a:ln>
                <a:solidFill>
                  <a:prstClr val="black"/>
                </a:solidFill>
                <a:effectLst/>
                <a:uLnTx/>
                <a:uFillTx/>
                <a:latin typeface="Calibri"/>
                <a:ea typeface="+mn-ea"/>
                <a:cs typeface="+mn-cs"/>
              </a:rPr>
              <a:t>imag</a:t>
            </a:r>
            <a:r>
              <a:rPr kumimoji="0" lang="en-US" altLang="en-US" sz="19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900" b="0"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endParaRPr kumimoji="0" lang="en-US" altLang="en-US" sz="19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endParaRPr kumimoji="0" lang="en-US" altLang="en-US" sz="19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endParaRPr kumimoji="0" lang="en-US" altLang="en-US" sz="19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endParaRPr kumimoji="0" lang="en-US" altLang="en-US" sz="19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altLang="en-US" sz="2000" b="0" i="0" u="none" strike="noStrike" kern="1200" cap="none" spc="0" normalizeH="0" baseline="0" noProof="0" dirty="0" smtClean="0">
                <a:ln>
                  <a:noFill/>
                </a:ln>
                <a:solidFill>
                  <a:prstClr val="black"/>
                </a:solidFill>
                <a:effectLst/>
                <a:uLnTx/>
                <a:uFillTx/>
                <a:latin typeface="Calibri"/>
                <a:ea typeface="+mn-ea"/>
                <a:cs typeface="+mn-cs"/>
              </a:rPr>
              <a:t>	complex.cpp</a:t>
            </a:r>
            <a:endParaRPr kumimoji="0" lang="en-US" alt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endParaRPr kumimoji="0" lang="en-US" altLang="en-US" sz="19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6116320" y="939880"/>
            <a:ext cx="3632200" cy="217816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ectangle 3"/>
          <p:cNvSpPr/>
          <p:nvPr/>
        </p:nvSpPr>
        <p:spPr>
          <a:xfrm>
            <a:off x="3662348" y="4016327"/>
            <a:ext cx="2752520" cy="1200329"/>
          </a:xfrm>
          <a:prstGeom prst="rect">
            <a:avLst/>
          </a:prstGeom>
        </p:spPr>
        <p:txBody>
          <a:bodyPr wrap="square">
            <a:spAutoFit/>
          </a:bodyPr>
          <a:lstStyle/>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main()</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	complex </a:t>
            </a:r>
            <a:r>
              <a:rPr kumimoji="0" lang="en-US" altLang="en-US" sz="1800" b="0" i="0" u="none" strike="noStrike" kern="1200" cap="none" spc="0" normalizeH="0" baseline="0" noProof="0" dirty="0" err="1">
                <a:ln>
                  <a:noFill/>
                </a:ln>
                <a:solidFill>
                  <a:prstClr val="black"/>
                </a:solidFill>
                <a:effectLst/>
                <a:uLnTx/>
                <a:uFillTx/>
                <a:latin typeface="Calibri"/>
                <a:ea typeface="+mn-ea"/>
                <a:cs typeface="+mn-cs"/>
              </a:rPr>
              <a:t>obj</a:t>
            </a: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altLang="en-US" sz="1800" b="0" i="0" u="none" strike="noStrike" kern="1200" cap="none" spc="0" normalizeH="0" baseline="0" noProof="0" dirty="0" err="1">
                <a:ln>
                  <a:noFill/>
                </a:ln>
                <a:solidFill>
                  <a:prstClr val="black"/>
                </a:solidFill>
                <a:effectLst/>
                <a:uLnTx/>
                <a:uFillTx/>
                <a:latin typeface="Calibri"/>
                <a:ea typeface="+mn-ea"/>
                <a:cs typeface="+mn-cs"/>
              </a:rPr>
              <a:t>obj.show</a:t>
            </a: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a:ln>
                  <a:noFill/>
                </a:ln>
                <a:solidFill>
                  <a:prstClr val="black"/>
                </a:solidFill>
                <a:effectLst/>
                <a:uLnTx/>
                <a:uFillTx/>
                <a:latin typeface="Calibri"/>
                <a:ea typeface="+mn-ea"/>
                <a:cs typeface="+mn-cs"/>
              </a:rPr>
              <a:t>}</a:t>
            </a:r>
          </a:p>
        </p:txBody>
      </p:sp>
      <p:sp>
        <p:nvSpPr>
          <p:cNvPr id="9" name="Rectangle 8"/>
          <p:cNvSpPr/>
          <p:nvPr/>
        </p:nvSpPr>
        <p:spPr>
          <a:xfrm>
            <a:off x="3362178" y="3840191"/>
            <a:ext cx="2926080" cy="1744684"/>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p:nvSpPr>
        <p:spPr>
          <a:xfrm>
            <a:off x="4367545" y="5761011"/>
            <a:ext cx="1380058" cy="319446"/>
          </a:xfrm>
          <a:prstGeom prst="rect">
            <a:avLst/>
          </a:prstGeom>
        </p:spPr>
        <p:txBody>
          <a:bodyPr wrap="none">
            <a:spAutoFit/>
          </a:bodyPr>
          <a:lstStyle/>
          <a:p>
            <a:pPr marL="0" marR="0" lvl="0" indent="0" algn="l" defTabSz="914400" rtl="0" eaLnBrk="1" fontAlgn="auto" latinLnBrk="0" hangingPunct="1">
              <a:lnSpc>
                <a:spcPct val="80000"/>
              </a:lnSpc>
              <a:spcBef>
                <a:spcPts val="0"/>
              </a:spcBef>
              <a:spcAft>
                <a:spcPts val="0"/>
              </a:spcAft>
              <a:buClrTx/>
              <a:buSzTx/>
              <a:buFont typeface="Wingdings" panose="05000000000000000000" pitchFamily="2" charset="2"/>
              <a:buNone/>
              <a:tabLst/>
              <a:defRPr/>
            </a:pPr>
            <a:r>
              <a:rPr kumimoji="0" lang="en-US" altLang="en-US" sz="1800" b="0" i="0" u="none" strike="noStrike" kern="1200" cap="none" spc="0" normalizeH="0" baseline="0" noProof="0" dirty="0" smtClean="0">
                <a:ln>
                  <a:noFill/>
                </a:ln>
                <a:solidFill>
                  <a:prstClr val="black"/>
                </a:solidFill>
                <a:effectLst/>
                <a:uLnTx/>
                <a:uFillTx/>
                <a:latin typeface="Calibri"/>
                <a:ea typeface="+mn-ea"/>
                <a:cs typeface="+mn-cs"/>
              </a:rPr>
              <a:t>Program.cpp</a:t>
            </a:r>
            <a:endParaRPr kumimoji="0" lang="en-US" altLang="en-US"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71708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Modular Approach</a:t>
            </a:r>
            <a:endParaRPr lang="en-US" dirty="0"/>
          </a:p>
        </p:txBody>
      </p:sp>
      <p:sp>
        <p:nvSpPr>
          <p:cNvPr id="3" name="Content Placeholder 2"/>
          <p:cNvSpPr>
            <a:spLocks noGrp="1"/>
          </p:cNvSpPr>
          <p:nvPr>
            <p:ph idx="1"/>
          </p:nvPr>
        </p:nvSpPr>
        <p:spPr>
          <a:xfrm>
            <a:off x="130533" y="927127"/>
            <a:ext cx="11947497" cy="2463187"/>
          </a:xfrm>
        </p:spPr>
        <p:txBody>
          <a:bodyPr/>
          <a:lstStyle/>
          <a:p>
            <a:r>
              <a:rPr lang="en-US" dirty="0"/>
              <a:t>"/</a:t>
            </a:r>
            <a:r>
              <a:rPr lang="en-US" dirty="0" err="1"/>
              <a:t>usr</a:t>
            </a:r>
            <a:r>
              <a:rPr lang="en-US" dirty="0"/>
              <a:t>/include" directory is called standard directory for header files.</a:t>
            </a:r>
          </a:p>
          <a:p>
            <a:r>
              <a:rPr lang="en-US" dirty="0"/>
              <a:t>It contains all the standard header files of C/C++</a:t>
            </a:r>
          </a:p>
          <a:p>
            <a:r>
              <a:rPr lang="en-US" dirty="0"/>
              <a:t>If we include header file in angular bracket (</a:t>
            </a:r>
            <a:r>
              <a:rPr lang="en-US" dirty="0" err="1"/>
              <a:t>e.g</a:t>
            </a:r>
            <a:r>
              <a:rPr lang="en-US" dirty="0"/>
              <a:t> #include&lt;</a:t>
            </a:r>
            <a:r>
              <a:rPr lang="en-US" dirty="0" err="1"/>
              <a:t>filename.h</a:t>
            </a:r>
            <a:r>
              <a:rPr lang="en-US" dirty="0"/>
              <a:t>&gt;) then preprocessor try to locate and load header file from standard directory only(/</a:t>
            </a:r>
            <a:r>
              <a:rPr lang="en-US" dirty="0" err="1"/>
              <a:t>usr</a:t>
            </a:r>
            <a:r>
              <a:rPr lang="en-US" dirty="0"/>
              <a:t>/include).</a:t>
            </a:r>
          </a:p>
          <a:p>
            <a:r>
              <a:rPr lang="en-US" dirty="0"/>
              <a:t>If we include header file in double quotes (</a:t>
            </a:r>
            <a:r>
              <a:rPr lang="en-US" dirty="0" err="1"/>
              <a:t>e.g</a:t>
            </a:r>
            <a:r>
              <a:rPr lang="en-US" dirty="0"/>
              <a:t> #</a:t>
            </a:r>
            <a:r>
              <a:rPr lang="en-US" dirty="0" err="1"/>
              <a:t>include“filename.h</a:t>
            </a:r>
            <a:r>
              <a:rPr lang="en-US" dirty="0"/>
              <a:t>") then preprocessor try to locate and load header file first from current project directory if not found then it try to locate and load from standard directory.</a:t>
            </a:r>
          </a:p>
        </p:txBody>
      </p:sp>
    </p:spTree>
    <p:extLst>
      <p:ext uri="{BB962C8B-B14F-4D97-AF65-F5344CB8AC3E}">
        <p14:creationId xmlns:p14="http://schemas.microsoft.com/office/powerpoint/2010/main" val="30588362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Constant in C++</a:t>
            </a:r>
          </a:p>
        </p:txBody>
      </p:sp>
      <p:sp>
        <p:nvSpPr>
          <p:cNvPr id="3" name="Content Placeholder 2"/>
          <p:cNvSpPr>
            <a:spLocks noGrp="1"/>
          </p:cNvSpPr>
          <p:nvPr>
            <p:ph idx="1"/>
          </p:nvPr>
        </p:nvSpPr>
        <p:spPr/>
        <p:txBody>
          <a:bodyPr/>
          <a:lstStyle/>
          <a:p>
            <a:pPr>
              <a:lnSpc>
                <a:spcPct val="80000"/>
              </a:lnSpc>
            </a:pPr>
            <a:r>
              <a:rPr lang="en-US" altLang="en-US" dirty="0"/>
              <a:t>We can declare a constant variable that cannot be modified in the app.</a:t>
            </a:r>
          </a:p>
          <a:p>
            <a:r>
              <a:rPr lang="en-US" dirty="0"/>
              <a:t>If we do not want to modify value of the variable then const keyword is used.</a:t>
            </a:r>
          </a:p>
          <a:p>
            <a:r>
              <a:rPr lang="en-US" dirty="0"/>
              <a:t>constant variable is also called as read only variable.</a:t>
            </a:r>
            <a:endParaRPr lang="en-US" altLang="en-US" dirty="0"/>
          </a:p>
          <a:p>
            <a:pPr>
              <a:lnSpc>
                <a:spcPct val="80000"/>
              </a:lnSpc>
            </a:pPr>
            <a:r>
              <a:rPr lang="en-US" altLang="en-US" dirty="0"/>
              <a:t>The value of such variable should be known at compile time.</a:t>
            </a:r>
          </a:p>
          <a:p>
            <a:pPr>
              <a:lnSpc>
                <a:spcPct val="80000"/>
              </a:lnSpc>
            </a:pPr>
            <a:r>
              <a:rPr lang="en-IN" altLang="en-US" dirty="0"/>
              <a:t>In C++ , </a:t>
            </a:r>
            <a:r>
              <a:rPr lang="en-US" dirty="0"/>
              <a:t>Initializing constant variable is mandatory</a:t>
            </a:r>
            <a:endParaRPr lang="en-US" altLang="en-US" dirty="0"/>
          </a:p>
          <a:p>
            <a:pPr>
              <a:lnSpc>
                <a:spcPct val="80000"/>
              </a:lnSpc>
            </a:pPr>
            <a:r>
              <a:rPr lang="en-US" altLang="en-US" dirty="0"/>
              <a:t>const </a:t>
            </a:r>
            <a:r>
              <a:rPr lang="en-US" altLang="en-US" dirty="0" err="1"/>
              <a:t>int</a:t>
            </a:r>
            <a:r>
              <a:rPr lang="en-US" altLang="en-US" dirty="0"/>
              <a:t> </a:t>
            </a:r>
            <a:r>
              <a:rPr lang="en-US" altLang="en-US" dirty="0" err="1"/>
              <a:t>i</a:t>
            </a:r>
            <a:r>
              <a:rPr lang="en-US" altLang="en-US" dirty="0"/>
              <a:t>=3; //VALID </a:t>
            </a:r>
          </a:p>
          <a:p>
            <a:pPr>
              <a:lnSpc>
                <a:spcPct val="80000"/>
              </a:lnSpc>
            </a:pPr>
            <a:r>
              <a:rPr lang="en-IN" altLang="en-US" dirty="0"/>
              <a:t>Const </a:t>
            </a:r>
            <a:r>
              <a:rPr lang="en-IN" altLang="en-US" dirty="0" err="1"/>
              <a:t>int</a:t>
            </a:r>
            <a:r>
              <a:rPr lang="en-IN" altLang="en-US" dirty="0"/>
              <a:t> </a:t>
            </a:r>
            <a:r>
              <a:rPr lang="en-IN" altLang="en-US" dirty="0" err="1"/>
              <a:t>val</a:t>
            </a:r>
            <a:r>
              <a:rPr lang="en-IN" altLang="en-US" dirty="0"/>
              <a:t>; //Not ok in </a:t>
            </a:r>
            <a:r>
              <a:rPr lang="en-IN" altLang="en-US" dirty="0" err="1"/>
              <a:t>c++</a:t>
            </a:r>
            <a:endParaRPr lang="en-US" altLang="en-US" dirty="0"/>
          </a:p>
          <a:p>
            <a:pPr>
              <a:lnSpc>
                <a:spcPct val="80000"/>
              </a:lnSpc>
            </a:pPr>
            <a:r>
              <a:rPr lang="en-US" altLang="en-US" dirty="0"/>
              <a:t>Generally const keyword is used with the argument of function to ensure that the variable cannot be modified within that function.</a:t>
            </a:r>
          </a:p>
          <a:p>
            <a:pPr>
              <a:buNone/>
            </a:pPr>
            <a:endParaRPr lang="en-US" dirty="0"/>
          </a:p>
        </p:txBody>
      </p:sp>
    </p:spTree>
    <p:extLst>
      <p:ext uri="{BB962C8B-B14F-4D97-AF65-F5344CB8AC3E}">
        <p14:creationId xmlns:p14="http://schemas.microsoft.com/office/powerpoint/2010/main" val="28872347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Constant data member</a:t>
            </a:r>
            <a:endParaRPr lang="en-US" b="1" dirty="0"/>
          </a:p>
        </p:txBody>
      </p:sp>
      <p:sp>
        <p:nvSpPr>
          <p:cNvPr id="3" name="Content Placeholder 2"/>
          <p:cNvSpPr>
            <a:spLocks noGrp="1"/>
          </p:cNvSpPr>
          <p:nvPr>
            <p:ph idx="1"/>
          </p:nvPr>
        </p:nvSpPr>
        <p:spPr>
          <a:xfrm>
            <a:off x="130533" y="927128"/>
            <a:ext cx="11947497" cy="1323704"/>
          </a:xfrm>
        </p:spPr>
        <p:txBody>
          <a:bodyPr/>
          <a:lstStyle/>
          <a:p>
            <a:r>
              <a:rPr lang="en-US" dirty="0"/>
              <a:t>Once initialized, if we do not want to modify state of the data member inside any member function of the class including constructor body then we should declare data member constant.</a:t>
            </a:r>
          </a:p>
          <a:p>
            <a:r>
              <a:rPr lang="en-US" dirty="0"/>
              <a:t>If we declare data member constant then it is mandatory to initialize it using constructors member initializer list.</a:t>
            </a:r>
          </a:p>
        </p:txBody>
      </p:sp>
      <p:sp>
        <p:nvSpPr>
          <p:cNvPr id="4" name="TextBox 3"/>
          <p:cNvSpPr txBox="1"/>
          <p:nvPr/>
        </p:nvSpPr>
        <p:spPr>
          <a:xfrm>
            <a:off x="3254130" y="2400691"/>
            <a:ext cx="5597770"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class Test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private: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const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int</a:t>
            </a:r>
            <a:r>
              <a:rPr kumimoji="0" lang="en-US" sz="1800" b="0" i="0" u="none" strike="noStrike" kern="1200" cap="none" spc="0" normalizeH="0" baseline="0" noProof="0" dirty="0">
                <a:ln>
                  <a:noFill/>
                </a:ln>
                <a:solidFill>
                  <a:prstClr val="black"/>
                </a:solidFill>
                <a:effectLst/>
                <a:uLnTx/>
                <a:uFillTx/>
                <a:latin typeface="Calibri"/>
                <a:ea typeface="+mn-ea"/>
                <a:cs typeface="+mn-cs"/>
              </a:rPr>
              <a:t> num1;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public: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Test( void ) : num1( 10 ) //OK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this-&gt;num1 = 10; //Not OK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p:txBody>
      </p:sp>
    </p:spTree>
    <p:extLst>
      <p:ext uri="{BB962C8B-B14F-4D97-AF65-F5344CB8AC3E}">
        <p14:creationId xmlns:p14="http://schemas.microsoft.com/office/powerpoint/2010/main" val="30764634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 member function</a:t>
            </a:r>
            <a:endParaRPr lang="en-US" b="1" dirty="0"/>
          </a:p>
        </p:txBody>
      </p:sp>
      <p:sp>
        <p:nvSpPr>
          <p:cNvPr id="3" name="Content Placeholder 2"/>
          <p:cNvSpPr>
            <a:spLocks noGrp="1"/>
          </p:cNvSpPr>
          <p:nvPr>
            <p:ph idx="1"/>
          </p:nvPr>
        </p:nvSpPr>
        <p:spPr/>
        <p:txBody>
          <a:bodyPr>
            <a:normAutofit/>
          </a:bodyPr>
          <a:lstStyle/>
          <a:p>
            <a:r>
              <a:rPr lang="en-US" altLang="en-US" dirty="0"/>
              <a:t>The member function can declared as const. In that case object invoking the function cannot be modified within that member function.</a:t>
            </a:r>
          </a:p>
          <a:p>
            <a:r>
              <a:rPr lang="en-US" dirty="0"/>
              <a:t>We can not declare global function constant but we can declare member function constant.</a:t>
            </a:r>
          </a:p>
          <a:p>
            <a:r>
              <a:rPr lang="en-US" dirty="0"/>
              <a:t>If we do not want to modify state of current object inside member function then we should declare member function as constant.</a:t>
            </a:r>
            <a:endParaRPr lang="en-US" altLang="en-US" dirty="0"/>
          </a:p>
          <a:p>
            <a:r>
              <a:rPr lang="en-US" altLang="en-US" dirty="0"/>
              <a:t>void display() </a:t>
            </a:r>
            <a:r>
              <a:rPr lang="en-US" altLang="en-US" dirty="0" err="1"/>
              <a:t>const</a:t>
            </a:r>
            <a:r>
              <a:rPr lang="en-US" altLang="en-US" dirty="0"/>
              <a:t>; </a:t>
            </a:r>
            <a:r>
              <a:rPr lang="en-US" altLang="en-US" dirty="0" smtClean="0"/>
              <a:t> ,  void </a:t>
            </a:r>
            <a:r>
              <a:rPr lang="en-US" altLang="en-US" dirty="0" err="1" smtClean="0"/>
              <a:t>printData</a:t>
            </a:r>
            <a:r>
              <a:rPr lang="en-US" altLang="en-US" dirty="0" smtClean="0"/>
              <a:t>() </a:t>
            </a:r>
            <a:r>
              <a:rPr lang="en-US" altLang="en-US" dirty="0" err="1"/>
              <a:t>const</a:t>
            </a:r>
            <a:r>
              <a:rPr lang="en-US" altLang="en-US" dirty="0" smtClean="0"/>
              <a:t>;</a:t>
            </a:r>
            <a:endParaRPr lang="en-US" altLang="en-US" dirty="0"/>
          </a:p>
          <a:p>
            <a:r>
              <a:rPr lang="en-US" altLang="en-US" dirty="0"/>
              <a:t>Even though normal members cannot be modified in const function, but </a:t>
            </a:r>
            <a:r>
              <a:rPr lang="en-US" altLang="en-US" i="1" dirty="0"/>
              <a:t>mutable</a:t>
            </a:r>
            <a:r>
              <a:rPr lang="en-US" altLang="en-US" dirty="0"/>
              <a:t> data members are allowed to modify.</a:t>
            </a:r>
          </a:p>
          <a:p>
            <a:r>
              <a:rPr lang="en-US" dirty="0"/>
              <a:t>In constant member function, if we want to modify state of non constant data member then we should use </a:t>
            </a:r>
            <a:r>
              <a:rPr lang="en-US" b="1" dirty="0"/>
              <a:t>mutable keyword.</a:t>
            </a:r>
            <a:endParaRPr lang="en-US" altLang="en-US" b="1" dirty="0"/>
          </a:p>
          <a:p>
            <a:r>
              <a:rPr lang="en-US" dirty="0"/>
              <a:t>We can not declare following function constant:</a:t>
            </a:r>
          </a:p>
          <a:p>
            <a:pPr lvl="1">
              <a:buNone/>
            </a:pPr>
            <a:r>
              <a:rPr lang="en-US" dirty="0"/>
              <a:t>1. Global Function</a:t>
            </a:r>
          </a:p>
          <a:p>
            <a:pPr lvl="1">
              <a:buNone/>
            </a:pPr>
            <a:r>
              <a:rPr lang="en-US" dirty="0"/>
              <a:t>2. Static Member Function</a:t>
            </a:r>
          </a:p>
          <a:p>
            <a:pPr lvl="1">
              <a:buNone/>
            </a:pPr>
            <a:r>
              <a:rPr lang="en-US" dirty="0"/>
              <a:t>3. Constructor</a:t>
            </a:r>
          </a:p>
          <a:p>
            <a:pPr lvl="1">
              <a:buNone/>
            </a:pPr>
            <a:r>
              <a:rPr lang="en-US" dirty="0"/>
              <a:t>4. Destructor</a:t>
            </a:r>
            <a:endParaRPr lang="en-US" altLang="en-US" dirty="0"/>
          </a:p>
          <a:p>
            <a:pPr>
              <a:buNone/>
            </a:pPr>
            <a:endParaRPr lang="en-US" dirty="0"/>
          </a:p>
        </p:txBody>
      </p:sp>
    </p:spTree>
    <p:extLst>
      <p:ext uri="{BB962C8B-B14F-4D97-AF65-F5344CB8AC3E}">
        <p14:creationId xmlns:p14="http://schemas.microsoft.com/office/powerpoint/2010/main" val="42927222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 object</a:t>
            </a:r>
            <a:endParaRPr lang="en-US" dirty="0"/>
          </a:p>
        </p:txBody>
      </p:sp>
      <p:sp>
        <p:nvSpPr>
          <p:cNvPr id="3" name="Content Placeholder 2"/>
          <p:cNvSpPr>
            <a:spLocks noGrp="1"/>
          </p:cNvSpPr>
          <p:nvPr>
            <p:ph idx="1"/>
          </p:nvPr>
        </p:nvSpPr>
        <p:spPr/>
        <p:txBody>
          <a:bodyPr/>
          <a:lstStyle/>
          <a:p>
            <a:r>
              <a:rPr lang="en-US" dirty="0"/>
              <a:t>If we </a:t>
            </a:r>
            <a:r>
              <a:rPr lang="en-US" dirty="0" smtClean="0"/>
              <a:t>don’t </a:t>
            </a:r>
            <a:r>
              <a:rPr lang="en-US" dirty="0"/>
              <a:t>want to modify state of the object then instead of declaring data member constant, we should declare object constant.</a:t>
            </a:r>
          </a:p>
          <a:p>
            <a:r>
              <a:rPr lang="en-US" dirty="0"/>
              <a:t>On non constant object, we can call constant as well as non constant member function.</a:t>
            </a:r>
          </a:p>
          <a:p>
            <a:r>
              <a:rPr lang="en-US" dirty="0"/>
              <a:t>On Constant object, we can call only constant </a:t>
            </a:r>
            <a:r>
              <a:rPr lang="en-US" dirty="0" smtClean="0"/>
              <a:t>member function.</a:t>
            </a:r>
            <a:endParaRPr lang="en-US" dirty="0"/>
          </a:p>
        </p:txBody>
      </p:sp>
    </p:spTree>
    <p:extLst>
      <p:ext uri="{BB962C8B-B14F-4D97-AF65-F5344CB8AC3E}">
        <p14:creationId xmlns:p14="http://schemas.microsoft.com/office/powerpoint/2010/main" val="4027624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Reference</a:t>
            </a:r>
            <a:endParaRPr lang="en-US" dirty="0"/>
          </a:p>
        </p:txBody>
      </p:sp>
      <p:sp>
        <p:nvSpPr>
          <p:cNvPr id="3" name="Content Placeholder 2"/>
          <p:cNvSpPr>
            <a:spLocks noGrp="1"/>
          </p:cNvSpPr>
          <p:nvPr>
            <p:ph idx="1"/>
          </p:nvPr>
        </p:nvSpPr>
        <p:spPr/>
        <p:txBody>
          <a:bodyPr>
            <a:normAutofit/>
          </a:bodyPr>
          <a:lstStyle/>
          <a:p>
            <a:r>
              <a:rPr lang="en-IN" dirty="0"/>
              <a:t>Reference is derived data type.</a:t>
            </a:r>
            <a:endParaRPr lang="en-US" dirty="0"/>
          </a:p>
          <a:p>
            <a:r>
              <a:rPr lang="en-IN" dirty="0"/>
              <a:t>It alias or another name given to the </a:t>
            </a:r>
            <a:r>
              <a:rPr lang="en-IN" dirty="0" smtClean="0"/>
              <a:t>existing </a:t>
            </a:r>
            <a:r>
              <a:rPr lang="en-IN" dirty="0"/>
              <a:t>memory location / object.</a:t>
            </a:r>
          </a:p>
          <a:p>
            <a:pPr lvl="1"/>
            <a:r>
              <a:rPr lang="en-US" altLang="en-US" dirty="0"/>
              <a:t>Example : </a:t>
            </a:r>
            <a:r>
              <a:rPr lang="en-US" altLang="en-US" dirty="0" err="1"/>
              <a:t>int</a:t>
            </a:r>
            <a:r>
              <a:rPr lang="en-US" altLang="en-US" dirty="0"/>
              <a:t> a=10; 	</a:t>
            </a:r>
            <a:r>
              <a:rPr lang="en-US" altLang="en-US" dirty="0" err="1"/>
              <a:t>int</a:t>
            </a:r>
            <a:r>
              <a:rPr lang="en-US" altLang="en-US" dirty="0"/>
              <a:t> &amp;r = a;</a:t>
            </a:r>
          </a:p>
          <a:p>
            <a:pPr lvl="1"/>
            <a:r>
              <a:rPr lang="en-US" dirty="0"/>
              <a:t>In above example a is referent variable and r is reference variable.</a:t>
            </a:r>
          </a:p>
          <a:p>
            <a:pPr lvl="1"/>
            <a:r>
              <a:rPr lang="en-IN" dirty="0"/>
              <a:t>It is mandatory to initialize reference.</a:t>
            </a:r>
          </a:p>
          <a:p>
            <a:pPr>
              <a:lnSpc>
                <a:spcPct val="80000"/>
              </a:lnSpc>
            </a:pPr>
            <a:r>
              <a:rPr lang="en-US" altLang="en-US" dirty="0"/>
              <a:t>Reference is alias to a variable and cannot be reinitialized to other variable</a:t>
            </a:r>
          </a:p>
          <a:p>
            <a:pPr>
              <a:lnSpc>
                <a:spcPct val="80000"/>
              </a:lnSpc>
            </a:pPr>
            <a:r>
              <a:rPr lang="en-US" altLang="en-US" dirty="0"/>
              <a:t>When ‘&amp;’ operator is used with reference, it gives address of variable to which it refers.</a:t>
            </a:r>
          </a:p>
          <a:p>
            <a:pPr>
              <a:lnSpc>
                <a:spcPct val="80000"/>
              </a:lnSpc>
            </a:pPr>
            <a:r>
              <a:rPr lang="en-US" altLang="en-US" dirty="0"/>
              <a:t>Reference can be used as data member of any class </a:t>
            </a:r>
            <a:endParaRPr lang="en-US" b="1" dirty="0"/>
          </a:p>
        </p:txBody>
      </p:sp>
    </p:spTree>
    <p:extLst>
      <p:ext uri="{BB962C8B-B14F-4D97-AF65-F5344CB8AC3E}">
        <p14:creationId xmlns:p14="http://schemas.microsoft.com/office/powerpoint/2010/main" val="36822208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Reference</a:t>
            </a:r>
            <a:endParaRPr lang="en-US" b="1" dirty="0"/>
          </a:p>
        </p:txBody>
      </p:sp>
      <p:sp>
        <p:nvSpPr>
          <p:cNvPr id="3" name="Content Placeholder 2"/>
          <p:cNvSpPr>
            <a:spLocks noGrp="1"/>
          </p:cNvSpPr>
          <p:nvPr>
            <p:ph idx="1"/>
          </p:nvPr>
        </p:nvSpPr>
        <p:spPr/>
        <p:txBody>
          <a:bodyPr/>
          <a:lstStyle/>
          <a:p>
            <a:r>
              <a:rPr lang="en-US" dirty="0"/>
              <a:t>We can not create reference to constant value.</a:t>
            </a:r>
          </a:p>
          <a:p>
            <a:pPr lvl="1"/>
            <a:r>
              <a:rPr lang="en-US" dirty="0" err="1"/>
              <a:t>int</a:t>
            </a:r>
            <a:r>
              <a:rPr lang="en-US" dirty="0"/>
              <a:t> &amp;num2 = 10; //can not create reference to constant value</a:t>
            </a:r>
          </a:p>
          <a:p>
            <a:r>
              <a:rPr lang="en-US" dirty="0"/>
              <a:t>Reference is internally considered as constant pointer hence referent of reference must be variable/object.</a:t>
            </a:r>
          </a:p>
          <a:p>
            <a:pPr>
              <a:buNone/>
            </a:pPr>
            <a:r>
              <a:rPr lang="en-US" dirty="0"/>
              <a:t>	</a:t>
            </a:r>
            <a:r>
              <a:rPr lang="en-US" dirty="0" err="1"/>
              <a:t>int</a:t>
            </a:r>
            <a:r>
              <a:rPr lang="en-US" dirty="0"/>
              <a:t> main( void )</a:t>
            </a:r>
          </a:p>
          <a:p>
            <a:pPr>
              <a:buNone/>
            </a:pPr>
            <a:r>
              <a:rPr lang="en-US" dirty="0"/>
              <a:t>	{</a:t>
            </a:r>
          </a:p>
          <a:p>
            <a:pPr>
              <a:buNone/>
            </a:pPr>
            <a:r>
              <a:rPr lang="en-US" dirty="0"/>
              <a:t>		</a:t>
            </a:r>
            <a:r>
              <a:rPr lang="en-US" dirty="0" err="1"/>
              <a:t>int</a:t>
            </a:r>
            <a:r>
              <a:rPr lang="en-US" dirty="0"/>
              <a:t> num1 = 10;</a:t>
            </a:r>
          </a:p>
          <a:p>
            <a:pPr>
              <a:buNone/>
            </a:pPr>
            <a:r>
              <a:rPr lang="en-US" dirty="0"/>
              <a:t>		</a:t>
            </a:r>
            <a:r>
              <a:rPr lang="en-US" dirty="0" err="1"/>
              <a:t>int</a:t>
            </a:r>
            <a:r>
              <a:rPr lang="en-US" dirty="0"/>
              <a:t> &amp;num2 = num1;</a:t>
            </a:r>
          </a:p>
          <a:p>
            <a:pPr>
              <a:buNone/>
            </a:pPr>
            <a:r>
              <a:rPr lang="en-US" dirty="0"/>
              <a:t>		</a:t>
            </a:r>
            <a:r>
              <a:rPr lang="en-US" dirty="0" err="1" smtClean="0"/>
              <a:t>cout</a:t>
            </a:r>
            <a:r>
              <a:rPr lang="en-US" dirty="0"/>
              <a:t>&lt;&lt;"Num2 : "&lt;&lt;num2&lt;&lt;</a:t>
            </a:r>
            <a:r>
              <a:rPr lang="en-US" dirty="0" err="1"/>
              <a:t>endl</a:t>
            </a:r>
            <a:r>
              <a:rPr lang="en-US" dirty="0"/>
              <a:t>;</a:t>
            </a:r>
          </a:p>
          <a:p>
            <a:pPr>
              <a:buNone/>
            </a:pPr>
            <a:r>
              <a:rPr lang="en-US" dirty="0"/>
              <a:t>		</a:t>
            </a:r>
            <a:r>
              <a:rPr lang="en-US" dirty="0" smtClean="0"/>
              <a:t>return </a:t>
            </a:r>
            <a:r>
              <a:rPr lang="en-US" dirty="0"/>
              <a:t>0;</a:t>
            </a:r>
          </a:p>
          <a:p>
            <a:pPr>
              <a:buNone/>
            </a:pPr>
            <a:r>
              <a:rPr lang="en-US" dirty="0"/>
              <a:t>	}</a:t>
            </a:r>
          </a:p>
        </p:txBody>
      </p:sp>
    </p:spTree>
    <p:extLst>
      <p:ext uri="{BB962C8B-B14F-4D97-AF65-F5344CB8AC3E}">
        <p14:creationId xmlns:p14="http://schemas.microsoft.com/office/powerpoint/2010/main" val="3825996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pass arguments to function, by value, by address or by reference.</a:t>
            </a:r>
            <a:endParaRPr lang="en-US" b="1" dirty="0"/>
          </a:p>
        </p:txBody>
      </p:sp>
      <p:sp>
        <p:nvSpPr>
          <p:cNvPr id="3" name="Content Placeholder 2"/>
          <p:cNvSpPr>
            <a:spLocks noGrp="1"/>
          </p:cNvSpPr>
          <p:nvPr>
            <p:ph idx="1"/>
          </p:nvPr>
        </p:nvSpPr>
        <p:spPr/>
        <p:txBody>
          <a:bodyPr/>
          <a:lstStyle/>
          <a:p>
            <a:r>
              <a:rPr lang="en-IN" b="1" dirty="0"/>
              <a:t>In C++, we can pass argument to the function using 3 ways:</a:t>
            </a:r>
            <a:endParaRPr lang="en-US" dirty="0"/>
          </a:p>
          <a:p>
            <a:pPr marL="457200" indent="-457200">
              <a:buFont typeface="+mj-lt"/>
              <a:buAutoNum type="arabicPeriod"/>
            </a:pPr>
            <a:r>
              <a:rPr lang="en-IN" dirty="0"/>
              <a:t>By Value</a:t>
            </a:r>
            <a:endParaRPr lang="en-US" dirty="0"/>
          </a:p>
          <a:p>
            <a:pPr marL="457200" indent="-457200">
              <a:buFont typeface="+mj-lt"/>
              <a:buAutoNum type="arabicPeriod"/>
            </a:pPr>
            <a:r>
              <a:rPr lang="en-IN" dirty="0"/>
              <a:t>By Address</a:t>
            </a:r>
            <a:endParaRPr lang="en-US" dirty="0"/>
          </a:p>
          <a:p>
            <a:pPr marL="457200" indent="-457200">
              <a:buFont typeface="+mj-lt"/>
              <a:buAutoNum type="arabicPeriod"/>
            </a:pPr>
            <a:r>
              <a:rPr lang="en-IN" dirty="0"/>
              <a:t>By Reference</a:t>
            </a:r>
            <a:endParaRPr lang="en-US" dirty="0"/>
          </a:p>
          <a:p>
            <a:pPr>
              <a:lnSpc>
                <a:spcPct val="80000"/>
              </a:lnSpc>
            </a:pPr>
            <a:r>
              <a:rPr lang="en-US" altLang="en-US" dirty="0"/>
              <a:t>If variable is passed by reference, then any change made in variable within function is reflected in caller function.</a:t>
            </a:r>
          </a:p>
          <a:p>
            <a:pPr>
              <a:lnSpc>
                <a:spcPct val="80000"/>
              </a:lnSpc>
            </a:pPr>
            <a:r>
              <a:rPr lang="en-US" altLang="en-US" dirty="0"/>
              <a:t>Reference can be argument or return type of any function</a:t>
            </a:r>
          </a:p>
          <a:p>
            <a:endParaRPr lang="en-US" dirty="0"/>
          </a:p>
        </p:txBody>
      </p:sp>
    </p:spTree>
    <p:extLst>
      <p:ext uri="{BB962C8B-B14F-4D97-AF65-F5344CB8AC3E}">
        <p14:creationId xmlns:p14="http://schemas.microsoft.com/office/powerpoint/2010/main" val="15378571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Difference  </a:t>
            </a:r>
            <a:r>
              <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rPr>
              <a:t>between Pointers and reference</a:t>
            </a:r>
            <a:endParaRPr lang="en-US" dirty="0"/>
          </a:p>
        </p:txBody>
      </p:sp>
      <p:sp>
        <p:nvSpPr>
          <p:cNvPr id="3" name="Content Placeholder 2"/>
          <p:cNvSpPr>
            <a:spLocks noGrp="1"/>
          </p:cNvSpPr>
          <p:nvPr>
            <p:ph idx="1"/>
          </p:nvPr>
        </p:nvSpPr>
        <p:spPr>
          <a:xfrm>
            <a:off x="219433" y="958361"/>
            <a:ext cx="5381267" cy="4756639"/>
          </a:xfrm>
        </p:spPr>
        <p:txBody>
          <a:bodyPr/>
          <a:lstStyle/>
          <a:p>
            <a:pPr marL="0" indent="0">
              <a:buNone/>
            </a:pPr>
            <a:r>
              <a:rPr lang="en-US" dirty="0" smtClean="0"/>
              <a:t>		</a:t>
            </a:r>
            <a:r>
              <a:rPr lang="en-US" b="1" u="sng" dirty="0" smtClean="0">
                <a:solidFill>
                  <a:srgbClr val="C00000"/>
                </a:solidFill>
                <a:latin typeface="+mn-lt"/>
              </a:rPr>
              <a:t>Pointer</a:t>
            </a:r>
          </a:p>
          <a:p>
            <a:r>
              <a:rPr lang="en-US" dirty="0">
                <a:latin typeface="+mn-lt"/>
              </a:rPr>
              <a:t>It is a variable that </a:t>
            </a:r>
            <a:r>
              <a:rPr lang="en-US" dirty="0" smtClean="0">
                <a:latin typeface="+mn-lt"/>
              </a:rPr>
              <a:t>points</a:t>
            </a:r>
            <a:r>
              <a:rPr lang="en-US" dirty="0">
                <a:latin typeface="+mn-lt"/>
              </a:rPr>
              <a:t> </a:t>
            </a:r>
            <a:r>
              <a:rPr lang="en-US" dirty="0" smtClean="0">
                <a:latin typeface="+mn-lt"/>
              </a:rPr>
              <a:t>to </a:t>
            </a:r>
            <a:r>
              <a:rPr lang="en-US" dirty="0">
                <a:latin typeface="+mn-lt"/>
              </a:rPr>
              <a:t>another variable.			</a:t>
            </a:r>
          </a:p>
          <a:p>
            <a:r>
              <a:rPr lang="en-US" dirty="0">
                <a:latin typeface="+mn-lt"/>
              </a:rPr>
              <a:t>To access the value of </a:t>
            </a:r>
            <a:r>
              <a:rPr lang="en-US" dirty="0" smtClean="0">
                <a:latin typeface="+mn-lt"/>
              </a:rPr>
              <a:t>a </a:t>
            </a:r>
            <a:r>
              <a:rPr lang="en-US" dirty="0">
                <a:latin typeface="+mn-lt"/>
              </a:rPr>
              <a:t>variable with the help </a:t>
            </a:r>
            <a:r>
              <a:rPr lang="en-US" dirty="0" smtClean="0">
                <a:latin typeface="+mn-lt"/>
              </a:rPr>
              <a:t>of </a:t>
            </a:r>
            <a:r>
              <a:rPr lang="en-US" dirty="0">
                <a:latin typeface="+mn-lt"/>
              </a:rPr>
              <a:t>a pointer, we need to </a:t>
            </a:r>
            <a:r>
              <a:rPr lang="en-US" dirty="0" smtClean="0">
                <a:latin typeface="+mn-lt"/>
              </a:rPr>
              <a:t>do dereferencing </a:t>
            </a:r>
            <a:r>
              <a:rPr lang="en-US" dirty="0">
                <a:latin typeface="+mn-lt"/>
              </a:rPr>
              <a:t>explicitly</a:t>
            </a:r>
            <a:r>
              <a:rPr lang="en-US" dirty="0" smtClean="0">
                <a:latin typeface="+mn-lt"/>
              </a:rPr>
              <a:t>.</a:t>
            </a:r>
          </a:p>
          <a:p>
            <a:pPr marL="0" indent="0">
              <a:buNone/>
            </a:pPr>
            <a:endParaRPr lang="en-US" dirty="0" smtClean="0">
              <a:latin typeface="+mn-lt"/>
            </a:endParaRPr>
          </a:p>
          <a:p>
            <a:r>
              <a:rPr lang="en-US" dirty="0">
                <a:latin typeface="+mn-lt"/>
              </a:rPr>
              <a:t>We can create a pointer </a:t>
            </a:r>
            <a:r>
              <a:rPr lang="en-US" dirty="0" smtClean="0">
                <a:latin typeface="+mn-lt"/>
              </a:rPr>
              <a:t>to pointer</a:t>
            </a:r>
          </a:p>
          <a:p>
            <a:pPr marL="0" indent="0">
              <a:buNone/>
            </a:pPr>
            <a:endParaRPr lang="en-US" dirty="0" smtClean="0">
              <a:latin typeface="+mn-lt"/>
            </a:endParaRPr>
          </a:p>
          <a:p>
            <a:r>
              <a:rPr lang="en-US" dirty="0">
                <a:latin typeface="+mn-lt"/>
              </a:rPr>
              <a:t>We can create a </a:t>
            </a:r>
            <a:r>
              <a:rPr lang="en-US" dirty="0" smtClean="0">
                <a:latin typeface="+mn-lt"/>
              </a:rPr>
              <a:t>pointer </a:t>
            </a:r>
            <a:r>
              <a:rPr lang="en-US" dirty="0">
                <a:latin typeface="+mn-lt"/>
              </a:rPr>
              <a:t>without </a:t>
            </a:r>
            <a:r>
              <a:rPr lang="en-US" dirty="0" smtClean="0">
                <a:latin typeface="+mn-lt"/>
              </a:rPr>
              <a:t>initialization.</a:t>
            </a:r>
            <a:r>
              <a:rPr lang="en-US" dirty="0">
                <a:latin typeface="+mn-lt"/>
              </a:rPr>
              <a:t> </a:t>
            </a:r>
            <a:r>
              <a:rPr lang="en-US" dirty="0" smtClean="0">
                <a:latin typeface="+mn-lt"/>
              </a:rPr>
              <a:t>Create </a:t>
            </a:r>
            <a:r>
              <a:rPr lang="en-US" dirty="0">
                <a:latin typeface="+mn-lt"/>
              </a:rPr>
              <a:t>a NULL pointer</a:t>
            </a:r>
            <a:r>
              <a:rPr lang="en-US" dirty="0" smtClean="0"/>
              <a:t>.</a:t>
            </a:r>
          </a:p>
          <a:p>
            <a:pPr marL="0" indent="0">
              <a:buNone/>
            </a:pPr>
            <a:endParaRPr lang="en-US" dirty="0" smtClean="0"/>
          </a:p>
          <a:p>
            <a:pPr marL="0" indent="0">
              <a:buNone/>
            </a:pPr>
            <a:r>
              <a:rPr lang="en-US" dirty="0" err="1" smtClean="0">
                <a:latin typeface="+mn-lt"/>
              </a:rPr>
              <a:t>Eg</a:t>
            </a:r>
            <a:r>
              <a:rPr lang="en-US" dirty="0" smtClean="0">
                <a:latin typeface="+mn-lt"/>
              </a:rPr>
              <a:t>  </a:t>
            </a:r>
            <a:r>
              <a:rPr lang="en-US" dirty="0" err="1" smtClean="0">
                <a:latin typeface="+mn-lt"/>
              </a:rPr>
              <a:t>int</a:t>
            </a:r>
            <a:r>
              <a:rPr lang="en-US" dirty="0" smtClean="0">
                <a:latin typeface="+mn-lt"/>
              </a:rPr>
              <a:t> n=5;   </a:t>
            </a:r>
            <a:r>
              <a:rPr lang="en-US" dirty="0" err="1" smtClean="0">
                <a:latin typeface="+mn-lt"/>
              </a:rPr>
              <a:t>int</a:t>
            </a:r>
            <a:r>
              <a:rPr lang="en-US" dirty="0" smtClean="0">
                <a:latin typeface="+mn-lt"/>
              </a:rPr>
              <a:t>* </a:t>
            </a:r>
            <a:r>
              <a:rPr lang="en-US" dirty="0" err="1" smtClean="0">
                <a:latin typeface="+mn-lt"/>
              </a:rPr>
              <a:t>ptr</a:t>
            </a:r>
            <a:r>
              <a:rPr lang="en-US" dirty="0" smtClean="0">
                <a:latin typeface="+mn-lt"/>
              </a:rPr>
              <a:t>=&amp;n;</a:t>
            </a:r>
            <a:endParaRPr lang="en-US" dirty="0">
              <a:latin typeface="+mn-lt"/>
            </a:endParaRPr>
          </a:p>
        </p:txBody>
      </p:sp>
      <p:sp>
        <p:nvSpPr>
          <p:cNvPr id="4" name="Rectangle 3"/>
          <p:cNvSpPr/>
          <p:nvPr/>
        </p:nvSpPr>
        <p:spPr>
          <a:xfrm>
            <a:off x="6583349" y="874467"/>
            <a:ext cx="4820812" cy="547842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		</a:t>
            </a:r>
            <a:r>
              <a:rPr kumimoji="0" lang="en-US" sz="2000" b="1" i="0" u="sng" strike="noStrike" kern="1200" cap="none" spc="0" normalizeH="0" baseline="0" noProof="0" dirty="0" smtClean="0">
                <a:ln>
                  <a:noFill/>
                </a:ln>
                <a:solidFill>
                  <a:srgbClr val="C00000"/>
                </a:solidFill>
                <a:effectLst/>
                <a:uLnTx/>
                <a:uFillTx/>
                <a:latin typeface="Calibri"/>
                <a:ea typeface="+mn-ea"/>
                <a:cs typeface="+mn-cs"/>
              </a:rPr>
              <a:t>Reference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It </a:t>
            </a:r>
            <a:r>
              <a:rPr kumimoji="0" lang="en-US" sz="2000" b="0" i="0" u="none" strike="noStrike" kern="1200" cap="none" spc="0" normalizeH="0" baseline="0" noProof="0" dirty="0">
                <a:ln>
                  <a:noFill/>
                </a:ln>
                <a:solidFill>
                  <a:prstClr val="black"/>
                </a:solidFill>
                <a:effectLst/>
                <a:uLnTx/>
                <a:uFillTx/>
                <a:latin typeface="Calibri"/>
                <a:ea typeface="+mn-ea"/>
                <a:cs typeface="+mn-cs"/>
              </a:rPr>
              <a:t>is an alias / secondary </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name</a:t>
            </a:r>
            <a:r>
              <a:rPr kumimoji="0" lang="en-US" sz="2000" b="0" i="0" u="none" strike="noStrike" kern="1200" cap="none" spc="0" normalizeH="0" baseline="0" noProof="0" dirty="0">
                <a:ln>
                  <a:noFill/>
                </a:ln>
                <a:solidFill>
                  <a:prstClr val="black"/>
                </a:solidFill>
                <a:effectLst/>
                <a:uLnTx/>
                <a:uFillTx/>
                <a:latin typeface="Calibri"/>
                <a:ea typeface="+mn-ea"/>
                <a:cs typeface="+mn-cs"/>
              </a:rPr>
              <a:t> to an already existing memory</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No need of </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dereferencing </a:t>
            </a:r>
            <a:r>
              <a:rPr kumimoji="0" lang="en-US" sz="2000" b="0" i="0" u="none" strike="noStrike" kern="1200" cap="none" spc="0" normalizeH="0" baseline="0" noProof="0" dirty="0">
                <a:ln>
                  <a:noFill/>
                </a:ln>
                <a:solidFill>
                  <a:prstClr val="black"/>
                </a:solidFill>
                <a:effectLst/>
                <a:uLnTx/>
                <a:uFillTx/>
                <a:latin typeface="Calibri"/>
                <a:ea typeface="+mn-ea"/>
                <a:cs typeface="+mn-cs"/>
              </a:rPr>
              <a:t>to </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access </a:t>
            </a:r>
            <a:r>
              <a:rPr kumimoji="0" lang="en-US" sz="2000" b="0" i="0" u="none" strike="noStrike" kern="1200" cap="none" spc="0" normalizeH="0" baseline="0" noProof="0" dirty="0">
                <a:ln>
                  <a:noFill/>
                </a:ln>
                <a:solidFill>
                  <a:prstClr val="black"/>
                </a:solidFill>
                <a:effectLst/>
                <a:uLnTx/>
                <a:uFillTx/>
                <a:latin typeface="Calibri"/>
                <a:ea typeface="+mn-ea"/>
                <a:cs typeface="+mn-cs"/>
              </a:rPr>
              <a:t>a value of a variable with ref</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can't create a </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reference to 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can't create a ref </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without initialization </a:t>
            </a:r>
            <a:r>
              <a:rPr kumimoji="0" lang="en-US" sz="2000" b="0" i="0" u="none" strike="noStrike" kern="1200" cap="none" spc="0" normalizeH="0" baseline="0" noProof="0" dirty="0">
                <a:ln>
                  <a:noFill/>
                </a:ln>
                <a:solidFill>
                  <a:prstClr val="black"/>
                </a:solidFill>
                <a:effectLst/>
                <a:uLnTx/>
                <a:uFillTx/>
                <a:latin typeface="Calibri"/>
                <a:ea typeface="+mn-ea"/>
                <a:cs typeface="+mn-cs"/>
              </a:rPr>
              <a:t>NULL ref can't be created.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smtClean="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black"/>
                </a:solidFill>
                <a:effectLst/>
                <a:uLnTx/>
                <a:uFillTx/>
                <a:latin typeface="Calibri"/>
                <a:ea typeface="+mn-ea"/>
                <a:cs typeface="+mn-cs"/>
              </a:rPr>
              <a:t>Eg</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 : </a:t>
            </a:r>
            <a:r>
              <a:rPr kumimoji="0" lang="en-US" sz="2000" b="0" i="0" u="none" strike="noStrike" kern="1200" cap="none" spc="0" normalizeH="0" baseline="0" noProof="0" dirty="0" err="1" smtClean="0">
                <a:ln>
                  <a:noFill/>
                </a:ln>
                <a:solidFill>
                  <a:prstClr val="black"/>
                </a:solidFill>
                <a:effectLst/>
                <a:uLnTx/>
                <a:uFillTx/>
                <a:latin typeface="Calibri"/>
                <a:ea typeface="+mn-ea"/>
                <a:cs typeface="+mn-cs"/>
              </a:rPr>
              <a:t>int</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 n=5;        </a:t>
            </a:r>
            <a:r>
              <a:rPr kumimoji="0" lang="en-US" sz="2000" b="0" i="0" u="none" strike="noStrike" kern="1200" cap="none" spc="0" normalizeH="0" baseline="0" noProof="0" dirty="0" err="1" smtClean="0">
                <a:ln>
                  <a:noFill/>
                </a:ln>
                <a:solidFill>
                  <a:prstClr val="black"/>
                </a:solidFill>
                <a:effectLst/>
                <a:uLnTx/>
                <a:uFillTx/>
                <a:latin typeface="Calibri"/>
                <a:ea typeface="+mn-ea"/>
                <a:cs typeface="+mn-cs"/>
              </a:rPr>
              <a:t>int</a:t>
            </a:r>
            <a:r>
              <a:rPr kumimoji="0" lang="en-US" sz="2000" b="0" i="0" u="none" strike="noStrike" kern="1200" cap="none" spc="0" normalizeH="0" baseline="0" noProof="0" dirty="0" smtClean="0">
                <a:ln>
                  <a:noFill/>
                </a:ln>
                <a:solidFill>
                  <a:prstClr val="black"/>
                </a:solidFill>
                <a:effectLst/>
                <a:uLnTx/>
                <a:uFillTx/>
                <a:latin typeface="Calibri"/>
                <a:ea typeface="+mn-ea"/>
                <a:cs typeface="+mn-cs"/>
              </a:rPr>
              <a:t>&amp; ref=n;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6" name="Straight Connector 5"/>
          <p:cNvCxnSpPr>
            <a:stCxn id="2" idx="2"/>
          </p:cNvCxnSpPr>
          <p:nvPr/>
        </p:nvCxnSpPr>
        <p:spPr>
          <a:xfrm>
            <a:off x="6088049" y="681037"/>
            <a:ext cx="7951" cy="568166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3643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Todays topics</a:t>
            </a:r>
            <a:endParaRPr lang="en-US" dirty="0"/>
          </a:p>
        </p:txBody>
      </p:sp>
      <p:sp>
        <p:nvSpPr>
          <p:cNvPr id="3" name="Rectangle 2"/>
          <p:cNvSpPr/>
          <p:nvPr/>
        </p:nvSpPr>
        <p:spPr>
          <a:xfrm>
            <a:off x="2767623" y="756127"/>
            <a:ext cx="7594600" cy="5562100"/>
          </a:xfrm>
          <a:prstGeom prst="rect">
            <a:avLst/>
          </a:prstGeom>
        </p:spPr>
        <p:txBody>
          <a:bodyPr wrap="square">
            <a:spAutoFit/>
          </a:bodyPr>
          <a:lstStyle/>
          <a:p>
            <a:pPr marL="342900" indent="-342900">
              <a:lnSpc>
                <a:spcPct val="107000"/>
              </a:lnSpc>
              <a:buFont typeface="Arial" panose="020B0604020202020204" pitchFamily="34" charset="0"/>
              <a:buChar char="•"/>
            </a:pPr>
            <a:r>
              <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this </a:t>
            </a:r>
            <a:r>
              <a:rPr lang="en-US"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pointer</a:t>
            </a:r>
            <a:endParaRPr lang="en-IN" sz="2400" dirty="0" smtClean="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IN" sz="2400" dirty="0" smtClean="0">
                <a:latin typeface="Calibri" panose="020F0502020204030204" pitchFamily="34" charset="0"/>
                <a:ea typeface="Calibri" panose="020F0502020204030204" pitchFamily="34" charset="0"/>
                <a:cs typeface="Times New Roman" panose="02020603050405020304" pitchFamily="18" charset="0"/>
              </a:rPr>
              <a:t>Constructor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Arial" panose="020B0604020202020204" pitchFamily="34" charset="0"/>
              <a:buChar char="•"/>
            </a:pPr>
            <a:r>
              <a:rPr lang="en-IN" sz="2400" dirty="0">
                <a:latin typeface="Calibri" panose="020F0502020204030204" pitchFamily="34" charset="0"/>
                <a:ea typeface="Calibri" panose="020F0502020204030204" pitchFamily="34" charset="0"/>
                <a:cs typeface="Times New Roman" panose="02020603050405020304" pitchFamily="18" charset="0"/>
              </a:rPr>
              <a:t>Types of </a:t>
            </a:r>
            <a:r>
              <a:rPr lang="en-IN" sz="2400" dirty="0" smtClean="0">
                <a:latin typeface="Calibri" panose="020F0502020204030204" pitchFamily="34" charset="0"/>
                <a:ea typeface="Calibri" panose="020F0502020204030204" pitchFamily="34" charset="0"/>
                <a:cs typeface="Times New Roman" panose="02020603050405020304" pitchFamily="18" charset="0"/>
              </a:rPr>
              <a:t>Constructor</a:t>
            </a:r>
          </a:p>
          <a:p>
            <a:pPr marL="342900" marR="0" lvl="0" indent="-342900">
              <a:lnSpc>
                <a:spcPct val="115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Destructor</a:t>
            </a:r>
          </a:p>
          <a:p>
            <a:pPr marL="342900" marR="0" lvl="0" indent="-342900">
              <a:lnSpc>
                <a:spcPct val="115000"/>
              </a:lnSpc>
              <a:spcBef>
                <a:spcPts val="0"/>
              </a:spcBef>
              <a:spcAft>
                <a:spcPts val="0"/>
              </a:spcAft>
              <a:buFont typeface="Arial" panose="020B0604020202020204" pitchFamily="34" charset="0"/>
              <a:buChar char="•"/>
            </a:pPr>
            <a:r>
              <a:rPr lang="en-US" sz="2400" dirty="0" err="1">
                <a:latin typeface="Calibri" panose="020F0502020204030204" pitchFamily="34" charset="0"/>
                <a:ea typeface="Calibri" panose="020F0502020204030204" pitchFamily="34" charset="0"/>
                <a:cs typeface="Times New Roman" panose="02020603050405020304" pitchFamily="18" charset="0"/>
              </a:rPr>
              <a:t>Mutators</a:t>
            </a:r>
            <a:r>
              <a:rPr lang="en-US" sz="2400" dirty="0">
                <a:latin typeface="Calibri" panose="020F0502020204030204" pitchFamily="34" charset="0"/>
                <a:ea typeface="Calibri" panose="020F0502020204030204" pitchFamily="34" charset="0"/>
                <a:cs typeface="Times New Roman" panose="02020603050405020304" pitchFamily="18" charset="0"/>
              </a:rPr>
              <a:t> / setter</a:t>
            </a:r>
          </a:p>
          <a:p>
            <a:pPr marL="342900" marR="0" lvl="0" indent="-342900">
              <a:lnSpc>
                <a:spcPct val="115000"/>
              </a:lnSpc>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Inspector / getter</a:t>
            </a:r>
          </a:p>
          <a:p>
            <a:pPr marL="342900" marR="0" lvl="0" indent="-342900">
              <a:lnSpc>
                <a:spcPct val="115000"/>
              </a:lnSpc>
              <a:spcBef>
                <a:spcPts val="0"/>
              </a:spcBef>
              <a:spcAft>
                <a:spcPts val="0"/>
              </a:spcAft>
              <a:buFont typeface="Arial" panose="020B0604020202020204" pitchFamily="34" charset="0"/>
              <a:buChar char="•"/>
            </a:pPr>
            <a:r>
              <a:rPr lang="en-US" sz="2400" dirty="0" smtClean="0">
                <a:latin typeface="Calibri" panose="020F0502020204030204" pitchFamily="34" charset="0"/>
                <a:ea typeface="Calibri" panose="020F0502020204030204" pitchFamily="34" charset="0"/>
                <a:cs typeface="Times New Roman" panose="02020603050405020304" pitchFamily="18" charset="0"/>
              </a:rPr>
              <a:t>Facilitator</a:t>
            </a:r>
          </a:p>
          <a:p>
            <a:pPr marL="342900" indent="-342900">
              <a:buFont typeface="Arial" panose="020B0604020202020204" pitchFamily="34" charset="0"/>
              <a:buChar char="•"/>
            </a:pPr>
            <a:r>
              <a:rPr lang="en-IN" sz="2400" dirty="0" smtClean="0"/>
              <a:t>Namespace , </a:t>
            </a:r>
            <a:r>
              <a:rPr lang="en-IN" sz="2400" dirty="0" err="1" smtClean="0"/>
              <a:t>cin</a:t>
            </a:r>
            <a:r>
              <a:rPr lang="en-IN" sz="2400" dirty="0" smtClean="0"/>
              <a:t> </a:t>
            </a:r>
            <a:r>
              <a:rPr lang="en-IN" sz="2400" dirty="0"/>
              <a:t>and </a:t>
            </a:r>
            <a:r>
              <a:rPr lang="en-IN" sz="2400" dirty="0" err="1"/>
              <a:t>cout</a:t>
            </a:r>
            <a:r>
              <a:rPr lang="en-IN" sz="2400" dirty="0"/>
              <a:t> </a:t>
            </a:r>
          </a:p>
          <a:p>
            <a:pPr marL="342900" indent="-342900">
              <a:buFont typeface="Arial" panose="020B0604020202020204" pitchFamily="34" charset="0"/>
              <a:buChar char="•"/>
            </a:pPr>
            <a:r>
              <a:rPr lang="en-IN" sz="2400" dirty="0"/>
              <a:t>complex class  </a:t>
            </a:r>
          </a:p>
          <a:p>
            <a:pPr marL="342900" indent="-342900">
              <a:buFont typeface="Arial" panose="020B0604020202020204" pitchFamily="34" charset="0"/>
              <a:buChar char="•"/>
            </a:pPr>
            <a:r>
              <a:rPr lang="en-IN" sz="2400" dirty="0"/>
              <a:t>Modular Approach</a:t>
            </a:r>
          </a:p>
          <a:p>
            <a:pPr marL="342900" indent="-342900">
              <a:buFont typeface="Arial" panose="020B0604020202020204" pitchFamily="34" charset="0"/>
              <a:buChar char="•"/>
            </a:pPr>
            <a:r>
              <a:rPr lang="en-IN" sz="2400" dirty="0"/>
              <a:t>Constant</a:t>
            </a:r>
          </a:p>
          <a:p>
            <a:pPr marL="342900" indent="-342900">
              <a:buFont typeface="Arial" panose="020B0604020202020204" pitchFamily="34" charset="0"/>
              <a:buChar char="•"/>
            </a:pPr>
            <a:r>
              <a:rPr lang="en-IN" sz="2400" dirty="0"/>
              <a:t>References  </a:t>
            </a:r>
            <a:r>
              <a:rPr lang="en-IN" sz="2400" dirty="0" smtClean="0"/>
              <a:t>, Difference </a:t>
            </a:r>
            <a:r>
              <a:rPr lang="en-IN" sz="2400" dirty="0"/>
              <a:t>between Pointers and reference  </a:t>
            </a:r>
          </a:p>
          <a:p>
            <a:pPr marL="342900" indent="-342900">
              <a:buFont typeface="Arial" panose="020B0604020202020204" pitchFamily="34" charset="0"/>
              <a:buChar char="•"/>
            </a:pPr>
            <a:r>
              <a:rPr lang="en-IN" sz="2400" dirty="0"/>
              <a:t>Sum function and Copy Constructor </a:t>
            </a:r>
          </a:p>
          <a:p>
            <a:pPr marL="342900" indent="-342900">
              <a:buFont typeface="Arial" panose="020B0604020202020204" pitchFamily="34" charset="0"/>
              <a:buChar char="•"/>
            </a:pPr>
            <a:r>
              <a:rPr lang="en-IN" sz="2400" dirty="0"/>
              <a:t>New and delete </a:t>
            </a:r>
            <a:r>
              <a:rPr lang="en-IN" sz="2400" dirty="0" smtClean="0"/>
              <a:t>, Difference </a:t>
            </a:r>
            <a:r>
              <a:rPr lang="en-IN" sz="2400" dirty="0"/>
              <a:t>between New and </a:t>
            </a:r>
            <a:r>
              <a:rPr lang="en-IN" sz="2400" dirty="0" err="1" smtClean="0"/>
              <a:t>malloc</a:t>
            </a:r>
            <a:endParaRPr lang="en-IN" sz="2400" dirty="0"/>
          </a:p>
        </p:txBody>
      </p:sp>
    </p:spTree>
    <p:extLst>
      <p:ext uri="{BB962C8B-B14F-4D97-AF65-F5344CB8AC3E}">
        <p14:creationId xmlns:p14="http://schemas.microsoft.com/office/powerpoint/2010/main" val="122398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Sum function and Copy </a:t>
            </a:r>
            <a:r>
              <a:rPr lang="en-IN" b="1" dirty="0"/>
              <a:t>Constructor</a:t>
            </a:r>
            <a:endParaRPr lang="en-US" b="1" dirty="0"/>
          </a:p>
        </p:txBody>
      </p:sp>
      <p:sp>
        <p:nvSpPr>
          <p:cNvPr id="3" name="Content Placeholder 2"/>
          <p:cNvSpPr>
            <a:spLocks noGrp="1"/>
          </p:cNvSpPr>
          <p:nvPr>
            <p:ph idx="1"/>
          </p:nvPr>
        </p:nvSpPr>
        <p:spPr>
          <a:xfrm>
            <a:off x="168303" y="927126"/>
            <a:ext cx="11947497" cy="5171523"/>
          </a:xfrm>
        </p:spPr>
        <p:txBody>
          <a:bodyPr/>
          <a:lstStyle/>
          <a:p>
            <a:r>
              <a:rPr lang="en-US" dirty="0"/>
              <a:t>Copy constructor is a single parameter constructor hence it is considered as parameterized constructor</a:t>
            </a:r>
          </a:p>
          <a:p>
            <a:r>
              <a:rPr lang="en-IN" dirty="0"/>
              <a:t>Example</a:t>
            </a:r>
            <a:r>
              <a:rPr lang="en-IN" dirty="0" smtClean="0"/>
              <a:t>: </a:t>
            </a:r>
            <a:r>
              <a:rPr lang="en-US" dirty="0"/>
              <a:t>sum of two complex number</a:t>
            </a:r>
            <a:endParaRPr lang="en-IN" dirty="0"/>
          </a:p>
          <a:p>
            <a:pPr marL="457200" lvl="1" indent="0">
              <a:buNone/>
            </a:pPr>
            <a:r>
              <a:rPr lang="en-IN" b="1" dirty="0" smtClean="0"/>
              <a:t>Complex </a:t>
            </a:r>
            <a:r>
              <a:rPr lang="en-IN" b="1" dirty="0"/>
              <a:t>sum(const Complex &amp;c2) </a:t>
            </a:r>
            <a:endParaRPr lang="en-US" dirty="0"/>
          </a:p>
          <a:p>
            <a:pPr marL="457200" lvl="1" indent="0">
              <a:buNone/>
            </a:pPr>
            <a:endParaRPr lang="en-US" dirty="0" smtClean="0"/>
          </a:p>
          <a:p>
            <a:pPr marL="457200" lvl="1" indent="0">
              <a:buNone/>
            </a:pPr>
            <a:r>
              <a:rPr lang="en-US" sz="2400" dirty="0" smtClean="0"/>
              <a:t>	Copy constructor</a:t>
            </a: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Complex c2(c1)</a:t>
            </a: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or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Complex c2=c1</a:t>
            </a:r>
          </a:p>
          <a:p>
            <a:pPr marL="457200" lvl="1" indent="0">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C1 </a:t>
            </a:r>
            <a:r>
              <a:rPr lang="en-US" sz="2400" dirty="0" smtClean="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400" dirty="0" smtClean="0">
                <a:latin typeface="Calibri" panose="020F0502020204030204" pitchFamily="34" charset="0"/>
                <a:ea typeface="Calibri" panose="020F0502020204030204" pitchFamily="34" charset="0"/>
                <a:cs typeface="Times New Roman" panose="02020603050405020304" pitchFamily="18" charset="0"/>
              </a:rPr>
              <a:t>7 + j 6</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r>
              <a:rPr lang="en-US" sz="2400" dirty="0" smtClean="0">
                <a:latin typeface="Calibri" panose="020F0502020204030204" pitchFamily="34" charset="0"/>
                <a:ea typeface="Calibri" panose="020F0502020204030204" pitchFamily="34" charset="0"/>
                <a:cs typeface="Times New Roman" panose="02020603050405020304" pitchFamily="18" charset="0"/>
              </a:rPr>
              <a:t>	C2 </a:t>
            </a:r>
            <a:r>
              <a:rPr lang="en-US" sz="24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2400" dirty="0">
                <a:latin typeface="Calibri" panose="020F0502020204030204" pitchFamily="34" charset="0"/>
                <a:ea typeface="Calibri" panose="020F0502020204030204" pitchFamily="34" charset="0"/>
                <a:cs typeface="Times New Roman" panose="02020603050405020304" pitchFamily="18" charset="0"/>
              </a:rPr>
              <a:t>7 + j 6</a:t>
            </a:r>
          </a:p>
          <a:p>
            <a:pPr marL="457200" lvl="1" indent="0">
              <a:buNone/>
            </a:pPr>
            <a:endParaRPr lang="en-US" dirty="0"/>
          </a:p>
        </p:txBody>
      </p:sp>
      <p:sp>
        <p:nvSpPr>
          <p:cNvPr id="4" name="Rectangle 3"/>
          <p:cNvSpPr/>
          <p:nvPr/>
        </p:nvSpPr>
        <p:spPr>
          <a:xfrm>
            <a:off x="6442833" y="2564083"/>
            <a:ext cx="4335534" cy="941796"/>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Write a function in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complex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class to add 2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complex </a:t>
            </a:r>
            <a:r>
              <a:rPr kumimoji="0" lang="en-US" sz="24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numbers</a:t>
            </a:r>
          </a:p>
        </p:txBody>
      </p:sp>
      <p:sp>
        <p:nvSpPr>
          <p:cNvPr id="5" name="Rectangle 4"/>
          <p:cNvSpPr/>
          <p:nvPr/>
        </p:nvSpPr>
        <p:spPr>
          <a:xfrm>
            <a:off x="7761631" y="3522047"/>
            <a:ext cx="2908300" cy="2215991"/>
          </a:xfrm>
          <a:prstGeom prst="rect">
            <a:avLst/>
          </a:prstGeom>
        </p:spPr>
        <p:txBody>
          <a:bodyPr wrap="square">
            <a:spAutoFit/>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C1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7+j6</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C2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3+j2</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__________</a:t>
            </a:r>
          </a:p>
          <a:p>
            <a:pPr marL="0" marR="0" lvl="0" indent="0" algn="l" defTabSz="914400" rtl="0" eaLnBrk="1" fontAlgn="auto" latinLnBrk="0" hangingPunct="1">
              <a:lnSpc>
                <a:spcPct val="115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C3  </a:t>
            </a:r>
            <a:r>
              <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10+j8</a:t>
            </a: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Arrow Connector 6"/>
          <p:cNvCxnSpPr/>
          <p:nvPr/>
        </p:nvCxnSpPr>
        <p:spPr>
          <a:xfrm>
            <a:off x="1943100" y="4838700"/>
            <a:ext cx="0" cy="482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2540000" y="4838700"/>
            <a:ext cx="0" cy="482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25500" y="2425700"/>
            <a:ext cx="4038600" cy="35052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angle 9"/>
          <p:cNvSpPr/>
          <p:nvPr/>
        </p:nvSpPr>
        <p:spPr>
          <a:xfrm>
            <a:off x="6400800" y="2451100"/>
            <a:ext cx="4419600" cy="34798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2317944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Dynamic Memory Allocation</a:t>
            </a:r>
            <a:endParaRPr lang="en-US" dirty="0"/>
          </a:p>
        </p:txBody>
      </p:sp>
      <p:sp>
        <p:nvSpPr>
          <p:cNvPr id="3" name="Content Placeholder 2"/>
          <p:cNvSpPr>
            <a:spLocks noGrp="1"/>
          </p:cNvSpPr>
          <p:nvPr>
            <p:ph idx="1"/>
          </p:nvPr>
        </p:nvSpPr>
        <p:spPr>
          <a:xfrm>
            <a:off x="130533" y="805912"/>
            <a:ext cx="11947497" cy="5408907"/>
          </a:xfrm>
        </p:spPr>
        <p:txBody>
          <a:bodyPr>
            <a:normAutofit/>
          </a:bodyPr>
          <a:lstStyle/>
          <a:p>
            <a:pPr marL="0" indent="0">
              <a:buNone/>
            </a:pPr>
            <a:r>
              <a:rPr lang="en-IN" sz="2200" dirty="0" smtClean="0"/>
              <a:t>To </a:t>
            </a:r>
            <a:r>
              <a:rPr lang="en-IN" sz="2200" dirty="0"/>
              <a:t>allocate memory dynamically then we should use </a:t>
            </a:r>
            <a:r>
              <a:rPr lang="en-IN" sz="2200" b="1" u="sng" dirty="0">
                <a:solidFill>
                  <a:srgbClr val="C00000"/>
                </a:solidFill>
              </a:rPr>
              <a:t>new</a:t>
            </a:r>
            <a:r>
              <a:rPr lang="en-IN" sz="2200" dirty="0">
                <a:solidFill>
                  <a:srgbClr val="C00000"/>
                </a:solidFill>
              </a:rPr>
              <a:t> </a:t>
            </a:r>
            <a:r>
              <a:rPr lang="en-IN" sz="2200" dirty="0"/>
              <a:t>operator </a:t>
            </a:r>
            <a:endParaRPr lang="en-IN" sz="2200" dirty="0" smtClean="0"/>
          </a:p>
          <a:p>
            <a:pPr marL="0" indent="0">
              <a:buNone/>
            </a:pPr>
            <a:r>
              <a:rPr lang="en-IN" sz="2200" dirty="0" smtClean="0"/>
              <a:t>To </a:t>
            </a:r>
            <a:r>
              <a:rPr lang="en-IN" sz="2200" dirty="0"/>
              <a:t>deallocate that memory we should use </a:t>
            </a:r>
            <a:r>
              <a:rPr lang="en-IN" sz="2200" b="1" u="sng" dirty="0">
                <a:solidFill>
                  <a:srgbClr val="C00000"/>
                </a:solidFill>
              </a:rPr>
              <a:t>delete</a:t>
            </a:r>
            <a:r>
              <a:rPr lang="en-IN" sz="2200" dirty="0"/>
              <a:t> operator</a:t>
            </a:r>
            <a:r>
              <a:rPr lang="en-IN" sz="2200" dirty="0" smtClean="0"/>
              <a:t>.</a:t>
            </a:r>
            <a:endParaRPr lang="en-US" sz="2200" dirty="0"/>
          </a:p>
          <a:p>
            <a:pPr marL="0" indent="0">
              <a:buNone/>
            </a:pPr>
            <a:r>
              <a:rPr lang="en-IN" sz="2200" b="1" dirty="0" smtClean="0"/>
              <a:t>Dangling </a:t>
            </a:r>
            <a:r>
              <a:rPr lang="en-IN" sz="2200" b="1" dirty="0"/>
              <a:t>pointer </a:t>
            </a:r>
            <a:r>
              <a:rPr lang="en-IN" sz="2200" b="1" dirty="0" smtClean="0"/>
              <a:t>:-</a:t>
            </a:r>
            <a:r>
              <a:rPr lang="en-IN" sz="2200" dirty="0"/>
              <a:t> T</a:t>
            </a:r>
            <a:r>
              <a:rPr lang="en-IN" sz="2200" dirty="0" smtClean="0"/>
              <a:t>he pointer which contains</a:t>
            </a:r>
            <a:r>
              <a:rPr lang="en-IN" sz="2200" dirty="0"/>
              <a:t>, address of deallocated </a:t>
            </a:r>
            <a:r>
              <a:rPr lang="en-IN" sz="2200" dirty="0" smtClean="0"/>
              <a:t>memory.</a:t>
            </a:r>
            <a:endParaRPr lang="en-US" sz="2200" dirty="0"/>
          </a:p>
          <a:p>
            <a:pPr marL="0" indent="0">
              <a:buNone/>
            </a:pPr>
            <a:r>
              <a:rPr lang="en-IN" sz="2200" b="1" dirty="0" smtClean="0"/>
              <a:t>Memory </a:t>
            </a:r>
            <a:r>
              <a:rPr lang="en-IN" sz="2200" b="1" dirty="0"/>
              <a:t>leakage </a:t>
            </a:r>
            <a:r>
              <a:rPr lang="en-IN" sz="2200" dirty="0" smtClean="0"/>
              <a:t>:- When </a:t>
            </a:r>
            <a:r>
              <a:rPr lang="en-IN" sz="2200" dirty="0"/>
              <a:t>we allocate space in memory, and if we loose pointer to reach to that memory then such wastage of memory is called memory leakage. </a:t>
            </a:r>
            <a:endParaRPr lang="en-IN" dirty="0"/>
          </a:p>
          <a:p>
            <a:endParaRPr lang="en-US" dirty="0"/>
          </a:p>
          <a:p>
            <a:endParaRPr lang="en-US" dirty="0"/>
          </a:p>
        </p:txBody>
      </p:sp>
      <p:sp>
        <p:nvSpPr>
          <p:cNvPr id="4" name="Rectangle 3"/>
          <p:cNvSpPr/>
          <p:nvPr/>
        </p:nvSpPr>
        <p:spPr>
          <a:xfrm>
            <a:off x="2076773" y="3053166"/>
            <a:ext cx="7516678" cy="29920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Calibri"/>
                <a:ea typeface="+mn-ea"/>
                <a:cs typeface="+mn-cs"/>
              </a:rPr>
              <a:t>int</a:t>
            </a:r>
            <a:r>
              <a:rPr kumimoji="0" lang="en-IN" sz="2000" b="0" i="0" u="none" strike="noStrike" kern="1200" cap="none" spc="0" normalizeH="0" baseline="0" noProof="0" dirty="0">
                <a:ln>
                  <a:noFill/>
                </a:ln>
                <a:solidFill>
                  <a:prstClr val="white"/>
                </a:solidFill>
                <a:effectLst/>
                <a:uLnTx/>
                <a:uFillTx/>
                <a:latin typeface="Calibri"/>
                <a:ea typeface="+mn-ea"/>
                <a:cs typeface="+mn-cs"/>
              </a:rPr>
              <a:t> main()</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int</a:t>
            </a: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ptr</a:t>
            </a:r>
            <a:r>
              <a:rPr kumimoji="0" lang="en-IN" sz="2000" b="0" i="0" u="none" strike="noStrike" kern="1200" cap="none" spc="0" normalizeH="0" baseline="0" noProof="0" dirty="0">
                <a:ln>
                  <a:noFill/>
                </a:ln>
                <a:solidFill>
                  <a:prstClr val="white"/>
                </a:solidFill>
                <a:effectLst/>
                <a:uLnTx/>
                <a:uFillTx/>
                <a:latin typeface="Calibri"/>
                <a:ea typeface="+mn-ea"/>
                <a:cs typeface="+mn-cs"/>
              </a:rPr>
              <a:t> = new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int</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	   // </a:t>
            </a:r>
            <a:r>
              <a:rPr kumimoji="0" lang="en-IN" sz="2000" b="0" i="0" u="none" strike="noStrike" kern="1200" cap="none" spc="0" normalizeH="0" baseline="0" noProof="0" dirty="0">
                <a:ln>
                  <a:noFill/>
                </a:ln>
                <a:solidFill>
                  <a:prstClr val="white"/>
                </a:solidFill>
                <a:effectLst/>
                <a:uLnTx/>
                <a:uFillTx/>
                <a:latin typeface="Calibri"/>
                <a:ea typeface="+mn-ea"/>
                <a:cs typeface="+mn-cs"/>
              </a:rPr>
              <a:t>allocate</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 memory </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ptr</a:t>
            </a:r>
            <a:r>
              <a:rPr kumimoji="0" lang="en-IN" sz="2000" b="0" i="0" u="none" strike="noStrike" kern="1200" cap="none" spc="0" normalizeH="0" baseline="0" noProof="0" dirty="0">
                <a:ln>
                  <a:noFill/>
                </a:ln>
                <a:solidFill>
                  <a:prstClr val="white"/>
                </a:solidFill>
                <a:effectLst/>
                <a:uLnTx/>
                <a:uFillTx/>
                <a:latin typeface="Calibri"/>
                <a:ea typeface="+mn-ea"/>
                <a:cs typeface="+mn-cs"/>
              </a:rPr>
              <a:t> = 125;	</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	  //</a:t>
            </a:r>
            <a:r>
              <a:rPr kumimoji="0" lang="en-IN" sz="2000" b="0" i="0" u="none" strike="noStrike" kern="1200" cap="none" spc="0" normalizeH="0" baseline="0" noProof="0" dirty="0">
                <a:ln>
                  <a:noFill/>
                </a:ln>
                <a:solidFill>
                  <a:prstClr val="white"/>
                </a:solidFill>
                <a:effectLst/>
                <a:uLnTx/>
                <a:uFillTx/>
                <a:latin typeface="Calibri"/>
                <a:ea typeface="+mn-ea"/>
                <a:cs typeface="+mn-cs"/>
              </a:rPr>
              <a:t>Dereferencing</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cout</a:t>
            </a:r>
            <a:r>
              <a:rPr kumimoji="0" lang="en-IN" sz="2000" b="0" i="0" u="none" strike="noStrike" kern="1200" cap="none" spc="0" normalizeH="0" baseline="0" noProof="0" dirty="0">
                <a:ln>
                  <a:noFill/>
                </a:ln>
                <a:solidFill>
                  <a:prstClr val="white"/>
                </a:solidFill>
                <a:effectLst/>
                <a:uLnTx/>
                <a:uFillTx/>
                <a:latin typeface="Calibri"/>
                <a:ea typeface="+mn-ea"/>
                <a:cs typeface="+mn-cs"/>
              </a:rPr>
              <a:t>&lt;&lt;"</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Value:"&lt;&lt;*</a:t>
            </a:r>
            <a:r>
              <a:rPr kumimoji="0" lang="en-IN" sz="2000" b="0" i="0" u="none" strike="noStrike" kern="1200" cap="none" spc="0" normalizeH="0" baseline="0" noProof="0" dirty="0" err="1">
                <a:ln>
                  <a:noFill/>
                </a:ln>
                <a:solidFill>
                  <a:prstClr val="white"/>
                </a:solidFill>
                <a:effectLst/>
                <a:uLnTx/>
                <a:uFillTx/>
                <a:latin typeface="Calibri"/>
                <a:ea typeface="+mn-ea"/>
                <a:cs typeface="+mn-cs"/>
              </a:rPr>
              <a:t>ptr</a:t>
            </a:r>
            <a:r>
              <a:rPr kumimoji="0" lang="en-IN" sz="2000" b="0" i="0" u="none" strike="noStrike" kern="1200" cap="none" spc="0" normalizeH="0" baseline="0" noProof="0" dirty="0">
                <a:ln>
                  <a:noFill/>
                </a:ln>
                <a:solidFill>
                  <a:prstClr val="white"/>
                </a:solidFill>
                <a:effectLst/>
                <a:uLnTx/>
                <a:uFillTx/>
                <a:latin typeface="Calibri"/>
                <a:ea typeface="+mn-ea"/>
                <a:cs typeface="+mn-cs"/>
              </a:rPr>
              <a:t>&lt;&lt;</a:t>
            </a:r>
            <a:r>
              <a:rPr kumimoji="0" lang="en-IN" sz="2000" b="0" i="0" u="none" strike="noStrike" kern="1200" cap="none" spc="0" normalizeH="0" baseline="0" noProof="0" dirty="0" err="1">
                <a:ln>
                  <a:noFill/>
                </a:ln>
                <a:solidFill>
                  <a:prstClr val="white"/>
                </a:solidFill>
                <a:effectLst/>
                <a:uLnTx/>
                <a:uFillTx/>
                <a:latin typeface="Calibri"/>
                <a:ea typeface="+mn-ea"/>
                <a:cs typeface="+mn-cs"/>
              </a:rPr>
              <a:t>endl</a:t>
            </a: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 //</a:t>
            </a:r>
            <a:r>
              <a:rPr kumimoji="0" lang="en-IN" sz="2000" b="0" i="0" u="none" strike="noStrike" kern="1200" cap="none" spc="0" normalizeH="0" baseline="0" noProof="0" dirty="0">
                <a:ln>
                  <a:noFill/>
                </a:ln>
                <a:solidFill>
                  <a:prstClr val="white"/>
                </a:solidFill>
                <a:effectLst/>
                <a:uLnTx/>
                <a:uFillTx/>
                <a:latin typeface="Calibri"/>
                <a:ea typeface="+mn-ea"/>
                <a:cs typeface="+mn-cs"/>
              </a:rPr>
              <a:t>Dereferencing</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delete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ptr</a:t>
            </a: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  //</a:t>
            </a: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smtClean="0">
                <a:ln>
                  <a:noFill/>
                </a:ln>
                <a:solidFill>
                  <a:prstClr val="white"/>
                </a:solidFill>
                <a:effectLst/>
                <a:uLnTx/>
                <a:uFillTx/>
                <a:latin typeface="Calibri"/>
                <a:ea typeface="+mn-ea"/>
                <a:cs typeface="+mn-cs"/>
              </a:rPr>
              <a:t>deallocate memory</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ptr</a:t>
            </a:r>
            <a:r>
              <a:rPr kumimoji="0" lang="en-IN" sz="2000" b="0" i="0" u="none" strike="noStrike" kern="1200" cap="none" spc="0" normalizeH="0" baseline="0" noProof="0" dirty="0">
                <a:ln>
                  <a:noFill/>
                </a:ln>
                <a:solidFill>
                  <a:prstClr val="white"/>
                </a:solidFill>
                <a:effectLst/>
                <a:uLnTx/>
                <a:uFillTx/>
                <a:latin typeface="Calibri"/>
                <a:ea typeface="+mn-ea"/>
                <a:cs typeface="+mn-cs"/>
              </a:rPr>
              <a:t> = NULL;</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	return 0;</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a:t>
            </a:r>
            <a:endParaRPr kumimoji="0" lang="en-US" sz="20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75295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Heap Based object </a:t>
            </a:r>
          </a:p>
        </p:txBody>
      </p:sp>
      <p:sp>
        <p:nvSpPr>
          <p:cNvPr id="3" name="Content Placeholder 2"/>
          <p:cNvSpPr>
            <a:spLocks noGrp="1"/>
          </p:cNvSpPr>
          <p:nvPr>
            <p:ph idx="1"/>
          </p:nvPr>
        </p:nvSpPr>
        <p:spPr>
          <a:xfrm>
            <a:off x="603414" y="1143027"/>
            <a:ext cx="10969267" cy="3246093"/>
          </a:xfrm>
        </p:spPr>
        <p:txBody>
          <a:bodyPr/>
          <a:lstStyle/>
          <a:p>
            <a:pPr marL="0" indent="0">
              <a:buNone/>
            </a:pPr>
            <a:endParaRPr lang="en-US" dirty="0" smtClean="0"/>
          </a:p>
          <a:p>
            <a:pPr marL="0" indent="0">
              <a:buNone/>
            </a:pPr>
            <a:r>
              <a:rPr lang="en-US" sz="2400" dirty="0"/>
              <a:t>	</a:t>
            </a:r>
            <a:r>
              <a:rPr lang="en-US" sz="2400" dirty="0" smtClean="0"/>
              <a:t>		</a:t>
            </a:r>
            <a:r>
              <a:rPr lang="en-US" sz="2400" dirty="0" smtClean="0">
                <a:solidFill>
                  <a:srgbClr val="FF0000"/>
                </a:solidFill>
              </a:rPr>
              <a:t>Complex *</a:t>
            </a:r>
            <a:r>
              <a:rPr lang="en-US" sz="2400" dirty="0" err="1" smtClean="0">
                <a:solidFill>
                  <a:srgbClr val="FF0000"/>
                </a:solidFill>
              </a:rPr>
              <a:t>cptr</a:t>
            </a:r>
            <a:r>
              <a:rPr lang="en-US" sz="2400" dirty="0" smtClean="0">
                <a:solidFill>
                  <a:srgbClr val="FF0000"/>
                </a:solidFill>
              </a:rPr>
              <a:t>=new Complex (11,22) ;   </a:t>
            </a:r>
          </a:p>
          <a:p>
            <a:pPr marL="0" indent="0">
              <a:buNone/>
            </a:pPr>
            <a:r>
              <a:rPr lang="en-US" sz="2400" dirty="0">
                <a:solidFill>
                  <a:srgbClr val="FF0000"/>
                </a:solidFill>
              </a:rPr>
              <a:t>	</a:t>
            </a:r>
            <a:r>
              <a:rPr lang="en-US" sz="2400" dirty="0" smtClean="0">
                <a:solidFill>
                  <a:srgbClr val="FF0000"/>
                </a:solidFill>
              </a:rPr>
              <a:t>		delete </a:t>
            </a:r>
            <a:r>
              <a:rPr lang="en-US" sz="2400" dirty="0" err="1" smtClean="0">
                <a:solidFill>
                  <a:srgbClr val="FF0000"/>
                </a:solidFill>
              </a:rPr>
              <a:t>cptr</a:t>
            </a:r>
            <a:r>
              <a:rPr lang="en-US" sz="2400" dirty="0" smtClean="0">
                <a:solidFill>
                  <a:srgbClr val="FF0000"/>
                </a:solidFill>
              </a:rPr>
              <a:t>;</a:t>
            </a:r>
          </a:p>
          <a:p>
            <a:pPr marL="0" indent="0">
              <a:buNone/>
            </a:pPr>
            <a:endParaRPr lang="en-US" dirty="0" smtClean="0"/>
          </a:p>
          <a:p>
            <a:pPr>
              <a:buFont typeface="Wingdings" panose="05000000000000000000" pitchFamily="2" charset="2"/>
              <a:buChar char="§"/>
            </a:pPr>
            <a:r>
              <a:rPr lang="en-US" dirty="0" smtClean="0"/>
              <a:t>By using new we are allocating dynamic memory for complex class object . </a:t>
            </a:r>
          </a:p>
          <a:p>
            <a:pPr>
              <a:buFont typeface="Wingdings" panose="05000000000000000000" pitchFamily="2" charset="2"/>
              <a:buChar char="§"/>
            </a:pPr>
            <a:r>
              <a:rPr lang="en-US" dirty="0"/>
              <a:t>O</a:t>
            </a:r>
            <a:r>
              <a:rPr lang="en-US" dirty="0" smtClean="0"/>
              <a:t>bject get created on heap section hence this object is call Heap based  or dynamic object.</a:t>
            </a:r>
          </a:p>
          <a:p>
            <a:pPr>
              <a:buFont typeface="Wingdings" panose="05000000000000000000" pitchFamily="2" charset="2"/>
              <a:buChar char="§"/>
            </a:pPr>
            <a:r>
              <a:rPr lang="en-US" dirty="0" err="1" smtClean="0"/>
              <a:t>Cptr</a:t>
            </a:r>
            <a:r>
              <a:rPr lang="en-US" dirty="0" smtClean="0"/>
              <a:t> is complex type pointer which is holding the address of that </a:t>
            </a:r>
            <a:r>
              <a:rPr lang="en-US" dirty="0"/>
              <a:t>dynamic object.</a:t>
            </a:r>
          </a:p>
        </p:txBody>
      </p:sp>
      <p:cxnSp>
        <p:nvCxnSpPr>
          <p:cNvPr id="5" name="Straight Connector 4"/>
          <p:cNvCxnSpPr/>
          <p:nvPr/>
        </p:nvCxnSpPr>
        <p:spPr>
          <a:xfrm>
            <a:off x="3708400" y="4389120"/>
            <a:ext cx="0" cy="14935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753286" y="4300974"/>
            <a:ext cx="676788"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Heap</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6"/>
          <p:cNvSpPr/>
          <p:nvPr/>
        </p:nvSpPr>
        <p:spPr>
          <a:xfrm>
            <a:off x="1524409" y="4300974"/>
            <a:ext cx="67717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Stack</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Rectangle 7"/>
          <p:cNvSpPr/>
          <p:nvPr/>
        </p:nvSpPr>
        <p:spPr>
          <a:xfrm>
            <a:off x="1361440" y="4795520"/>
            <a:ext cx="1351280"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Rectangle 8"/>
          <p:cNvSpPr/>
          <p:nvPr/>
        </p:nvSpPr>
        <p:spPr>
          <a:xfrm>
            <a:off x="1302649" y="5284708"/>
            <a:ext cx="56034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smtClean="0">
                <a:ln>
                  <a:noFill/>
                </a:ln>
                <a:solidFill>
                  <a:prstClr val="black"/>
                </a:solidFill>
                <a:effectLst/>
                <a:uLnTx/>
                <a:uFillTx/>
                <a:latin typeface="Calibri"/>
                <a:ea typeface="+mn-ea"/>
                <a:cs typeface="+mn-cs"/>
              </a:rPr>
              <a:t>cptr</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val 9"/>
          <p:cNvSpPr/>
          <p:nvPr/>
        </p:nvSpPr>
        <p:spPr>
          <a:xfrm>
            <a:off x="4988560" y="4795520"/>
            <a:ext cx="3891280" cy="12496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Rectangle 10"/>
          <p:cNvSpPr/>
          <p:nvPr/>
        </p:nvSpPr>
        <p:spPr>
          <a:xfrm>
            <a:off x="5933441" y="5069840"/>
            <a:ext cx="2245360" cy="68072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3" name="Straight Connector 12"/>
          <p:cNvCxnSpPr>
            <a:stCxn id="11" idx="0"/>
          </p:cNvCxnSpPr>
          <p:nvPr/>
        </p:nvCxnSpPr>
        <p:spPr>
          <a:xfrm>
            <a:off x="7056121" y="5069840"/>
            <a:ext cx="5079" cy="8128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285429" y="5245854"/>
            <a:ext cx="4187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11</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Rectangle 14"/>
          <p:cNvSpPr/>
          <p:nvPr/>
        </p:nvSpPr>
        <p:spPr>
          <a:xfrm>
            <a:off x="7430074" y="5225534"/>
            <a:ext cx="4187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a:ea typeface="+mn-ea"/>
                <a:cs typeface="+mn-cs"/>
              </a:rPr>
              <a:t>22</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8" name="Straight Arrow Connector 17"/>
          <p:cNvCxnSpPr>
            <a:stCxn id="10" idx="2"/>
            <a:endCxn id="8" idx="3"/>
          </p:cNvCxnSpPr>
          <p:nvPr/>
        </p:nvCxnSpPr>
        <p:spPr>
          <a:xfrm flipH="1" flipV="1">
            <a:off x="2712720" y="5069840"/>
            <a:ext cx="2275840" cy="350520"/>
          </a:xfrm>
          <a:prstGeom prst="straightConnector1">
            <a:avLst/>
          </a:prstGeom>
          <a:ln w="571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15244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ustomShape 1"/>
          <p:cNvSpPr/>
          <p:nvPr/>
        </p:nvSpPr>
        <p:spPr>
          <a:xfrm>
            <a:off x="402400" y="174720"/>
            <a:ext cx="597528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600" b="1" i="0" u="none" strike="noStrike" kern="1200" cap="none" spc="-1" normalizeH="0" baseline="0" noProof="0" dirty="0">
                <a:ln>
                  <a:noFill/>
                </a:ln>
                <a:solidFill>
                  <a:srgbClr val="000000"/>
                </a:solidFill>
                <a:effectLst/>
                <a:uLnTx/>
                <a:uFillTx/>
                <a:latin typeface="Arial"/>
                <a:ea typeface="DejaVu Sans"/>
                <a:cs typeface="+mn-cs"/>
              </a:rPr>
              <a:t>Difference between </a:t>
            </a:r>
            <a:r>
              <a:rPr kumimoji="0" lang="en-IN" sz="2600" b="1"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600" b="1" i="0" u="none" strike="noStrike" kern="1200" cap="none" spc="-1" normalizeH="0" baseline="0" noProof="0" dirty="0">
                <a:ln>
                  <a:noFill/>
                </a:ln>
                <a:solidFill>
                  <a:srgbClr val="000000"/>
                </a:solidFill>
                <a:effectLst/>
                <a:uLnTx/>
                <a:uFillTx/>
                <a:latin typeface="Arial"/>
                <a:ea typeface="DejaVu Sans"/>
                <a:cs typeface="+mn-cs"/>
              </a:rPr>
              <a:t> and new</a:t>
            </a:r>
            <a:endParaRPr kumimoji="0" lang="en-IN" sz="2600" b="0" i="0" u="none" strike="noStrike" kern="1200" cap="none" spc="-1" normalizeH="0" baseline="0" noProof="0" dirty="0">
              <a:ln>
                <a:noFill/>
              </a:ln>
              <a:solidFill>
                <a:prstClr val="black"/>
              </a:solidFill>
              <a:effectLst/>
              <a:uLnTx/>
              <a:uFillTx/>
              <a:latin typeface="Arial"/>
              <a:ea typeface="+mn-ea"/>
              <a:cs typeface="+mn-cs"/>
            </a:endParaRPr>
          </a:p>
        </p:txBody>
      </p:sp>
      <p:sp>
        <p:nvSpPr>
          <p:cNvPr id="51" name="CustomShape 2"/>
          <p:cNvSpPr/>
          <p:nvPr/>
        </p:nvSpPr>
        <p:spPr>
          <a:xfrm>
            <a:off x="492480" y="789380"/>
            <a:ext cx="5399280" cy="456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		</a:t>
            </a:r>
            <a:r>
              <a:rPr kumimoji="0" lang="en-IN" sz="2800" b="1" i="0" u="none" strike="noStrike" kern="1200" cap="none" spc="-1" normalizeH="0" baseline="0" noProof="0" dirty="0" smtClean="0">
                <a:ln>
                  <a:noFill/>
                </a:ln>
                <a:solidFill>
                  <a:srgbClr val="000000"/>
                </a:solidFill>
                <a:effectLst/>
                <a:uLnTx/>
                <a:uFillTx/>
                <a:latin typeface="Arial"/>
                <a:ea typeface="DejaVu Sans"/>
                <a:cs typeface="+mn-cs"/>
              </a:rPr>
              <a:t>new</a:t>
            </a:r>
            <a:endParaRPr kumimoji="0" lang="en-IN" sz="28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new is an operator.</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new returns a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typecasted</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operator, so no need to do explicit typecasting.</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We must mention the datatype while allocating the memory with new.</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When memory is allocated with new, constructor gets called for the object.</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p:txBody>
      </p:sp>
      <p:sp>
        <p:nvSpPr>
          <p:cNvPr id="52" name="CustomShape 3"/>
          <p:cNvSpPr/>
          <p:nvPr/>
        </p:nvSpPr>
        <p:spPr>
          <a:xfrm>
            <a:off x="6264000" y="750000"/>
            <a:ext cx="5471280" cy="490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		</a:t>
            </a:r>
            <a:r>
              <a:rPr kumimoji="0" lang="en-IN" sz="2800" b="1" i="0" u="none" strike="noStrike" kern="1200" cap="none" spc="-1" normalizeH="0" baseline="0" noProof="0" dirty="0" err="1" smtClean="0">
                <a:ln>
                  <a:noFill/>
                </a:ln>
                <a:solidFill>
                  <a:srgbClr val="000000"/>
                </a:solidFill>
                <a:effectLst/>
                <a:uLnTx/>
                <a:uFillTx/>
                <a:latin typeface="Arial"/>
                <a:ea typeface="DejaVu Sans"/>
                <a:cs typeface="+mn-cs"/>
              </a:rPr>
              <a:t>malloc</a:t>
            </a:r>
            <a:endParaRPr kumimoji="0" lang="en-IN" sz="28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is a function.</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returns void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pointer,malloc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returns void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pointer,cast</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it explicitly, before use.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accepts only the exact no. of bytes required, so no need to mention datatype.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When memory gets allocated by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function, constructor function does not gets called.</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04907764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ustomShape 1"/>
          <p:cNvSpPr/>
          <p:nvPr/>
        </p:nvSpPr>
        <p:spPr>
          <a:xfrm>
            <a:off x="1523880" y="1080000"/>
            <a:ext cx="9142200" cy="4176000"/>
          </a:xfrm>
          <a:prstGeom prst="rect">
            <a:avLst/>
          </a:prstGeom>
          <a:noFill/>
          <a:ln>
            <a:noFill/>
          </a:ln>
        </p:spPr>
        <p:style>
          <a:lnRef idx="0">
            <a:scrgbClr r="0" g="0" b="0"/>
          </a:lnRef>
          <a:fillRef idx="0">
            <a:scrgbClr r="0" g="0" b="0"/>
          </a:fillRef>
          <a:effectRef idx="0">
            <a:scrgbClr r="0" g="0" b="0"/>
          </a:effectRef>
          <a:fontRef idx="minor"/>
        </p:style>
      </p:sp>
      <p:sp>
        <p:nvSpPr>
          <p:cNvPr id="54" name="CustomShape 2"/>
          <p:cNvSpPr/>
          <p:nvPr/>
        </p:nvSpPr>
        <p:spPr>
          <a:xfrm>
            <a:off x="504000" y="115420"/>
            <a:ext cx="5975280" cy="57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600" b="1" i="0" u="none" strike="noStrike" kern="1200" cap="none" spc="-1" normalizeH="0" baseline="0" noProof="0" dirty="0">
                <a:ln>
                  <a:noFill/>
                </a:ln>
                <a:solidFill>
                  <a:srgbClr val="000000"/>
                </a:solidFill>
                <a:effectLst/>
                <a:uLnTx/>
                <a:uFillTx/>
                <a:latin typeface="Arial"/>
                <a:ea typeface="DejaVu Sans"/>
                <a:cs typeface="+mn-cs"/>
              </a:rPr>
              <a:t>Difference between </a:t>
            </a:r>
            <a:r>
              <a:rPr kumimoji="0" lang="en-IN" sz="2600" b="1"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600" b="1" i="0" u="none" strike="noStrike" kern="1200" cap="none" spc="-1" normalizeH="0" baseline="0" noProof="0" dirty="0">
                <a:ln>
                  <a:noFill/>
                </a:ln>
                <a:solidFill>
                  <a:srgbClr val="000000"/>
                </a:solidFill>
                <a:effectLst/>
                <a:uLnTx/>
                <a:uFillTx/>
                <a:latin typeface="Arial"/>
                <a:ea typeface="DejaVu Sans"/>
                <a:cs typeface="+mn-cs"/>
              </a:rPr>
              <a:t> and new</a:t>
            </a:r>
            <a:endParaRPr kumimoji="0" lang="en-IN" sz="2600" b="0" i="0" u="none" strike="noStrike" kern="1200" cap="none" spc="-1" normalizeH="0" baseline="0" noProof="0" dirty="0">
              <a:ln>
                <a:noFill/>
              </a:ln>
              <a:solidFill>
                <a:prstClr val="black"/>
              </a:solidFill>
              <a:effectLst/>
              <a:uLnTx/>
              <a:uFillTx/>
              <a:latin typeface="Arial"/>
              <a:ea typeface="+mn-ea"/>
              <a:cs typeface="+mn-cs"/>
            </a:endParaRPr>
          </a:p>
        </p:txBody>
      </p:sp>
      <p:sp>
        <p:nvSpPr>
          <p:cNvPr id="55" name="CustomShape 3"/>
          <p:cNvSpPr/>
          <p:nvPr/>
        </p:nvSpPr>
        <p:spPr>
          <a:xfrm>
            <a:off x="504000" y="982080"/>
            <a:ext cx="5399280" cy="4948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	</a:t>
            </a:r>
            <a:r>
              <a:rPr kumimoji="0" lang="en-IN" sz="2400" b="0" i="0" u="none" strike="noStrike" kern="1200" cap="none" spc="-1" normalizeH="0" baseline="0" noProof="0" dirty="0" smtClean="0">
                <a:ln>
                  <a:noFill/>
                </a:ln>
                <a:solidFill>
                  <a:srgbClr val="000000"/>
                </a:solidFill>
                <a:effectLst/>
                <a:uLnTx/>
                <a:uFillTx/>
                <a:latin typeface="Arial"/>
                <a:ea typeface="DejaVu Sans"/>
                <a:cs typeface="+mn-cs"/>
              </a:rPr>
              <a:t>	</a:t>
            </a:r>
            <a:r>
              <a:rPr kumimoji="0" lang="en-IN" sz="2800" b="1" i="0" u="none" strike="noStrike" kern="1200" cap="none" spc="-1" normalizeH="0" baseline="0" noProof="0" dirty="0" smtClean="0">
                <a:ln>
                  <a:noFill/>
                </a:ln>
                <a:solidFill>
                  <a:srgbClr val="000000"/>
                </a:solidFill>
                <a:effectLst/>
                <a:uLnTx/>
                <a:uFillTx/>
                <a:latin typeface="Arial"/>
                <a:ea typeface="DejaVu Sans"/>
                <a:cs typeface="+mn-cs"/>
              </a:rPr>
              <a:t>new</a:t>
            </a:r>
            <a:endParaRPr kumimoji="0" lang="en-IN" sz="28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Memory allocated by new is released by the operator delete.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Destructor</a:t>
            </a:r>
            <a:r>
              <a:rPr kumimoji="0" lang="en-IN" sz="2400" b="0" i="0" u="none" strike="noStrike" kern="1200" cap="none" spc="-1" normalizeH="0" baseline="0" noProof="0" dirty="0" smtClean="0">
                <a:ln>
                  <a:noFill/>
                </a:ln>
                <a:solidFill>
                  <a:srgbClr val="000000"/>
                </a:solidFill>
                <a:effectLst/>
                <a:uLnTx/>
                <a:uFillTx/>
                <a:latin typeface="Arial"/>
                <a:ea typeface="DejaVu Sans"/>
                <a:cs typeface="+mn-cs"/>
              </a:rPr>
              <a:t> </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is called when memory is released with delete.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To release memory for array syntax is 	delete[ ]</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In case new fails to allocate memory, it raises a Run time  exception called as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bad_alloc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p:txBody>
      </p:sp>
      <p:sp>
        <p:nvSpPr>
          <p:cNvPr id="56" name="CustomShape 4"/>
          <p:cNvSpPr/>
          <p:nvPr/>
        </p:nvSpPr>
        <p:spPr>
          <a:xfrm>
            <a:off x="6214680" y="982080"/>
            <a:ext cx="5471280" cy="48218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		</a:t>
            </a:r>
            <a:r>
              <a:rPr kumimoji="0" lang="en-IN" sz="2800" b="1" i="0" u="none" strike="noStrike" kern="1200" cap="none" spc="-1" normalizeH="0" baseline="0" noProof="0" dirty="0" err="1" smtClean="0">
                <a:ln>
                  <a:noFill/>
                </a:ln>
                <a:solidFill>
                  <a:srgbClr val="000000"/>
                </a:solidFill>
                <a:effectLst/>
                <a:uLnTx/>
                <a:uFillTx/>
                <a:latin typeface="Arial"/>
                <a:ea typeface="DejaVu Sans"/>
                <a:cs typeface="+mn-cs"/>
              </a:rPr>
              <a:t>malloc</a:t>
            </a:r>
            <a:endParaRPr kumimoji="0" lang="en-IN" sz="28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Memory allocated by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is released by function free.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prstClr val="black"/>
                </a:solidFill>
                <a:effectLst/>
                <a:uLnTx/>
                <a:uFillTx/>
                <a:latin typeface="Arial"/>
                <a:ea typeface="+mn-ea"/>
                <a:cs typeface="+mn-cs"/>
              </a:rPr>
              <a:t>Destructor</a:t>
            </a:r>
            <a:r>
              <a:rPr kumimoji="0" lang="en-IN" sz="2400" b="0" i="0" u="none" strike="noStrike" kern="1200" cap="none" spc="-1" normalizeH="0" baseline="0" noProof="0" dirty="0" smtClean="0">
                <a:ln>
                  <a:noFill/>
                </a:ln>
                <a:solidFill>
                  <a:srgbClr val="000000"/>
                </a:solidFill>
                <a:effectLst/>
                <a:uLnTx/>
                <a:uFillTx/>
                <a:latin typeface="Arial"/>
                <a:ea typeface="DejaVu Sans"/>
                <a:cs typeface="+mn-cs"/>
              </a:rPr>
              <a:t> </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is NOT called when the memory is released with free.</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To release memory for array syntax is 	free(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ptr</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1" normalizeH="0" baseline="0" noProof="0" dirty="0">
                <a:ln>
                  <a:noFill/>
                </a:ln>
                <a:solidFill>
                  <a:srgbClr val="000000"/>
                </a:solidFill>
                <a:effectLst/>
                <a:uLnTx/>
                <a:uFillTx/>
                <a:latin typeface="Arial"/>
                <a:ea typeface="DejaVu Sans"/>
                <a:cs typeface="+mn-cs"/>
              </a:rPr>
              <a:t>In case </a:t>
            </a:r>
            <a:r>
              <a:rPr kumimoji="0" lang="en-IN" sz="2400" b="0" i="0" u="none" strike="noStrike" kern="1200" cap="none" spc="-1" normalizeH="0" baseline="0" noProof="0" dirty="0" err="1">
                <a:ln>
                  <a:noFill/>
                </a:ln>
                <a:solidFill>
                  <a:srgbClr val="000000"/>
                </a:solidFill>
                <a:effectLst/>
                <a:uLnTx/>
                <a:uFillTx/>
                <a:latin typeface="Arial"/>
                <a:ea typeface="DejaVu Sans"/>
                <a:cs typeface="+mn-cs"/>
              </a:rPr>
              <a:t>malloc</a:t>
            </a:r>
            <a:r>
              <a:rPr kumimoji="0" lang="en-IN" sz="2400" b="0" i="0" u="none" strike="noStrike" kern="1200" cap="none" spc="-1" normalizeH="0" baseline="0" noProof="0" dirty="0">
                <a:ln>
                  <a:noFill/>
                </a:ln>
                <a:solidFill>
                  <a:srgbClr val="000000"/>
                </a:solidFill>
                <a:effectLst/>
                <a:uLnTx/>
                <a:uFillTx/>
                <a:latin typeface="Arial"/>
                <a:ea typeface="DejaVu Sans"/>
                <a:cs typeface="+mn-cs"/>
              </a:rPr>
              <a:t> fails to allocate memory it returns a NULL.</a:t>
            </a:r>
            <a:endParaRPr kumimoji="0" lang="en-IN" sz="2400" b="0" i="0" u="none" strike="noStrike" kern="1200" cap="none" spc="-1"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40933020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Tomorrow </a:t>
            </a:r>
            <a:r>
              <a:rPr lang="en-IN" dirty="0" smtClean="0"/>
              <a:t>topics</a:t>
            </a:r>
            <a:endParaRPr lang="en-IN" dirty="0"/>
          </a:p>
        </p:txBody>
      </p:sp>
      <p:sp>
        <p:nvSpPr>
          <p:cNvPr id="3" name="Rectangle 2"/>
          <p:cNvSpPr/>
          <p:nvPr/>
        </p:nvSpPr>
        <p:spPr>
          <a:xfrm>
            <a:off x="2225040" y="1520875"/>
            <a:ext cx="8097520" cy="397031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0" u="none" strike="noStrike" kern="1200" cap="none" spc="0" normalizeH="0" baseline="0" noProof="0" dirty="0">
                <a:ln>
                  <a:noFill/>
                </a:ln>
                <a:solidFill>
                  <a:prstClr val="black"/>
                </a:solidFill>
                <a:effectLst/>
                <a:uLnTx/>
                <a:uFillTx/>
                <a:latin typeface="Calibri"/>
                <a:ea typeface="+mn-ea"/>
                <a:cs typeface="+mn-cs"/>
              </a:rPr>
              <a:t>Shallow Copy  and deep </a:t>
            </a:r>
            <a:r>
              <a:rPr kumimoji="0" lang="en-IN" sz="2800" b="0" i="0" u="none" strike="noStrike" kern="1200" cap="none" spc="0" normalizeH="0" baseline="0" noProof="0" dirty="0" smtClean="0">
                <a:ln>
                  <a:noFill/>
                </a:ln>
                <a:solidFill>
                  <a:prstClr val="black"/>
                </a:solidFill>
                <a:effectLst/>
                <a:uLnTx/>
                <a:uFillTx/>
                <a:latin typeface="Calibri"/>
                <a:ea typeface="+mn-ea"/>
                <a:cs typeface="+mn-cs"/>
              </a:rPr>
              <a:t>copy</a:t>
            </a:r>
            <a:endParaRPr kumimoji="0" lang="en-US" sz="2800" b="0" i="0" u="none" strike="noStrike" kern="1200" cap="none" spc="0" normalizeH="0" baseline="0" noProof="0" dirty="0" smtClean="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static</a:t>
            </a:r>
            <a:endParaRPr kumimoji="0" lang="en-US" sz="2800" b="0" i="0" u="none" strike="noStrike" kern="1200" cap="none" spc="0" normalizeH="0" baseline="0" noProof="0" dirty="0">
              <a:ln>
                <a:noFill/>
              </a:ln>
              <a:solidFill>
                <a:prstClr val="black"/>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Friend </a:t>
            </a: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function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0" u="none" strike="noStrike" kern="1200" cap="none" spc="0" normalizeH="0" baseline="0" noProof="0" dirty="0">
                <a:ln>
                  <a:noFill/>
                </a:ln>
                <a:solidFill>
                  <a:prstClr val="black"/>
                </a:solidFill>
                <a:effectLst/>
                <a:uLnTx/>
                <a:uFillTx/>
                <a:latin typeface="Calibri"/>
                <a:ea typeface="+mn-ea"/>
                <a:cs typeface="+mn-cs"/>
              </a:rPr>
              <a:t>Operator </a:t>
            </a:r>
            <a:r>
              <a:rPr kumimoji="0" lang="en-IN" sz="2800" b="0" i="0" u="none" strike="noStrike" kern="1200" cap="none" spc="0" normalizeH="0" baseline="0" noProof="0" dirty="0" smtClean="0">
                <a:ln>
                  <a:noFill/>
                </a:ln>
                <a:solidFill>
                  <a:prstClr val="black"/>
                </a:solidFill>
                <a:effectLst/>
                <a:uLnTx/>
                <a:uFillTx/>
                <a:latin typeface="Calibri"/>
                <a:ea typeface="+mn-ea"/>
                <a:cs typeface="+mn-cs"/>
              </a:rPr>
              <a:t>Overloading</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0" u="none" strike="noStrike" kern="1200" cap="none" spc="-1" normalizeH="0" baseline="0" noProof="0" dirty="0">
                <a:ln>
                  <a:noFill/>
                </a:ln>
                <a:solidFill>
                  <a:prstClr val="black"/>
                </a:solidFill>
                <a:effectLst/>
                <a:uLnTx/>
                <a:uFillTx/>
                <a:latin typeface="Arial"/>
                <a:ea typeface="+mn-ea"/>
                <a:cs typeface="+mn-cs"/>
              </a:rPr>
              <a:t>Object Oriented programming structure(oops)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Major pillars of oops</a:t>
            </a:r>
            <a:endParaRPr kumimoji="0" lang="en-IN" sz="2800" b="0" i="0" u="none" strike="noStrike" kern="1200" cap="none" spc="-1" normalizeH="0" baseline="0" noProof="0" dirty="0">
              <a:ln>
                <a:noFill/>
              </a:ln>
              <a:solidFill>
                <a:prstClr val="black"/>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Minor </a:t>
            </a:r>
            <a:r>
              <a:rPr kumimoji="0" lang="en-US" sz="2800" b="0" i="0" u="none" strike="noStrike" kern="1200" cap="none" spc="0" normalizeH="0" baseline="0" noProof="0" dirty="0">
                <a:ln>
                  <a:noFill/>
                </a:ln>
                <a:solidFill>
                  <a:prstClr val="black"/>
                </a:solidFill>
                <a:effectLst/>
                <a:uLnTx/>
                <a:uFillTx/>
                <a:latin typeface="Calibri"/>
                <a:ea typeface="+mn-ea"/>
                <a:cs typeface="+mn-cs"/>
              </a:rPr>
              <a:t>pillars of </a:t>
            </a:r>
            <a:r>
              <a:rPr kumimoji="0" lang="en-US" sz="2800" b="0" i="0" u="none" strike="noStrike" kern="1200" cap="none" spc="0" normalizeH="0" baseline="0" noProof="0" dirty="0" smtClean="0">
                <a:ln>
                  <a:noFill/>
                </a:ln>
                <a:solidFill>
                  <a:prstClr val="black"/>
                </a:solidFill>
                <a:effectLst/>
                <a:uLnTx/>
                <a:uFillTx/>
                <a:latin typeface="Calibri"/>
                <a:ea typeface="+mn-ea"/>
                <a:cs typeface="+mn-cs"/>
              </a:rPr>
              <a:t>oops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0" u="none" strike="noStrike" kern="1200" cap="none" spc="0" normalizeH="0" baseline="0" noProof="0" dirty="0" smtClean="0">
                <a:ln>
                  <a:noFill/>
                </a:ln>
                <a:solidFill>
                  <a:prstClr val="black"/>
                </a:solidFill>
                <a:effectLst/>
                <a:uLnTx/>
                <a:uFillTx/>
                <a:latin typeface="Calibri"/>
                <a:ea typeface="+mn-ea"/>
                <a:cs typeface="+mn-cs"/>
              </a:rPr>
              <a:t>Association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IN" sz="2800" b="0" i="0" u="none" strike="noStrike" kern="1200" cap="none" spc="0" normalizeH="0" baseline="0" noProof="0" dirty="0" smtClean="0">
                <a:ln>
                  <a:noFill/>
                </a:ln>
                <a:solidFill>
                  <a:prstClr val="black"/>
                </a:solidFill>
                <a:effectLst/>
                <a:uLnTx/>
                <a:uFillTx/>
                <a:latin typeface="Calibri"/>
                <a:ea typeface="+mn-ea"/>
                <a:cs typeface="+mn-cs"/>
              </a:rPr>
              <a:t>Inheritance</a:t>
            </a:r>
            <a:endParaRPr kumimoji="0" lang="en-US" sz="2800" b="0" i="0" u="none" strike="noStrike" kern="1200" cap="none" spc="0" normalizeH="0" baseline="0" noProof="0" dirty="0" smtClean="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337793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IN" dirty="0" smtClean="0"/>
              <a:t>Thank You</a:t>
            </a:r>
            <a:endParaRPr lang="en-US" dirty="0"/>
          </a:p>
        </p:txBody>
      </p:sp>
      <p:sp>
        <p:nvSpPr>
          <p:cNvPr id="9" name="Subtitle 8"/>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t</a:t>
            </a:r>
            <a:r>
              <a:rPr lang="en-IN" b="1" dirty="0" smtClean="0"/>
              <a:t>his pointer</a:t>
            </a:r>
            <a:endParaRPr lang="en-US" dirty="0"/>
          </a:p>
        </p:txBody>
      </p:sp>
      <p:sp>
        <p:nvSpPr>
          <p:cNvPr id="3" name="Rectangle 5"/>
          <p:cNvSpPr txBox="1">
            <a:spLocks noChangeArrowheads="1"/>
          </p:cNvSpPr>
          <p:nvPr/>
        </p:nvSpPr>
        <p:spPr>
          <a:xfrm>
            <a:off x="1206500" y="1310048"/>
            <a:ext cx="4549042" cy="5003800"/>
          </a:xfrm>
          <a:prstGeom prst="rect">
            <a:avLst/>
          </a:prstGeom>
          <a:noFill/>
          <a:ln>
            <a:solidFill>
              <a:schemeClr val="tx1"/>
            </a:solidFill>
            <a:miter lim="800000"/>
            <a:headEnd/>
            <a:tailEnd/>
          </a:ln>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struct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time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int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hr</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min, sec;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void accept( </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struct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time *p)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scanf(“%d:%d:%d”, &amp;</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p</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sym typeface="Wingdings" panose="05000000000000000000" pitchFamily="2" charset="2"/>
              </a:rPr>
              <a:t>hr</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sym typeface="Wingdings" panose="05000000000000000000" pitchFamily="2" charset="2"/>
              </a:rPr>
              <a:t>, &amp;</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sym typeface="Wingdings" panose="05000000000000000000" pitchFamily="2" charset="2"/>
              </a:rPr>
              <a:t>pmin</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sym typeface="Wingdings" panose="05000000000000000000" pitchFamily="2" charset="2"/>
              </a:rPr>
              <a:t>, &amp;</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sym typeface="Wingdings" panose="05000000000000000000" pitchFamily="2" charset="2"/>
              </a:rPr>
              <a:t>psec</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Main()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struct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time t;</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en-US" sz="2200" b="0" i="0" u="none" strike="noStrike" kern="1200" cap="none" spc="0" normalizeH="0" baseline="0" noProof="0" dirty="0">
                <a:ln>
                  <a:noFill/>
                </a:ln>
                <a:solidFill>
                  <a:prstClr val="black"/>
                </a:solidFill>
                <a:effectLst/>
                <a:uLnTx/>
                <a:uFillTx/>
                <a:latin typeface="Helvetica" pitchFamily="2" charset="0"/>
                <a:ea typeface="+mn-ea"/>
                <a:cs typeface="+mn-cs"/>
              </a:rPr>
              <a:t>accept(&amp;</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t);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endParaRPr kumimoji="0" lang="en-US" altLang="en-US" sz="2200" b="0" i="0" u="none" strike="noStrike" kern="1200" cap="none" spc="0" normalizeH="0" baseline="0" noProof="0" dirty="0">
              <a:ln>
                <a:noFill/>
              </a:ln>
              <a:solidFill>
                <a:prstClr val="black"/>
              </a:solidFill>
              <a:effectLst/>
              <a:uLnTx/>
              <a:uFillTx/>
              <a:latin typeface="Helvetica" pitchFamily="2" charset="0"/>
              <a:ea typeface="+mn-ea"/>
              <a:cs typeface="+mn-cs"/>
            </a:endParaRPr>
          </a:p>
        </p:txBody>
      </p:sp>
      <p:sp>
        <p:nvSpPr>
          <p:cNvPr id="4" name="Rectangle 6"/>
          <p:cNvSpPr txBox="1">
            <a:spLocks noChangeArrowheads="1"/>
          </p:cNvSpPr>
          <p:nvPr/>
        </p:nvSpPr>
        <p:spPr>
          <a:xfrm>
            <a:off x="5937855" y="1342429"/>
            <a:ext cx="4744183" cy="5003800"/>
          </a:xfrm>
          <a:prstGeom prst="rect">
            <a:avLst/>
          </a:prstGeom>
          <a:noFill/>
          <a:ln>
            <a:solidFill>
              <a:schemeClr val="tx1"/>
            </a:solidFill>
            <a:miter lim="800000"/>
            <a:headEnd/>
            <a:tailEnd/>
          </a:ln>
        </p:spPr>
        <p:txBody>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class time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int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hr</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min, sec;</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void accept(){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scanf(“%d:%d:%d”,&amp;</a:t>
            </a: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sym typeface="Wingdings" panose="05000000000000000000" pitchFamily="2" charset="2"/>
              </a:rPr>
              <a:t>hr</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sym typeface="Wingdings" panose="05000000000000000000" pitchFamily="2" charset="2"/>
              </a:rPr>
              <a:t>, </a:t>
            </a:r>
            <a:r>
              <a:rPr kumimoji="0" lang="en-US" altLang="en-US" sz="2200" b="0" i="0" u="none" strike="noStrike" kern="1200" cap="none" spc="0" normalizeH="0" baseline="0" noProof="0" dirty="0">
                <a:ln>
                  <a:noFill/>
                </a:ln>
                <a:solidFill>
                  <a:prstClr val="black"/>
                </a:solidFill>
                <a:effectLst/>
                <a:uLnTx/>
                <a:uFillTx/>
                <a:latin typeface="Helvetica" pitchFamily="2" charset="0"/>
                <a:ea typeface="+mn-ea"/>
                <a:cs typeface="+mn-cs"/>
                <a:sym typeface="Wingdings" panose="05000000000000000000" pitchFamily="2" charset="2"/>
              </a:rPr>
              <a:t> </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sym typeface="Wingdings" panose="05000000000000000000" pitchFamily="2" charset="2"/>
              </a:rPr>
              <a:t>&amp;min, &amp;sec</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Main()</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time t;</a:t>
            </a:r>
          </a:p>
          <a:p>
            <a:pPr marL="228600" marR="0" lvl="0" indent="-228600" algn="l" defTabSz="914400" rtl="0" eaLnBrk="1" fontAlgn="auto" latinLnBrk="0" hangingPunct="1">
              <a:lnSpc>
                <a:spcPct val="90000"/>
              </a:lnSpc>
              <a:spcBef>
                <a:spcPts val="1000"/>
              </a:spcBef>
              <a:spcAft>
                <a:spcPts val="0"/>
              </a:spcAft>
              <a:buClrTx/>
              <a:buSzTx/>
              <a:buFontTx/>
              <a:buNone/>
              <a:tabLst/>
              <a:defRPr/>
            </a:pPr>
            <a:r>
              <a:rPr kumimoji="0" lang="en-US" altLang="en-US" sz="2200" b="0" i="0" u="none" strike="noStrike" kern="1200" cap="none" spc="0" normalizeH="0" baseline="0" noProof="0" dirty="0" err="1" smtClean="0">
                <a:ln>
                  <a:noFill/>
                </a:ln>
                <a:solidFill>
                  <a:prstClr val="black"/>
                </a:solidFill>
                <a:effectLst/>
                <a:uLnTx/>
                <a:uFillTx/>
                <a:latin typeface="Helvetica" pitchFamily="2" charset="0"/>
                <a:ea typeface="+mn-ea"/>
                <a:cs typeface="+mn-cs"/>
              </a:rPr>
              <a:t>t.accept</a:t>
            </a: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None/>
              <a:tabLst/>
              <a:defRPr/>
            </a:pPr>
            <a:r>
              <a:rPr kumimoji="0" lang="en-US" altLang="en-US" sz="2200" b="0" i="0" u="none" strike="noStrike" kern="1200" cap="none" spc="0" normalizeH="0" baseline="0" noProof="0" dirty="0" smtClean="0">
                <a:ln>
                  <a:noFill/>
                </a:ln>
                <a:solidFill>
                  <a:prstClr val="black"/>
                </a:solidFill>
                <a:effectLst/>
                <a:uLnTx/>
                <a:uFillTx/>
                <a:latin typeface="Helvetica" pitchFamily="2" charset="0"/>
                <a:ea typeface="+mn-ea"/>
                <a:cs typeface="+mn-cs"/>
              </a:rPr>
              <a:t> }</a:t>
            </a:r>
            <a:endParaRPr kumimoji="0" lang="en-US" altLang="en-US" sz="2200" b="0" i="0" u="none" strike="noStrike" kern="1200" cap="none" spc="0" normalizeH="0" baseline="0" noProof="0" dirty="0">
              <a:ln>
                <a:noFill/>
              </a:ln>
              <a:solidFill>
                <a:prstClr val="black"/>
              </a:solidFill>
              <a:effectLst/>
              <a:uLnTx/>
              <a:uFillTx/>
              <a:latin typeface="Helvetica" pitchFamily="2" charset="0"/>
              <a:ea typeface="+mn-ea"/>
              <a:cs typeface="+mn-cs"/>
            </a:endParaRPr>
          </a:p>
        </p:txBody>
      </p:sp>
      <p:sp>
        <p:nvSpPr>
          <p:cNvPr id="5" name="Rectangle 4"/>
          <p:cNvSpPr/>
          <p:nvPr/>
        </p:nvSpPr>
        <p:spPr>
          <a:xfrm>
            <a:off x="2439984" y="844559"/>
            <a:ext cx="198458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Structure in C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Rectangle 5"/>
          <p:cNvSpPr/>
          <p:nvPr/>
        </p:nvSpPr>
        <p:spPr>
          <a:xfrm>
            <a:off x="6982724" y="784872"/>
            <a:ext cx="186680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black"/>
                </a:solidFill>
                <a:effectLst/>
                <a:uLnTx/>
                <a:uFillTx/>
                <a:latin typeface="Calibri"/>
                <a:ea typeface="+mn-ea"/>
                <a:cs typeface="+mn-cs"/>
              </a:rPr>
              <a:t>class </a:t>
            </a:r>
            <a:r>
              <a:rPr kumimoji="0" lang="en-IN" sz="2400" b="1" i="0" u="none" strike="noStrike" kern="1200" cap="none" spc="0" normalizeH="0" baseline="0" noProof="0" dirty="0">
                <a:ln>
                  <a:noFill/>
                </a:ln>
                <a:solidFill>
                  <a:prstClr val="black"/>
                </a:solidFill>
                <a:effectLst/>
                <a:uLnTx/>
                <a:uFillTx/>
                <a:latin typeface="Calibri"/>
                <a:ea typeface="+mn-ea"/>
                <a:cs typeface="+mn-cs"/>
              </a:rPr>
              <a:t>in </a:t>
            </a:r>
            <a:r>
              <a:rPr kumimoji="0" lang="en-IN" sz="2400" b="1" i="0" u="none" strike="noStrike" kern="1200" cap="none" spc="0" normalizeH="0" baseline="0" noProof="0" dirty="0" smtClean="0">
                <a:ln>
                  <a:noFill/>
                </a:ln>
                <a:solidFill>
                  <a:prstClr val="black"/>
                </a:solidFill>
                <a:effectLst/>
                <a:uLnTx/>
                <a:uFillTx/>
                <a:latin typeface="Calibri"/>
                <a:ea typeface="+mn-ea"/>
                <a:cs typeface="+mn-cs"/>
              </a:rPr>
              <a:t>C++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09593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this pointer</a:t>
            </a:r>
            <a:endParaRPr lang="en-US" b="1" dirty="0"/>
          </a:p>
        </p:txBody>
      </p:sp>
      <p:sp>
        <p:nvSpPr>
          <p:cNvPr id="3" name="Content Placeholder 2"/>
          <p:cNvSpPr>
            <a:spLocks noGrp="1"/>
          </p:cNvSpPr>
          <p:nvPr>
            <p:ph idx="1"/>
          </p:nvPr>
        </p:nvSpPr>
        <p:spPr/>
        <p:txBody>
          <a:bodyPr>
            <a:normAutofit/>
          </a:bodyPr>
          <a:lstStyle/>
          <a:p>
            <a:r>
              <a:rPr lang="en-IN" dirty="0"/>
              <a:t>To process state of the object we should call member function on object. Hence we must define member function inside class.</a:t>
            </a:r>
            <a:endParaRPr lang="en-US" dirty="0"/>
          </a:p>
          <a:p>
            <a:r>
              <a:rPr lang="en-IN" dirty="0"/>
              <a:t>If we call member function on object then compiler implicitly pass address of that object as a argument to the function implicitly.</a:t>
            </a:r>
            <a:endParaRPr lang="en-US" dirty="0"/>
          </a:p>
          <a:p>
            <a:r>
              <a:rPr lang="en-IN" dirty="0"/>
              <a:t>To store address of object compiler </a:t>
            </a:r>
            <a:r>
              <a:rPr lang="en-IN" dirty="0" smtClean="0"/>
              <a:t>implicitly </a:t>
            </a:r>
            <a:r>
              <a:rPr lang="en-IN" dirty="0"/>
              <a:t>declare one pointer as a parameter inside member function. Such parameter is called this pointer.</a:t>
            </a:r>
            <a:endParaRPr lang="en-US" dirty="0"/>
          </a:p>
          <a:p>
            <a:r>
              <a:rPr lang="en-IN" dirty="0"/>
              <a:t>this is a keyword. "this" pointer is a constant pointer.</a:t>
            </a:r>
            <a:endParaRPr lang="en-US" dirty="0"/>
          </a:p>
          <a:p>
            <a:r>
              <a:rPr lang="en-IN" dirty="0"/>
              <a:t>this is used to store address of current object or calling object.</a:t>
            </a:r>
          </a:p>
          <a:p>
            <a:r>
              <a:rPr lang="en-US" altLang="en-US" dirty="0" smtClean="0"/>
              <a:t>Thus </a:t>
            </a:r>
            <a:r>
              <a:rPr lang="en-US" altLang="en-US" dirty="0"/>
              <a:t>every member function receives </a:t>
            </a:r>
            <a:r>
              <a:rPr lang="en-US" altLang="en-US" i="1" dirty="0"/>
              <a:t>this</a:t>
            </a:r>
            <a:r>
              <a:rPr lang="en-US" altLang="en-US" dirty="0"/>
              <a:t> pointer.</a:t>
            </a:r>
            <a:endParaRPr lang="en-US" dirty="0"/>
          </a:p>
          <a:p>
            <a:r>
              <a:rPr lang="en-IN" dirty="0"/>
              <a:t>Following functions do not get this pointer:</a:t>
            </a:r>
            <a:endParaRPr lang="en-US" dirty="0"/>
          </a:p>
          <a:p>
            <a:pPr marL="800100" lvl="1" indent="-342900">
              <a:buFont typeface="+mj-lt"/>
              <a:buAutoNum type="arabicPeriod"/>
            </a:pPr>
            <a:r>
              <a:rPr lang="en-IN" dirty="0"/>
              <a:t>Global Function</a:t>
            </a:r>
            <a:endParaRPr lang="en-US" dirty="0"/>
          </a:p>
          <a:p>
            <a:pPr marL="800100" lvl="1" indent="-342900">
              <a:buFont typeface="+mj-lt"/>
              <a:buAutoNum type="arabicPeriod"/>
            </a:pPr>
            <a:r>
              <a:rPr lang="en-IN" dirty="0"/>
              <a:t>Static Member function</a:t>
            </a:r>
            <a:endParaRPr lang="en-US" dirty="0"/>
          </a:p>
          <a:p>
            <a:pPr marL="800100" lvl="1" indent="-342900">
              <a:buFont typeface="+mj-lt"/>
              <a:buAutoNum type="arabicPeriod"/>
            </a:pPr>
            <a:r>
              <a:rPr lang="en-IN" dirty="0"/>
              <a:t>Friend Function.</a:t>
            </a:r>
            <a:endParaRPr lang="en-US" dirty="0"/>
          </a:p>
          <a:p>
            <a:endParaRPr lang="en-US" dirty="0"/>
          </a:p>
        </p:txBody>
      </p:sp>
    </p:spTree>
    <p:extLst>
      <p:ext uri="{BB962C8B-B14F-4D97-AF65-F5344CB8AC3E}">
        <p14:creationId xmlns:p14="http://schemas.microsoft.com/office/powerpoint/2010/main" val="70010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Member Functions within class</a:t>
            </a:r>
            <a:endParaRPr lang="en-US" b="1" dirty="0"/>
          </a:p>
        </p:txBody>
      </p:sp>
      <p:sp>
        <p:nvSpPr>
          <p:cNvPr id="3" name="Content Placeholder 2"/>
          <p:cNvSpPr>
            <a:spLocks noGrp="1"/>
          </p:cNvSpPr>
          <p:nvPr>
            <p:ph idx="1"/>
          </p:nvPr>
        </p:nvSpPr>
        <p:spPr/>
        <p:txBody>
          <a:bodyPr/>
          <a:lstStyle/>
          <a:p>
            <a:r>
              <a:rPr lang="en-IN" dirty="0"/>
              <a:t>Constructor : object </a:t>
            </a:r>
            <a:r>
              <a:rPr lang="en-IN" dirty="0" smtClean="0"/>
              <a:t>initialization</a:t>
            </a:r>
            <a:endParaRPr lang="en-IN" dirty="0"/>
          </a:p>
          <a:p>
            <a:r>
              <a:rPr lang="en-IN" dirty="0" smtClean="0"/>
              <a:t>Destructor </a:t>
            </a:r>
            <a:r>
              <a:rPr lang="en-IN" dirty="0"/>
              <a:t>: used to release the resources</a:t>
            </a:r>
          </a:p>
          <a:p>
            <a:pPr lvl="0"/>
            <a:r>
              <a:rPr lang="en-IN" dirty="0" err="1" smtClean="0"/>
              <a:t>Mutators</a:t>
            </a:r>
            <a:r>
              <a:rPr lang="en-IN" dirty="0" smtClean="0"/>
              <a:t> / setter </a:t>
            </a:r>
            <a:r>
              <a:rPr lang="en-IN" dirty="0"/>
              <a:t>: modify state of object</a:t>
            </a:r>
            <a:endParaRPr lang="en-US" dirty="0"/>
          </a:p>
          <a:p>
            <a:pPr lvl="0"/>
            <a:r>
              <a:rPr lang="en-IN" dirty="0"/>
              <a:t>inspector/getter : </a:t>
            </a:r>
            <a:r>
              <a:rPr lang="en-IN" dirty="0" smtClean="0"/>
              <a:t>read the data member but do </a:t>
            </a:r>
            <a:r>
              <a:rPr lang="en-IN" dirty="0"/>
              <a:t>not change the state of the object</a:t>
            </a:r>
            <a:endParaRPr lang="en-US" dirty="0"/>
          </a:p>
          <a:p>
            <a:pPr lvl="0"/>
            <a:r>
              <a:rPr lang="en-IN" dirty="0" smtClean="0"/>
              <a:t>Facilitator : Provide extra facility to work with object</a:t>
            </a:r>
            <a:endParaRPr lang="en-US" dirty="0"/>
          </a:p>
          <a:p>
            <a:endParaRPr lang="en-US" dirty="0"/>
          </a:p>
        </p:txBody>
      </p:sp>
    </p:spTree>
    <p:extLst>
      <p:ext uri="{BB962C8B-B14F-4D97-AF65-F5344CB8AC3E}">
        <p14:creationId xmlns:p14="http://schemas.microsoft.com/office/powerpoint/2010/main" val="962374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Constructor</a:t>
            </a:r>
            <a:endParaRPr lang="en-US" b="1" dirty="0"/>
          </a:p>
        </p:txBody>
      </p:sp>
      <p:sp>
        <p:nvSpPr>
          <p:cNvPr id="3" name="Content Placeholder 2"/>
          <p:cNvSpPr>
            <a:spLocks noGrp="1"/>
          </p:cNvSpPr>
          <p:nvPr>
            <p:ph idx="1"/>
          </p:nvPr>
        </p:nvSpPr>
        <p:spPr>
          <a:xfrm>
            <a:off x="130533" y="927127"/>
            <a:ext cx="11947497" cy="5171523"/>
          </a:xfrm>
        </p:spPr>
        <p:txBody>
          <a:bodyPr>
            <a:normAutofit/>
          </a:bodyPr>
          <a:lstStyle/>
          <a:p>
            <a:r>
              <a:rPr lang="en-US" dirty="0"/>
              <a:t>It is a member function of a class which is used to initialize object.</a:t>
            </a:r>
          </a:p>
          <a:p>
            <a:r>
              <a:rPr lang="en-US" altLang="en-US" dirty="0"/>
              <a:t>Constructor has same name as that of class and don’t have any return type.</a:t>
            </a:r>
          </a:p>
          <a:p>
            <a:r>
              <a:rPr lang="en-US" altLang="en-US" dirty="0"/>
              <a:t>Constructor get automatically called when object is created i.e. memory is allocated to object.</a:t>
            </a:r>
          </a:p>
          <a:p>
            <a:r>
              <a:rPr lang="en-US" dirty="0" smtClean="0"/>
              <a:t>Due </a:t>
            </a:r>
            <a:r>
              <a:rPr lang="en-US" dirty="0"/>
              <a:t>to following reasons, constructor is considered as special function of the class:</a:t>
            </a:r>
          </a:p>
          <a:p>
            <a:pPr marL="800100" lvl="1" indent="-342900">
              <a:buFont typeface="+mj-lt"/>
              <a:buAutoNum type="arabicPeriod"/>
            </a:pPr>
            <a:r>
              <a:rPr lang="en-US" dirty="0"/>
              <a:t>Its name is same as class name.</a:t>
            </a:r>
          </a:p>
          <a:p>
            <a:pPr marL="800100" lvl="1" indent="-342900">
              <a:buFont typeface="+mj-lt"/>
              <a:buAutoNum type="arabicPeriod"/>
            </a:pPr>
            <a:r>
              <a:rPr lang="en-US" dirty="0"/>
              <a:t> It doesn't have any return type.</a:t>
            </a:r>
          </a:p>
          <a:p>
            <a:pPr marL="800100" lvl="1" indent="-342900">
              <a:buFont typeface="+mj-lt"/>
              <a:buAutoNum type="arabicPeriod"/>
            </a:pPr>
            <a:r>
              <a:rPr lang="en-US" dirty="0"/>
              <a:t>It is designed to call implicitly.</a:t>
            </a:r>
          </a:p>
          <a:p>
            <a:pPr marL="800100" lvl="1" indent="-342900">
              <a:buFont typeface="+mj-lt"/>
              <a:buAutoNum type="arabicPeriod"/>
            </a:pPr>
            <a:r>
              <a:rPr lang="en-US" dirty="0"/>
              <a:t>In the life time of the object , it gets called only once per object and according to order of its declaration.</a:t>
            </a:r>
          </a:p>
          <a:p>
            <a:r>
              <a:rPr lang="en-US" dirty="0"/>
              <a:t>We can not call constructor on object, pointer or reference explicitly. It is designed to call implicitly.</a:t>
            </a:r>
          </a:p>
          <a:p>
            <a:r>
              <a:rPr lang="en-IN" dirty="0"/>
              <a:t>We can not declare constructor static, constant, volatile or virtual. We can declare constructor only inline</a:t>
            </a:r>
            <a:r>
              <a:rPr lang="en-IN" dirty="0" smtClean="0"/>
              <a:t>.</a:t>
            </a:r>
          </a:p>
          <a:p>
            <a:r>
              <a:rPr lang="en-US" altLang="en-US" dirty="0"/>
              <a:t>If we don’t write any constructor, compiler provides a default constructor</a:t>
            </a:r>
            <a:r>
              <a:rPr lang="en-US" altLang="en-US" dirty="0" smtClean="0"/>
              <a:t>.</a:t>
            </a:r>
            <a:endParaRPr lang="en-US" dirty="0"/>
          </a:p>
          <a:p>
            <a:r>
              <a:rPr lang="en-IN" dirty="0"/>
              <a:t>Constructor overloading means inside a class more than one constructor is defined.</a:t>
            </a:r>
            <a:endParaRPr lang="en-US" dirty="0"/>
          </a:p>
          <a:p>
            <a:pPr marL="0" indent="0">
              <a:buNone/>
            </a:pPr>
            <a:endParaRPr lang="en-US" dirty="0"/>
          </a:p>
        </p:txBody>
      </p:sp>
    </p:spTree>
    <p:extLst>
      <p:ext uri="{BB962C8B-B14F-4D97-AF65-F5344CB8AC3E}">
        <p14:creationId xmlns:p14="http://schemas.microsoft.com/office/powerpoint/2010/main" val="2699843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Constructor</a:t>
            </a:r>
            <a:endParaRPr lang="en-US" b="1" dirty="0"/>
          </a:p>
        </p:txBody>
      </p:sp>
      <p:sp>
        <p:nvSpPr>
          <p:cNvPr id="3" name="Content Placeholder 2"/>
          <p:cNvSpPr>
            <a:spLocks noGrp="1"/>
          </p:cNvSpPr>
          <p:nvPr>
            <p:ph idx="1"/>
          </p:nvPr>
        </p:nvSpPr>
        <p:spPr/>
        <p:txBody>
          <a:bodyPr/>
          <a:lstStyle/>
          <a:p>
            <a:r>
              <a:rPr lang="en-IN" dirty="0" err="1"/>
              <a:t>Parameterless</a:t>
            </a:r>
            <a:r>
              <a:rPr lang="en-IN" dirty="0"/>
              <a:t> constructor </a:t>
            </a:r>
            <a:endParaRPr lang="en-US" dirty="0"/>
          </a:p>
          <a:p>
            <a:pPr lvl="1"/>
            <a:r>
              <a:rPr lang="en-IN" dirty="0"/>
              <a:t>also called zero argument constructor or user defined default constructor</a:t>
            </a:r>
            <a:endParaRPr lang="en-US" dirty="0"/>
          </a:p>
          <a:p>
            <a:pPr lvl="1"/>
            <a:r>
              <a:rPr lang="en-IN" dirty="0"/>
              <a:t>If we create object without passing argument then </a:t>
            </a:r>
            <a:r>
              <a:rPr lang="en-IN" dirty="0" err="1"/>
              <a:t>parameterless</a:t>
            </a:r>
            <a:r>
              <a:rPr lang="en-IN" dirty="0"/>
              <a:t> constructor gets called</a:t>
            </a:r>
          </a:p>
          <a:p>
            <a:pPr lvl="1"/>
            <a:r>
              <a:rPr lang="en-IN" dirty="0"/>
              <a:t>Constructor do not take any parameter</a:t>
            </a:r>
            <a:endParaRPr lang="en-US" dirty="0"/>
          </a:p>
          <a:p>
            <a:r>
              <a:rPr lang="en-IN" dirty="0"/>
              <a:t>Parameterized constructor</a:t>
            </a:r>
            <a:endParaRPr lang="en-US" dirty="0"/>
          </a:p>
          <a:p>
            <a:pPr lvl="1"/>
            <a:r>
              <a:rPr lang="en-US" dirty="0"/>
              <a:t>If constructor take parameter then it is called parameterized constructor</a:t>
            </a:r>
            <a:endParaRPr lang="en-IN" dirty="0"/>
          </a:p>
          <a:p>
            <a:pPr lvl="1"/>
            <a:r>
              <a:rPr lang="en-IN" dirty="0"/>
              <a:t>If we create object, by passing argument then </a:t>
            </a:r>
            <a:r>
              <a:rPr lang="en-IN" dirty="0" err="1"/>
              <a:t>paramterized</a:t>
            </a:r>
            <a:r>
              <a:rPr lang="en-IN" dirty="0"/>
              <a:t> constructor gets called</a:t>
            </a:r>
            <a:endParaRPr lang="en-US" dirty="0"/>
          </a:p>
          <a:p>
            <a:r>
              <a:rPr lang="en-IN" dirty="0"/>
              <a:t>Default constructor</a:t>
            </a:r>
            <a:endParaRPr lang="en-US" dirty="0"/>
          </a:p>
          <a:p>
            <a:pPr lvl="1"/>
            <a:r>
              <a:rPr lang="en-IN" dirty="0"/>
              <a:t>If we do not define constructor inside class then compiler generates default constructor for the class.</a:t>
            </a:r>
            <a:endParaRPr lang="en-US" dirty="0"/>
          </a:p>
          <a:p>
            <a:pPr lvl="1"/>
            <a:r>
              <a:rPr lang="en-IN" dirty="0"/>
              <a:t>Compiler generated default constructor is </a:t>
            </a:r>
            <a:r>
              <a:rPr lang="en-IN" dirty="0" err="1"/>
              <a:t>parameterless</a:t>
            </a:r>
            <a:r>
              <a:rPr lang="en-IN" dirty="0"/>
              <a:t>.</a:t>
            </a:r>
            <a:endParaRPr lang="en-US" dirty="0"/>
          </a:p>
          <a:p>
            <a:endParaRPr lang="en-US" dirty="0"/>
          </a:p>
        </p:txBody>
      </p:sp>
    </p:spTree>
    <p:extLst>
      <p:ext uri="{BB962C8B-B14F-4D97-AF65-F5344CB8AC3E}">
        <p14:creationId xmlns:p14="http://schemas.microsoft.com/office/powerpoint/2010/main" val="33863304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Destructor</a:t>
            </a:r>
            <a:endParaRPr lang="en-US" dirty="0"/>
          </a:p>
        </p:txBody>
      </p:sp>
      <p:sp>
        <p:nvSpPr>
          <p:cNvPr id="3" name="Content Placeholder 2"/>
          <p:cNvSpPr>
            <a:spLocks noGrp="1"/>
          </p:cNvSpPr>
          <p:nvPr>
            <p:ph idx="1"/>
          </p:nvPr>
        </p:nvSpPr>
        <p:spPr/>
        <p:txBody>
          <a:bodyPr/>
          <a:lstStyle/>
          <a:p>
            <a:r>
              <a:rPr lang="en-IN" dirty="0"/>
              <a:t>It is a member function of a class which is used to release the resources.</a:t>
            </a:r>
            <a:endParaRPr lang="en-US" dirty="0"/>
          </a:p>
          <a:p>
            <a:r>
              <a:rPr lang="en-IN" dirty="0"/>
              <a:t>It is considered as special function of the class</a:t>
            </a:r>
            <a:endParaRPr lang="en-US" dirty="0"/>
          </a:p>
          <a:p>
            <a:pPr lvl="1"/>
            <a:r>
              <a:rPr lang="en-IN" dirty="0"/>
              <a:t>Its name is same as class name and always </a:t>
            </a:r>
            <a:r>
              <a:rPr lang="en-IN" dirty="0" err="1" smtClean="0"/>
              <a:t>preceds</a:t>
            </a:r>
            <a:r>
              <a:rPr lang="en-IN" dirty="0" smtClean="0"/>
              <a:t> </a:t>
            </a:r>
            <a:r>
              <a:rPr lang="en-IN" dirty="0"/>
              <a:t>with </a:t>
            </a:r>
            <a:r>
              <a:rPr lang="en-IN" dirty="0" smtClean="0"/>
              <a:t>tilde </a:t>
            </a:r>
            <a:r>
              <a:rPr lang="en-IN" dirty="0"/>
              <a:t>operator( ~ )</a:t>
            </a:r>
            <a:endParaRPr lang="en-US" dirty="0"/>
          </a:p>
          <a:p>
            <a:pPr lvl="1"/>
            <a:r>
              <a:rPr lang="en-IN" dirty="0"/>
              <a:t>It </a:t>
            </a:r>
            <a:r>
              <a:rPr lang="en-IN" dirty="0" smtClean="0"/>
              <a:t>doesn't </a:t>
            </a:r>
            <a:r>
              <a:rPr lang="en-IN" dirty="0"/>
              <a:t>have return type or doesn't take parameter.</a:t>
            </a:r>
            <a:endParaRPr lang="en-US" dirty="0"/>
          </a:p>
          <a:p>
            <a:pPr lvl="1"/>
            <a:r>
              <a:rPr lang="en-IN" dirty="0"/>
              <a:t>It is designed to call implicitly.	</a:t>
            </a:r>
            <a:endParaRPr lang="en-US" dirty="0"/>
          </a:p>
          <a:p>
            <a:r>
              <a:rPr lang="en-IN" dirty="0"/>
              <a:t>Destructor calling sequence is exactly opposite of constructor calling sequence.</a:t>
            </a:r>
            <a:endParaRPr lang="en-US" dirty="0"/>
          </a:p>
          <a:p>
            <a:r>
              <a:rPr lang="en-IN" dirty="0"/>
              <a:t>Destructor is designed to call implicitly.</a:t>
            </a:r>
            <a:endParaRPr lang="en-US" dirty="0"/>
          </a:p>
          <a:p>
            <a:r>
              <a:rPr lang="en-IN" dirty="0"/>
              <a:t>If we do not define destructor inside class then compiler generates default destructor for the class.</a:t>
            </a:r>
            <a:endParaRPr lang="en-US" dirty="0"/>
          </a:p>
          <a:p>
            <a:r>
              <a:rPr lang="en-IN" dirty="0"/>
              <a:t>Default destructor do not </a:t>
            </a:r>
            <a:r>
              <a:rPr lang="en-IN" dirty="0" smtClean="0"/>
              <a:t>release </a:t>
            </a:r>
            <a:r>
              <a:rPr lang="en-IN" dirty="0"/>
              <a:t>resources allocated by the programmer. If we want to release </a:t>
            </a:r>
            <a:r>
              <a:rPr lang="en-IN" dirty="0" smtClean="0"/>
              <a:t> it </a:t>
            </a:r>
            <a:r>
              <a:rPr lang="en-IN" dirty="0"/>
              <a:t>then we should define destructor inside class.</a:t>
            </a:r>
            <a:endParaRPr lang="en-US" dirty="0"/>
          </a:p>
          <a:p>
            <a:endParaRPr lang="en-US" dirty="0"/>
          </a:p>
        </p:txBody>
      </p:sp>
    </p:spTree>
    <p:extLst>
      <p:ext uri="{BB962C8B-B14F-4D97-AF65-F5344CB8AC3E}">
        <p14:creationId xmlns:p14="http://schemas.microsoft.com/office/powerpoint/2010/main" val="26405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3239</TotalTime>
  <Words>2066</Words>
  <Application>Microsoft Office PowerPoint</Application>
  <PresentationFormat>Widescreen</PresentationFormat>
  <Paragraphs>419</Paragraphs>
  <Slides>36</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36</vt:i4>
      </vt:variant>
    </vt:vector>
  </HeadingPairs>
  <TitlesOfParts>
    <vt:vector size="49" baseType="lpstr">
      <vt:lpstr>Arial</vt:lpstr>
      <vt:lpstr>Calibri</vt:lpstr>
      <vt:lpstr>DejaVu Sans</vt:lpstr>
      <vt:lpstr>等线</vt:lpstr>
      <vt:lpstr>Helvetica</vt:lpstr>
      <vt:lpstr>Liberation Serif</vt:lpstr>
      <vt:lpstr>Lohit Devanagari</vt:lpstr>
      <vt:lpstr>Noto Sans CJK SC Regular</vt:lpstr>
      <vt:lpstr>Symbol</vt:lpstr>
      <vt:lpstr>Times New Roman</vt:lpstr>
      <vt:lpstr>Wingdings</vt:lpstr>
      <vt:lpstr>Office Theme</vt:lpstr>
      <vt:lpstr>1_Office Theme</vt:lpstr>
      <vt:lpstr>PowerPoint Presentation</vt:lpstr>
      <vt:lpstr>PowerPoint Presentation</vt:lpstr>
      <vt:lpstr>Todays topics</vt:lpstr>
      <vt:lpstr>this pointer</vt:lpstr>
      <vt:lpstr>this pointer</vt:lpstr>
      <vt:lpstr>Types of Member Functions within class</vt:lpstr>
      <vt:lpstr>Constructor</vt:lpstr>
      <vt:lpstr>Types of Constructor</vt:lpstr>
      <vt:lpstr>Destructor</vt:lpstr>
      <vt:lpstr>Other Member functions of class</vt:lpstr>
      <vt:lpstr>Types of Member Functions within class</vt:lpstr>
      <vt:lpstr>Constructor</vt:lpstr>
      <vt:lpstr>Types of Constructor</vt:lpstr>
      <vt:lpstr>Destructor</vt:lpstr>
      <vt:lpstr>Other Member functions of class</vt:lpstr>
      <vt:lpstr>Scope Resolution Operator (: :) </vt:lpstr>
      <vt:lpstr>Namespace</vt:lpstr>
      <vt:lpstr>cin and cout</vt:lpstr>
      <vt:lpstr>PowerPoint Presentation</vt:lpstr>
      <vt:lpstr>Example Scope Resolution</vt:lpstr>
      <vt:lpstr>Modular Approach</vt:lpstr>
      <vt:lpstr>Constant in C++</vt:lpstr>
      <vt:lpstr>Constant data member</vt:lpstr>
      <vt:lpstr>Const member function</vt:lpstr>
      <vt:lpstr>Const object</vt:lpstr>
      <vt:lpstr>Reference</vt:lpstr>
      <vt:lpstr>Reference</vt:lpstr>
      <vt:lpstr>pass arguments to function, by value, by address or by reference.</vt:lpstr>
      <vt:lpstr>Difference  between Pointers and reference</vt:lpstr>
      <vt:lpstr>Sum function and Copy Constructor</vt:lpstr>
      <vt:lpstr>Dynamic Memory Allocation</vt:lpstr>
      <vt:lpstr>Heap Based object </vt:lpstr>
      <vt:lpstr>PowerPoint Presentation</vt:lpstr>
      <vt:lpstr>PowerPoint Presentation</vt:lpstr>
      <vt:lpstr>Tomorrow topics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Kulkarni</dc:creator>
  <cp:lastModifiedBy>sunbeam</cp:lastModifiedBy>
  <cp:revision>335</cp:revision>
  <dcterms:created xsi:type="dcterms:W3CDTF">2019-09-13T13:56:25Z</dcterms:created>
  <dcterms:modified xsi:type="dcterms:W3CDTF">2023-01-11T14:45:26Z</dcterms:modified>
</cp:coreProperties>
</file>