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 id="2147483700" r:id="rId2"/>
  </p:sldMasterIdLst>
  <p:notesMasterIdLst>
    <p:notesMasterId r:id="rId31"/>
  </p:notesMasterIdLst>
  <p:handoutMasterIdLst>
    <p:handoutMasterId r:id="rId32"/>
  </p:handoutMasterIdLst>
  <p:sldIdLst>
    <p:sldId id="256" r:id="rId3"/>
    <p:sldId id="445" r:id="rId4"/>
    <p:sldId id="436" r:id="rId5"/>
    <p:sldId id="411" r:id="rId6"/>
    <p:sldId id="430" r:id="rId7"/>
    <p:sldId id="412" r:id="rId8"/>
    <p:sldId id="413" r:id="rId9"/>
    <p:sldId id="414" r:id="rId10"/>
    <p:sldId id="415" r:id="rId11"/>
    <p:sldId id="417" r:id="rId12"/>
    <p:sldId id="418" r:id="rId13"/>
    <p:sldId id="419" r:id="rId14"/>
    <p:sldId id="446" r:id="rId15"/>
    <p:sldId id="447" r:id="rId16"/>
    <p:sldId id="423" r:id="rId17"/>
    <p:sldId id="424" r:id="rId18"/>
    <p:sldId id="425" r:id="rId19"/>
    <p:sldId id="426" r:id="rId20"/>
    <p:sldId id="427" r:id="rId21"/>
    <p:sldId id="428" r:id="rId22"/>
    <p:sldId id="429" r:id="rId23"/>
    <p:sldId id="439" r:id="rId24"/>
    <p:sldId id="440" r:id="rId25"/>
    <p:sldId id="441" r:id="rId26"/>
    <p:sldId id="442" r:id="rId27"/>
    <p:sldId id="443" r:id="rId28"/>
    <p:sldId id="44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nya" initials="p" lastIdx="4" clrIdx="0">
    <p:extLst>
      <p:ext uri="{19B8F6BF-5375-455C-9EA6-DF929625EA0E}">
        <p15:presenceInfo xmlns:p15="http://schemas.microsoft.com/office/powerpoint/2012/main" userId="pradnya" providerId="None"/>
      </p:ext>
    </p:extLst>
  </p:cmAuthor>
  <p:cmAuthor id="2" name="sunbeam" initials="s" lastIdx="2" clrIdx="1">
    <p:extLst>
      <p:ext uri="{19B8F6BF-5375-455C-9EA6-DF929625EA0E}">
        <p15:presenceInfo xmlns:p15="http://schemas.microsoft.com/office/powerpoint/2012/main" userId="sunbe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56" autoAdjust="0"/>
    <p:restoredTop sz="94651"/>
  </p:normalViewPr>
  <p:slideViewPr>
    <p:cSldViewPr snapToGrid="0" snapToObjects="1">
      <p:cViewPr varScale="1">
        <p:scale>
          <a:sx n="63" d="100"/>
          <a:sy n="63" d="100"/>
        </p:scale>
        <p:origin x="868"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pPr/>
              <a:t>1/12/2023</a:t>
            </a:fld>
            <a:endParaRPr lang="en-US"/>
          </a:p>
        </p:txBody>
      </p:sp>
      <p:sp>
        <p:nvSpPr>
          <p:cNvPr id="4" name="Footer Placeholder 3">
            <a:extLst>
              <a:ext uri="{FF2B5EF4-FFF2-40B4-BE49-F238E27FC236}">
                <a16:creationId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pPr/>
              <a:t>‹#›</a:t>
            </a:fld>
            <a:endParaRPr lang="en-US"/>
          </a:p>
        </p:txBody>
      </p:sp>
    </p:spTree>
    <p:extLst>
      <p:ext uri="{BB962C8B-B14F-4D97-AF65-F5344CB8AC3E}">
        <p14:creationId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pPr/>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pPr/>
              <a:t>‹#›</a:t>
            </a:fld>
            <a:endParaRPr lang="en-US"/>
          </a:p>
        </p:txBody>
      </p:sp>
    </p:spTree>
    <p:extLst>
      <p:ext uri="{BB962C8B-B14F-4D97-AF65-F5344CB8AC3E}">
        <p14:creationId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923E55-91C8-944F-96ED-E3974ABC9EA8}" type="slidenum">
              <a:rPr lang="en-US" smtClean="0"/>
              <a:pPr/>
              <a:t>1</a:t>
            </a:fld>
            <a:endParaRPr lang="en-US"/>
          </a:p>
        </p:txBody>
      </p:sp>
    </p:spTree>
    <p:extLst>
      <p:ext uri="{BB962C8B-B14F-4D97-AF65-F5344CB8AC3E}">
        <p14:creationId xmlns:p14="http://schemas.microsoft.com/office/powerpoint/2010/main" val="326709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Tree>
    <p:extLst>
      <p:ext uri="{BB962C8B-B14F-4D97-AF65-F5344CB8AC3E}">
        <p14:creationId xmlns:p14="http://schemas.microsoft.com/office/powerpoint/2010/main" val="146208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83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283747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96134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005554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extLst>
      <p:ext uri="{BB962C8B-B14F-4D97-AF65-F5344CB8AC3E}">
        <p14:creationId xmlns:p14="http://schemas.microsoft.com/office/powerpoint/2010/main" val="79352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1283914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132986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31965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115238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360500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301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264386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26095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8" name="Content Placeholder 2">
            <a:extLst>
              <a:ext uri="{FF2B5EF4-FFF2-40B4-BE49-F238E27FC236}">
                <a16:creationId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13" name="Text Placeholder 2">
            <a:extLst>
              <a:ext uri="{FF2B5EF4-FFF2-40B4-BE49-F238E27FC236}">
                <a16:creationId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1/12/2023</a:t>
            </a:fld>
            <a:endParaRPr lang="en-US"/>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6297480"/>
            <a:ext cx="12190680" cy="5590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Tx/>
                <a:latin typeface="Calibri"/>
                <a:ea typeface="DejaVu Sans"/>
              </a:rPr>
              <a:t>Sunbeam Infotech</a:t>
            </a:r>
            <a:endParaRPr kumimoji="0" lang="en-IN" sz="1800" b="0" i="0" u="none" strike="noStrike" kern="1200" cap="none" spc="-1" normalizeH="0" baseline="0" noProof="0">
              <a:ln>
                <a:noFill/>
              </a:ln>
              <a:solidFill>
                <a:prstClr val="black"/>
              </a:solidFill>
              <a:effectLst/>
              <a:uLnTx/>
              <a:uFillTx/>
              <a:latin typeface="Arial"/>
            </a:endParaRPr>
          </a:p>
        </p:txBody>
      </p:sp>
      <p:pic>
        <p:nvPicPr>
          <p:cNvPr id="7" name="Picture 12"/>
          <p:cNvPicPr/>
          <p:nvPr/>
        </p:nvPicPr>
        <p:blipFill>
          <a:blip r:embed="rId14"/>
          <a:stretch/>
        </p:blipFill>
        <p:spPr>
          <a:xfrm>
            <a:off x="11880" y="6319440"/>
            <a:ext cx="483480" cy="483480"/>
          </a:xfrm>
          <a:prstGeom prst="rect">
            <a:avLst/>
          </a:prstGeom>
          <a:ln>
            <a:noFill/>
          </a:ln>
        </p:spPr>
      </p:pic>
      <p:sp>
        <p:nvSpPr>
          <p:cNvPr id="2" name="CustomShape 2"/>
          <p:cNvSpPr/>
          <p:nvPr/>
        </p:nvSpPr>
        <p:spPr>
          <a:xfrm>
            <a:off x="10455120" y="6445800"/>
            <a:ext cx="1751400" cy="271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1" normalizeH="0" baseline="0" noProof="0">
                <a:ln>
                  <a:noFill/>
                </a:ln>
                <a:solidFill>
                  <a:srgbClr val="FFFFFF"/>
                </a:solidFill>
                <a:effectLst/>
                <a:uLnTx/>
                <a:uFillTx/>
                <a:latin typeface="Arial"/>
                <a:ea typeface="DejaVu Sans"/>
              </a:rPr>
              <a:t>www.sunbeaminfo.com</a:t>
            </a:r>
            <a:endParaRPr kumimoji="0" lang="en-IN" sz="1200" b="0" i="0" u="none" strike="noStrike" kern="1200" cap="none" spc="-1" normalizeH="0" baseline="0" noProof="0">
              <a:ln>
                <a:noFill/>
              </a:ln>
              <a:solidFill>
                <a:prstClr val="black"/>
              </a:solidFill>
              <a:effectLst/>
              <a:uLnTx/>
              <a:uFillTx/>
              <a:latin typeface="Arial"/>
            </a:endParaRPr>
          </a:p>
        </p:txBody>
      </p:sp>
      <p:sp>
        <p:nvSpPr>
          <p:cNvPr id="3" name="CustomShape 3"/>
          <p:cNvSpPr/>
          <p:nvPr/>
        </p:nvSpPr>
        <p:spPr>
          <a:xfrm>
            <a:off x="-2160" y="681120"/>
            <a:ext cx="12192840" cy="6300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extLst>
      <p:ext uri="{BB962C8B-B14F-4D97-AF65-F5344CB8AC3E}">
        <p14:creationId xmlns:p14="http://schemas.microsoft.com/office/powerpoint/2010/main" val="13242889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435100" y="3307556"/>
            <a:ext cx="9144000" cy="2559843"/>
          </a:xfrm>
        </p:spPr>
        <p:txBody>
          <a:bodyPr/>
          <a:lstStyle/>
          <a:p>
            <a:r>
              <a:rPr lang="en-IN" sz="3600" dirty="0" smtClean="0"/>
              <a:t>C++ Programming</a:t>
            </a:r>
          </a:p>
          <a:p>
            <a:r>
              <a:rPr lang="en-IN" dirty="0" smtClean="0">
                <a:solidFill>
                  <a:srgbClr val="002060"/>
                </a:solidFill>
              </a:rPr>
              <a:t>Trainer : </a:t>
            </a:r>
            <a:r>
              <a:rPr lang="en-IN" dirty="0" err="1" smtClean="0">
                <a:solidFill>
                  <a:srgbClr val="002060"/>
                </a:solidFill>
              </a:rPr>
              <a:t>Pradnyaa</a:t>
            </a:r>
            <a:r>
              <a:rPr lang="en-IN" dirty="0" smtClean="0">
                <a:solidFill>
                  <a:srgbClr val="002060"/>
                </a:solidFill>
              </a:rPr>
              <a:t> S. </a:t>
            </a:r>
            <a:r>
              <a:rPr lang="en-IN" dirty="0" err="1" smtClean="0">
                <a:solidFill>
                  <a:srgbClr val="002060"/>
                </a:solidFill>
              </a:rPr>
              <a:t>Dindorkar</a:t>
            </a:r>
            <a:endParaRPr lang="en-IN" dirty="0" smtClean="0">
              <a:solidFill>
                <a:srgbClr val="002060"/>
              </a:solidFill>
            </a:endParaRPr>
          </a:p>
          <a:p>
            <a:r>
              <a:rPr lang="en-IN" dirty="0" smtClean="0">
                <a:solidFill>
                  <a:srgbClr val="002060"/>
                </a:solidFill>
              </a:rPr>
              <a:t>Email: </a:t>
            </a:r>
            <a:r>
              <a:rPr lang="en-IN" dirty="0">
                <a:solidFill>
                  <a:srgbClr val="002060"/>
                </a:solidFill>
              </a:rPr>
              <a:t>p</a:t>
            </a:r>
            <a:r>
              <a:rPr lang="en-IN" dirty="0" smtClean="0">
                <a:solidFill>
                  <a:srgbClr val="002060"/>
                </a:solidFill>
              </a:rPr>
              <a:t>radnya@sunbeaminfo.com</a:t>
            </a:r>
            <a:endParaRPr lang="en-US" dirty="0" smtClean="0">
              <a:solidFill>
                <a:srgbClr val="002060"/>
              </a:solidFill>
            </a:endParaRPr>
          </a:p>
          <a:p>
            <a:endParaRPr lang="en-US" dirty="0" smtClean="0"/>
          </a:p>
          <a:p>
            <a:endParaRPr lang="en-US" dirty="0"/>
          </a:p>
        </p:txBody>
      </p:sp>
      <p:pic>
        <p:nvPicPr>
          <p:cNvPr id="4" name="Picture 3"/>
          <p:cNvPicPr/>
          <p:nvPr/>
        </p:nvPicPr>
        <p:blipFill>
          <a:blip r:embed="rId3"/>
          <a:stretch/>
        </p:blipFill>
        <p:spPr>
          <a:xfrm>
            <a:off x="4930000" y="1098220"/>
            <a:ext cx="1920240" cy="1920240"/>
          </a:xfrm>
          <a:prstGeom prst="rect">
            <a:avLst/>
          </a:prstGeom>
          <a:ln>
            <a:noFill/>
          </a:ln>
        </p:spPr>
      </p:pic>
    </p:spTree>
    <p:extLst>
      <p:ext uri="{BB962C8B-B14F-4D97-AF65-F5344CB8AC3E}">
        <p14:creationId xmlns:p14="http://schemas.microsoft.com/office/powerpoint/2010/main" val="395151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smtClean="0"/>
              <a:t>Operator Overloading</a:t>
            </a:r>
            <a:endParaRPr lang="en-US" b="1" dirty="0"/>
          </a:p>
        </p:txBody>
      </p:sp>
      <p:sp>
        <p:nvSpPr>
          <p:cNvPr id="5" name="Text Placeholder 4"/>
          <p:cNvSpPr>
            <a:spLocks noGrp="1"/>
          </p:cNvSpPr>
          <p:nvPr>
            <p:ph type="body" idx="1"/>
          </p:nvPr>
        </p:nvSpPr>
        <p:spPr>
          <a:xfrm>
            <a:off x="12076" y="999201"/>
            <a:ext cx="5381334" cy="597124"/>
          </a:xfrm>
        </p:spPr>
        <p:txBody>
          <a:bodyPr>
            <a:normAutofit/>
          </a:bodyPr>
          <a:lstStyle/>
          <a:p>
            <a:pPr algn="ctr"/>
            <a:r>
              <a:rPr lang="en-IN" dirty="0" smtClean="0">
                <a:solidFill>
                  <a:srgbClr val="0000CC"/>
                </a:solidFill>
              </a:rPr>
              <a:t>using member function</a:t>
            </a:r>
            <a:endParaRPr lang="en-US" dirty="0">
              <a:solidFill>
                <a:srgbClr val="0000CC"/>
              </a:solidFill>
            </a:endParaRPr>
          </a:p>
        </p:txBody>
      </p:sp>
      <p:sp>
        <p:nvSpPr>
          <p:cNvPr id="6" name="Content Placeholder 5"/>
          <p:cNvSpPr>
            <a:spLocks noGrp="1"/>
          </p:cNvSpPr>
          <p:nvPr>
            <p:ph sz="half" idx="2"/>
          </p:nvPr>
        </p:nvSpPr>
        <p:spPr>
          <a:xfrm>
            <a:off x="0" y="2291844"/>
            <a:ext cx="5705792" cy="3380536"/>
          </a:xfrm>
        </p:spPr>
        <p:txBody>
          <a:bodyPr>
            <a:normAutofit/>
          </a:bodyPr>
          <a:lstStyle/>
          <a:p>
            <a:r>
              <a:rPr lang="en-IN" sz="2000" dirty="0" smtClean="0"/>
              <a:t>operator function must be member function </a:t>
            </a:r>
          </a:p>
          <a:p>
            <a:r>
              <a:rPr lang="en-IN" sz="2000" dirty="0" smtClean="0"/>
              <a:t>If we want to overload, binary operator using member function then operator function should take only one parameter.</a:t>
            </a:r>
            <a:endParaRPr lang="en-US" sz="2000" dirty="0" smtClean="0"/>
          </a:p>
          <a:p>
            <a:pPr lvl="1"/>
            <a:r>
              <a:rPr lang="en-IN" dirty="0" smtClean="0"/>
              <a:t>Example  : </a:t>
            </a:r>
          </a:p>
          <a:p>
            <a:pPr marL="457200" lvl="1" indent="0">
              <a:buNone/>
            </a:pPr>
            <a:r>
              <a:rPr lang="en-IN" dirty="0" smtClean="0"/>
              <a:t>c3 = c1 + c2;   //will be called as </a:t>
            </a:r>
          </a:p>
          <a:p>
            <a:pPr marL="457200" lvl="1" indent="0">
              <a:buNone/>
            </a:pPr>
            <a:r>
              <a:rPr lang="en-IN" dirty="0"/>
              <a:t>	</a:t>
            </a:r>
            <a:r>
              <a:rPr lang="en-IN" dirty="0" smtClean="0"/>
              <a:t>	    //c3 = c1.operator+( c2 )</a:t>
            </a:r>
          </a:p>
          <a:p>
            <a:pPr marL="0" indent="0">
              <a:buNone/>
            </a:pPr>
            <a:endParaRPr lang="en-US" dirty="0"/>
          </a:p>
        </p:txBody>
      </p:sp>
      <p:sp>
        <p:nvSpPr>
          <p:cNvPr id="7" name="Text Placeholder 6"/>
          <p:cNvSpPr>
            <a:spLocks noGrp="1"/>
          </p:cNvSpPr>
          <p:nvPr>
            <p:ph type="body" idx="13"/>
          </p:nvPr>
        </p:nvSpPr>
        <p:spPr>
          <a:xfrm>
            <a:off x="6275070" y="949643"/>
            <a:ext cx="5705792" cy="646682"/>
          </a:xfrm>
        </p:spPr>
        <p:txBody>
          <a:bodyPr>
            <a:normAutofit/>
          </a:bodyPr>
          <a:lstStyle/>
          <a:p>
            <a:pPr algn="ctr"/>
            <a:r>
              <a:rPr lang="en-IN" dirty="0" smtClean="0">
                <a:solidFill>
                  <a:srgbClr val="0000CC"/>
                </a:solidFill>
              </a:rPr>
              <a:t>using non member function</a:t>
            </a:r>
            <a:endParaRPr lang="en-US" dirty="0">
              <a:solidFill>
                <a:srgbClr val="0000CC"/>
              </a:solidFill>
            </a:endParaRPr>
          </a:p>
        </p:txBody>
      </p:sp>
      <p:sp>
        <p:nvSpPr>
          <p:cNvPr id="8" name="Content Placeholder 7"/>
          <p:cNvSpPr>
            <a:spLocks noGrp="1"/>
          </p:cNvSpPr>
          <p:nvPr>
            <p:ph sz="half" idx="14"/>
          </p:nvPr>
        </p:nvSpPr>
        <p:spPr>
          <a:xfrm>
            <a:off x="6275070" y="2291844"/>
            <a:ext cx="5705792" cy="3148062"/>
          </a:xfrm>
        </p:spPr>
        <p:txBody>
          <a:bodyPr>
            <a:normAutofit/>
          </a:bodyPr>
          <a:lstStyle/>
          <a:p>
            <a:r>
              <a:rPr lang="en-IN" sz="2000" dirty="0" smtClean="0"/>
              <a:t>Operator function must be global function</a:t>
            </a:r>
          </a:p>
          <a:p>
            <a:r>
              <a:rPr lang="en-IN" sz="2000" dirty="0" smtClean="0"/>
              <a:t>If we want to overload binary operator using non member function then operator function should take two parameters.</a:t>
            </a:r>
          </a:p>
          <a:p>
            <a:pPr lvl="1"/>
            <a:r>
              <a:rPr lang="en-IN" dirty="0" smtClean="0"/>
              <a:t>Example :</a:t>
            </a:r>
          </a:p>
          <a:p>
            <a:pPr marL="457200" lvl="1" indent="0">
              <a:buNone/>
            </a:pPr>
            <a:r>
              <a:rPr lang="en-IN" dirty="0" smtClean="0"/>
              <a:t> c3 = c1 - c2;  // will be called as  </a:t>
            </a:r>
            <a:endParaRPr lang="en-IN" dirty="0"/>
          </a:p>
          <a:p>
            <a:pPr marL="457200" lvl="1" indent="0">
              <a:buNone/>
            </a:pPr>
            <a:r>
              <a:rPr lang="en-IN" dirty="0" smtClean="0"/>
              <a:t>                       // c3 = operator-(c1,c2);</a:t>
            </a:r>
          </a:p>
          <a:p>
            <a:pPr marL="0" indent="0">
              <a:buNone/>
            </a:pPr>
            <a:endParaRPr lang="en-US" dirty="0"/>
          </a:p>
        </p:txBody>
      </p:sp>
      <p:cxnSp>
        <p:nvCxnSpPr>
          <p:cNvPr id="3" name="Straight Connector 2"/>
          <p:cNvCxnSpPr/>
          <p:nvPr/>
        </p:nvCxnSpPr>
        <p:spPr>
          <a:xfrm flipH="1">
            <a:off x="6106332" y="743919"/>
            <a:ext cx="15499" cy="568787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860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We can not overloading following operator using member as well as non member function:</a:t>
            </a:r>
            <a:endParaRPr lang="en-US" dirty="0"/>
          </a:p>
        </p:txBody>
      </p:sp>
      <p:sp>
        <p:nvSpPr>
          <p:cNvPr id="3" name="Content Placeholder 2"/>
          <p:cNvSpPr>
            <a:spLocks noGrp="1"/>
          </p:cNvSpPr>
          <p:nvPr>
            <p:ph idx="1"/>
          </p:nvPr>
        </p:nvSpPr>
        <p:spPr>
          <a:xfrm>
            <a:off x="2951226" y="1314585"/>
            <a:ext cx="5929304" cy="4481781"/>
          </a:xfrm>
        </p:spPr>
        <p:txBody>
          <a:bodyPr/>
          <a:lstStyle/>
          <a:p>
            <a:pPr marL="457200" lvl="0" indent="-457200">
              <a:buFont typeface="+mj-lt"/>
              <a:buAutoNum type="arabicPeriod"/>
            </a:pPr>
            <a:r>
              <a:rPr lang="en-IN" dirty="0" smtClean="0"/>
              <a:t>dot/member selection operator( . )</a:t>
            </a:r>
            <a:endParaRPr lang="en-US" dirty="0" smtClean="0"/>
          </a:p>
          <a:p>
            <a:pPr marL="457200" lvl="0" indent="-457200">
              <a:buFont typeface="+mj-lt"/>
              <a:buAutoNum type="arabicPeriod"/>
            </a:pPr>
            <a:r>
              <a:rPr lang="en-IN" dirty="0" smtClean="0"/>
              <a:t>Pointer to member selection operator(.*)</a:t>
            </a:r>
            <a:endParaRPr lang="en-US" dirty="0" smtClean="0"/>
          </a:p>
          <a:p>
            <a:pPr marL="457200" lvl="0" indent="-457200">
              <a:buFont typeface="+mj-lt"/>
              <a:buAutoNum type="arabicPeriod"/>
            </a:pPr>
            <a:r>
              <a:rPr lang="en-IN" dirty="0" smtClean="0"/>
              <a:t>Scope resolution operator( :: )</a:t>
            </a:r>
            <a:endParaRPr lang="en-US" dirty="0" smtClean="0"/>
          </a:p>
          <a:p>
            <a:pPr marL="457200" lvl="0" indent="-457200">
              <a:buFont typeface="+mj-lt"/>
              <a:buAutoNum type="arabicPeriod"/>
            </a:pPr>
            <a:r>
              <a:rPr lang="en-IN" dirty="0" smtClean="0"/>
              <a:t>Ternary/conditional operator( ? : )</a:t>
            </a:r>
            <a:endParaRPr lang="en-US" dirty="0" smtClean="0"/>
          </a:p>
          <a:p>
            <a:pPr marL="457200" lvl="0" indent="-457200">
              <a:buFont typeface="+mj-lt"/>
              <a:buAutoNum type="arabicPeriod"/>
            </a:pPr>
            <a:r>
              <a:rPr lang="en-IN" dirty="0" err="1" smtClean="0"/>
              <a:t>sizeof</a:t>
            </a:r>
            <a:r>
              <a:rPr lang="en-IN" dirty="0" smtClean="0"/>
              <a:t>() operator</a:t>
            </a:r>
            <a:endParaRPr lang="en-US" dirty="0" smtClean="0"/>
          </a:p>
          <a:p>
            <a:pPr marL="457200" lvl="0" indent="-457200">
              <a:buFont typeface="+mj-lt"/>
              <a:buAutoNum type="arabicPeriod"/>
            </a:pPr>
            <a:r>
              <a:rPr lang="en-IN" dirty="0" err="1" smtClean="0"/>
              <a:t>typeid</a:t>
            </a:r>
            <a:r>
              <a:rPr lang="en-IN" dirty="0" smtClean="0"/>
              <a:t>() operator</a:t>
            </a:r>
            <a:endParaRPr lang="en-US" dirty="0" smtClean="0"/>
          </a:p>
          <a:p>
            <a:pPr marL="457200" lvl="0" indent="-457200">
              <a:buFont typeface="+mj-lt"/>
              <a:buAutoNum type="arabicPeriod"/>
            </a:pPr>
            <a:r>
              <a:rPr lang="en-IN" dirty="0" err="1" smtClean="0"/>
              <a:t>static_cast</a:t>
            </a:r>
            <a:r>
              <a:rPr lang="en-IN" dirty="0" smtClean="0"/>
              <a:t> operator</a:t>
            </a:r>
            <a:endParaRPr lang="en-US" dirty="0" smtClean="0"/>
          </a:p>
          <a:p>
            <a:pPr marL="457200" lvl="0" indent="-457200">
              <a:buFont typeface="+mj-lt"/>
              <a:buAutoNum type="arabicPeriod"/>
            </a:pPr>
            <a:r>
              <a:rPr lang="en-IN" dirty="0" err="1" smtClean="0"/>
              <a:t>dynamic_cast</a:t>
            </a:r>
            <a:r>
              <a:rPr lang="en-IN" dirty="0" smtClean="0"/>
              <a:t> operator</a:t>
            </a:r>
            <a:endParaRPr lang="en-US" dirty="0" smtClean="0"/>
          </a:p>
          <a:p>
            <a:pPr marL="457200" lvl="0" indent="-457200">
              <a:buFont typeface="+mj-lt"/>
              <a:buAutoNum type="arabicPeriod"/>
            </a:pPr>
            <a:r>
              <a:rPr lang="en-IN" dirty="0" err="1" smtClean="0"/>
              <a:t>const_cast</a:t>
            </a:r>
            <a:r>
              <a:rPr lang="en-IN" dirty="0" smtClean="0"/>
              <a:t> operator</a:t>
            </a:r>
            <a:endParaRPr lang="en-US" dirty="0" smtClean="0"/>
          </a:p>
          <a:p>
            <a:pPr marL="457200" lvl="0" indent="-457200">
              <a:buFont typeface="+mj-lt"/>
              <a:buAutoNum type="arabicPeriod"/>
            </a:pPr>
            <a:r>
              <a:rPr lang="en-IN" dirty="0" err="1" smtClean="0"/>
              <a:t>reinterpret_cast</a:t>
            </a:r>
            <a:r>
              <a:rPr lang="en-IN" dirty="0" smtClean="0"/>
              <a:t> operator</a:t>
            </a:r>
            <a:endParaRPr lang="en-US" dirty="0" smtClean="0"/>
          </a:p>
        </p:txBody>
      </p:sp>
    </p:spTree>
    <p:extLst>
      <p:ext uri="{BB962C8B-B14F-4D97-AF65-F5344CB8AC3E}">
        <p14:creationId xmlns:p14="http://schemas.microsoft.com/office/powerpoint/2010/main" val="2682943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We can not overload following operators using non member function:</a:t>
            </a:r>
            <a:endParaRPr lang="en-US" dirty="0"/>
          </a:p>
        </p:txBody>
      </p:sp>
      <p:sp>
        <p:nvSpPr>
          <p:cNvPr id="3" name="Content Placeholder 2"/>
          <p:cNvSpPr>
            <a:spLocks noGrp="1"/>
          </p:cNvSpPr>
          <p:nvPr>
            <p:ph idx="1"/>
          </p:nvPr>
        </p:nvSpPr>
        <p:spPr>
          <a:xfrm>
            <a:off x="3369680" y="1624552"/>
            <a:ext cx="5836314" cy="2900954"/>
          </a:xfrm>
        </p:spPr>
        <p:txBody>
          <a:bodyPr/>
          <a:lstStyle/>
          <a:p>
            <a:pPr lvl="0"/>
            <a:r>
              <a:rPr lang="en-IN" dirty="0" smtClean="0"/>
              <a:t>Assignment operator( = )</a:t>
            </a:r>
            <a:endParaRPr lang="en-US" dirty="0" smtClean="0"/>
          </a:p>
          <a:p>
            <a:pPr lvl="0"/>
            <a:r>
              <a:rPr lang="en-IN" dirty="0" smtClean="0"/>
              <a:t>Subscript / Index operator( [] )</a:t>
            </a:r>
            <a:endParaRPr lang="en-US" dirty="0" smtClean="0"/>
          </a:p>
          <a:p>
            <a:pPr lvl="0"/>
            <a:r>
              <a:rPr lang="en-IN" dirty="0" smtClean="0"/>
              <a:t>Function Call operator[ () ]</a:t>
            </a:r>
            <a:endParaRPr lang="en-US" dirty="0" smtClean="0"/>
          </a:p>
          <a:p>
            <a:pPr lvl="0"/>
            <a:r>
              <a:rPr lang="en-IN" dirty="0" smtClean="0"/>
              <a:t>Arrow / Dereferencing operator( </a:t>
            </a:r>
            <a:r>
              <a:rPr lang="en-IN" dirty="0" smtClean="0">
                <a:sym typeface="Wingdings" panose="05000000000000000000" pitchFamily="2" charset="2"/>
              </a:rPr>
              <a:t></a:t>
            </a:r>
            <a:r>
              <a:rPr lang="en-IN" dirty="0" smtClean="0"/>
              <a:t> )</a:t>
            </a:r>
            <a:endParaRPr lang="en-US" dirty="0" smtClean="0"/>
          </a:p>
          <a:p>
            <a:pPr marL="0" indent="0">
              <a:buNone/>
            </a:pPr>
            <a:endParaRPr lang="en-US" dirty="0"/>
          </a:p>
        </p:txBody>
      </p:sp>
    </p:spTree>
    <p:extLst>
      <p:ext uri="{BB962C8B-B14F-4D97-AF65-F5344CB8AC3E}">
        <p14:creationId xmlns:p14="http://schemas.microsoft.com/office/powerpoint/2010/main" val="1241286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Copying</a:t>
            </a:r>
            <a:endParaRPr lang="en-US" dirty="0"/>
          </a:p>
        </p:txBody>
      </p:sp>
      <p:sp>
        <p:nvSpPr>
          <p:cNvPr id="3" name="Content Placeholder 2"/>
          <p:cNvSpPr>
            <a:spLocks noGrp="1"/>
          </p:cNvSpPr>
          <p:nvPr>
            <p:ph idx="1"/>
          </p:nvPr>
        </p:nvSpPr>
        <p:spPr>
          <a:xfrm>
            <a:off x="130533" y="927128"/>
            <a:ext cx="11947497" cy="2055224"/>
          </a:xfrm>
        </p:spPr>
        <p:txBody>
          <a:bodyPr>
            <a:normAutofit/>
          </a:bodyPr>
          <a:lstStyle/>
          <a:p>
            <a:r>
              <a:rPr lang="en-US" dirty="0"/>
              <a:t>In object-oriented programming, “object copying” is a process of creating a copy of an existing object.</a:t>
            </a:r>
          </a:p>
          <a:p>
            <a:r>
              <a:rPr lang="en-US" dirty="0"/>
              <a:t>The resulting object is called an object copy or simply copy of the original object.</a:t>
            </a:r>
          </a:p>
          <a:p>
            <a:r>
              <a:rPr lang="en-US" dirty="0"/>
              <a:t>Methods of copying:</a:t>
            </a:r>
          </a:p>
          <a:p>
            <a:pPr lvl="1">
              <a:buNone/>
            </a:pPr>
            <a:r>
              <a:rPr lang="en-US" dirty="0"/>
              <a:t>• Shallow copy</a:t>
            </a:r>
          </a:p>
          <a:p>
            <a:pPr lvl="1">
              <a:buNone/>
            </a:pPr>
            <a:r>
              <a:rPr lang="en-US" dirty="0"/>
              <a:t>• Deep copy</a:t>
            </a:r>
          </a:p>
        </p:txBody>
      </p:sp>
      <p:pic>
        <p:nvPicPr>
          <p:cNvPr id="1026" name="Picture 2"/>
          <p:cNvPicPr>
            <a:picLocks noChangeAspect="1" noChangeArrowheads="1"/>
          </p:cNvPicPr>
          <p:nvPr/>
        </p:nvPicPr>
        <p:blipFill>
          <a:blip r:embed="rId2"/>
          <a:srcRect/>
          <a:stretch>
            <a:fillRect/>
          </a:stretch>
        </p:blipFill>
        <p:spPr bwMode="auto">
          <a:xfrm>
            <a:off x="2566988" y="2982352"/>
            <a:ext cx="7058025" cy="2905125"/>
          </a:xfrm>
          <a:prstGeom prst="rect">
            <a:avLst/>
          </a:prstGeom>
          <a:noFill/>
          <a:ln w="9525">
            <a:noFill/>
            <a:miter lim="800000"/>
            <a:headEnd/>
            <a:tailEnd/>
          </a:ln>
          <a:effectLst/>
        </p:spPr>
      </p:pic>
    </p:spTree>
    <p:extLst>
      <p:ext uri="{BB962C8B-B14F-4D97-AF65-F5344CB8AC3E}">
        <p14:creationId xmlns:p14="http://schemas.microsoft.com/office/powerpoint/2010/main" val="989385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Copy</a:t>
            </a:r>
            <a:endParaRPr lang="en-US" dirty="0"/>
          </a:p>
        </p:txBody>
      </p:sp>
      <p:sp>
        <p:nvSpPr>
          <p:cNvPr id="3" name="Content Placeholder 2"/>
          <p:cNvSpPr>
            <a:spLocks noGrp="1"/>
          </p:cNvSpPr>
          <p:nvPr>
            <p:ph idx="1"/>
          </p:nvPr>
        </p:nvSpPr>
        <p:spPr>
          <a:xfrm>
            <a:off x="130533" y="805913"/>
            <a:ext cx="11947497" cy="5517396"/>
          </a:xfrm>
        </p:spPr>
        <p:txBody>
          <a:bodyPr/>
          <a:lstStyle/>
          <a:p>
            <a:pPr marL="0" lvl="0" indent="0">
              <a:buNone/>
            </a:pPr>
            <a:r>
              <a:rPr lang="en-US" dirty="0"/>
              <a:t>The copy constructor is used to </a:t>
            </a:r>
            <a:r>
              <a:rPr lang="en-US" dirty="0" smtClean="0"/>
              <a:t>initialize </a:t>
            </a:r>
            <a:r>
              <a:rPr lang="en-US" dirty="0"/>
              <a:t>the new object with the previously created object of the same class. </a:t>
            </a:r>
            <a:endParaRPr lang="en-IN" b="1" dirty="0"/>
          </a:p>
          <a:p>
            <a:pPr lvl="0"/>
            <a:r>
              <a:rPr lang="en-IN" b="1" dirty="0" smtClean="0"/>
              <a:t>Shallow </a:t>
            </a:r>
            <a:r>
              <a:rPr lang="en-IN" b="1" dirty="0"/>
              <a:t>Copy </a:t>
            </a:r>
          </a:p>
          <a:p>
            <a:pPr lvl="1"/>
            <a:r>
              <a:rPr lang="en-US" dirty="0"/>
              <a:t>The process of copying state of object into another object.</a:t>
            </a:r>
          </a:p>
          <a:p>
            <a:pPr lvl="1"/>
            <a:r>
              <a:rPr lang="en-US" dirty="0"/>
              <a:t> It is also called as </a:t>
            </a:r>
            <a:r>
              <a:rPr lang="en-US" b="1" dirty="0"/>
              <a:t>bit-wise</a:t>
            </a:r>
            <a:r>
              <a:rPr lang="en-US" dirty="0"/>
              <a:t> copy.</a:t>
            </a:r>
            <a:endParaRPr lang="en-IN" dirty="0"/>
          </a:p>
          <a:p>
            <a:pPr lvl="1"/>
            <a:r>
              <a:rPr lang="en-IN" dirty="0"/>
              <a:t>When we assign one object to another object at that time copying all the contents from source object to destination object as it is. Such type of copy is called as shallow copy.</a:t>
            </a:r>
          </a:p>
          <a:p>
            <a:pPr lvl="1"/>
            <a:r>
              <a:rPr lang="en-IN" dirty="0"/>
              <a:t>Compiler by default create a shallow copy. Default copy constructor always create shallow copy</a:t>
            </a:r>
            <a:r>
              <a:rPr lang="en-IN" dirty="0" smtClean="0"/>
              <a:t>.</a:t>
            </a:r>
          </a:p>
          <a:p>
            <a:pPr marL="457200" lvl="1" indent="0">
              <a:buNone/>
            </a:pPr>
            <a:endParaRPr lang="en-US" dirty="0"/>
          </a:p>
          <a:p>
            <a:r>
              <a:rPr lang="en-IN" b="1" dirty="0"/>
              <a:t>Deep Copy</a:t>
            </a:r>
          </a:p>
          <a:p>
            <a:pPr lvl="1"/>
            <a:r>
              <a:rPr lang="en-US" dirty="0"/>
              <a:t>Deep copy is the process of copying state of the object by modifying some state.</a:t>
            </a:r>
          </a:p>
          <a:p>
            <a:pPr lvl="1"/>
            <a:r>
              <a:rPr lang="en-US" dirty="0"/>
              <a:t>It is also called as </a:t>
            </a:r>
            <a:r>
              <a:rPr lang="en-US" b="1" dirty="0"/>
              <a:t>member-wise</a:t>
            </a:r>
            <a:r>
              <a:rPr lang="en-US" dirty="0"/>
              <a:t> copy.</a:t>
            </a:r>
            <a:endParaRPr lang="en-IN" dirty="0"/>
          </a:p>
          <a:p>
            <a:pPr lvl="1"/>
            <a:r>
              <a:rPr lang="en-IN" dirty="0"/>
              <a:t>When class contains at least one data member of pointer type, </a:t>
            </a:r>
            <a:r>
              <a:rPr lang="en-IN" dirty="0" smtClean="0"/>
              <a:t>and class </a:t>
            </a:r>
            <a:r>
              <a:rPr lang="en-IN" dirty="0"/>
              <a:t>contains user defined destructor </a:t>
            </a:r>
            <a:r>
              <a:rPr lang="en-IN" dirty="0" smtClean="0"/>
              <a:t>then  </a:t>
            </a:r>
            <a:r>
              <a:rPr lang="en-IN" dirty="0"/>
              <a:t>when we assign one object to another </a:t>
            </a:r>
            <a:r>
              <a:rPr lang="en-IN" dirty="0" smtClean="0"/>
              <a:t>object then </a:t>
            </a:r>
            <a:r>
              <a:rPr lang="en-US" dirty="0"/>
              <a:t>copy </a:t>
            </a:r>
            <a:r>
              <a:rPr lang="en-US" dirty="0" smtClean="0"/>
              <a:t>constructor is called.</a:t>
            </a:r>
          </a:p>
          <a:p>
            <a:pPr lvl="1"/>
            <a:r>
              <a:rPr lang="en-IN" dirty="0" smtClean="0"/>
              <a:t> </a:t>
            </a:r>
            <a:r>
              <a:rPr lang="en-IN" dirty="0"/>
              <a:t>A</a:t>
            </a:r>
            <a:r>
              <a:rPr lang="en-IN" dirty="0" smtClean="0"/>
              <a:t>t </a:t>
            </a:r>
            <a:r>
              <a:rPr lang="en-IN" dirty="0"/>
              <a:t>that time instead of copy base address allocate a new memory for </a:t>
            </a:r>
            <a:r>
              <a:rPr lang="en-IN" dirty="0" smtClean="0"/>
              <a:t>newly created object </a:t>
            </a:r>
            <a:r>
              <a:rPr lang="en-IN" dirty="0"/>
              <a:t>and then copy contain from memory of source object into memory of destination object. </a:t>
            </a:r>
            <a:r>
              <a:rPr lang="en-IN" dirty="0" smtClean="0"/>
              <a:t>Such </a:t>
            </a:r>
            <a:r>
              <a:rPr lang="en-IN" dirty="0"/>
              <a:t>type of copy is called as deep copy.</a:t>
            </a:r>
          </a:p>
        </p:txBody>
      </p:sp>
    </p:spTree>
    <p:extLst>
      <p:ext uri="{BB962C8B-B14F-4D97-AF65-F5344CB8AC3E}">
        <p14:creationId xmlns:p14="http://schemas.microsoft.com/office/powerpoint/2010/main" val="208993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523880" y="1080000"/>
            <a:ext cx="9142560" cy="4176360"/>
          </a:xfrm>
          <a:prstGeom prst="rect">
            <a:avLst/>
          </a:prstGeom>
          <a:noFill/>
          <a:ln>
            <a:noFill/>
          </a:ln>
        </p:spPr>
        <p:style>
          <a:lnRef idx="0">
            <a:scrgbClr r="0" g="0" b="0"/>
          </a:lnRef>
          <a:fillRef idx="0">
            <a:scrgbClr r="0" g="0" b="0"/>
          </a:fillRef>
          <a:effectRef idx="0">
            <a:scrgbClr r="0" g="0" b="0"/>
          </a:effectRef>
          <a:fontRef idx="minor"/>
        </p:style>
      </p:sp>
      <p:sp>
        <p:nvSpPr>
          <p:cNvPr id="45" name="CustomShape 2"/>
          <p:cNvSpPr/>
          <p:nvPr/>
        </p:nvSpPr>
        <p:spPr>
          <a:xfrm>
            <a:off x="813431" y="936000"/>
            <a:ext cx="11303640" cy="501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1" normalizeH="0" baseline="0" noProof="0" dirty="0">
                <a:ln>
                  <a:noFill/>
                </a:ln>
                <a:solidFill>
                  <a:prstClr val="black"/>
                </a:solidFill>
                <a:effectLst/>
                <a:uLnTx/>
                <a:uFillTx/>
                <a:latin typeface="Arial"/>
              </a:rPr>
              <a:t>Object Oriented programming structure(oops) :-</a:t>
            </a:r>
            <a:endParaRPr kumimoji="0" lang="en-IN" sz="32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rPr>
              <a:t>-&gt; It is a programing methodology to organise complex program into simple program </a:t>
            </a:r>
            <a:r>
              <a:rPr kumimoji="0" lang="en-IN" sz="2400" b="0" i="0" u="none" strike="noStrike" kern="1200" cap="none" spc="-1" normalizeH="0" baseline="0" noProof="0" dirty="0" smtClean="0">
                <a:ln>
                  <a:noFill/>
                </a:ln>
                <a:solidFill>
                  <a:prstClr val="black"/>
                </a:solidFill>
                <a:effectLst/>
                <a:uLnTx/>
                <a:uFillTx/>
                <a:latin typeface="Arial"/>
              </a:rPr>
              <a:t>in terms </a:t>
            </a:r>
            <a:r>
              <a:rPr kumimoji="0" lang="en-IN" sz="2400" b="0" i="0" u="none" strike="noStrike" kern="1200" cap="none" spc="-1" normalizeH="0" baseline="0" noProof="0" dirty="0">
                <a:ln>
                  <a:noFill/>
                </a:ln>
                <a:solidFill>
                  <a:prstClr val="black"/>
                </a:solidFill>
                <a:effectLst/>
                <a:uLnTx/>
                <a:uFillTx/>
                <a:latin typeface="Arial"/>
              </a:rPr>
              <a:t>of class and  objects such methodology is called as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rPr>
              <a:t>"Object Oriented programming 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rPr>
              <a:t>-&gt; It is a programing methodology to organise complex program into simple program by using the concept of  Abstraction, Encapsulation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rPr>
              <a:t>and Inheritance</a:t>
            </a:r>
            <a:r>
              <a:rPr kumimoji="0" lang="en-IN" sz="2400" b="0" i="0" u="none" strike="noStrike" kern="1200" cap="none" spc="-1" normalizeH="0" baseline="0" noProof="0" dirty="0" smtClean="0">
                <a:ln>
                  <a:noFill/>
                </a:ln>
                <a:solidFill>
                  <a:prstClr val="black"/>
                </a:solidFill>
                <a:effectLst/>
                <a:uLnTx/>
                <a:uFillTx/>
                <a:latin typeface="Arial"/>
              </a:rPr>
              <a:t>, modularity</a:t>
            </a:r>
            <a:r>
              <a:rPr kumimoji="0" lang="en-IN" sz="2400" b="0" i="0" u="none" strike="noStrike" kern="1200" cap="none" spc="-1" normalizeH="0" baseline="0" noProof="0" dirty="0">
                <a:ln>
                  <a:noFill/>
                </a:ln>
                <a:solidFill>
                  <a:prstClr val="black"/>
                </a:solidFill>
                <a:effectLst/>
                <a:uLnTx/>
                <a:uFillTx/>
                <a:latin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rPr>
              <a:t>-&gt;so the language which supports Abstraction,  Encapsulation and Inheritance is  called as Object Oriented programming language.</a:t>
            </a:r>
          </a:p>
        </p:txBody>
      </p:sp>
    </p:spTree>
    <p:extLst>
      <p:ext uri="{BB962C8B-B14F-4D97-AF65-F5344CB8AC3E}">
        <p14:creationId xmlns:p14="http://schemas.microsoft.com/office/powerpoint/2010/main" val="2442092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pillars of oops</a:t>
            </a:r>
            <a:endParaRPr lang="en-US" dirty="0"/>
          </a:p>
        </p:txBody>
      </p:sp>
      <p:sp>
        <p:nvSpPr>
          <p:cNvPr id="3" name="Content Placeholder 2"/>
          <p:cNvSpPr>
            <a:spLocks noGrp="1"/>
          </p:cNvSpPr>
          <p:nvPr>
            <p:ph idx="1"/>
          </p:nvPr>
        </p:nvSpPr>
        <p:spPr>
          <a:xfrm>
            <a:off x="114299" y="774024"/>
            <a:ext cx="11947497" cy="5564781"/>
          </a:xfrm>
        </p:spPr>
        <p:txBody>
          <a:bodyPr>
            <a:normAutofit fontScale="92500" lnSpcReduction="10000"/>
          </a:bodyPr>
          <a:lstStyle/>
          <a:p>
            <a:r>
              <a:rPr lang="en-US" b="1" dirty="0" smtClean="0"/>
              <a:t>Abstraction</a:t>
            </a:r>
            <a:r>
              <a:rPr lang="en-US" dirty="0" smtClean="0"/>
              <a:t>	</a:t>
            </a:r>
          </a:p>
          <a:p>
            <a:pPr lvl="1"/>
            <a:r>
              <a:rPr lang="en-US" dirty="0" smtClean="0"/>
              <a:t>getting only essential things and hiding unnecessary details is called as abstraction.</a:t>
            </a:r>
          </a:p>
          <a:p>
            <a:pPr lvl="1"/>
            <a:r>
              <a:rPr lang="en-US" dirty="0" smtClean="0"/>
              <a:t>Abstraction always describe outer behavior of object.</a:t>
            </a:r>
          </a:p>
          <a:p>
            <a:pPr lvl="1"/>
            <a:r>
              <a:rPr lang="en-US" dirty="0" smtClean="0"/>
              <a:t>In console application when we give call to function in to the main function , it represents the abstraction.</a:t>
            </a:r>
          </a:p>
          <a:p>
            <a:pPr lvl="1"/>
            <a:r>
              <a:rPr lang="en-US" dirty="0" smtClean="0"/>
              <a:t>By Creating object and calling public member function on </a:t>
            </a:r>
            <a:r>
              <a:rPr lang="en-US" dirty="0"/>
              <a:t>it we can achieve </a:t>
            </a:r>
            <a:r>
              <a:rPr lang="en-US" dirty="0" smtClean="0"/>
              <a:t>abstraction.</a:t>
            </a:r>
          </a:p>
          <a:p>
            <a:r>
              <a:rPr lang="en-US" dirty="0" smtClean="0"/>
              <a:t> </a:t>
            </a:r>
            <a:r>
              <a:rPr lang="en-US" b="1" dirty="0" smtClean="0"/>
              <a:t>Encapsulation</a:t>
            </a:r>
          </a:p>
          <a:p>
            <a:pPr lvl="1"/>
            <a:r>
              <a:rPr lang="en-US" dirty="0" smtClean="0"/>
              <a:t>binding of data and code together is called as encapsulation. By defining class we can </a:t>
            </a:r>
            <a:r>
              <a:rPr lang="en-US" dirty="0"/>
              <a:t>achieve </a:t>
            </a:r>
            <a:r>
              <a:rPr lang="en-US" dirty="0" smtClean="0"/>
              <a:t>encapsulation.</a:t>
            </a:r>
          </a:p>
          <a:p>
            <a:pPr lvl="1"/>
            <a:r>
              <a:rPr lang="en-US" dirty="0" smtClean="0"/>
              <a:t>Implementation of abstraction is called encapsulation.</a:t>
            </a:r>
          </a:p>
          <a:p>
            <a:pPr lvl="1"/>
            <a:r>
              <a:rPr lang="en-US" dirty="0" smtClean="0"/>
              <a:t>Encapsulation always describe inner behavior of object</a:t>
            </a:r>
          </a:p>
          <a:p>
            <a:pPr lvl="1"/>
            <a:r>
              <a:rPr lang="en-US" dirty="0" smtClean="0"/>
              <a:t>Function call is abstraction and Function definition is encapsulation.</a:t>
            </a:r>
          </a:p>
          <a:p>
            <a:pPr lvl="1"/>
            <a:r>
              <a:rPr lang="en-US" dirty="0" smtClean="0"/>
              <a:t>Information hiding</a:t>
            </a:r>
          </a:p>
          <a:p>
            <a:pPr lvl="2"/>
            <a:r>
              <a:rPr lang="en-US" dirty="0" smtClean="0"/>
              <a:t>Hiding information from user is called information hiding.</a:t>
            </a:r>
          </a:p>
          <a:p>
            <a:pPr lvl="2"/>
            <a:r>
              <a:rPr lang="en-US" dirty="0" smtClean="0"/>
              <a:t>In </a:t>
            </a:r>
            <a:r>
              <a:rPr lang="en-US" dirty="0" err="1" smtClean="0"/>
              <a:t>c++</a:t>
            </a:r>
            <a:r>
              <a:rPr lang="en-US" dirty="0" smtClean="0"/>
              <a:t> we used access Specifier to provide information hiding.</a:t>
            </a:r>
          </a:p>
          <a:p>
            <a:r>
              <a:rPr lang="en-US" b="1" dirty="0" smtClean="0"/>
              <a:t>Modularity</a:t>
            </a:r>
          </a:p>
          <a:p>
            <a:pPr lvl="1"/>
            <a:r>
              <a:rPr lang="en-US" dirty="0" smtClean="0"/>
              <a:t>Dividing programs into small modules for the purpose of  simplicity is called modularity.</a:t>
            </a:r>
          </a:p>
          <a:p>
            <a:r>
              <a:rPr lang="en-US" b="1" dirty="0" smtClean="0"/>
              <a:t>Hierarchy</a:t>
            </a:r>
          </a:p>
          <a:p>
            <a:pPr lvl="1"/>
            <a:r>
              <a:rPr lang="en-US" dirty="0" smtClean="0"/>
              <a:t>Hierarchy is ranking or ordering of abstractions.</a:t>
            </a:r>
          </a:p>
          <a:p>
            <a:pPr lvl="1"/>
            <a:r>
              <a:rPr lang="en-US" dirty="0" smtClean="0"/>
              <a:t>Main purpose of hierarchy is to achieve re-usability.</a:t>
            </a:r>
          </a:p>
          <a:p>
            <a:pPr lvl="1"/>
            <a:r>
              <a:rPr lang="en-US" dirty="0" smtClean="0"/>
              <a:t>Types –&gt;  1:</a:t>
            </a:r>
            <a:r>
              <a:rPr lang="en-US" b="1" dirty="0"/>
              <a:t> Inheritance [is-a] </a:t>
            </a:r>
            <a:r>
              <a:rPr lang="en-US" b="1" dirty="0" smtClean="0"/>
              <a:t> , 2:</a:t>
            </a:r>
            <a:r>
              <a:rPr lang="en-IN" b="1" dirty="0"/>
              <a:t> </a:t>
            </a:r>
            <a:r>
              <a:rPr lang="en-IN" b="1" dirty="0" smtClean="0"/>
              <a:t>Association </a:t>
            </a:r>
            <a:r>
              <a:rPr lang="en-US" b="1" dirty="0"/>
              <a:t>[has-a] </a:t>
            </a:r>
            <a:endParaRPr lang="en-US" dirty="0" smtClean="0"/>
          </a:p>
          <a:p>
            <a:endParaRPr lang="en-US" dirty="0"/>
          </a:p>
        </p:txBody>
      </p:sp>
    </p:spTree>
    <p:extLst>
      <p:ext uri="{BB962C8B-B14F-4D97-AF65-F5344CB8AC3E}">
        <p14:creationId xmlns:p14="http://schemas.microsoft.com/office/powerpoint/2010/main" val="101280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Minor pillars of oops</a:t>
            </a:r>
            <a:endParaRPr lang="en-US" dirty="0"/>
          </a:p>
        </p:txBody>
      </p:sp>
      <p:sp>
        <p:nvSpPr>
          <p:cNvPr id="3" name="Content Placeholder 2"/>
          <p:cNvSpPr>
            <a:spLocks noGrp="1"/>
          </p:cNvSpPr>
          <p:nvPr>
            <p:ph idx="1"/>
          </p:nvPr>
        </p:nvSpPr>
        <p:spPr>
          <a:xfrm>
            <a:off x="130533" y="865135"/>
            <a:ext cx="11947497" cy="5365185"/>
          </a:xfrm>
        </p:spPr>
        <p:txBody>
          <a:bodyPr>
            <a:normAutofit lnSpcReduction="10000"/>
          </a:bodyPr>
          <a:lstStyle/>
          <a:p>
            <a:r>
              <a:rPr lang="en-US" b="1" dirty="0" smtClean="0"/>
              <a:t>Polymorphism (Typing)</a:t>
            </a:r>
          </a:p>
          <a:p>
            <a:pPr lvl="1"/>
            <a:r>
              <a:rPr lang="en-US" dirty="0" smtClean="0"/>
              <a:t>One interface having multiple forms is called as polymorphism.</a:t>
            </a:r>
          </a:p>
          <a:p>
            <a:pPr lvl="1"/>
            <a:r>
              <a:rPr lang="en-US" dirty="0" smtClean="0"/>
              <a:t>Polymorphism have two types</a:t>
            </a:r>
          </a:p>
          <a:p>
            <a:pPr marL="1257300" lvl="2" indent="-342900">
              <a:buFont typeface="+mj-lt"/>
              <a:buAutoNum type="arabicPeriod"/>
            </a:pPr>
            <a:r>
              <a:rPr lang="en-US" b="1" dirty="0" smtClean="0"/>
              <a:t>Compile time polymorphism (</a:t>
            </a:r>
            <a:r>
              <a:rPr lang="en-US" dirty="0"/>
              <a:t>Static polymorphism / Static binding / Early binding  / Weak typing / False Polymorphism </a:t>
            </a:r>
            <a:r>
              <a:rPr lang="en-US" b="1" dirty="0" smtClean="0"/>
              <a:t>)</a:t>
            </a:r>
          </a:p>
          <a:p>
            <a:pPr marL="1714500" lvl="3" indent="-342900">
              <a:buNone/>
            </a:pPr>
            <a:r>
              <a:rPr lang="en-US" dirty="0" smtClean="0"/>
              <a:t>	</a:t>
            </a:r>
            <a:r>
              <a:rPr lang="en-US" sz="1800" dirty="0" smtClean="0"/>
              <a:t>when the call to the function resolved at compile time it is called as compile time polymorphism. And it is achieved by using function overloading, operator overloading, template</a:t>
            </a:r>
          </a:p>
          <a:p>
            <a:pPr marL="1257300" lvl="2" indent="-342900">
              <a:buFont typeface="+mj-lt"/>
              <a:buAutoNum type="arabicPeriod"/>
            </a:pPr>
            <a:r>
              <a:rPr lang="en-US" b="1" dirty="0" smtClean="0"/>
              <a:t> Runtime polymorphism (</a:t>
            </a:r>
            <a:r>
              <a:rPr lang="en-US" sz="1900" dirty="0"/>
              <a:t>Dynamic polymorphism / Dynamic binding / Late binding / Strong typing / True polymorphism</a:t>
            </a:r>
            <a:r>
              <a:rPr lang="en-US" sz="1900" b="1" dirty="0" smtClean="0"/>
              <a:t>)</a:t>
            </a:r>
          </a:p>
          <a:p>
            <a:pPr marL="1257300" lvl="2" indent="-342900">
              <a:buNone/>
            </a:pPr>
            <a:r>
              <a:rPr lang="en-US" dirty="0" smtClean="0"/>
              <a:t>		when the call to the function resolved at run time it is called as run time polymorphism. And it is 	achieved by using function overriding.</a:t>
            </a:r>
          </a:p>
          <a:p>
            <a:r>
              <a:rPr lang="en-US" dirty="0" smtClean="0"/>
              <a:t> </a:t>
            </a:r>
            <a:r>
              <a:rPr lang="en-US" b="1" dirty="0" smtClean="0"/>
              <a:t>Concurrency</a:t>
            </a:r>
          </a:p>
          <a:p>
            <a:pPr lvl="1"/>
            <a:r>
              <a:rPr lang="en-US" dirty="0"/>
              <a:t>Process of executing multiple tasks simultaneously is called Concurrency</a:t>
            </a:r>
            <a:r>
              <a:rPr lang="en-US" b="1" dirty="0" smtClean="0"/>
              <a:t>.</a:t>
            </a:r>
          </a:p>
          <a:p>
            <a:pPr lvl="1"/>
            <a:r>
              <a:rPr lang="en-US" dirty="0" smtClean="0"/>
              <a:t>Can be achieved by multithreading which is Used to utilize hardware resources efficiently. </a:t>
            </a:r>
          </a:p>
          <a:p>
            <a:pPr lvl="1"/>
            <a:endParaRPr lang="en-US" dirty="0" smtClean="0"/>
          </a:p>
          <a:p>
            <a:r>
              <a:rPr lang="en-US" dirty="0" smtClean="0"/>
              <a:t> </a:t>
            </a:r>
            <a:r>
              <a:rPr lang="en-US" b="1" dirty="0" smtClean="0"/>
              <a:t>Persistence</a:t>
            </a:r>
          </a:p>
          <a:p>
            <a:pPr lvl="1"/>
            <a:r>
              <a:rPr lang="en-US" dirty="0" smtClean="0"/>
              <a:t>Used to maintain state </a:t>
            </a:r>
            <a:r>
              <a:rPr lang="en-US" dirty="0"/>
              <a:t>of object across </a:t>
            </a:r>
            <a:r>
              <a:rPr lang="en-US" dirty="0" smtClean="0"/>
              <a:t>time and space on secondary storage .</a:t>
            </a:r>
          </a:p>
          <a:p>
            <a:pPr lvl="1"/>
            <a:r>
              <a:rPr lang="en-US" dirty="0" smtClean="0"/>
              <a:t>Using file handling we can achieve it. To transfer and save the </a:t>
            </a:r>
            <a:r>
              <a:rPr lang="en-US" dirty="0"/>
              <a:t>state of </a:t>
            </a:r>
            <a:r>
              <a:rPr lang="en-US" dirty="0" smtClean="0"/>
              <a:t>object needs serialization and also socket programming for network.</a:t>
            </a:r>
          </a:p>
          <a:p>
            <a:endParaRPr lang="en-US" dirty="0"/>
          </a:p>
        </p:txBody>
      </p:sp>
    </p:spTree>
    <p:extLst>
      <p:ext uri="{BB962C8B-B14F-4D97-AF65-F5344CB8AC3E}">
        <p14:creationId xmlns:p14="http://schemas.microsoft.com/office/powerpoint/2010/main" val="742402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Association</a:t>
            </a:r>
            <a:endParaRPr lang="en-US" b="1" dirty="0"/>
          </a:p>
        </p:txBody>
      </p:sp>
      <p:sp>
        <p:nvSpPr>
          <p:cNvPr id="3" name="Content Placeholder 2"/>
          <p:cNvSpPr>
            <a:spLocks noGrp="1"/>
          </p:cNvSpPr>
          <p:nvPr>
            <p:ph idx="1"/>
          </p:nvPr>
        </p:nvSpPr>
        <p:spPr>
          <a:xfrm>
            <a:off x="244503" y="825527"/>
            <a:ext cx="11947497" cy="5410173"/>
          </a:xfrm>
        </p:spPr>
        <p:txBody>
          <a:bodyPr>
            <a:normAutofit/>
          </a:bodyPr>
          <a:lstStyle/>
          <a:p>
            <a:r>
              <a:rPr lang="en-IN" sz="2400" dirty="0"/>
              <a:t>I</a:t>
            </a:r>
            <a:r>
              <a:rPr lang="en-IN" sz="2400" dirty="0" smtClean="0"/>
              <a:t>f </a:t>
            </a:r>
            <a:r>
              <a:rPr lang="en-IN" sz="2400" dirty="0"/>
              <a:t>has-a relationship exist between two types then we should use association.</a:t>
            </a:r>
            <a:endParaRPr lang="en-US" sz="2400" dirty="0"/>
          </a:p>
          <a:p>
            <a:r>
              <a:rPr lang="en-IN" sz="2400" dirty="0"/>
              <a:t>Example : Car has-a engine (OR engine is part-of car)</a:t>
            </a:r>
            <a:endParaRPr lang="en-US" sz="2400" dirty="0"/>
          </a:p>
          <a:p>
            <a:r>
              <a:rPr lang="en-IN" sz="2400" dirty="0"/>
              <a:t>If object is part-of / component of another object then it is called association.</a:t>
            </a:r>
            <a:endParaRPr lang="en-US" sz="2400" dirty="0"/>
          </a:p>
          <a:p>
            <a:r>
              <a:rPr lang="en-IN" sz="2400" dirty="0"/>
              <a:t>If we declare object of a class as a data member inside another class then it represents association</a:t>
            </a:r>
            <a:r>
              <a:rPr lang="en-IN" sz="2400" dirty="0" smtClean="0"/>
              <a:t>.</a:t>
            </a:r>
            <a:endParaRPr lang="en-US" sz="2400" dirty="0"/>
          </a:p>
        </p:txBody>
      </p:sp>
      <p:sp>
        <p:nvSpPr>
          <p:cNvPr id="4" name="Rectangle 3"/>
          <p:cNvSpPr/>
          <p:nvPr/>
        </p:nvSpPr>
        <p:spPr>
          <a:xfrm>
            <a:off x="7369444" y="3076412"/>
            <a:ext cx="4393769" cy="2960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IN" dirty="0" smtClean="0"/>
              <a:t>class Engine</a:t>
            </a:r>
            <a:endParaRPr lang="en-US" dirty="0" smtClean="0"/>
          </a:p>
          <a:p>
            <a:r>
              <a:rPr lang="en-IN" dirty="0" smtClean="0"/>
              <a:t>{</a:t>
            </a:r>
            <a:r>
              <a:rPr lang="en-US" dirty="0" smtClean="0"/>
              <a:t>    </a:t>
            </a:r>
          </a:p>
          <a:p>
            <a:r>
              <a:rPr lang="en-US" dirty="0" smtClean="0"/>
              <a:t>	</a:t>
            </a:r>
            <a:r>
              <a:rPr lang="en-US" dirty="0" err="1" smtClean="0"/>
              <a:t>int</a:t>
            </a:r>
            <a:r>
              <a:rPr lang="en-US" dirty="0" smtClean="0"/>
              <a:t> cc, fuel;   </a:t>
            </a:r>
          </a:p>
          <a:p>
            <a:r>
              <a:rPr lang="en-IN" dirty="0" smtClean="0"/>
              <a:t>};</a:t>
            </a:r>
            <a:endParaRPr lang="en-US" dirty="0" smtClean="0"/>
          </a:p>
          <a:p>
            <a:pPr>
              <a:buNone/>
            </a:pPr>
            <a:r>
              <a:rPr lang="en-IN" dirty="0" smtClean="0"/>
              <a:t>class Car</a:t>
            </a:r>
            <a:endParaRPr lang="en-US" dirty="0" smtClean="0"/>
          </a:p>
          <a:p>
            <a:pPr>
              <a:buNone/>
            </a:pPr>
            <a:r>
              <a:rPr lang="en-IN" dirty="0" smtClean="0"/>
              <a:t>{   	private:</a:t>
            </a:r>
            <a:endParaRPr lang="en-US" dirty="0" smtClean="0"/>
          </a:p>
          <a:p>
            <a:pPr>
              <a:buNone/>
            </a:pPr>
            <a:r>
              <a:rPr lang="en-IN" dirty="0" smtClean="0"/>
              <a:t>	Engine e;   //Association</a:t>
            </a:r>
            <a:endParaRPr lang="en-US" dirty="0" smtClean="0"/>
          </a:p>
          <a:p>
            <a:pPr>
              <a:buNone/>
            </a:pPr>
            <a:r>
              <a:rPr lang="en-IN" dirty="0" smtClean="0"/>
              <a:t>};</a:t>
            </a:r>
          </a:p>
          <a:p>
            <a:r>
              <a:rPr lang="en-IN" dirty="0"/>
              <a:t>Dependant Object : Car </a:t>
            </a:r>
            <a:r>
              <a:rPr lang="en-IN" dirty="0" smtClean="0"/>
              <a:t>Object</a:t>
            </a:r>
          </a:p>
          <a:p>
            <a:r>
              <a:rPr lang="en-IN" dirty="0"/>
              <a:t>Dependency Object : Engine </a:t>
            </a:r>
            <a:r>
              <a:rPr lang="en-IN" dirty="0" smtClean="0"/>
              <a:t>Object</a:t>
            </a:r>
            <a:endParaRPr lang="en-US" dirty="0"/>
          </a:p>
          <a:p>
            <a:pPr>
              <a:buNone/>
            </a:pPr>
            <a:endParaRPr lang="en-US" dirty="0"/>
          </a:p>
        </p:txBody>
      </p:sp>
      <p:sp>
        <p:nvSpPr>
          <p:cNvPr id="5" name="Rectangle 4"/>
          <p:cNvSpPr/>
          <p:nvPr/>
        </p:nvSpPr>
        <p:spPr>
          <a:xfrm>
            <a:off x="743919" y="3076412"/>
            <a:ext cx="4308528" cy="2960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Example Association</a:t>
            </a:r>
            <a:r>
              <a:rPr lang="en-IN" sz="2400" dirty="0" smtClean="0"/>
              <a:t>:</a:t>
            </a:r>
          </a:p>
          <a:p>
            <a:pPr marL="342900" indent="-342900">
              <a:buFont typeface="Wingdings" panose="05000000000000000000" pitchFamily="2" charset="2"/>
              <a:buChar char="Ø"/>
            </a:pPr>
            <a:r>
              <a:rPr lang="en-IN" sz="2400" dirty="0"/>
              <a:t>Car has-a </a:t>
            </a:r>
            <a:r>
              <a:rPr lang="en-IN" sz="2400" dirty="0" smtClean="0"/>
              <a:t>engine</a:t>
            </a:r>
          </a:p>
          <a:p>
            <a:pPr marL="342900" indent="-342900">
              <a:buFont typeface="Wingdings" panose="05000000000000000000" pitchFamily="2" charset="2"/>
              <a:buChar char="Ø"/>
            </a:pPr>
            <a:r>
              <a:rPr lang="en-US" sz="2400" dirty="0" smtClean="0"/>
              <a:t>Laptop has-a hand disk</a:t>
            </a:r>
          </a:p>
          <a:p>
            <a:pPr marL="342900" indent="-342900">
              <a:buFont typeface="Wingdings" panose="05000000000000000000" pitchFamily="2" charset="2"/>
              <a:buChar char="Ø"/>
            </a:pPr>
            <a:r>
              <a:rPr lang="en-US" sz="2400" dirty="0" smtClean="0"/>
              <a:t>Room has-a wall</a:t>
            </a:r>
          </a:p>
          <a:p>
            <a:pPr marL="342900" indent="-342900">
              <a:buFont typeface="Wingdings" panose="05000000000000000000" pitchFamily="2" charset="2"/>
              <a:buChar char="Ø"/>
            </a:pPr>
            <a:r>
              <a:rPr lang="en-US" sz="2400" dirty="0" smtClean="0"/>
              <a:t>Bank has-a accounts</a:t>
            </a:r>
            <a:endParaRPr lang="en-IN" sz="2400" dirty="0"/>
          </a:p>
        </p:txBody>
      </p:sp>
    </p:spTree>
    <p:extLst>
      <p:ext uri="{BB962C8B-B14F-4D97-AF65-F5344CB8AC3E}">
        <p14:creationId xmlns:p14="http://schemas.microsoft.com/office/powerpoint/2010/main" val="106604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Engine Power Explained - Do you know your PS from your bh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129" y="36346"/>
            <a:ext cx="10044334" cy="630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3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did ….</a:t>
            </a:r>
            <a:endParaRPr lang="en-US" dirty="0"/>
          </a:p>
        </p:txBody>
      </p:sp>
      <p:sp>
        <p:nvSpPr>
          <p:cNvPr id="3" name="Rectangle 2"/>
          <p:cNvSpPr/>
          <p:nvPr/>
        </p:nvSpPr>
        <p:spPr>
          <a:xfrm>
            <a:off x="2767623" y="1003777"/>
            <a:ext cx="7594600" cy="6411563"/>
          </a:xfrm>
          <a:prstGeom prst="rect">
            <a:avLst/>
          </a:prstGeom>
        </p:spPr>
        <p:txBody>
          <a:bodyPr wrap="square">
            <a:spAutoFit/>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Constructor</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Types of </a:t>
            </a:r>
            <a:r>
              <a:rPr kumimoji="0" lang="en-IN"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Constructor</a:t>
            </a:r>
          </a:p>
          <a:p>
            <a:pPr marL="342900" marR="0" lvl="0" indent="-342900" algn="l" defTabSz="914400" rtl="0" eaLnBrk="1" fontAlgn="auto" latinLnBrk="0" hangingPunct="1">
              <a:lnSpc>
                <a:spcPct val="115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Destructor</a:t>
            </a:r>
          </a:p>
          <a:p>
            <a:pPr marL="342900" marR="0" lvl="0" indent="-342900" algn="l" defTabSz="914400" rtl="0" eaLnBrk="1" fontAlgn="auto" latinLnBrk="0" hangingPunct="1">
              <a:lnSpc>
                <a:spcPct val="115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Mutators</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 setter</a:t>
            </a:r>
          </a:p>
          <a:p>
            <a:pPr marL="342900" marR="0" lvl="0" indent="-342900" algn="l" defTabSz="914400" rtl="0" eaLnBrk="1" fontAlgn="auto" latinLnBrk="0" hangingPunct="1">
              <a:lnSpc>
                <a:spcPct val="115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Inspector / getter</a:t>
            </a:r>
          </a:p>
          <a:p>
            <a:pPr marL="342900" marR="0" lvl="0" indent="-342900" algn="l" defTabSz="914400" rtl="0" eaLnBrk="1" fontAlgn="auto" latinLnBrk="0" hangingPunct="1">
              <a:lnSpc>
                <a:spcPct val="115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Facilitator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Namespace , </a:t>
            </a:r>
            <a:r>
              <a:rPr kumimoji="0" lang="en-IN" sz="2400" b="0" i="0" u="none" strike="noStrike" kern="1200" cap="none" spc="0" normalizeH="0" baseline="0" noProof="0" dirty="0" err="1" smtClean="0">
                <a:ln>
                  <a:noFill/>
                </a:ln>
                <a:solidFill>
                  <a:prstClr val="black"/>
                </a:solidFill>
                <a:effectLst/>
                <a:uLnTx/>
                <a:uFillTx/>
                <a:latin typeface="Calibri"/>
                <a:ea typeface="+mn-ea"/>
                <a:cs typeface="+mn-cs"/>
              </a:rPr>
              <a:t>cin</a:t>
            </a: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 </a:t>
            </a:r>
            <a:r>
              <a:rPr kumimoji="0" lang="en-IN" sz="2400" b="0" i="0" u="none" strike="noStrike" kern="1200" cap="none" spc="0" normalizeH="0" baseline="0" noProof="0" dirty="0">
                <a:ln>
                  <a:noFill/>
                </a:ln>
                <a:solidFill>
                  <a:prstClr val="black"/>
                </a:solidFill>
                <a:effectLst/>
                <a:uLnTx/>
                <a:uFillTx/>
                <a:latin typeface="Calibri"/>
                <a:ea typeface="+mn-ea"/>
                <a:cs typeface="+mn-cs"/>
              </a:rPr>
              <a:t>and </a:t>
            </a:r>
            <a:r>
              <a:rPr kumimoji="0" lang="en-IN" sz="2400" b="0" i="0" u="none" strike="noStrike" kern="1200" cap="none" spc="0" normalizeH="0" baseline="0" noProof="0" dirty="0" err="1">
                <a:ln>
                  <a:noFill/>
                </a:ln>
                <a:solidFill>
                  <a:prstClr val="black"/>
                </a:solidFill>
                <a:effectLst/>
                <a:uLnTx/>
                <a:uFillTx/>
                <a:latin typeface="Calibri"/>
                <a:ea typeface="+mn-ea"/>
                <a:cs typeface="+mn-cs"/>
              </a:rPr>
              <a:t>cout</a:t>
            </a:r>
            <a:r>
              <a:rPr kumimoji="0" lang="en-IN" sz="24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complex class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Modular Approach</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Constant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References  </a:t>
            </a: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 Difference </a:t>
            </a:r>
            <a:r>
              <a:rPr kumimoji="0" lang="en-IN" sz="2400" b="0" i="0" u="none" strike="noStrike" kern="1200" cap="none" spc="0" normalizeH="0" baseline="0" noProof="0" dirty="0">
                <a:ln>
                  <a:noFill/>
                </a:ln>
                <a:solidFill>
                  <a:prstClr val="black"/>
                </a:solidFill>
                <a:effectLst/>
                <a:uLnTx/>
                <a:uFillTx/>
                <a:latin typeface="Calibri"/>
                <a:ea typeface="+mn-ea"/>
                <a:cs typeface="+mn-cs"/>
              </a:rPr>
              <a:t>between Pointers and reference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Sum function and Copy Constructor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New and delete </a:t>
            </a: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 Difference </a:t>
            </a:r>
            <a:r>
              <a:rPr kumimoji="0" lang="en-IN" sz="2400" b="0" i="0" u="none" strike="noStrike" kern="1200" cap="none" spc="0" normalizeH="0" baseline="0" noProof="0" dirty="0">
                <a:ln>
                  <a:noFill/>
                </a:ln>
                <a:solidFill>
                  <a:prstClr val="black"/>
                </a:solidFill>
                <a:effectLst/>
                <a:uLnTx/>
                <a:uFillTx/>
                <a:latin typeface="Calibri"/>
                <a:ea typeface="+mn-ea"/>
                <a:cs typeface="+mn-cs"/>
              </a:rPr>
              <a:t>between New and </a:t>
            </a:r>
            <a:r>
              <a:rPr kumimoji="0" lang="en-IN" sz="2400" b="0" i="0" u="none" strike="noStrike" kern="1200" cap="none" spc="0" normalizeH="0" baseline="0" noProof="0" dirty="0" err="1" smtClean="0">
                <a:ln>
                  <a:noFill/>
                </a:ln>
                <a:solidFill>
                  <a:prstClr val="black"/>
                </a:solidFill>
                <a:effectLst/>
                <a:uLnTx/>
                <a:uFillTx/>
                <a:latin typeface="Calibri"/>
                <a:ea typeface="+mn-ea"/>
                <a:cs typeface="+mn-cs"/>
              </a:rPr>
              <a:t>malloc</a:t>
            </a: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15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5628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Association</a:t>
            </a:r>
            <a:endParaRPr lang="en-IN" dirty="0"/>
          </a:p>
        </p:txBody>
      </p:sp>
      <p:pic>
        <p:nvPicPr>
          <p:cNvPr id="1026" name="Picture 2" descr="Car Images | Free Vectors, Stock Photos &amp; PS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7900" y="927101"/>
            <a:ext cx="5172075" cy="46664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0k+ Car Wheel Pictures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762" y="4038825"/>
            <a:ext cx="2334407" cy="15547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r Mirror - Car Rear Mirror Wholesale Trader from Gurga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443" y="1151792"/>
            <a:ext cx="1709737" cy="170973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Car Engines Work | HowStuffW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785658"/>
            <a:ext cx="3981157" cy="23135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ony Car Music System- Features, Benefits, How to Bu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9581" y="1151792"/>
            <a:ext cx="2328953" cy="107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47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b="1" dirty="0"/>
              <a:t>Composition and aggregation are specialized form of association</a:t>
            </a:r>
            <a:endParaRPr lang="en-US" b="1" dirty="0"/>
          </a:p>
        </p:txBody>
      </p:sp>
      <p:sp>
        <p:nvSpPr>
          <p:cNvPr id="5" name="Text Placeholder 4"/>
          <p:cNvSpPr>
            <a:spLocks noGrp="1"/>
          </p:cNvSpPr>
          <p:nvPr>
            <p:ph type="body" idx="1"/>
          </p:nvPr>
        </p:nvSpPr>
        <p:spPr>
          <a:xfrm>
            <a:off x="211138" y="949642"/>
            <a:ext cx="5705792" cy="491699"/>
          </a:xfrm>
        </p:spPr>
        <p:txBody>
          <a:bodyPr>
            <a:normAutofit/>
          </a:bodyPr>
          <a:lstStyle/>
          <a:p>
            <a:pPr algn="ctr"/>
            <a:r>
              <a:rPr lang="en-IN" sz="2800" dirty="0">
                <a:solidFill>
                  <a:srgbClr val="C00000"/>
                </a:solidFill>
              </a:rPr>
              <a:t>Composition</a:t>
            </a:r>
            <a:endParaRPr lang="en-US" sz="2800" dirty="0">
              <a:solidFill>
                <a:srgbClr val="C00000"/>
              </a:solidFill>
            </a:endParaRPr>
          </a:p>
        </p:txBody>
      </p:sp>
      <p:sp>
        <p:nvSpPr>
          <p:cNvPr id="6" name="Content Placeholder 5"/>
          <p:cNvSpPr>
            <a:spLocks noGrp="1"/>
          </p:cNvSpPr>
          <p:nvPr>
            <p:ph sz="half" idx="2"/>
          </p:nvPr>
        </p:nvSpPr>
        <p:spPr>
          <a:xfrm>
            <a:off x="211138" y="1630168"/>
            <a:ext cx="5705792" cy="4519172"/>
          </a:xfrm>
        </p:spPr>
        <p:txBody>
          <a:bodyPr>
            <a:normAutofit fontScale="92500"/>
          </a:bodyPr>
          <a:lstStyle/>
          <a:p>
            <a:pPr lvl="0"/>
            <a:r>
              <a:rPr lang="en-IN" sz="2000" dirty="0">
                <a:solidFill>
                  <a:srgbClr val="C00000"/>
                </a:solidFill>
              </a:rPr>
              <a:t>If dependency object do not exist without </a:t>
            </a:r>
            <a:r>
              <a:rPr lang="en-IN" sz="2000" dirty="0" smtClean="0">
                <a:solidFill>
                  <a:srgbClr val="C00000"/>
                </a:solidFill>
              </a:rPr>
              <a:t>Dependent </a:t>
            </a:r>
            <a:r>
              <a:rPr lang="en-IN" sz="2000" dirty="0">
                <a:solidFill>
                  <a:srgbClr val="C00000"/>
                </a:solidFill>
              </a:rPr>
              <a:t>object then it represents composition.</a:t>
            </a:r>
            <a:endParaRPr lang="en-US" sz="2000" dirty="0">
              <a:solidFill>
                <a:srgbClr val="C00000"/>
              </a:solidFill>
            </a:endParaRPr>
          </a:p>
          <a:p>
            <a:pPr lvl="0"/>
            <a:r>
              <a:rPr lang="en-IN" sz="2000" dirty="0">
                <a:solidFill>
                  <a:srgbClr val="C00000"/>
                </a:solidFill>
              </a:rPr>
              <a:t>Composition represents tight coupling.</a:t>
            </a:r>
            <a:endParaRPr lang="en-US" sz="2000" dirty="0">
              <a:solidFill>
                <a:srgbClr val="C00000"/>
              </a:solidFill>
            </a:endParaRPr>
          </a:p>
          <a:p>
            <a:pPr lvl="0"/>
            <a:r>
              <a:rPr lang="en-IN" sz="2000" dirty="0">
                <a:solidFill>
                  <a:srgbClr val="C00000"/>
                </a:solidFill>
              </a:rPr>
              <a:t>Example: Human has-a heart.</a:t>
            </a:r>
            <a:endParaRPr lang="en-US" sz="2000" dirty="0">
              <a:solidFill>
                <a:srgbClr val="C00000"/>
              </a:solidFill>
            </a:endParaRPr>
          </a:p>
          <a:p>
            <a:pPr>
              <a:buNone/>
            </a:pPr>
            <a:r>
              <a:rPr lang="en-IN" sz="2000" dirty="0">
                <a:solidFill>
                  <a:srgbClr val="C00000"/>
                </a:solidFill>
              </a:rPr>
              <a:t>class Heart</a:t>
            </a:r>
            <a:endParaRPr lang="en-US" sz="2000" dirty="0">
              <a:solidFill>
                <a:srgbClr val="C00000"/>
              </a:solidFill>
            </a:endParaRPr>
          </a:p>
          <a:p>
            <a:pPr>
              <a:buNone/>
            </a:pPr>
            <a:r>
              <a:rPr lang="en-IN" sz="2000" dirty="0">
                <a:solidFill>
                  <a:srgbClr val="C00000"/>
                </a:solidFill>
              </a:rPr>
              <a:t>{ };</a:t>
            </a:r>
            <a:endParaRPr lang="en-US" sz="2000" dirty="0">
              <a:solidFill>
                <a:srgbClr val="C00000"/>
              </a:solidFill>
            </a:endParaRPr>
          </a:p>
          <a:p>
            <a:pPr>
              <a:buNone/>
            </a:pPr>
            <a:r>
              <a:rPr lang="en-IN" sz="2000" dirty="0">
                <a:solidFill>
                  <a:srgbClr val="C00000"/>
                </a:solidFill>
              </a:rPr>
              <a:t>class Human</a:t>
            </a:r>
            <a:endParaRPr lang="en-US" sz="2000" dirty="0">
              <a:solidFill>
                <a:srgbClr val="C00000"/>
              </a:solidFill>
            </a:endParaRPr>
          </a:p>
          <a:p>
            <a:pPr>
              <a:buNone/>
            </a:pPr>
            <a:r>
              <a:rPr lang="en-IN" sz="2000" dirty="0">
                <a:solidFill>
                  <a:srgbClr val="C00000"/>
                </a:solidFill>
              </a:rPr>
              <a:t>{ 	</a:t>
            </a:r>
            <a:endParaRPr lang="en-IN" sz="2000" dirty="0" smtClean="0">
              <a:solidFill>
                <a:srgbClr val="C00000"/>
              </a:solidFill>
            </a:endParaRPr>
          </a:p>
          <a:p>
            <a:pPr>
              <a:buNone/>
            </a:pPr>
            <a:r>
              <a:rPr lang="en-IN" sz="2000" dirty="0">
                <a:solidFill>
                  <a:srgbClr val="C00000"/>
                </a:solidFill>
              </a:rPr>
              <a:t>	</a:t>
            </a:r>
            <a:r>
              <a:rPr lang="en-IN" sz="2000" dirty="0" smtClean="0">
                <a:solidFill>
                  <a:srgbClr val="C00000"/>
                </a:solidFill>
              </a:rPr>
              <a:t>Heart </a:t>
            </a:r>
            <a:r>
              <a:rPr lang="en-IN" sz="2000" dirty="0" err="1">
                <a:solidFill>
                  <a:srgbClr val="C00000"/>
                </a:solidFill>
              </a:rPr>
              <a:t>hrt</a:t>
            </a:r>
            <a:r>
              <a:rPr lang="en-IN" sz="2000" dirty="0">
                <a:solidFill>
                  <a:srgbClr val="C00000"/>
                </a:solidFill>
              </a:rPr>
              <a:t>; //Association-&gt;Composition </a:t>
            </a:r>
            <a:endParaRPr lang="en-US" sz="2000" dirty="0">
              <a:solidFill>
                <a:srgbClr val="C00000"/>
              </a:solidFill>
            </a:endParaRPr>
          </a:p>
          <a:p>
            <a:pPr>
              <a:buNone/>
            </a:pPr>
            <a:r>
              <a:rPr lang="en-IN" sz="2000" dirty="0">
                <a:solidFill>
                  <a:srgbClr val="C00000"/>
                </a:solidFill>
              </a:rPr>
              <a:t>};</a:t>
            </a:r>
            <a:endParaRPr lang="en-US" sz="2000" dirty="0">
              <a:solidFill>
                <a:srgbClr val="C00000"/>
              </a:solidFill>
            </a:endParaRPr>
          </a:p>
          <a:p>
            <a:pPr marL="0" indent="0">
              <a:buNone/>
            </a:pPr>
            <a:r>
              <a:rPr lang="en-IN" sz="2000" dirty="0" smtClean="0">
                <a:solidFill>
                  <a:srgbClr val="C00000"/>
                </a:solidFill>
              </a:rPr>
              <a:t>Dependent </a:t>
            </a:r>
            <a:r>
              <a:rPr lang="en-IN" sz="2000" dirty="0">
                <a:solidFill>
                  <a:srgbClr val="C00000"/>
                </a:solidFill>
              </a:rPr>
              <a:t>Object : Human </a:t>
            </a:r>
            <a:r>
              <a:rPr lang="en-IN" sz="2000" dirty="0" smtClean="0">
                <a:solidFill>
                  <a:srgbClr val="C00000"/>
                </a:solidFill>
              </a:rPr>
              <a:t>Object</a:t>
            </a:r>
            <a:endParaRPr lang="en-US" sz="2000" dirty="0">
              <a:solidFill>
                <a:srgbClr val="C00000"/>
              </a:solidFill>
            </a:endParaRPr>
          </a:p>
          <a:p>
            <a:pPr marL="0" indent="0">
              <a:buNone/>
            </a:pPr>
            <a:r>
              <a:rPr lang="en-IN" sz="2000" dirty="0" smtClean="0">
                <a:solidFill>
                  <a:srgbClr val="C00000"/>
                </a:solidFill>
              </a:rPr>
              <a:t>Dependency </a:t>
            </a:r>
            <a:r>
              <a:rPr lang="en-IN" sz="2000" dirty="0">
                <a:solidFill>
                  <a:srgbClr val="C00000"/>
                </a:solidFill>
              </a:rPr>
              <a:t>Object : Heart </a:t>
            </a:r>
            <a:r>
              <a:rPr lang="en-IN" sz="2000" dirty="0" smtClean="0">
                <a:solidFill>
                  <a:srgbClr val="C00000"/>
                </a:solidFill>
              </a:rPr>
              <a:t>Object</a:t>
            </a:r>
            <a:endParaRPr lang="en-US" dirty="0">
              <a:solidFill>
                <a:srgbClr val="C00000"/>
              </a:solidFill>
            </a:endParaRPr>
          </a:p>
        </p:txBody>
      </p:sp>
      <p:sp>
        <p:nvSpPr>
          <p:cNvPr id="7" name="Text Placeholder 6"/>
          <p:cNvSpPr>
            <a:spLocks noGrp="1"/>
          </p:cNvSpPr>
          <p:nvPr>
            <p:ph type="body" idx="13"/>
          </p:nvPr>
        </p:nvSpPr>
        <p:spPr>
          <a:xfrm>
            <a:off x="5916930" y="874729"/>
            <a:ext cx="5705792" cy="491698"/>
          </a:xfrm>
        </p:spPr>
        <p:txBody>
          <a:bodyPr>
            <a:normAutofit/>
          </a:bodyPr>
          <a:lstStyle/>
          <a:p>
            <a:pPr algn="ctr"/>
            <a:r>
              <a:rPr lang="en-IN" sz="2800" dirty="0">
                <a:solidFill>
                  <a:schemeClr val="accent6">
                    <a:lumMod val="50000"/>
                  </a:schemeClr>
                </a:solidFill>
              </a:rPr>
              <a:t>Aggregation</a:t>
            </a:r>
            <a:endParaRPr lang="en-US" sz="2800" dirty="0">
              <a:solidFill>
                <a:schemeClr val="accent6">
                  <a:lumMod val="50000"/>
                </a:schemeClr>
              </a:solidFill>
            </a:endParaRPr>
          </a:p>
        </p:txBody>
      </p:sp>
      <p:sp>
        <p:nvSpPr>
          <p:cNvPr id="8" name="Content Placeholder 7"/>
          <p:cNvSpPr>
            <a:spLocks noGrp="1"/>
          </p:cNvSpPr>
          <p:nvPr>
            <p:ph sz="half" idx="14"/>
          </p:nvPr>
        </p:nvSpPr>
        <p:spPr>
          <a:xfrm>
            <a:off x="6275070" y="1583672"/>
            <a:ext cx="5705792" cy="4479012"/>
          </a:xfrm>
        </p:spPr>
        <p:txBody>
          <a:bodyPr>
            <a:normAutofit fontScale="92500" lnSpcReduction="10000"/>
          </a:bodyPr>
          <a:lstStyle/>
          <a:p>
            <a:pPr lvl="0"/>
            <a:r>
              <a:rPr lang="en-IN" sz="2000" dirty="0">
                <a:solidFill>
                  <a:schemeClr val="accent6">
                    <a:lumMod val="50000"/>
                  </a:schemeClr>
                </a:solidFill>
              </a:rPr>
              <a:t>If dependency object exist without </a:t>
            </a:r>
            <a:r>
              <a:rPr lang="en-IN" sz="2000" dirty="0" smtClean="0">
                <a:solidFill>
                  <a:schemeClr val="accent6">
                    <a:lumMod val="50000"/>
                  </a:schemeClr>
                </a:solidFill>
              </a:rPr>
              <a:t>Dependent </a:t>
            </a:r>
            <a:r>
              <a:rPr lang="en-IN" sz="2000" dirty="0">
                <a:solidFill>
                  <a:schemeClr val="accent6">
                    <a:lumMod val="50000"/>
                  </a:schemeClr>
                </a:solidFill>
              </a:rPr>
              <a:t>object then it represents Aggregation.</a:t>
            </a:r>
            <a:endParaRPr lang="en-US" sz="2000" dirty="0">
              <a:solidFill>
                <a:schemeClr val="accent6">
                  <a:lumMod val="50000"/>
                </a:schemeClr>
              </a:solidFill>
            </a:endParaRPr>
          </a:p>
          <a:p>
            <a:pPr lvl="0"/>
            <a:r>
              <a:rPr lang="en-IN" sz="2000" dirty="0">
                <a:solidFill>
                  <a:schemeClr val="accent6">
                    <a:lumMod val="50000"/>
                  </a:schemeClr>
                </a:solidFill>
              </a:rPr>
              <a:t>Aggregation represents loose coupling</a:t>
            </a:r>
            <a:r>
              <a:rPr lang="en-IN" sz="2000" dirty="0" smtClean="0">
                <a:solidFill>
                  <a:schemeClr val="accent6">
                    <a:lumMod val="50000"/>
                  </a:schemeClr>
                </a:solidFill>
              </a:rPr>
              <a:t>.</a:t>
            </a:r>
          </a:p>
          <a:p>
            <a:r>
              <a:rPr lang="en-IN" sz="2000" dirty="0">
                <a:solidFill>
                  <a:schemeClr val="accent6">
                    <a:lumMod val="50000"/>
                  </a:schemeClr>
                </a:solidFill>
              </a:rPr>
              <a:t>Example: Department</a:t>
            </a:r>
            <a:r>
              <a:rPr lang="en-IN" sz="2000" dirty="0" smtClean="0">
                <a:solidFill>
                  <a:schemeClr val="accent6">
                    <a:lumMod val="50000"/>
                  </a:schemeClr>
                </a:solidFill>
              </a:rPr>
              <a:t> </a:t>
            </a:r>
            <a:r>
              <a:rPr lang="en-IN" sz="2000" dirty="0">
                <a:solidFill>
                  <a:schemeClr val="accent6">
                    <a:lumMod val="50000"/>
                  </a:schemeClr>
                </a:solidFill>
              </a:rPr>
              <a:t>has-a Faculty</a:t>
            </a:r>
            <a:r>
              <a:rPr lang="en-IN" sz="2000" dirty="0" smtClean="0">
                <a:solidFill>
                  <a:schemeClr val="accent6">
                    <a:lumMod val="50000"/>
                  </a:schemeClr>
                </a:solidFill>
              </a:rPr>
              <a:t>.</a:t>
            </a:r>
            <a:endParaRPr lang="en-US" sz="2000" dirty="0">
              <a:solidFill>
                <a:schemeClr val="accent6">
                  <a:lumMod val="50000"/>
                </a:schemeClr>
              </a:solidFill>
            </a:endParaRPr>
          </a:p>
          <a:p>
            <a:pPr>
              <a:buNone/>
            </a:pPr>
            <a:r>
              <a:rPr lang="en-IN" sz="2000" dirty="0">
                <a:solidFill>
                  <a:schemeClr val="accent6">
                    <a:lumMod val="50000"/>
                  </a:schemeClr>
                </a:solidFill>
              </a:rPr>
              <a:t>class Faculty</a:t>
            </a:r>
            <a:endParaRPr lang="en-US" sz="2000" dirty="0">
              <a:solidFill>
                <a:schemeClr val="accent6">
                  <a:lumMod val="50000"/>
                </a:schemeClr>
              </a:solidFill>
            </a:endParaRPr>
          </a:p>
          <a:p>
            <a:pPr>
              <a:buNone/>
            </a:pPr>
            <a:r>
              <a:rPr lang="en-IN" sz="2000" dirty="0" smtClean="0">
                <a:solidFill>
                  <a:schemeClr val="accent6">
                    <a:lumMod val="50000"/>
                  </a:schemeClr>
                </a:solidFill>
              </a:rPr>
              <a:t>{ </a:t>
            </a:r>
            <a:r>
              <a:rPr lang="en-IN" sz="2000" dirty="0">
                <a:solidFill>
                  <a:schemeClr val="accent6">
                    <a:lumMod val="50000"/>
                  </a:schemeClr>
                </a:solidFill>
              </a:rPr>
              <a:t>};</a:t>
            </a:r>
            <a:endParaRPr lang="en-US" sz="2000" dirty="0">
              <a:solidFill>
                <a:schemeClr val="accent6">
                  <a:lumMod val="50000"/>
                </a:schemeClr>
              </a:solidFill>
            </a:endParaRPr>
          </a:p>
          <a:p>
            <a:pPr>
              <a:buNone/>
            </a:pPr>
            <a:r>
              <a:rPr lang="en-IN" sz="2000" dirty="0">
                <a:solidFill>
                  <a:schemeClr val="accent6">
                    <a:lumMod val="50000"/>
                  </a:schemeClr>
                </a:solidFill>
              </a:rPr>
              <a:t>class Department</a:t>
            </a:r>
            <a:endParaRPr lang="en-US" sz="2000" dirty="0">
              <a:solidFill>
                <a:schemeClr val="accent6">
                  <a:lumMod val="50000"/>
                </a:schemeClr>
              </a:solidFill>
            </a:endParaRPr>
          </a:p>
          <a:p>
            <a:pPr>
              <a:buNone/>
            </a:pPr>
            <a:r>
              <a:rPr lang="en-IN" sz="2000" dirty="0">
                <a:solidFill>
                  <a:schemeClr val="accent6">
                    <a:lumMod val="50000"/>
                  </a:schemeClr>
                </a:solidFill>
              </a:rPr>
              <a:t>{</a:t>
            </a:r>
            <a:endParaRPr lang="en-US" sz="2000" dirty="0">
              <a:solidFill>
                <a:schemeClr val="accent6">
                  <a:lumMod val="50000"/>
                </a:schemeClr>
              </a:solidFill>
            </a:endParaRPr>
          </a:p>
          <a:p>
            <a:pPr>
              <a:buNone/>
            </a:pPr>
            <a:r>
              <a:rPr lang="en-IN" sz="2000" dirty="0">
                <a:solidFill>
                  <a:schemeClr val="accent6">
                    <a:lumMod val="50000"/>
                  </a:schemeClr>
                </a:solidFill>
              </a:rPr>
              <a:t>	Faculty f; //Association-&gt;Aggregation</a:t>
            </a:r>
            <a:endParaRPr lang="en-US" sz="2000" dirty="0">
              <a:solidFill>
                <a:schemeClr val="accent6">
                  <a:lumMod val="50000"/>
                </a:schemeClr>
              </a:solidFill>
            </a:endParaRPr>
          </a:p>
          <a:p>
            <a:pPr>
              <a:buNone/>
            </a:pPr>
            <a:r>
              <a:rPr lang="en-IN" sz="2000" dirty="0" smtClean="0">
                <a:solidFill>
                  <a:schemeClr val="accent6">
                    <a:lumMod val="50000"/>
                  </a:schemeClr>
                </a:solidFill>
              </a:rPr>
              <a:t>};</a:t>
            </a:r>
            <a:endParaRPr lang="en-US" sz="2000" dirty="0">
              <a:solidFill>
                <a:schemeClr val="accent6">
                  <a:lumMod val="50000"/>
                </a:schemeClr>
              </a:solidFill>
            </a:endParaRPr>
          </a:p>
          <a:p>
            <a:pPr>
              <a:buNone/>
            </a:pPr>
            <a:r>
              <a:rPr lang="en-IN" sz="2000" dirty="0" smtClean="0">
                <a:solidFill>
                  <a:schemeClr val="accent6">
                    <a:lumMod val="50000"/>
                  </a:schemeClr>
                </a:solidFill>
              </a:rPr>
              <a:t>Dependent </a:t>
            </a:r>
            <a:r>
              <a:rPr lang="en-IN" sz="2000" dirty="0">
                <a:solidFill>
                  <a:schemeClr val="accent6">
                    <a:lumMod val="50000"/>
                  </a:schemeClr>
                </a:solidFill>
              </a:rPr>
              <a:t>Object : Department Object</a:t>
            </a:r>
            <a:endParaRPr lang="en-US" sz="2000" dirty="0">
              <a:solidFill>
                <a:schemeClr val="accent6">
                  <a:lumMod val="50000"/>
                </a:schemeClr>
              </a:solidFill>
            </a:endParaRPr>
          </a:p>
          <a:p>
            <a:pPr marL="0" indent="0">
              <a:buNone/>
            </a:pPr>
            <a:r>
              <a:rPr lang="en-IN" sz="2000" dirty="0" smtClean="0">
                <a:solidFill>
                  <a:schemeClr val="accent6">
                    <a:lumMod val="50000"/>
                  </a:schemeClr>
                </a:solidFill>
              </a:rPr>
              <a:t>Dependency </a:t>
            </a:r>
            <a:r>
              <a:rPr lang="en-IN" sz="2000" dirty="0">
                <a:solidFill>
                  <a:schemeClr val="accent6">
                    <a:lumMod val="50000"/>
                  </a:schemeClr>
                </a:solidFill>
              </a:rPr>
              <a:t>Object : Faculty </a:t>
            </a:r>
            <a:r>
              <a:rPr lang="en-IN" sz="2000" dirty="0" smtClean="0">
                <a:solidFill>
                  <a:schemeClr val="accent6">
                    <a:lumMod val="50000"/>
                  </a:schemeClr>
                </a:solidFill>
              </a:rPr>
              <a:t>Object</a:t>
            </a:r>
            <a:endParaRPr lang="en-US" sz="2000" dirty="0">
              <a:solidFill>
                <a:schemeClr val="accent6">
                  <a:lumMod val="50000"/>
                </a:schemeClr>
              </a:solidFill>
            </a:endParaRPr>
          </a:p>
        </p:txBody>
      </p:sp>
      <p:cxnSp>
        <p:nvCxnSpPr>
          <p:cNvPr id="3" name="Straight Connector 2"/>
          <p:cNvCxnSpPr/>
          <p:nvPr/>
        </p:nvCxnSpPr>
        <p:spPr>
          <a:xfrm>
            <a:off x="5889350" y="697424"/>
            <a:ext cx="46495" cy="5656881"/>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13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Inheritance</a:t>
            </a:r>
            <a:endParaRPr lang="en-US" dirty="0"/>
          </a:p>
        </p:txBody>
      </p:sp>
      <p:sp>
        <p:nvSpPr>
          <p:cNvPr id="8" name="Content Placeholder 7"/>
          <p:cNvSpPr>
            <a:spLocks noGrp="1"/>
          </p:cNvSpPr>
          <p:nvPr>
            <p:ph idx="1"/>
          </p:nvPr>
        </p:nvSpPr>
        <p:spPr/>
        <p:txBody>
          <a:bodyPr>
            <a:normAutofit fontScale="92500" lnSpcReduction="20000"/>
          </a:bodyPr>
          <a:lstStyle/>
          <a:p>
            <a:pPr lvl="0"/>
            <a:r>
              <a:rPr lang="en-IN" dirty="0"/>
              <a:t>If "is-a" relationship exist between two types then we should use inheritance.</a:t>
            </a:r>
            <a:endParaRPr lang="en-US" dirty="0"/>
          </a:p>
          <a:p>
            <a:pPr lvl="0"/>
            <a:r>
              <a:rPr lang="en-IN" dirty="0"/>
              <a:t>Inheritance is also called as </a:t>
            </a:r>
            <a:r>
              <a:rPr lang="en-IN" dirty="0" smtClean="0"/>
              <a:t>"</a:t>
            </a:r>
            <a:r>
              <a:rPr lang="en-IN" spc="-1" dirty="0">
                <a:latin typeface="Arial"/>
              </a:rPr>
              <a:t> journey from Generalization to </a:t>
            </a:r>
            <a:r>
              <a:rPr lang="en-IN" spc="-1" dirty="0" smtClean="0">
                <a:latin typeface="Arial"/>
              </a:rPr>
              <a:t>Specialization</a:t>
            </a:r>
            <a:r>
              <a:rPr lang="en-IN" dirty="0" smtClean="0"/>
              <a:t>".</a:t>
            </a:r>
            <a:endParaRPr lang="en-US" dirty="0"/>
          </a:p>
          <a:p>
            <a:pPr lvl="0"/>
            <a:r>
              <a:rPr lang="en-IN" dirty="0"/>
              <a:t>Example: Book is-a product</a:t>
            </a:r>
            <a:endParaRPr lang="en-US" dirty="0"/>
          </a:p>
          <a:p>
            <a:pPr lvl="0"/>
            <a:r>
              <a:rPr lang="en-IN" dirty="0"/>
              <a:t>During inheritance, members of base class inherit into derived class.</a:t>
            </a:r>
            <a:endParaRPr lang="en-US" dirty="0"/>
          </a:p>
          <a:p>
            <a:pPr lvl="0"/>
            <a:r>
              <a:rPr lang="en-IN" dirty="0"/>
              <a:t>If we create object of derived class then non static data members declared in base class get space inside it.</a:t>
            </a:r>
            <a:endParaRPr lang="en-US" dirty="0"/>
          </a:p>
          <a:p>
            <a:pPr lvl="0"/>
            <a:r>
              <a:rPr lang="en-IN" dirty="0"/>
              <a:t>Size of object = sum of size of non static data members declared in base class and derived class.</a:t>
            </a:r>
            <a:endParaRPr lang="en-US" dirty="0"/>
          </a:p>
          <a:p>
            <a:pPr lvl="0"/>
            <a:r>
              <a:rPr lang="en-IN" dirty="0"/>
              <a:t>If we use private/protected/public keyword to control visibility of members of class </a:t>
            </a:r>
            <a:r>
              <a:rPr lang="en-IN" dirty="0" smtClean="0"/>
              <a:t>by using access </a:t>
            </a:r>
            <a:r>
              <a:rPr lang="en-IN" dirty="0"/>
              <a:t>Specifier.</a:t>
            </a:r>
            <a:endParaRPr lang="en-US" dirty="0"/>
          </a:p>
          <a:p>
            <a:pPr lvl="0"/>
            <a:r>
              <a:rPr lang="en-IN" dirty="0"/>
              <a:t>If we use private/protected/public keyword to extend the class then it is called mode of inheritance.</a:t>
            </a:r>
            <a:endParaRPr lang="en-US" dirty="0"/>
          </a:p>
          <a:p>
            <a:pPr lvl="0"/>
            <a:r>
              <a:rPr lang="en-IN" dirty="0"/>
              <a:t>Default mode of inheritance is private.</a:t>
            </a:r>
            <a:endParaRPr lang="en-US" dirty="0"/>
          </a:p>
          <a:p>
            <a:pPr lvl="1"/>
            <a:r>
              <a:rPr lang="en-IN" dirty="0"/>
              <a:t>Example: class Employee : person //is treated as class Employee : private Person</a:t>
            </a:r>
            <a:endParaRPr lang="en-US" dirty="0"/>
          </a:p>
          <a:p>
            <a:pPr lvl="0"/>
            <a:r>
              <a:rPr lang="en-IN" dirty="0"/>
              <a:t>Example: class </a:t>
            </a:r>
            <a:r>
              <a:rPr lang="en-IN" dirty="0" err="1"/>
              <a:t>Employee:public</a:t>
            </a:r>
            <a:r>
              <a:rPr lang="en-IN" dirty="0"/>
              <a:t> Person</a:t>
            </a:r>
            <a:endParaRPr lang="en-US" dirty="0"/>
          </a:p>
          <a:p>
            <a:r>
              <a:rPr lang="en-IN" dirty="0"/>
              <a:t> In all types of mode, private members inherit into derived class but we can not access it inside member function of derived class.</a:t>
            </a:r>
            <a:endParaRPr lang="en-US" dirty="0"/>
          </a:p>
          <a:p>
            <a:pPr lvl="0"/>
            <a:r>
              <a:rPr lang="en-IN" dirty="0"/>
              <a:t>If we want to access private members inside derived class then:</a:t>
            </a:r>
            <a:endParaRPr lang="en-US" dirty="0"/>
          </a:p>
          <a:p>
            <a:pPr lvl="1"/>
            <a:r>
              <a:rPr lang="en-IN" dirty="0"/>
              <a:t>Either we should use member function(getter/setter).</a:t>
            </a:r>
            <a:endParaRPr lang="en-US" dirty="0"/>
          </a:p>
          <a:p>
            <a:pPr lvl="1"/>
            <a:r>
              <a:rPr lang="en-IN" dirty="0"/>
              <a:t>or we should declare derived class as a friend inside base class.</a:t>
            </a:r>
            <a:endParaRPr lang="en-US" dirty="0"/>
          </a:p>
          <a:p>
            <a:endParaRPr lang="en-US" dirty="0"/>
          </a:p>
        </p:txBody>
      </p:sp>
    </p:spTree>
    <p:extLst>
      <p:ext uri="{BB962C8B-B14F-4D97-AF65-F5344CB8AC3E}">
        <p14:creationId xmlns:p14="http://schemas.microsoft.com/office/powerpoint/2010/main" val="11768981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inheritance in C++</a:t>
            </a:r>
          </a:p>
        </p:txBody>
      </p:sp>
      <p:graphicFrame>
        <p:nvGraphicFramePr>
          <p:cNvPr id="4" name="Content Placeholder 3"/>
          <p:cNvGraphicFramePr>
            <a:graphicFrameLocks noGrp="1"/>
          </p:cNvGraphicFramePr>
          <p:nvPr>
            <p:ph idx="1"/>
            <p:extLst/>
          </p:nvPr>
        </p:nvGraphicFramePr>
        <p:xfrm>
          <a:off x="130175" y="927100"/>
          <a:ext cx="11947526" cy="4572000"/>
        </p:xfrm>
        <a:graphic>
          <a:graphicData uri="http://schemas.openxmlformats.org/drawingml/2006/table">
            <a:tbl>
              <a:tblPr firstRow="1" bandRow="1">
                <a:tableStyleId>{5940675A-B579-460E-94D1-54222C63F5DA}</a:tableStyleId>
              </a:tblPr>
              <a:tblGrid>
                <a:gridCol w="6031474">
                  <a:extLst>
                    <a:ext uri="{9D8B030D-6E8A-4147-A177-3AD203B41FA5}">
                      <a16:colId xmlns:a16="http://schemas.microsoft.com/office/drawing/2014/main" val="20000"/>
                    </a:ext>
                  </a:extLst>
                </a:gridCol>
                <a:gridCol w="5916052">
                  <a:extLst>
                    <a:ext uri="{9D8B030D-6E8A-4147-A177-3AD203B41FA5}">
                      <a16:colId xmlns:a16="http://schemas.microsoft.com/office/drawing/2014/main" val="20001"/>
                    </a:ext>
                  </a:extLst>
                </a:gridCol>
              </a:tblGrid>
              <a:tr h="370840">
                <a:tc>
                  <a:txBody>
                    <a:bodyPr/>
                    <a:lstStyle/>
                    <a:p>
                      <a:r>
                        <a:rPr lang="en-US" sz="1800" b="1" kern="1200" baseline="0" dirty="0">
                          <a:solidFill>
                            <a:schemeClr val="tx1"/>
                          </a:solidFill>
                          <a:latin typeface="+mn-lt"/>
                          <a:ea typeface="+mn-ea"/>
                          <a:cs typeface="+mn-cs"/>
                        </a:rPr>
                        <a:t>class Person //Parent class</a:t>
                      </a:r>
                    </a:p>
                    <a:p>
                      <a:r>
                        <a:rPr lang="en-US" sz="1800" kern="1200" baseline="0" dirty="0">
                          <a:solidFill>
                            <a:schemeClr val="tx1"/>
                          </a:solidFill>
                          <a:latin typeface="+mn-lt"/>
                          <a:ea typeface="+mn-ea"/>
                          <a:cs typeface="+mn-cs"/>
                        </a:rPr>
                        <a:t>{ };</a:t>
                      </a:r>
                    </a:p>
                    <a:p>
                      <a:r>
                        <a:rPr lang="en-US" sz="1800" b="1" kern="1200" baseline="0" dirty="0">
                          <a:solidFill>
                            <a:schemeClr val="tx1"/>
                          </a:solidFill>
                          <a:latin typeface="+mn-lt"/>
                          <a:ea typeface="+mn-ea"/>
                          <a:cs typeface="+mn-cs"/>
                        </a:rPr>
                        <a:t>class Employee : public Person // </a:t>
                      </a:r>
                      <a:r>
                        <a:rPr lang="en-US" sz="1800" kern="1200" baseline="0" dirty="0">
                          <a:solidFill>
                            <a:schemeClr val="tx1"/>
                          </a:solidFill>
                          <a:latin typeface="+mn-lt"/>
                          <a:ea typeface="+mn-ea"/>
                          <a:cs typeface="+mn-cs"/>
                        </a:rPr>
                        <a:t>Child class</a:t>
                      </a:r>
                    </a:p>
                    <a:p>
                      <a:r>
                        <a:rPr lang="en-US" sz="1800" kern="1200" baseline="0" dirty="0">
                          <a:solidFill>
                            <a:schemeClr val="tx1"/>
                          </a:solidFill>
                          <a:latin typeface="+mn-lt"/>
                          <a:ea typeface="+mn-ea"/>
                          <a:cs typeface="+mn-cs"/>
                        </a:rPr>
                        <a:t>{ };</a:t>
                      </a:r>
                      <a:endParaRPr lang="en-US" dirty="0"/>
                    </a:p>
                  </a:txBody>
                  <a:tcPr/>
                </a:tc>
                <a:tc>
                  <a:txBody>
                    <a:bodyPr/>
                    <a:lstStyle/>
                    <a:p>
                      <a:r>
                        <a:rPr lang="en-US" sz="1800" kern="1200" baseline="0" dirty="0">
                          <a:solidFill>
                            <a:schemeClr val="tx1"/>
                          </a:solidFill>
                          <a:latin typeface="+mn-lt"/>
                          <a:ea typeface="+mn-ea"/>
                          <a:cs typeface="+mn-cs"/>
                        </a:rPr>
                        <a:t>In C++ Parent class is called as Base class  and child class is called as derived class. To create derived class we should use colon(:) operator. As shown in this code, public is mode of inheritance.</a:t>
                      </a:r>
                      <a:endParaRPr lang="en-US" dirty="0"/>
                    </a:p>
                  </a:txBody>
                  <a:tcPr/>
                </a:tc>
                <a:extLst>
                  <a:ext uri="{0D108BD9-81ED-4DB2-BD59-A6C34878D82A}">
                    <a16:rowId xmlns:a16="http://schemas.microsoft.com/office/drawing/2014/main" val="10000"/>
                  </a:ext>
                </a:extLst>
              </a:tr>
              <a:tr h="370840">
                <a:tc>
                  <a:txBody>
                    <a:bodyPr/>
                    <a:lstStyle/>
                    <a:p>
                      <a:r>
                        <a:rPr lang="en-US" sz="1800" b="1" kern="1200" baseline="0" dirty="0">
                          <a:solidFill>
                            <a:schemeClr val="tx1"/>
                          </a:solidFill>
                          <a:latin typeface="+mn-lt"/>
                          <a:ea typeface="+mn-ea"/>
                          <a:cs typeface="+mn-cs"/>
                        </a:rPr>
                        <a:t>class Person //Parent class</a:t>
                      </a:r>
                    </a:p>
                    <a:p>
                      <a:r>
                        <a:rPr lang="en-US" sz="1800" kern="1200" baseline="0" dirty="0">
                          <a:solidFill>
                            <a:schemeClr val="tx1"/>
                          </a:solidFill>
                          <a:latin typeface="+mn-lt"/>
                          <a:ea typeface="+mn-ea"/>
                          <a:cs typeface="+mn-cs"/>
                        </a:rPr>
                        <a:t>{   </a:t>
                      </a:r>
                      <a:r>
                        <a:rPr lang="en-US" sz="1800" b="1" kern="1200" baseline="0" dirty="0">
                          <a:solidFill>
                            <a:schemeClr val="tx1"/>
                          </a:solidFill>
                          <a:latin typeface="+mn-lt"/>
                          <a:ea typeface="+mn-ea"/>
                          <a:cs typeface="+mn-cs"/>
                        </a:rPr>
                        <a:t>char name[ 30 ];  </a:t>
                      </a:r>
                      <a:r>
                        <a:rPr lang="en-US" sz="1800" b="1" kern="1200" baseline="0" dirty="0" err="1">
                          <a:solidFill>
                            <a:schemeClr val="tx1"/>
                          </a:solidFill>
                          <a:latin typeface="+mn-lt"/>
                          <a:ea typeface="+mn-ea"/>
                          <a:cs typeface="+mn-cs"/>
                        </a:rPr>
                        <a:t>int</a:t>
                      </a:r>
                      <a:r>
                        <a:rPr lang="en-US" sz="1800" b="1" kern="1200" baseline="0" dirty="0">
                          <a:solidFill>
                            <a:schemeClr val="tx1"/>
                          </a:solidFill>
                          <a:latin typeface="+mn-lt"/>
                          <a:ea typeface="+mn-ea"/>
                          <a:cs typeface="+mn-cs"/>
                        </a:rPr>
                        <a:t> age; </a:t>
                      </a:r>
                      <a:r>
                        <a:rPr lang="en-US" sz="1800" kern="1200" baseline="0" dirty="0">
                          <a:solidFill>
                            <a:schemeClr val="tx1"/>
                          </a:solidFill>
                          <a:latin typeface="+mn-lt"/>
                          <a:ea typeface="+mn-ea"/>
                          <a:cs typeface="+mn-cs"/>
                        </a:rPr>
                        <a:t>};</a:t>
                      </a:r>
                    </a:p>
                    <a:p>
                      <a:r>
                        <a:rPr lang="en-US" sz="1800" b="1" kern="1200" baseline="0" dirty="0">
                          <a:solidFill>
                            <a:schemeClr val="tx1"/>
                          </a:solidFill>
                          <a:latin typeface="+mn-lt"/>
                          <a:ea typeface="+mn-ea"/>
                          <a:cs typeface="+mn-cs"/>
                        </a:rPr>
                        <a:t>class Employee : public Person //Child class</a:t>
                      </a:r>
                    </a:p>
                    <a:p>
                      <a:r>
                        <a:rPr lang="en-US" sz="1800" kern="1200" baseline="0" dirty="0">
                          <a:solidFill>
                            <a:schemeClr val="tx1"/>
                          </a:solidFill>
                          <a:latin typeface="+mn-lt"/>
                          <a:ea typeface="+mn-ea"/>
                          <a:cs typeface="+mn-cs"/>
                        </a:rPr>
                        <a:t>{ </a:t>
                      </a:r>
                      <a:r>
                        <a:rPr lang="en-US" sz="1800" b="1" kern="1200" baseline="0" dirty="0" err="1">
                          <a:solidFill>
                            <a:schemeClr val="tx1"/>
                          </a:solidFill>
                          <a:latin typeface="+mn-lt"/>
                          <a:ea typeface="+mn-ea"/>
                          <a:cs typeface="+mn-cs"/>
                        </a:rPr>
                        <a:t>int</a:t>
                      </a:r>
                      <a:r>
                        <a:rPr lang="en-US" sz="1800" b="1" kern="1200" baseline="0" dirty="0">
                          <a:solidFill>
                            <a:schemeClr val="tx1"/>
                          </a:solidFill>
                          <a:latin typeface="+mn-lt"/>
                          <a:ea typeface="+mn-ea"/>
                          <a:cs typeface="+mn-cs"/>
                        </a:rPr>
                        <a:t> </a:t>
                      </a:r>
                      <a:r>
                        <a:rPr lang="en-US" sz="1800" b="1" kern="1200" baseline="0" dirty="0" err="1">
                          <a:solidFill>
                            <a:schemeClr val="tx1"/>
                          </a:solidFill>
                          <a:latin typeface="+mn-lt"/>
                          <a:ea typeface="+mn-ea"/>
                          <a:cs typeface="+mn-cs"/>
                        </a:rPr>
                        <a:t>empid</a:t>
                      </a:r>
                      <a:r>
                        <a:rPr lang="en-US" sz="1800" b="1" kern="1200" baseline="0" dirty="0">
                          <a:solidFill>
                            <a:schemeClr val="tx1"/>
                          </a:solidFill>
                          <a:latin typeface="+mn-lt"/>
                          <a:ea typeface="+mn-ea"/>
                          <a:cs typeface="+mn-cs"/>
                        </a:rPr>
                        <a:t>;  float salary; </a:t>
                      </a:r>
                      <a:r>
                        <a:rPr lang="en-US" sz="1800" kern="1200" baseline="0" dirty="0">
                          <a:solidFill>
                            <a:schemeClr val="tx1"/>
                          </a:solidFill>
                          <a:latin typeface="+mn-lt"/>
                          <a:ea typeface="+mn-ea"/>
                          <a:cs typeface="+mn-cs"/>
                        </a:rPr>
                        <a:t>};</a:t>
                      </a:r>
                    </a:p>
                    <a:p>
                      <a:r>
                        <a:rPr lang="en-US" sz="1800" b="1" kern="1200" baseline="0" dirty="0" err="1">
                          <a:solidFill>
                            <a:schemeClr val="tx1"/>
                          </a:solidFill>
                          <a:latin typeface="+mn-lt"/>
                          <a:ea typeface="+mn-ea"/>
                          <a:cs typeface="+mn-cs"/>
                        </a:rPr>
                        <a:t>int</a:t>
                      </a:r>
                      <a:r>
                        <a:rPr lang="en-US" sz="1800" b="1" kern="1200" baseline="0" dirty="0">
                          <a:solidFill>
                            <a:schemeClr val="tx1"/>
                          </a:solidFill>
                          <a:latin typeface="+mn-lt"/>
                          <a:ea typeface="+mn-ea"/>
                          <a:cs typeface="+mn-cs"/>
                        </a:rPr>
                        <a:t> main( void )</a:t>
                      </a:r>
                    </a:p>
                    <a:p>
                      <a:r>
                        <a:rPr lang="en-US" sz="1800" kern="1200" baseline="0" dirty="0">
                          <a:solidFill>
                            <a:schemeClr val="tx1"/>
                          </a:solidFill>
                          <a:latin typeface="+mn-lt"/>
                          <a:ea typeface="+mn-ea"/>
                          <a:cs typeface="+mn-cs"/>
                        </a:rPr>
                        <a:t>{</a:t>
                      </a:r>
                    </a:p>
                    <a:p>
                      <a:r>
                        <a:rPr lang="en-US" sz="1800" kern="1200" baseline="0" dirty="0">
                          <a:solidFill>
                            <a:schemeClr val="tx1"/>
                          </a:solidFill>
                          <a:latin typeface="+mn-lt"/>
                          <a:ea typeface="+mn-ea"/>
                          <a:cs typeface="+mn-cs"/>
                        </a:rPr>
                        <a:t>Person p;</a:t>
                      </a:r>
                    </a:p>
                    <a:p>
                      <a:r>
                        <a:rPr lang="en-US" sz="1800" kern="1200" baseline="0" dirty="0" err="1">
                          <a:solidFill>
                            <a:schemeClr val="tx1"/>
                          </a:solidFill>
                          <a:latin typeface="+mn-lt"/>
                          <a:ea typeface="+mn-ea"/>
                          <a:cs typeface="+mn-cs"/>
                        </a:rPr>
                        <a:t>cout</a:t>
                      </a:r>
                      <a:r>
                        <a:rPr lang="en-US" sz="1800" kern="1200" baseline="0" dirty="0">
                          <a:solidFill>
                            <a:schemeClr val="tx1"/>
                          </a:solidFill>
                          <a:latin typeface="+mn-lt"/>
                          <a:ea typeface="+mn-ea"/>
                          <a:cs typeface="+mn-cs"/>
                        </a:rPr>
                        <a:t>&lt;&lt;</a:t>
                      </a:r>
                      <a:r>
                        <a:rPr lang="en-US" sz="1800" b="1" kern="1200" baseline="0" dirty="0" err="1">
                          <a:solidFill>
                            <a:schemeClr val="tx1"/>
                          </a:solidFill>
                          <a:latin typeface="+mn-lt"/>
                          <a:ea typeface="+mn-ea"/>
                          <a:cs typeface="+mn-cs"/>
                        </a:rPr>
                        <a:t>sizeof</a:t>
                      </a:r>
                      <a:r>
                        <a:rPr lang="en-US" sz="1800" b="1" kern="1200" baseline="0" dirty="0">
                          <a:solidFill>
                            <a:schemeClr val="tx1"/>
                          </a:solidFill>
                          <a:latin typeface="+mn-lt"/>
                          <a:ea typeface="+mn-ea"/>
                          <a:cs typeface="+mn-cs"/>
                        </a:rPr>
                        <a:t>( p )&lt;&lt;</a:t>
                      </a:r>
                      <a:r>
                        <a:rPr lang="en-US" sz="1800" b="1" kern="1200" baseline="0" dirty="0" err="1">
                          <a:solidFill>
                            <a:schemeClr val="tx1"/>
                          </a:solidFill>
                          <a:latin typeface="+mn-lt"/>
                          <a:ea typeface="+mn-ea"/>
                          <a:cs typeface="+mn-cs"/>
                        </a:rPr>
                        <a:t>endl</a:t>
                      </a:r>
                      <a:r>
                        <a:rPr lang="en-US" sz="1800" b="1" kern="1200" baseline="0" dirty="0">
                          <a:solidFill>
                            <a:schemeClr val="tx1"/>
                          </a:solidFill>
                          <a:latin typeface="+mn-lt"/>
                          <a:ea typeface="+mn-ea"/>
                          <a:cs typeface="+mn-cs"/>
                        </a:rPr>
                        <a:t>; </a:t>
                      </a:r>
                    </a:p>
                    <a:p>
                      <a:r>
                        <a:rPr lang="en-US" sz="1800" kern="1200" baseline="0" dirty="0">
                          <a:solidFill>
                            <a:schemeClr val="tx1"/>
                          </a:solidFill>
                          <a:latin typeface="+mn-lt"/>
                          <a:ea typeface="+mn-ea"/>
                          <a:cs typeface="+mn-cs"/>
                        </a:rPr>
                        <a:t>Employee </a:t>
                      </a:r>
                      <a:r>
                        <a:rPr lang="en-US" sz="1800" kern="1200" baseline="0" dirty="0" err="1">
                          <a:solidFill>
                            <a:schemeClr val="tx1"/>
                          </a:solidFill>
                          <a:latin typeface="+mn-lt"/>
                          <a:ea typeface="+mn-ea"/>
                          <a:cs typeface="+mn-cs"/>
                        </a:rPr>
                        <a:t>emp</a:t>
                      </a:r>
                      <a:r>
                        <a:rPr lang="en-US" sz="1800" kern="1200" baseline="0" dirty="0">
                          <a:solidFill>
                            <a:schemeClr val="tx1"/>
                          </a:solidFill>
                          <a:latin typeface="+mn-lt"/>
                          <a:ea typeface="+mn-ea"/>
                          <a:cs typeface="+mn-cs"/>
                        </a:rPr>
                        <a:t>;</a:t>
                      </a:r>
                    </a:p>
                    <a:p>
                      <a:r>
                        <a:rPr lang="en-US" sz="1800" kern="1200" baseline="0" dirty="0" err="1">
                          <a:solidFill>
                            <a:schemeClr val="tx1"/>
                          </a:solidFill>
                          <a:latin typeface="+mn-lt"/>
                          <a:ea typeface="+mn-ea"/>
                          <a:cs typeface="+mn-cs"/>
                        </a:rPr>
                        <a:t>cout</a:t>
                      </a:r>
                      <a:r>
                        <a:rPr lang="en-US" sz="1800" kern="1200" baseline="0" dirty="0">
                          <a:solidFill>
                            <a:schemeClr val="tx1"/>
                          </a:solidFill>
                          <a:latin typeface="+mn-lt"/>
                          <a:ea typeface="+mn-ea"/>
                          <a:cs typeface="+mn-cs"/>
                        </a:rPr>
                        <a:t>&lt;&lt;</a:t>
                      </a:r>
                      <a:r>
                        <a:rPr lang="en-US" sz="1800" b="1" kern="1200" baseline="0" dirty="0" err="1">
                          <a:solidFill>
                            <a:schemeClr val="tx1"/>
                          </a:solidFill>
                          <a:latin typeface="+mn-lt"/>
                          <a:ea typeface="+mn-ea"/>
                          <a:cs typeface="+mn-cs"/>
                        </a:rPr>
                        <a:t>sizeof</a:t>
                      </a:r>
                      <a:r>
                        <a:rPr lang="en-US" sz="1800" b="1" kern="1200" baseline="0" dirty="0">
                          <a:solidFill>
                            <a:schemeClr val="tx1"/>
                          </a:solidFill>
                          <a:latin typeface="+mn-lt"/>
                          <a:ea typeface="+mn-ea"/>
                          <a:cs typeface="+mn-cs"/>
                        </a:rPr>
                        <a:t>( </a:t>
                      </a:r>
                      <a:r>
                        <a:rPr lang="en-US" sz="1800" b="1" kern="1200" baseline="0" dirty="0" err="1">
                          <a:solidFill>
                            <a:schemeClr val="tx1"/>
                          </a:solidFill>
                          <a:latin typeface="+mn-lt"/>
                          <a:ea typeface="+mn-ea"/>
                          <a:cs typeface="+mn-cs"/>
                        </a:rPr>
                        <a:t>emp</a:t>
                      </a:r>
                      <a:r>
                        <a:rPr lang="en-US" sz="1800" b="1" kern="1200" baseline="0" dirty="0">
                          <a:solidFill>
                            <a:schemeClr val="tx1"/>
                          </a:solidFill>
                          <a:latin typeface="+mn-lt"/>
                          <a:ea typeface="+mn-ea"/>
                          <a:cs typeface="+mn-cs"/>
                        </a:rPr>
                        <a:t> )&lt;&lt;</a:t>
                      </a:r>
                      <a:r>
                        <a:rPr lang="en-US" sz="1800" b="1" kern="1200" baseline="0" dirty="0" err="1">
                          <a:solidFill>
                            <a:schemeClr val="tx1"/>
                          </a:solidFill>
                          <a:latin typeface="+mn-lt"/>
                          <a:ea typeface="+mn-ea"/>
                          <a:cs typeface="+mn-cs"/>
                        </a:rPr>
                        <a:t>endl</a:t>
                      </a:r>
                      <a:r>
                        <a:rPr lang="en-US" sz="1800" b="1" kern="1200" baseline="0" dirty="0">
                          <a:solidFill>
                            <a:schemeClr val="tx1"/>
                          </a:solidFill>
                          <a:latin typeface="+mn-lt"/>
                          <a:ea typeface="+mn-ea"/>
                          <a:cs typeface="+mn-cs"/>
                        </a:rPr>
                        <a:t>; </a:t>
                      </a:r>
                    </a:p>
                    <a:p>
                      <a:r>
                        <a:rPr lang="en-US" sz="1800" b="1" kern="1200" baseline="0" dirty="0">
                          <a:solidFill>
                            <a:schemeClr val="tx1"/>
                          </a:solidFill>
                          <a:latin typeface="+mn-lt"/>
                          <a:ea typeface="+mn-ea"/>
                          <a:cs typeface="+mn-cs"/>
                        </a:rPr>
                        <a:t>return 0;</a:t>
                      </a:r>
                    </a:p>
                    <a:p>
                      <a:r>
                        <a:rPr lang="en-US" sz="1800" kern="1200" baseline="0" dirty="0">
                          <a:solidFill>
                            <a:schemeClr val="tx1"/>
                          </a:solidFill>
                          <a:latin typeface="+mn-lt"/>
                          <a:ea typeface="+mn-ea"/>
                          <a:cs typeface="+mn-cs"/>
                        </a:rPr>
                        <a:t>}</a:t>
                      </a:r>
                      <a:endParaRPr lang="en-US" dirty="0"/>
                    </a:p>
                  </a:txBody>
                  <a:tcPr/>
                </a:tc>
                <a:tc>
                  <a:txBody>
                    <a:bodyPr/>
                    <a:lstStyle/>
                    <a:p>
                      <a:r>
                        <a:rPr lang="en-US" sz="1800" kern="1200" baseline="0" dirty="0">
                          <a:solidFill>
                            <a:schemeClr val="tx1"/>
                          </a:solidFill>
                          <a:latin typeface="+mn-lt"/>
                          <a:ea typeface="+mn-ea"/>
                          <a:cs typeface="+mn-cs"/>
                        </a:rPr>
                        <a:t>If we create object of derived  class, then all the non- static data member declared in base class &amp; derived class get space inside it i.e. </a:t>
                      </a:r>
                      <a:r>
                        <a:rPr lang="en-US" sz="1800" kern="1200" baseline="0" dirty="0" smtClean="0">
                          <a:solidFill>
                            <a:schemeClr val="tx1"/>
                          </a:solidFill>
                          <a:latin typeface="+mn-lt"/>
                          <a:ea typeface="+mn-ea"/>
                          <a:cs typeface="+mn-cs"/>
                        </a:rPr>
                        <a:t>non-static.  </a:t>
                      </a:r>
                      <a:r>
                        <a:rPr lang="en-US" sz="1800" kern="1200" baseline="0" dirty="0">
                          <a:solidFill>
                            <a:schemeClr val="tx1"/>
                          </a:solidFill>
                          <a:latin typeface="+mn-lt"/>
                          <a:ea typeface="+mn-ea"/>
                          <a:cs typeface="+mn-cs"/>
                        </a:rPr>
                        <a:t>static data members of base class inherit into the derived class.</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32729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Except following functions, including nested class, all the members of base class, inherit into the derived class</a:t>
            </a:r>
          </a:p>
        </p:txBody>
      </p:sp>
      <p:sp>
        <p:nvSpPr>
          <p:cNvPr id="3" name="Content Placeholder 2"/>
          <p:cNvSpPr>
            <a:spLocks noGrp="1"/>
          </p:cNvSpPr>
          <p:nvPr>
            <p:ph idx="1"/>
          </p:nvPr>
        </p:nvSpPr>
        <p:spPr/>
        <p:txBody>
          <a:bodyPr/>
          <a:lstStyle/>
          <a:p>
            <a:r>
              <a:rPr lang="en-US" dirty="0"/>
              <a:t>Constructor</a:t>
            </a:r>
          </a:p>
          <a:p>
            <a:r>
              <a:rPr lang="en-US" dirty="0"/>
              <a:t>Destructor</a:t>
            </a:r>
          </a:p>
          <a:p>
            <a:r>
              <a:rPr lang="en-US" dirty="0"/>
              <a:t>Copy constructor</a:t>
            </a:r>
          </a:p>
          <a:p>
            <a:r>
              <a:rPr lang="en-US" dirty="0"/>
              <a:t>Assignment operator</a:t>
            </a:r>
          </a:p>
          <a:p>
            <a:r>
              <a:rPr lang="en-US" dirty="0"/>
              <a:t>Friend function.</a:t>
            </a:r>
          </a:p>
        </p:txBody>
      </p:sp>
    </p:spTree>
    <p:extLst>
      <p:ext uri="{BB962C8B-B14F-4D97-AF65-F5344CB8AC3E}">
        <p14:creationId xmlns:p14="http://schemas.microsoft.com/office/powerpoint/2010/main" val="42548127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Protected Data member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IN" spc="-1" dirty="0" smtClean="0">
                <a:latin typeface="Arial"/>
              </a:rPr>
              <a:t>The </a:t>
            </a:r>
            <a:r>
              <a:rPr lang="en-IN" spc="-1" dirty="0">
                <a:latin typeface="Arial"/>
              </a:rPr>
              <a:t>protected access specifier allows the base class members to access onto derived class. </a:t>
            </a:r>
            <a:endParaRPr lang="en-IN" spc="-1" dirty="0" smtClean="0">
              <a:latin typeface="Arial"/>
            </a:endParaRPr>
          </a:p>
          <a:p>
            <a:pPr>
              <a:buFont typeface="Wingdings" panose="05000000000000000000" pitchFamily="2" charset="2"/>
              <a:buChar char="§"/>
            </a:pPr>
            <a:r>
              <a:rPr lang="en-IN" spc="-1" dirty="0" smtClean="0">
                <a:latin typeface="Arial"/>
              </a:rPr>
              <a:t>However</a:t>
            </a:r>
            <a:r>
              <a:rPr lang="en-IN" spc="-1" dirty="0">
                <a:latin typeface="Arial"/>
              </a:rPr>
              <a:t>, protected members are not accessible from outside the class and </a:t>
            </a:r>
            <a:r>
              <a:rPr lang="en-IN" spc="-1" dirty="0" smtClean="0">
                <a:latin typeface="Arial"/>
              </a:rPr>
              <a:t>global </a:t>
            </a:r>
            <a:r>
              <a:rPr lang="en-IN" spc="-1" dirty="0">
                <a:latin typeface="Arial"/>
              </a:rPr>
              <a:t>functions like main</a:t>
            </a:r>
            <a:r>
              <a:rPr lang="en-IN" spc="-1" dirty="0" smtClean="0">
                <a:latin typeface="Arial"/>
              </a:rPr>
              <a:t>().</a:t>
            </a:r>
            <a:endParaRPr lang="en-IN" spc="-1" dirty="0">
              <a:latin typeface="Arial"/>
            </a:endParaRPr>
          </a:p>
          <a:p>
            <a:r>
              <a:rPr lang="en-US" dirty="0"/>
              <a:t>Protected members in a class are similar to private members as they cannot be accessed from outside the class. </a:t>
            </a:r>
            <a:endParaRPr lang="en-US" dirty="0" smtClean="0"/>
          </a:p>
          <a:p>
            <a:r>
              <a:rPr lang="en-US" dirty="0" smtClean="0"/>
              <a:t>But </a:t>
            </a:r>
            <a:r>
              <a:rPr lang="en-US" dirty="0"/>
              <a:t>they can be accessed by derived classes or child classes while private members cannot.</a:t>
            </a:r>
            <a:endParaRPr lang="en-IN" spc="-1" dirty="0">
              <a:latin typeface="Arial"/>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131513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Inheritance</a:t>
            </a:r>
            <a:endParaRPr lang="en-US" dirty="0"/>
          </a:p>
        </p:txBody>
      </p:sp>
      <p:sp>
        <p:nvSpPr>
          <p:cNvPr id="3" name="Content Placeholder 2"/>
          <p:cNvSpPr>
            <a:spLocks noGrp="1"/>
          </p:cNvSpPr>
          <p:nvPr>
            <p:ph idx="1"/>
          </p:nvPr>
        </p:nvSpPr>
        <p:spPr>
          <a:xfrm>
            <a:off x="130533" y="927127"/>
            <a:ext cx="11947497" cy="2083359"/>
          </a:xfrm>
        </p:spPr>
        <p:txBody>
          <a:bodyPr>
            <a:normAutofit/>
          </a:bodyPr>
          <a:lstStyle/>
          <a:p>
            <a:r>
              <a:rPr lang="en-US" sz="1400" dirty="0"/>
              <a:t>Single inheritance</a:t>
            </a:r>
          </a:p>
          <a:p>
            <a:r>
              <a:rPr lang="en-US" sz="1400" dirty="0"/>
              <a:t>Multiple inheritance</a:t>
            </a:r>
          </a:p>
          <a:p>
            <a:r>
              <a:rPr lang="en-US" sz="1400" dirty="0"/>
              <a:t>Hierarchical inheritance</a:t>
            </a:r>
          </a:p>
          <a:p>
            <a:r>
              <a:rPr lang="en-US" sz="1400" dirty="0"/>
              <a:t>Multilevel inheritance</a:t>
            </a:r>
          </a:p>
          <a:p>
            <a:pPr>
              <a:buNone/>
            </a:pPr>
            <a:r>
              <a:rPr lang="en-US" sz="1400" dirty="0"/>
              <a:t>If we combine any two or more types together then it is called as hybrid inheritance.</a:t>
            </a:r>
          </a:p>
        </p:txBody>
      </p:sp>
      <p:pic>
        <p:nvPicPr>
          <p:cNvPr id="1026" name="Picture 2"/>
          <p:cNvPicPr>
            <a:picLocks noChangeAspect="1" noChangeArrowheads="1"/>
          </p:cNvPicPr>
          <p:nvPr/>
        </p:nvPicPr>
        <p:blipFill>
          <a:blip r:embed="rId2"/>
          <a:srcRect/>
          <a:stretch>
            <a:fillRect/>
          </a:stretch>
        </p:blipFill>
        <p:spPr bwMode="auto">
          <a:xfrm>
            <a:off x="2124222" y="2433710"/>
            <a:ext cx="7582485" cy="3882683"/>
          </a:xfrm>
          <a:prstGeom prst="rect">
            <a:avLst/>
          </a:prstGeom>
          <a:noFill/>
          <a:ln w="9525">
            <a:noFill/>
            <a:miter lim="800000"/>
            <a:headEnd/>
            <a:tailEnd/>
          </a:ln>
          <a:effectLst/>
        </p:spPr>
      </p:pic>
    </p:spTree>
    <p:extLst>
      <p:ext uri="{BB962C8B-B14F-4D97-AF65-F5344CB8AC3E}">
        <p14:creationId xmlns:p14="http://schemas.microsoft.com/office/powerpoint/2010/main" val="11052672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r>
              <a:rPr lang="en-IN" dirty="0" smtClean="0"/>
              <a:t>	Inheritance </a:t>
            </a:r>
            <a:r>
              <a:rPr lang="en-IN" dirty="0"/>
              <a:t>is also called as "</a:t>
            </a:r>
            <a:r>
              <a:rPr lang="en-IN" spc="-1" dirty="0">
                <a:latin typeface="Arial"/>
              </a:rPr>
              <a:t> journey from Generalization to Specialization</a:t>
            </a:r>
            <a:r>
              <a:rPr lang="en-IN" dirty="0"/>
              <a:t>".</a:t>
            </a:r>
            <a:endParaRPr lang="en-US" dirty="0"/>
          </a:p>
          <a:p>
            <a:endParaRPr lang="en-US" dirty="0"/>
          </a:p>
        </p:txBody>
      </p:sp>
      <p:sp>
        <p:nvSpPr>
          <p:cNvPr id="5" name="Rounded Rectangle 4"/>
          <p:cNvSpPr/>
          <p:nvPr/>
        </p:nvSpPr>
        <p:spPr>
          <a:xfrm>
            <a:off x="1930400" y="1536714"/>
            <a:ext cx="1574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smtClean="0">
                <a:ln w="12700" cmpd="sng">
                  <a:solidFill>
                    <a:srgbClr val="FFC000"/>
                  </a:solidFill>
                  <a:prstDash val="solid"/>
                </a:ln>
                <a:solidFill>
                  <a:schemeClr val="bg1"/>
                </a:solidFill>
                <a:effectLst/>
                <a:uLnTx/>
                <a:uFillTx/>
                <a:latin typeface="Calibri"/>
                <a:ea typeface="+mn-ea"/>
                <a:cs typeface="+mn-cs"/>
              </a:rPr>
              <a:t>Vehical</a:t>
            </a:r>
            <a:endParaRPr kumimoji="0" lang="en-US" sz="2800" b="1" i="0" u="none" strike="noStrike" kern="1200" cap="none" spc="0" normalizeH="0" baseline="0" noProof="0" dirty="0">
              <a:ln w="12700" cmpd="sng">
                <a:solidFill>
                  <a:srgbClr val="FFC000"/>
                </a:solidFill>
                <a:prstDash val="solid"/>
              </a:ln>
              <a:solidFill>
                <a:schemeClr val="bg1"/>
              </a:solidFill>
              <a:effectLst/>
              <a:uLnTx/>
              <a:uFillTx/>
              <a:latin typeface="Calibri"/>
              <a:ea typeface="+mn-ea"/>
              <a:cs typeface="+mn-cs"/>
            </a:endParaRPr>
          </a:p>
        </p:txBody>
      </p:sp>
      <p:sp>
        <p:nvSpPr>
          <p:cNvPr id="6" name="Rounded Rectangle 5"/>
          <p:cNvSpPr/>
          <p:nvPr/>
        </p:nvSpPr>
        <p:spPr>
          <a:xfrm>
            <a:off x="584200" y="2755900"/>
            <a:ext cx="13462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w="12700" cmpd="sng">
                  <a:solidFill>
                    <a:srgbClr val="FFC000"/>
                  </a:solidFill>
                  <a:prstDash val="solid"/>
                </a:ln>
                <a:solidFill>
                  <a:schemeClr val="bg1"/>
                </a:solidFill>
                <a:effectLst/>
                <a:uLnTx/>
                <a:uFillTx/>
                <a:latin typeface="Calibri"/>
                <a:ea typeface="+mn-ea"/>
                <a:cs typeface="+mn-cs"/>
              </a:rPr>
              <a:t>2 wheeler</a:t>
            </a:r>
            <a:endParaRPr kumimoji="0" lang="en-US" sz="1800" b="1" i="0" u="none" strike="noStrike" kern="1200" cap="none" spc="0" normalizeH="0" baseline="0" noProof="0" dirty="0">
              <a:ln w="12700" cmpd="sng">
                <a:solidFill>
                  <a:srgbClr val="FFC000"/>
                </a:solidFill>
                <a:prstDash val="solid"/>
              </a:ln>
              <a:solidFill>
                <a:schemeClr val="bg1"/>
              </a:solidFill>
              <a:effectLst/>
              <a:uLnTx/>
              <a:uFillTx/>
              <a:latin typeface="Calibri"/>
              <a:ea typeface="+mn-ea"/>
              <a:cs typeface="+mn-cs"/>
            </a:endParaRPr>
          </a:p>
        </p:txBody>
      </p:sp>
      <p:sp>
        <p:nvSpPr>
          <p:cNvPr id="7" name="Rounded Rectangle 6"/>
          <p:cNvSpPr/>
          <p:nvPr/>
        </p:nvSpPr>
        <p:spPr>
          <a:xfrm>
            <a:off x="3155950" y="2738188"/>
            <a:ext cx="1420977" cy="67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w="12700" cmpd="sng">
                  <a:solidFill>
                    <a:srgbClr val="FFC000"/>
                  </a:solidFill>
                  <a:prstDash val="solid"/>
                </a:ln>
                <a:solidFill>
                  <a:schemeClr val="bg1"/>
                </a:solidFill>
                <a:effectLst/>
                <a:uLnTx/>
                <a:uFillTx/>
                <a:latin typeface="Calibri"/>
                <a:ea typeface="+mn-ea"/>
                <a:cs typeface="+mn-cs"/>
              </a:rPr>
              <a:t>4 wheeler</a:t>
            </a:r>
            <a:endParaRPr kumimoji="0" lang="en-US" sz="1800" b="1" i="0" u="none" strike="noStrike" kern="1200" cap="none" spc="0" normalizeH="0" baseline="0" noProof="0" dirty="0">
              <a:ln w="12700" cmpd="sng">
                <a:solidFill>
                  <a:srgbClr val="FFC000"/>
                </a:solidFill>
                <a:prstDash val="solid"/>
              </a:ln>
              <a:solidFill>
                <a:schemeClr val="bg1"/>
              </a:solidFill>
              <a:effectLst/>
              <a:uLnTx/>
              <a:uFillTx/>
              <a:latin typeface="Calibri"/>
              <a:ea typeface="+mn-ea"/>
              <a:cs typeface="+mn-cs"/>
            </a:endParaRPr>
          </a:p>
        </p:txBody>
      </p:sp>
      <p:sp>
        <p:nvSpPr>
          <p:cNvPr id="8" name="Rounded Rectangle 7"/>
          <p:cNvSpPr/>
          <p:nvPr/>
        </p:nvSpPr>
        <p:spPr>
          <a:xfrm>
            <a:off x="571500" y="4191000"/>
            <a:ext cx="1181100" cy="62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Bike</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Rounded Rectangle 8"/>
          <p:cNvSpPr/>
          <p:nvPr/>
        </p:nvSpPr>
        <p:spPr>
          <a:xfrm>
            <a:off x="2349500" y="4203700"/>
            <a:ext cx="11557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Car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 name="Rounded Rectangle 9"/>
          <p:cNvSpPr/>
          <p:nvPr/>
        </p:nvSpPr>
        <p:spPr>
          <a:xfrm>
            <a:off x="4281115" y="4191000"/>
            <a:ext cx="1133833" cy="622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truck</a:t>
            </a:r>
          </a:p>
        </p:txBody>
      </p:sp>
      <p:cxnSp>
        <p:nvCxnSpPr>
          <p:cNvPr id="14" name="Straight Arrow Connector 13"/>
          <p:cNvCxnSpPr/>
          <p:nvPr/>
        </p:nvCxnSpPr>
        <p:spPr>
          <a:xfrm flipV="1">
            <a:off x="1597025" y="2139957"/>
            <a:ext cx="666750" cy="67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p:cNvCxnSpPr>
          <p:nvPr/>
        </p:nvCxnSpPr>
        <p:spPr>
          <a:xfrm flipH="1" flipV="1">
            <a:off x="3155951" y="2146314"/>
            <a:ext cx="710488" cy="591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1168400" y="5274475"/>
            <a:ext cx="1181100" cy="688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Electric car </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Rounded Rectangle 17"/>
          <p:cNvSpPr/>
          <p:nvPr/>
        </p:nvSpPr>
        <p:spPr>
          <a:xfrm>
            <a:off x="2898775" y="5274475"/>
            <a:ext cx="1181100" cy="688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petrol </a:t>
            </a: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 car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ounded Rectangle 18"/>
          <p:cNvSpPr/>
          <p:nvPr/>
        </p:nvSpPr>
        <p:spPr>
          <a:xfrm>
            <a:off x="4576927" y="5274475"/>
            <a:ext cx="1181100" cy="688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Diesel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car </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3" name="Straight Arrow Connector 22"/>
          <p:cNvCxnSpPr>
            <a:stCxn id="8" idx="0"/>
          </p:cNvCxnSpPr>
          <p:nvPr/>
        </p:nvCxnSpPr>
        <p:spPr>
          <a:xfrm flipV="1">
            <a:off x="1162050" y="3543300"/>
            <a:ext cx="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0"/>
          </p:cNvCxnSpPr>
          <p:nvPr/>
        </p:nvCxnSpPr>
        <p:spPr>
          <a:xfrm flipV="1">
            <a:off x="2927350" y="3543300"/>
            <a:ext cx="73025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079875" y="3543300"/>
            <a:ext cx="600075"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0"/>
          </p:cNvCxnSpPr>
          <p:nvPr/>
        </p:nvCxnSpPr>
        <p:spPr>
          <a:xfrm flipV="1">
            <a:off x="1758950" y="4864101"/>
            <a:ext cx="769565" cy="410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8" idx="0"/>
          </p:cNvCxnSpPr>
          <p:nvPr/>
        </p:nvCxnSpPr>
        <p:spPr>
          <a:xfrm flipH="1" flipV="1">
            <a:off x="2973015" y="4876801"/>
            <a:ext cx="516310" cy="397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9" idx="0"/>
          </p:cNvCxnSpPr>
          <p:nvPr/>
        </p:nvCxnSpPr>
        <p:spPr>
          <a:xfrm flipH="1" flipV="1">
            <a:off x="3505201" y="4808275"/>
            <a:ext cx="1662276" cy="46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8343900" y="1536714"/>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Person</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5" name="Rounded Rectangle 34"/>
          <p:cNvSpPr/>
          <p:nvPr/>
        </p:nvSpPr>
        <p:spPr>
          <a:xfrm>
            <a:off x="7429500" y="2628914"/>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Student</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6" name="Rounded Rectangle 35"/>
          <p:cNvSpPr/>
          <p:nvPr/>
        </p:nvSpPr>
        <p:spPr>
          <a:xfrm>
            <a:off x="9753765" y="2560402"/>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Employee</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Rounded Rectangle 36"/>
          <p:cNvSpPr/>
          <p:nvPr/>
        </p:nvSpPr>
        <p:spPr>
          <a:xfrm>
            <a:off x="8674100" y="3962414"/>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M</a:t>
            </a: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anager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8" name="Rounded Rectangle 37"/>
          <p:cNvSpPr/>
          <p:nvPr/>
        </p:nvSpPr>
        <p:spPr>
          <a:xfrm>
            <a:off x="10379405" y="39751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D</a:t>
            </a: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eveloper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9" name="Rounded Rectangle 38"/>
          <p:cNvSpPr/>
          <p:nvPr/>
        </p:nvSpPr>
        <p:spPr>
          <a:xfrm>
            <a:off x="8674100" y="5308628"/>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a:ea typeface="+mn-ea"/>
                <a:cs typeface="+mn-cs"/>
              </a:rPr>
              <a:t>Sales Manager</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48" name="Straight Arrow Connector 47"/>
          <p:cNvCxnSpPr>
            <a:stCxn id="35" idx="0"/>
          </p:cNvCxnSpPr>
          <p:nvPr/>
        </p:nvCxnSpPr>
        <p:spPr>
          <a:xfrm flipV="1">
            <a:off x="8191500" y="2139957"/>
            <a:ext cx="762000" cy="48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9423400" y="2146314"/>
            <a:ext cx="956005" cy="414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7" idx="0"/>
          </p:cNvCxnSpPr>
          <p:nvPr/>
        </p:nvCxnSpPr>
        <p:spPr>
          <a:xfrm flipV="1">
            <a:off x="9436100" y="3225800"/>
            <a:ext cx="571500" cy="736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8" idx="0"/>
          </p:cNvCxnSpPr>
          <p:nvPr/>
        </p:nvCxnSpPr>
        <p:spPr>
          <a:xfrm flipH="1" flipV="1">
            <a:off x="10693400" y="3225800"/>
            <a:ext cx="448005" cy="749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9" idx="0"/>
            <a:endCxn id="37" idx="2"/>
          </p:cNvCxnSpPr>
          <p:nvPr/>
        </p:nvCxnSpPr>
        <p:spPr>
          <a:xfrm flipV="1">
            <a:off x="9436100" y="4572014"/>
            <a:ext cx="0" cy="736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79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178560" y="1409383"/>
            <a:ext cx="9144000" cy="2387600"/>
          </a:xfrm>
        </p:spPr>
        <p:txBody>
          <a:bodyPr>
            <a:normAutofit/>
          </a:bodyPr>
          <a:lstStyle/>
          <a:p>
            <a:pPr lvl="0"/>
            <a:r>
              <a:rPr lang="en-US" sz="3200" dirty="0" smtClean="0"/>
              <a:t/>
            </a:r>
            <a:br>
              <a:rPr lang="en-US" sz="3200" dirty="0" smtClean="0"/>
            </a:br>
            <a:r>
              <a:rPr lang="en-US" sz="3200" dirty="0"/>
              <a:t/>
            </a:r>
            <a:br>
              <a:rPr lang="en-US" sz="3200" dirty="0"/>
            </a:br>
            <a:r>
              <a:rPr lang="en-IN"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Todays topics</a:t>
            </a:r>
            <a:endParaRPr lang="en-IN" dirty="0"/>
          </a:p>
        </p:txBody>
      </p:sp>
      <p:sp>
        <p:nvSpPr>
          <p:cNvPr id="3" name="Rectangle 2"/>
          <p:cNvSpPr/>
          <p:nvPr/>
        </p:nvSpPr>
        <p:spPr>
          <a:xfrm>
            <a:off x="2225040" y="1520875"/>
            <a:ext cx="8097520" cy="4832092"/>
          </a:xfrm>
          <a:prstGeom prst="rect">
            <a:avLst/>
          </a:prstGeom>
        </p:spPr>
        <p:txBody>
          <a:bodyPr wrap="square">
            <a:spAutoFit/>
          </a:bodyPr>
          <a:lstStyle/>
          <a:p>
            <a:pPr marL="342900" indent="-342900">
              <a:buFont typeface="+mj-lt"/>
              <a:buAutoNum type="arabicPeriod"/>
            </a:pPr>
            <a:r>
              <a:rPr lang="en-IN" sz="2800" dirty="0"/>
              <a:t>Shallow Copy  and deep </a:t>
            </a:r>
            <a:r>
              <a:rPr lang="en-IN" sz="2800" dirty="0" smtClean="0"/>
              <a:t>copy</a:t>
            </a:r>
            <a:endParaRPr lang="en-US" sz="2800" dirty="0" smtClean="0"/>
          </a:p>
          <a:p>
            <a:pPr marL="342900" lvl="0" indent="-342900">
              <a:buFont typeface="+mj-lt"/>
              <a:buAutoNum type="arabicPeriod"/>
            </a:pPr>
            <a:r>
              <a:rPr lang="en-US" sz="2800" dirty="0" smtClean="0"/>
              <a:t>static</a:t>
            </a:r>
            <a:endParaRPr lang="en-US" sz="2800" dirty="0"/>
          </a:p>
          <a:p>
            <a:pPr marL="342900" lvl="0" indent="-342900">
              <a:buFont typeface="+mj-lt"/>
              <a:buAutoNum type="arabicPeriod"/>
            </a:pPr>
            <a:r>
              <a:rPr lang="en-US" sz="2800" dirty="0"/>
              <a:t>Friend </a:t>
            </a:r>
            <a:r>
              <a:rPr lang="en-US" sz="2800" dirty="0" smtClean="0"/>
              <a:t>function</a:t>
            </a:r>
          </a:p>
          <a:p>
            <a:pPr marL="342900" lvl="0" indent="-342900">
              <a:buFont typeface="+mj-lt"/>
              <a:buAutoNum type="arabicPeriod"/>
            </a:pPr>
            <a:r>
              <a:rPr lang="en-IN" sz="2800" dirty="0"/>
              <a:t>Operator </a:t>
            </a:r>
            <a:r>
              <a:rPr lang="en-IN" sz="2800" dirty="0" smtClean="0"/>
              <a:t>Overloading</a:t>
            </a:r>
          </a:p>
          <a:p>
            <a:pPr marL="342900" indent="-342900">
              <a:buFont typeface="+mj-lt"/>
              <a:buAutoNum type="arabicPeriod"/>
            </a:pPr>
            <a:r>
              <a:rPr lang="en-IN" sz="2800" spc="-1" dirty="0">
                <a:solidFill>
                  <a:prstClr val="black"/>
                </a:solidFill>
                <a:latin typeface="Arial"/>
              </a:rPr>
              <a:t>Object Oriented programming structure(oops) </a:t>
            </a:r>
          </a:p>
          <a:p>
            <a:pPr marL="342900" indent="-342900">
              <a:buFont typeface="+mj-lt"/>
              <a:buAutoNum type="arabicPeriod"/>
            </a:pPr>
            <a:r>
              <a:rPr lang="en-US" sz="2800" dirty="0"/>
              <a:t>Major pillars of oops</a:t>
            </a:r>
            <a:endParaRPr lang="en-IN" sz="2800" spc="-1" dirty="0">
              <a:solidFill>
                <a:prstClr val="black"/>
              </a:solidFill>
              <a:latin typeface="Arial"/>
            </a:endParaRPr>
          </a:p>
          <a:p>
            <a:pPr marL="342900" lvl="0" indent="-342900">
              <a:buFont typeface="+mj-lt"/>
              <a:buAutoNum type="arabicPeriod"/>
            </a:pPr>
            <a:r>
              <a:rPr lang="en-US" sz="2800" dirty="0" smtClean="0"/>
              <a:t>Minor </a:t>
            </a:r>
            <a:r>
              <a:rPr lang="en-US" sz="2800" dirty="0"/>
              <a:t>pillars of </a:t>
            </a:r>
            <a:r>
              <a:rPr lang="en-US" sz="2800" dirty="0" smtClean="0"/>
              <a:t>oops</a:t>
            </a:r>
          </a:p>
          <a:p>
            <a:pPr marL="342900" lvl="0" indent="-342900">
              <a:buFont typeface="+mj-lt"/>
              <a:buAutoNum type="arabicPeriod"/>
            </a:pPr>
            <a:r>
              <a:rPr lang="en-IN" sz="2800" dirty="0" smtClean="0"/>
              <a:t>Association</a:t>
            </a:r>
          </a:p>
          <a:p>
            <a:pPr marL="342900" lvl="0" indent="-342900">
              <a:buFont typeface="+mj-lt"/>
              <a:buAutoNum type="arabicPeriod"/>
            </a:pPr>
            <a:r>
              <a:rPr lang="en-IN" sz="2800" dirty="0" smtClean="0"/>
              <a:t>Inheritance</a:t>
            </a:r>
            <a:endParaRPr lang="en-US" sz="2800" dirty="0" smtClean="0"/>
          </a:p>
          <a:p>
            <a:pPr lvl="0"/>
            <a:endParaRPr lang="en-US" sz="2800" dirty="0" smtClean="0"/>
          </a:p>
          <a:p>
            <a:pPr marL="342900" lvl="0" indent="-342900">
              <a:buFont typeface="+mj-lt"/>
              <a:buAutoNum type="arabicPeriod"/>
            </a:pPr>
            <a:endParaRPr lang="en-US" sz="2800" dirty="0"/>
          </a:p>
        </p:txBody>
      </p:sp>
    </p:spTree>
    <p:extLst>
      <p:ext uri="{BB962C8B-B14F-4D97-AF65-F5344CB8AC3E}">
        <p14:creationId xmlns:p14="http://schemas.microsoft.com/office/powerpoint/2010/main" val="402989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Static Variable</a:t>
            </a:r>
            <a:endParaRPr lang="en-US" dirty="0"/>
          </a:p>
        </p:txBody>
      </p:sp>
      <p:sp>
        <p:nvSpPr>
          <p:cNvPr id="3" name="Content Placeholder 2"/>
          <p:cNvSpPr>
            <a:spLocks noGrp="1"/>
          </p:cNvSpPr>
          <p:nvPr>
            <p:ph idx="1"/>
          </p:nvPr>
        </p:nvSpPr>
        <p:spPr>
          <a:xfrm>
            <a:off x="29486" y="1872525"/>
            <a:ext cx="11947497" cy="3474392"/>
          </a:xfrm>
        </p:spPr>
        <p:txBody>
          <a:bodyPr/>
          <a:lstStyle/>
          <a:p>
            <a:r>
              <a:rPr lang="en-IN" sz="2400" dirty="0"/>
              <a:t>All the static and global variables get space only once during program loading / before starting execution of main function</a:t>
            </a:r>
            <a:endParaRPr lang="en-US" sz="2400" dirty="0"/>
          </a:p>
          <a:p>
            <a:r>
              <a:rPr lang="en-IN" sz="2400" dirty="0"/>
              <a:t>Static variable is also called as shared variable.</a:t>
            </a:r>
            <a:endParaRPr lang="en-US" sz="2400" dirty="0"/>
          </a:p>
          <a:p>
            <a:r>
              <a:rPr lang="en-IN" sz="2400" dirty="0" smtClean="0"/>
              <a:t>Initialized </a:t>
            </a:r>
            <a:r>
              <a:rPr lang="en-IN" sz="2400" dirty="0"/>
              <a:t>static and global variable get space on Data segment.</a:t>
            </a:r>
            <a:endParaRPr lang="en-US" sz="2400" dirty="0"/>
          </a:p>
          <a:p>
            <a:r>
              <a:rPr lang="en-IN" sz="2400" dirty="0"/>
              <a:t>Default value of static and global variable is zero.</a:t>
            </a:r>
            <a:endParaRPr lang="en-US" sz="2400" dirty="0"/>
          </a:p>
          <a:p>
            <a:r>
              <a:rPr lang="en-IN" sz="2400" dirty="0"/>
              <a:t>Static variables are same as global variables but it is having limited scope.</a:t>
            </a:r>
            <a:endParaRPr lang="en-US" sz="2400" dirty="0"/>
          </a:p>
          <a:p>
            <a:endParaRPr lang="en-US" dirty="0"/>
          </a:p>
        </p:txBody>
      </p:sp>
    </p:spTree>
    <p:extLst>
      <p:ext uri="{BB962C8B-B14F-4D97-AF65-F5344CB8AC3E}">
        <p14:creationId xmlns:p14="http://schemas.microsoft.com/office/powerpoint/2010/main" val="21193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Static Data member</a:t>
            </a:r>
            <a:endParaRPr lang="en-IN" dirty="0"/>
          </a:p>
        </p:txBody>
      </p:sp>
      <p:sp>
        <p:nvSpPr>
          <p:cNvPr id="3" name="Content Placeholder 2"/>
          <p:cNvSpPr>
            <a:spLocks noGrp="1"/>
          </p:cNvSpPr>
          <p:nvPr>
            <p:ph idx="1"/>
          </p:nvPr>
        </p:nvSpPr>
        <p:spPr>
          <a:xfrm>
            <a:off x="199114" y="818639"/>
            <a:ext cx="11947497" cy="5442676"/>
          </a:xfrm>
        </p:spPr>
        <p:txBody>
          <a:bodyPr>
            <a:normAutofit/>
          </a:bodyPr>
          <a:lstStyle/>
          <a:p>
            <a:r>
              <a:rPr lang="en-IN" sz="2400" dirty="0" smtClean="0"/>
              <a:t>If we want  to share value of data member between all objects of same class then we should declare that data member as static data member.</a:t>
            </a:r>
          </a:p>
          <a:p>
            <a:pPr marL="0" indent="0">
              <a:buNone/>
            </a:pPr>
            <a:endParaRPr lang="en-IN" sz="2400" dirty="0" smtClean="0"/>
          </a:p>
          <a:p>
            <a:r>
              <a:rPr lang="en-IN" sz="2400" dirty="0" smtClean="0"/>
              <a:t>It is mandatory to provide global definition of  </a:t>
            </a:r>
            <a:r>
              <a:rPr lang="en-IN" sz="2400" dirty="0"/>
              <a:t>static data </a:t>
            </a:r>
            <a:r>
              <a:rPr lang="en-IN" sz="2400" dirty="0" smtClean="0"/>
              <a:t>member</a:t>
            </a:r>
            <a:r>
              <a:rPr lang="en-IN" sz="2400" dirty="0"/>
              <a:t> </a:t>
            </a:r>
            <a:r>
              <a:rPr lang="en-IN" sz="2400" dirty="0" smtClean="0"/>
              <a:t>otherwise linker generates error.</a:t>
            </a:r>
          </a:p>
          <a:p>
            <a:pPr marL="0" indent="0">
              <a:buNone/>
            </a:pPr>
            <a:endParaRPr lang="en-IN" sz="2400" dirty="0" smtClean="0"/>
          </a:p>
          <a:p>
            <a:r>
              <a:rPr lang="en-IN" sz="2400" dirty="0" smtClean="0"/>
              <a:t>Static data member get space during class loading per class so it is called as </a:t>
            </a:r>
            <a:r>
              <a:rPr lang="en-IN" sz="2400" b="1" u="sng" dirty="0" smtClean="0">
                <a:solidFill>
                  <a:srgbClr val="C00000"/>
                </a:solidFill>
              </a:rPr>
              <a:t>class-level variable </a:t>
            </a:r>
          </a:p>
          <a:p>
            <a:pPr marL="0" indent="0">
              <a:buNone/>
            </a:pPr>
            <a:endParaRPr lang="en-IN" dirty="0"/>
          </a:p>
        </p:txBody>
      </p:sp>
      <p:sp>
        <p:nvSpPr>
          <p:cNvPr id="4" name="Oval 3"/>
          <p:cNvSpPr/>
          <p:nvPr/>
        </p:nvSpPr>
        <p:spPr>
          <a:xfrm>
            <a:off x="6594104" y="4057733"/>
            <a:ext cx="1193370" cy="666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Obj1</a:t>
            </a:r>
            <a:endParaRPr lang="en-IN" dirty="0"/>
          </a:p>
        </p:txBody>
      </p:sp>
      <p:sp>
        <p:nvSpPr>
          <p:cNvPr id="5" name="Oval 4"/>
          <p:cNvSpPr/>
          <p:nvPr/>
        </p:nvSpPr>
        <p:spPr>
          <a:xfrm>
            <a:off x="9889024" y="4089670"/>
            <a:ext cx="1239865" cy="650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obj3</a:t>
            </a:r>
            <a:endParaRPr lang="en-IN" dirty="0"/>
          </a:p>
        </p:txBody>
      </p:sp>
      <p:sp>
        <p:nvSpPr>
          <p:cNvPr id="6" name="Oval 5"/>
          <p:cNvSpPr/>
          <p:nvPr/>
        </p:nvSpPr>
        <p:spPr>
          <a:xfrm>
            <a:off x="8251369" y="4089670"/>
            <a:ext cx="1239865" cy="6509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Obj2</a:t>
            </a:r>
            <a:endParaRPr lang="en-IN" dirty="0"/>
          </a:p>
        </p:txBody>
      </p:sp>
      <p:sp>
        <p:nvSpPr>
          <p:cNvPr id="7" name="Rounded Rectangle 6"/>
          <p:cNvSpPr/>
          <p:nvPr/>
        </p:nvSpPr>
        <p:spPr>
          <a:xfrm>
            <a:off x="8252431" y="5517398"/>
            <a:ext cx="1208868" cy="542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Count=3</a:t>
            </a:r>
            <a:endParaRPr lang="en-IN" dirty="0"/>
          </a:p>
        </p:txBody>
      </p:sp>
      <p:cxnSp>
        <p:nvCxnSpPr>
          <p:cNvPr id="9" name="Straight Arrow Connector 8"/>
          <p:cNvCxnSpPr>
            <a:stCxn id="7" idx="0"/>
          </p:cNvCxnSpPr>
          <p:nvPr/>
        </p:nvCxnSpPr>
        <p:spPr>
          <a:xfrm flipH="1" flipV="1">
            <a:off x="7346205" y="4756098"/>
            <a:ext cx="1510660" cy="76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8856865" y="4756098"/>
            <a:ext cx="0" cy="76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8856865" y="4756098"/>
            <a:ext cx="1325530" cy="76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6273" y="5465453"/>
            <a:ext cx="3530828" cy="646331"/>
          </a:xfrm>
          <a:prstGeom prst="rect">
            <a:avLst/>
          </a:prstGeom>
          <a:solidFill>
            <a:schemeClr val="accent1">
              <a:lumMod val="40000"/>
              <a:lumOff val="60000"/>
            </a:schemeClr>
          </a:solidFill>
        </p:spPr>
        <p:txBody>
          <a:bodyPr wrap="square" rtlCol="0">
            <a:spAutoFit/>
          </a:bodyPr>
          <a:lstStyle/>
          <a:p>
            <a:r>
              <a:rPr lang="en-IN" dirty="0" smtClean="0"/>
              <a:t>Static data member “ Count ” shared  in all objects</a:t>
            </a:r>
            <a:endParaRPr lang="en-IN" dirty="0"/>
          </a:p>
        </p:txBody>
      </p:sp>
      <p:sp>
        <p:nvSpPr>
          <p:cNvPr id="19" name="Right Arrow 18"/>
          <p:cNvSpPr/>
          <p:nvPr/>
        </p:nvSpPr>
        <p:spPr>
          <a:xfrm>
            <a:off x="7497101" y="5656880"/>
            <a:ext cx="755330" cy="271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9120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Static </a:t>
            </a:r>
            <a:r>
              <a:rPr lang="en-IN" b="1" dirty="0"/>
              <a:t>Member </a:t>
            </a:r>
            <a:r>
              <a:rPr lang="en-IN" b="1" dirty="0" smtClean="0"/>
              <a:t>Function</a:t>
            </a:r>
            <a:endParaRPr lang="en-US" dirty="0"/>
          </a:p>
        </p:txBody>
      </p:sp>
      <p:sp>
        <p:nvSpPr>
          <p:cNvPr id="3" name="Content Placeholder 2"/>
          <p:cNvSpPr>
            <a:spLocks noGrp="1"/>
          </p:cNvSpPr>
          <p:nvPr>
            <p:ph idx="1"/>
          </p:nvPr>
        </p:nvSpPr>
        <p:spPr>
          <a:xfrm>
            <a:off x="114299" y="1810530"/>
            <a:ext cx="11947497" cy="3334907"/>
          </a:xfrm>
        </p:spPr>
        <p:txBody>
          <a:bodyPr/>
          <a:lstStyle/>
          <a:p>
            <a:pPr lvl="0"/>
            <a:r>
              <a:rPr lang="en-IN" sz="2400" dirty="0"/>
              <a:t>Except main function, we can declare global function as well as member function static.</a:t>
            </a:r>
            <a:endParaRPr lang="en-US" sz="2400" dirty="0"/>
          </a:p>
          <a:p>
            <a:pPr lvl="0"/>
            <a:r>
              <a:rPr lang="en-IN" sz="2400" dirty="0" smtClean="0"/>
              <a:t>static </a:t>
            </a:r>
            <a:r>
              <a:rPr lang="en-IN" sz="2400" dirty="0"/>
              <a:t>members of the class we should declare member function </a:t>
            </a:r>
            <a:r>
              <a:rPr lang="en-IN" sz="2400" b="1" dirty="0"/>
              <a:t>static</a:t>
            </a:r>
            <a:r>
              <a:rPr lang="en-IN" sz="2400" dirty="0"/>
              <a:t>.</a:t>
            </a:r>
            <a:endParaRPr lang="en-US" sz="2400" dirty="0"/>
          </a:p>
          <a:p>
            <a:pPr lvl="0"/>
            <a:r>
              <a:rPr lang="en-IN" sz="2400" dirty="0" smtClean="0"/>
              <a:t>static </a:t>
            </a:r>
            <a:r>
              <a:rPr lang="en-IN" sz="2400" dirty="0"/>
              <a:t>member function is also called as </a:t>
            </a:r>
            <a:r>
              <a:rPr lang="en-IN" sz="2400" b="1" dirty="0"/>
              <a:t>class level method.</a:t>
            </a:r>
            <a:endParaRPr lang="en-US" sz="2400" b="1" dirty="0"/>
          </a:p>
          <a:p>
            <a:pPr lvl="0"/>
            <a:r>
              <a:rPr lang="en-IN" sz="2400" dirty="0"/>
              <a:t>To access class level method we should use </a:t>
            </a:r>
            <a:r>
              <a:rPr lang="en-IN" sz="2400" dirty="0" err="1"/>
              <a:t>classname</a:t>
            </a:r>
            <a:r>
              <a:rPr lang="en-IN" sz="2400" dirty="0"/>
              <a:t> and ::(scope resolution) operator</a:t>
            </a:r>
            <a:r>
              <a:rPr lang="en-IN" sz="2400" dirty="0" smtClean="0"/>
              <a:t>.</a:t>
            </a:r>
          </a:p>
          <a:p>
            <a:pPr lvl="0"/>
            <a:r>
              <a:rPr lang="en-IN" sz="2400" dirty="0" smtClean="0"/>
              <a:t>This pointer is not available </a:t>
            </a:r>
            <a:r>
              <a:rPr lang="en-IN" sz="2400" dirty="0"/>
              <a:t>in static member function </a:t>
            </a:r>
            <a:r>
              <a:rPr lang="en-IN" sz="2400" dirty="0" smtClean="0"/>
              <a:t>.</a:t>
            </a:r>
            <a:endParaRPr lang="en-US" sz="2400" dirty="0"/>
          </a:p>
          <a:p>
            <a:pPr marL="0" indent="0">
              <a:buNone/>
            </a:pPr>
            <a:endParaRPr lang="en-US" dirty="0"/>
          </a:p>
        </p:txBody>
      </p:sp>
    </p:spTree>
    <p:extLst>
      <p:ext uri="{BB962C8B-B14F-4D97-AF65-F5344CB8AC3E}">
        <p14:creationId xmlns:p14="http://schemas.microsoft.com/office/powerpoint/2010/main" val="267921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523880" y="1080000"/>
            <a:ext cx="9142920" cy="4176720"/>
          </a:xfrm>
          <a:prstGeom prst="rect">
            <a:avLst/>
          </a:prstGeom>
          <a:noFill/>
          <a:ln>
            <a:noFill/>
          </a:ln>
        </p:spPr>
        <p:style>
          <a:lnRef idx="0">
            <a:scrgbClr r="0" g="0" b="0"/>
          </a:lnRef>
          <a:fillRef idx="0">
            <a:scrgbClr r="0" g="0" b="0"/>
          </a:fillRef>
          <a:effectRef idx="0">
            <a:scrgbClr r="0" g="0" b="0"/>
          </a:effectRef>
          <a:fontRef idx="minor"/>
        </p:style>
      </p:sp>
      <p:sp>
        <p:nvSpPr>
          <p:cNvPr id="54" name="TextShape 2"/>
          <p:cNvSpPr txBox="1"/>
          <p:nvPr/>
        </p:nvSpPr>
        <p:spPr>
          <a:xfrm>
            <a:off x="602279" y="1085479"/>
            <a:ext cx="10950840" cy="1772021"/>
          </a:xfrm>
          <a:prstGeom prst="rect">
            <a:avLst/>
          </a:prstGeom>
          <a:noFill/>
          <a:ln>
            <a:noFill/>
          </a:ln>
        </p:spPr>
        <p:txBody>
          <a:bodyPr lIns="90000" tIns="45000" rIns="90000" bIns="45000"/>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IN" sz="2000" b="0" i="0" u="none" strike="noStrike" kern="1200" cap="none" spc="-1" normalizeH="0" baseline="0" noProof="0" dirty="0" smtClean="0">
                <a:ln>
                  <a:noFill/>
                </a:ln>
                <a:solidFill>
                  <a:prstClr val="black"/>
                </a:solidFill>
                <a:effectLst/>
                <a:uLnTx/>
                <a:uFillTx/>
                <a:latin typeface="Arial"/>
                <a:ea typeface="+mn-ea"/>
                <a:cs typeface="+mn-cs"/>
              </a:rPr>
              <a:t>A non member function of a class which designed to access </a:t>
            </a:r>
            <a:r>
              <a:rPr kumimoji="0" lang="en-IN" sz="2000" b="0" i="0" u="none" strike="noStrike" kern="1200" cap="none" spc="-1" normalizeH="0" baseline="0" noProof="0" dirty="0" smtClean="0">
                <a:ln>
                  <a:noFill/>
                </a:ln>
                <a:solidFill>
                  <a:srgbClr val="FF0000"/>
                </a:solidFill>
                <a:effectLst/>
                <a:uLnTx/>
                <a:uFillTx/>
                <a:latin typeface="Arial"/>
                <a:ea typeface="+mn-ea"/>
                <a:cs typeface="+mn-cs"/>
              </a:rPr>
              <a:t>private</a:t>
            </a:r>
            <a:r>
              <a:rPr kumimoji="0" lang="en-IN" sz="2000" b="0" i="0" u="none" strike="noStrike" kern="1200" cap="none" spc="-1" normalizeH="0" baseline="0" noProof="0" dirty="0" smtClean="0">
                <a:ln>
                  <a:noFill/>
                </a:ln>
                <a:solidFill>
                  <a:prstClr val="black"/>
                </a:solidFill>
                <a:effectLst/>
                <a:uLnTx/>
                <a:uFillTx/>
                <a:latin typeface="Arial"/>
                <a:ea typeface="+mn-ea"/>
                <a:cs typeface="+mn-cs"/>
              </a:rPr>
              <a:t> data of a class is called friend function.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2000" b="0" i="0" u="none" strike="noStrike" kern="1200" cap="none" spc="-1" normalizeH="0" baseline="0" noProof="0" dirty="0" smtClean="0">
              <a:ln>
                <a:noFill/>
              </a:ln>
              <a:solidFill>
                <a:prstClr val="black"/>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smtClean="0">
                <a:ln>
                  <a:noFill/>
                </a:ln>
                <a:solidFill>
                  <a:prstClr val="black"/>
                </a:solidFill>
                <a:effectLst/>
                <a:uLnTx/>
                <a:uFillTx/>
                <a:latin typeface="Arial"/>
                <a:ea typeface="+mn-ea"/>
                <a:cs typeface="+mn-cs"/>
              </a:rPr>
              <a:t>To declare a function as a friend of a class, precede the function prototype in the class definition with keyword </a:t>
            </a:r>
            <a:r>
              <a:rPr kumimoji="0" lang="en-US" sz="2000" b="1" i="0" u="none" strike="noStrike" kern="1200" cap="none" spc="0" normalizeH="0" baseline="0" noProof="0" dirty="0" smtClean="0">
                <a:ln>
                  <a:noFill/>
                </a:ln>
                <a:solidFill>
                  <a:srgbClr val="FF0000"/>
                </a:solidFill>
                <a:effectLst/>
                <a:uLnTx/>
                <a:uFillTx/>
                <a:latin typeface="Arial"/>
                <a:ea typeface="+mn-ea"/>
                <a:cs typeface="+mn-cs"/>
              </a:rPr>
              <a:t>friend</a:t>
            </a:r>
            <a:r>
              <a:rPr kumimoji="0" lang="en-US" sz="2000" b="0" i="0" u="none" strike="noStrike" kern="1200" cap="none" spc="0" normalizeH="0" baseline="0" noProof="0" dirty="0" smtClean="0">
                <a:ln>
                  <a:noFill/>
                </a:ln>
                <a:solidFill>
                  <a:prstClr val="black"/>
                </a:solidFill>
                <a:effectLst/>
                <a:uLnTx/>
                <a:uFillTx/>
                <a:latin typeface="Arial"/>
                <a:ea typeface="+mn-ea"/>
                <a:cs typeface="+mn-cs"/>
              </a:rPr>
              <a:t> </a:t>
            </a:r>
            <a:endParaRPr kumimoji="0" lang="en-IN" sz="2000" b="0" i="0" u="none" strike="noStrike" kern="1200" cap="none" spc="-1" normalizeH="0" baseline="0" noProof="0" dirty="0">
              <a:ln>
                <a:noFill/>
              </a:ln>
              <a:solidFill>
                <a:prstClr val="black"/>
              </a:solidFill>
              <a:effectLst/>
              <a:uLnTx/>
              <a:uFillTx/>
              <a:latin typeface="Arial"/>
              <a:ea typeface="+mn-ea"/>
              <a:cs typeface="+mn-cs"/>
            </a:endParaRPr>
          </a:p>
        </p:txBody>
      </p:sp>
      <p:sp>
        <p:nvSpPr>
          <p:cNvPr id="2" name="Rectangle 1"/>
          <p:cNvSpPr/>
          <p:nvPr/>
        </p:nvSpPr>
        <p:spPr>
          <a:xfrm>
            <a:off x="602279" y="158234"/>
            <a:ext cx="182178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1" normalizeH="0" baseline="0" noProof="0" dirty="0">
                <a:ln>
                  <a:noFill/>
                </a:ln>
                <a:solidFill>
                  <a:prstClr val="black"/>
                </a:solidFill>
                <a:effectLst/>
                <a:uLnTx/>
                <a:uFillTx/>
                <a:latin typeface="Arial"/>
                <a:ea typeface="+mn-ea"/>
                <a:cs typeface="+mn-cs"/>
              </a:rPr>
              <a:t>Friend :-</a:t>
            </a:r>
            <a:endParaRPr kumimoji="0" lang="en-IN" sz="3200" b="0" i="0" u="none" strike="noStrike" kern="1200" cap="none" spc="-1" normalizeH="0" baseline="0" noProof="0" dirty="0">
              <a:ln>
                <a:noFill/>
              </a:ln>
              <a:solidFill>
                <a:prstClr val="black"/>
              </a:solidFill>
              <a:effectLst/>
              <a:uLnTx/>
              <a:uFillTx/>
              <a:latin typeface="Arial"/>
              <a:ea typeface="+mn-ea"/>
              <a:cs typeface="+mn-cs"/>
            </a:endParaRPr>
          </a:p>
        </p:txBody>
      </p:sp>
      <p:sp>
        <p:nvSpPr>
          <p:cNvPr id="3" name="Rectangle 2"/>
          <p:cNvSpPr/>
          <p:nvPr/>
        </p:nvSpPr>
        <p:spPr>
          <a:xfrm>
            <a:off x="1193800" y="2857500"/>
            <a:ext cx="3962400" cy="31393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class </a:t>
            </a:r>
            <a:r>
              <a:rPr kumimoji="0" lang="en-US" sz="1800" b="0" i="0" u="none" strike="noStrike" kern="1200" cap="none" spc="0" normalizeH="0" baseline="0" noProof="0" dirty="0" err="1">
                <a:ln>
                  <a:noFill/>
                </a:ln>
                <a:solidFill>
                  <a:prstClr val="black"/>
                </a:solidFill>
                <a:effectLst/>
                <a:uLnTx/>
                <a:uFillTx/>
                <a:latin typeface="Arial"/>
                <a:ea typeface="+mn-ea"/>
                <a:cs typeface="+mn-cs"/>
              </a:rPr>
              <a:t>MyData</a:t>
            </a: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err="1">
                <a:ln>
                  <a:noFill/>
                </a:ln>
                <a:solidFill>
                  <a:prstClr val="black"/>
                </a:solidFill>
                <a:effectLst/>
                <a:uLnTx/>
                <a:uFillTx/>
                <a:latin typeface="Arial"/>
                <a:ea typeface="+mn-ea"/>
                <a:cs typeface="+mn-cs"/>
              </a:rPr>
              <a:t>int</a:t>
            </a:r>
            <a:r>
              <a:rPr kumimoji="0" lang="en-US" sz="1800" b="0" i="0" u="none" strike="noStrike" kern="1200" cap="none" spc="0" normalizeH="0" baseline="0" noProof="0" dirty="0">
                <a:ln>
                  <a:noFill/>
                </a:ln>
                <a:solidFill>
                  <a:prstClr val="black"/>
                </a:solidFill>
                <a:effectLst/>
                <a:uLnTx/>
                <a:uFillTx/>
                <a:latin typeface="Arial"/>
                <a:ea typeface="+mn-ea"/>
                <a:cs typeface="+mn-cs"/>
              </a:rPr>
              <a:t> pin;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err="1">
                <a:ln>
                  <a:noFill/>
                </a:ln>
                <a:solidFill>
                  <a:prstClr val="black"/>
                </a:solidFill>
                <a:effectLst/>
                <a:uLnTx/>
                <a:uFillTx/>
                <a:latin typeface="Arial"/>
                <a:ea typeface="+mn-ea"/>
                <a:cs typeface="+mn-cs"/>
              </a:rPr>
              <a:t>int</a:t>
            </a:r>
            <a:r>
              <a:rPr kumimoji="0" lang="en-US" sz="1800" b="0" i="0" u="none" strike="noStrike" kern="1200" cap="none" spc="0" normalizeH="0" baseline="0" noProof="0" dirty="0">
                <a:ln>
                  <a:noFill/>
                </a:ln>
                <a:solidFill>
                  <a:prstClr val="black"/>
                </a:solidFill>
                <a:effectLst/>
                <a:uLnTx/>
                <a:uFillTx/>
                <a:latin typeface="Arial"/>
                <a:ea typeface="+mn-ea"/>
                <a:cs typeface="+mn-cs"/>
              </a:rPr>
              <a:t> pass;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err="1">
                <a:ln>
                  <a:noFill/>
                </a:ln>
                <a:solidFill>
                  <a:prstClr val="black"/>
                </a:solidFill>
                <a:effectLst/>
                <a:uLnTx/>
                <a:uFillTx/>
                <a:latin typeface="Arial"/>
                <a:ea typeface="+mn-ea"/>
                <a:cs typeface="+mn-cs"/>
              </a:rPr>
              <a:t>MyData</a:t>
            </a:r>
            <a:r>
              <a:rPr kumimoji="0" lang="en-US" sz="1800" b="0" i="0" u="none" strike="noStrike" kern="1200" cap="none" spc="0" normalizeH="0" baseline="0" noProof="0" dirty="0">
                <a:ln>
                  <a:noFill/>
                </a:ln>
                <a:solidFill>
                  <a:prstClr val="black"/>
                </a:solidFill>
                <a:effectLst/>
                <a:uLnTx/>
                <a:uFillTx/>
                <a:latin typeface="Arial"/>
                <a:ea typeface="+mn-ea"/>
                <a:cs typeface="+mn-cs"/>
              </a:rPr>
              <a:t>(</a:t>
            </a:r>
            <a:r>
              <a:rPr kumimoji="0" lang="en-US" sz="1800" b="0" i="0" u="none" strike="noStrike" kern="1200" cap="none" spc="0" normalizeH="0" baseline="0" noProof="0" dirty="0" err="1">
                <a:ln>
                  <a:noFill/>
                </a:ln>
                <a:solidFill>
                  <a:prstClr val="black"/>
                </a:solidFill>
                <a:effectLst/>
                <a:uLnTx/>
                <a:uFillTx/>
                <a:latin typeface="Arial"/>
                <a:ea typeface="+mn-ea"/>
                <a:cs typeface="+mn-cs"/>
              </a:rPr>
              <a:t>int</a:t>
            </a: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err="1">
                <a:ln>
                  <a:noFill/>
                </a:ln>
                <a:solidFill>
                  <a:prstClr val="black"/>
                </a:solidFill>
                <a:effectLst/>
                <a:uLnTx/>
                <a:uFillTx/>
                <a:latin typeface="Arial"/>
                <a:ea typeface="+mn-ea"/>
                <a:cs typeface="+mn-cs"/>
              </a:rPr>
              <a:t>pin,int</a:t>
            </a:r>
            <a:r>
              <a:rPr kumimoji="0" lang="en-US" sz="1800" b="0" i="0" u="none" strike="noStrike" kern="1200" cap="none" spc="0" normalizeH="0" baseline="0" noProof="0" dirty="0">
                <a:ln>
                  <a:noFill/>
                </a:ln>
                <a:solidFill>
                  <a:prstClr val="black"/>
                </a:solidFill>
                <a:effectLst/>
                <a:uLnTx/>
                <a:uFillTx/>
                <a:latin typeface="Arial"/>
                <a:ea typeface="+mn-ea"/>
                <a:cs typeface="+mn-cs"/>
              </a:rPr>
              <a:t> pass);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void </a:t>
            </a:r>
            <a:r>
              <a:rPr kumimoji="0" lang="en-US" sz="1800" b="0" i="0" u="none" strike="noStrike" kern="1200" cap="none" spc="0" normalizeH="0" baseline="0" noProof="0" dirty="0" err="1">
                <a:ln>
                  <a:noFill/>
                </a:ln>
                <a:solidFill>
                  <a:prstClr val="black"/>
                </a:solidFill>
                <a:effectLst/>
                <a:uLnTx/>
                <a:uFillTx/>
                <a:latin typeface="Arial"/>
                <a:ea typeface="+mn-ea"/>
                <a:cs typeface="+mn-cs"/>
              </a:rPr>
              <a:t>PrintMyAccDetails</a:t>
            </a:r>
            <a:r>
              <a:rPr kumimoji="0" lang="en-US" sz="18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1" i="0" u="none" strike="noStrike" kern="1200" cap="none" spc="0" normalizeH="0" baseline="0" noProof="0" dirty="0">
                <a:ln>
                  <a:noFill/>
                </a:ln>
                <a:solidFill>
                  <a:prstClr val="black"/>
                </a:solidFill>
                <a:effectLst/>
                <a:uLnTx/>
                <a:uFillTx/>
                <a:latin typeface="Arial"/>
                <a:ea typeface="+mn-ea"/>
                <a:cs typeface="+mn-cs"/>
              </a:rPr>
              <a:t>friend void </a:t>
            </a:r>
            <a:r>
              <a:rPr kumimoji="0" lang="en-US" sz="1800" b="1" i="0" u="none" strike="noStrike" kern="1200" cap="none" spc="0" normalizeH="0" baseline="0" noProof="0" dirty="0" err="1">
                <a:ln>
                  <a:noFill/>
                </a:ln>
                <a:solidFill>
                  <a:prstClr val="black"/>
                </a:solidFill>
                <a:effectLst/>
                <a:uLnTx/>
                <a:uFillTx/>
                <a:latin typeface="Arial"/>
                <a:ea typeface="+mn-ea"/>
                <a:cs typeface="+mn-cs"/>
              </a:rPr>
              <a:t>anyFunction</a:t>
            </a:r>
            <a:r>
              <a:rPr kumimoji="0" lang="en-US" sz="1800" b="1"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t>
            </a:r>
          </a:p>
        </p:txBody>
      </p:sp>
      <p:sp>
        <p:nvSpPr>
          <p:cNvPr id="4" name="Rectangle 3"/>
          <p:cNvSpPr/>
          <p:nvPr/>
        </p:nvSpPr>
        <p:spPr>
          <a:xfrm>
            <a:off x="6666300" y="3041785"/>
            <a:ext cx="4000500"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void </a:t>
            </a:r>
            <a:r>
              <a:rPr kumimoji="0" lang="en-US" sz="1800" b="0" i="0" u="none" strike="noStrike" kern="1200" cap="none" spc="0" normalizeH="0" baseline="0" noProof="0" dirty="0" err="1">
                <a:ln>
                  <a:noFill/>
                </a:ln>
                <a:solidFill>
                  <a:prstClr val="black"/>
                </a:solidFill>
                <a:effectLst/>
                <a:uLnTx/>
                <a:uFillTx/>
                <a:latin typeface="Arial"/>
                <a:ea typeface="+mn-ea"/>
                <a:cs typeface="+mn-cs"/>
              </a:rPr>
              <a:t>anyFunction</a:t>
            </a:r>
            <a:r>
              <a:rPr kumimoji="0" lang="en-US" sz="18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0" i="0" u="none" strike="noStrike" kern="1200" cap="none" spc="0" normalizeH="0" baseline="0" noProof="0" dirty="0" err="1">
                <a:ln>
                  <a:noFill/>
                </a:ln>
                <a:solidFill>
                  <a:prstClr val="black"/>
                </a:solidFill>
                <a:effectLst/>
                <a:uLnTx/>
                <a:uFillTx/>
                <a:latin typeface="Arial"/>
                <a:ea typeface="+mn-ea"/>
                <a:cs typeface="+mn-cs"/>
              </a:rPr>
              <a:t>MyData</a:t>
            </a:r>
            <a:r>
              <a:rPr kumimoji="0" lang="en-US" sz="1800" b="0" i="0" u="none" strike="noStrike" kern="1200" cap="none" spc="0" normalizeH="0" baseline="0" noProof="0" dirty="0">
                <a:ln>
                  <a:noFill/>
                </a:ln>
                <a:solidFill>
                  <a:prstClr val="black"/>
                </a:solidFill>
                <a:effectLst/>
                <a:uLnTx/>
                <a:uFillTx/>
                <a:latin typeface="Arial"/>
                <a:ea typeface="+mn-ea"/>
                <a:cs typeface="+mn-cs"/>
              </a:rPr>
              <a:t> d1;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a:t>
            </a:r>
            <a:r>
              <a:rPr kumimoji="0" lang="en-US" sz="1800" b="1" i="0" u="none" strike="noStrike" kern="1200" cap="none" spc="0" normalizeH="0" baseline="0" noProof="0" dirty="0">
                <a:ln>
                  <a:noFill/>
                </a:ln>
                <a:solidFill>
                  <a:prstClr val="black"/>
                </a:solidFill>
                <a:effectLst/>
                <a:uLnTx/>
                <a:uFillTx/>
                <a:latin typeface="Arial"/>
                <a:ea typeface="+mn-ea"/>
                <a:cs typeface="+mn-cs"/>
              </a:rPr>
              <a:t>d1.pass=9898;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a:ea typeface="+mn-ea"/>
                <a:cs typeface="+mn-cs"/>
              </a:rPr>
              <a:t>	d1.pin=9999;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	d1.PrintMyAccDetails();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14313437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75" y="282436"/>
            <a:ext cx="12117125" cy="644691"/>
          </a:xfrm>
        </p:spPr>
        <p:txBody>
          <a:bodyPr>
            <a:normAutofit fontScale="90000"/>
          </a:bodyPr>
          <a:lstStyle/>
          <a:p>
            <a:r>
              <a:rPr lang="en-US" dirty="0"/>
              <a:t> C++ is not a pure Object Oriented Language Because</a:t>
            </a:r>
            <a:br>
              <a:rPr lang="en-US" dirty="0"/>
            </a:br>
            <a:endParaRPr lang="en-US" dirty="0"/>
          </a:p>
        </p:txBody>
      </p:sp>
      <p:sp>
        <p:nvSpPr>
          <p:cNvPr id="3" name="Content Placeholder 2"/>
          <p:cNvSpPr>
            <a:spLocks noGrp="1"/>
          </p:cNvSpPr>
          <p:nvPr>
            <p:ph idx="1"/>
          </p:nvPr>
        </p:nvSpPr>
        <p:spPr>
          <a:xfrm>
            <a:off x="917933" y="749327"/>
            <a:ext cx="9483367" cy="5171523"/>
          </a:xfrm>
        </p:spPr>
        <p:txBody>
          <a:bodyPr>
            <a:normAutofit/>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You </a:t>
            </a:r>
            <a:r>
              <a:rPr lang="en-US" dirty="0"/>
              <a:t>can write code without creating a class in C++, and main() is a </a:t>
            </a:r>
            <a:r>
              <a:rPr lang="en-US" dirty="0" smtClean="0"/>
              <a:t>global    	function</a:t>
            </a:r>
            <a:r>
              <a:rPr lang="en-US" dirty="0"/>
              <a: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Support </a:t>
            </a:r>
            <a:r>
              <a:rPr lang="en-US" dirty="0"/>
              <a:t>primitive data types, e.g., </a:t>
            </a:r>
            <a:r>
              <a:rPr lang="en-US" dirty="0" err="1"/>
              <a:t>int</a:t>
            </a:r>
            <a:r>
              <a:rPr lang="en-US" dirty="0"/>
              <a:t>, </a:t>
            </a:r>
            <a:r>
              <a:rPr lang="en-US" dirty="0" smtClean="0"/>
              <a:t> </a:t>
            </a:r>
            <a:r>
              <a:rPr lang="en-US" dirty="0"/>
              <a:t>char, etc. Instances(variable) of these </a:t>
            </a:r>
            <a:r>
              <a:rPr lang="en-US" dirty="0" smtClean="0"/>
              <a:t>    	primitive </a:t>
            </a:r>
            <a:r>
              <a:rPr lang="en-US" dirty="0"/>
              <a:t>types </a:t>
            </a:r>
            <a:r>
              <a:rPr lang="en-US" dirty="0" smtClean="0"/>
              <a:t>are </a:t>
            </a:r>
            <a:r>
              <a:rPr lang="en-US" dirty="0"/>
              <a:t>NOT objects.</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C</a:t>
            </a:r>
            <a:r>
              <a:rPr lang="en-US" dirty="0"/>
              <a:t>++ provides "</a:t>
            </a:r>
            <a:r>
              <a:rPr lang="en-US" dirty="0" smtClean="0"/>
              <a:t>Friend" </a:t>
            </a:r>
            <a:r>
              <a:rPr lang="en-US" dirty="0"/>
              <a:t>which is absolute corruption to </a:t>
            </a:r>
          </a:p>
          <a:p>
            <a:pPr marL="0" indent="0">
              <a:buNone/>
            </a:pPr>
            <a:r>
              <a:rPr lang="en-US" dirty="0" smtClean="0"/>
              <a:t>	the </a:t>
            </a:r>
            <a:r>
              <a:rPr lang="en-US" dirty="0"/>
              <a:t>OO-Principle of encapsulation.</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800073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Operator Overloading</a:t>
            </a:r>
            <a:endParaRPr lang="en-US" dirty="0"/>
          </a:p>
        </p:txBody>
      </p:sp>
      <p:sp>
        <p:nvSpPr>
          <p:cNvPr id="3" name="Content Placeholder 2"/>
          <p:cNvSpPr>
            <a:spLocks noGrp="1"/>
          </p:cNvSpPr>
          <p:nvPr>
            <p:ph idx="1"/>
          </p:nvPr>
        </p:nvSpPr>
        <p:spPr>
          <a:xfrm>
            <a:off x="130533" y="1549831"/>
            <a:ext cx="11947497" cy="4548819"/>
          </a:xfrm>
        </p:spPr>
        <p:txBody>
          <a:bodyPr/>
          <a:lstStyle/>
          <a:p>
            <a:pPr lvl="0"/>
            <a:r>
              <a:rPr lang="en-IN" dirty="0" smtClean="0"/>
              <a:t>operator is token in C/C++.</a:t>
            </a:r>
            <a:r>
              <a:rPr lang="en-US" dirty="0"/>
              <a:t> </a:t>
            </a:r>
            <a:r>
              <a:rPr lang="en-US" dirty="0" smtClean="0"/>
              <a:t>And </a:t>
            </a:r>
            <a:r>
              <a:rPr lang="en-US" dirty="0" err="1" smtClean="0"/>
              <a:t>i</a:t>
            </a:r>
            <a:r>
              <a:rPr lang="en-IN" dirty="0" smtClean="0"/>
              <a:t>t is used to generate expression.</a:t>
            </a:r>
            <a:endParaRPr lang="en-US" dirty="0" smtClean="0"/>
          </a:p>
          <a:p>
            <a:pPr lvl="0"/>
            <a:r>
              <a:rPr lang="en-IN" dirty="0" smtClean="0"/>
              <a:t>Types of operator:</a:t>
            </a:r>
            <a:endParaRPr lang="en-US" dirty="0" smtClean="0"/>
          </a:p>
          <a:p>
            <a:pPr lvl="1"/>
            <a:r>
              <a:rPr lang="en-IN" sz="2000" dirty="0" smtClean="0"/>
              <a:t>Unary operator ( ++,--,&amp;,!,~,</a:t>
            </a:r>
            <a:r>
              <a:rPr lang="en-IN" sz="2000" dirty="0" err="1" smtClean="0"/>
              <a:t>sizeof</a:t>
            </a:r>
            <a:r>
              <a:rPr lang="en-IN" sz="2000" dirty="0" smtClean="0"/>
              <a:t>())</a:t>
            </a:r>
            <a:endParaRPr lang="en-US" sz="2000" dirty="0" smtClean="0"/>
          </a:p>
          <a:p>
            <a:pPr lvl="1"/>
            <a:r>
              <a:rPr lang="en-IN" sz="2000" dirty="0" smtClean="0"/>
              <a:t>Binary Operator (Arithmetic, relational, logical , bitwise, assignment)</a:t>
            </a:r>
            <a:endParaRPr lang="en-US" sz="2000" dirty="0" smtClean="0"/>
          </a:p>
          <a:p>
            <a:pPr lvl="1"/>
            <a:r>
              <a:rPr lang="en-IN" sz="2000" dirty="0" smtClean="0"/>
              <a:t>Ternary operator (conditional)</a:t>
            </a:r>
            <a:endParaRPr lang="en-US" sz="2000" dirty="0" smtClean="0"/>
          </a:p>
          <a:p>
            <a:pPr lvl="0"/>
            <a:r>
              <a:rPr lang="en-IN" dirty="0" smtClean="0"/>
              <a:t>In C++, also we can not use operator with objects of user defined type directly.</a:t>
            </a:r>
            <a:endParaRPr lang="en-US" dirty="0" smtClean="0"/>
          </a:p>
          <a:p>
            <a:pPr lvl="0"/>
            <a:r>
              <a:rPr lang="en-IN" dirty="0" smtClean="0"/>
              <a:t>If we want to use operator with objects of user defined type then we should </a:t>
            </a:r>
            <a:r>
              <a:rPr lang="en-IN" b="1" dirty="0" smtClean="0"/>
              <a:t>overload operator</a:t>
            </a:r>
            <a:r>
              <a:rPr lang="en-IN" dirty="0" smtClean="0"/>
              <a:t>.</a:t>
            </a:r>
            <a:endParaRPr lang="en-US" dirty="0" smtClean="0"/>
          </a:p>
          <a:p>
            <a:pPr lvl="0"/>
            <a:r>
              <a:rPr lang="en-IN" dirty="0" smtClean="0"/>
              <a:t>To overload operator, we should define </a:t>
            </a:r>
            <a:r>
              <a:rPr lang="en-IN" b="1" dirty="0" smtClean="0"/>
              <a:t>operator function.</a:t>
            </a:r>
            <a:endParaRPr lang="en-US" dirty="0" smtClean="0"/>
          </a:p>
          <a:p>
            <a:pPr lvl="0"/>
            <a:r>
              <a:rPr lang="en-IN" b="1" dirty="0" smtClean="0"/>
              <a:t>We can define operator function using 2 ways:</a:t>
            </a:r>
            <a:endParaRPr lang="en-US" dirty="0" smtClean="0"/>
          </a:p>
          <a:p>
            <a:pPr lvl="1"/>
            <a:r>
              <a:rPr lang="en-IN" sz="2000" b="1" dirty="0" smtClean="0"/>
              <a:t>Using member function</a:t>
            </a:r>
            <a:endParaRPr lang="en-US" sz="2000" dirty="0" smtClean="0"/>
          </a:p>
          <a:p>
            <a:pPr lvl="1"/>
            <a:r>
              <a:rPr lang="en-IN" sz="2000" b="1" dirty="0" smtClean="0"/>
              <a:t>Using non member function</a:t>
            </a:r>
            <a:endParaRPr lang="en-US" sz="2000" dirty="0" smtClean="0"/>
          </a:p>
          <a:p>
            <a:pPr marL="0" indent="0">
              <a:buNone/>
            </a:pPr>
            <a:endParaRPr lang="en-US" dirty="0"/>
          </a:p>
        </p:txBody>
      </p:sp>
    </p:spTree>
    <p:extLst>
      <p:ext uri="{BB962C8B-B14F-4D97-AF65-F5344CB8AC3E}">
        <p14:creationId xmlns:p14="http://schemas.microsoft.com/office/powerpoint/2010/main" val="2653472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5041</TotalTime>
  <Words>1487</Words>
  <Application>Microsoft Office PowerPoint</Application>
  <PresentationFormat>Widescreen</PresentationFormat>
  <Paragraphs>304</Paragraphs>
  <Slides>28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DejaVu Sans</vt:lpstr>
      <vt:lpstr>Helvetica</vt:lpstr>
      <vt:lpstr>Symbol</vt:lpstr>
      <vt:lpstr>Times New Roman</vt:lpstr>
      <vt:lpstr>Wingdings</vt:lpstr>
      <vt:lpstr>Office Theme</vt:lpstr>
      <vt:lpstr>2_Office Theme</vt:lpstr>
      <vt:lpstr>PowerPoint Presentation</vt:lpstr>
      <vt:lpstr>We did ….</vt:lpstr>
      <vt:lpstr>Todays topics</vt:lpstr>
      <vt:lpstr>Static Variable</vt:lpstr>
      <vt:lpstr>Static Data member</vt:lpstr>
      <vt:lpstr>Static Member Function</vt:lpstr>
      <vt:lpstr>PowerPoint Presentation</vt:lpstr>
      <vt:lpstr> C++ is not a pure Object Oriented Language Because </vt:lpstr>
      <vt:lpstr>Operator Overloading</vt:lpstr>
      <vt:lpstr>Operator Overloading</vt:lpstr>
      <vt:lpstr>We can not overloading following operator using member as well as non member function:</vt:lpstr>
      <vt:lpstr>We can not overload following operators using non member function:</vt:lpstr>
      <vt:lpstr>Object Copying</vt:lpstr>
      <vt:lpstr>Types of Copy</vt:lpstr>
      <vt:lpstr>PowerPoint Presentation</vt:lpstr>
      <vt:lpstr>Major pillars of oops</vt:lpstr>
      <vt:lpstr>Minor pillars of oops</vt:lpstr>
      <vt:lpstr>Association</vt:lpstr>
      <vt:lpstr>PowerPoint Presentation</vt:lpstr>
      <vt:lpstr>Example of Association</vt:lpstr>
      <vt:lpstr>Composition and aggregation are specialized form of association</vt:lpstr>
      <vt:lpstr>Inheritance</vt:lpstr>
      <vt:lpstr>Syntax of inheritance in C++</vt:lpstr>
      <vt:lpstr>Except following functions, including nested class, all the members of base class, inherit into the derived class</vt:lpstr>
      <vt:lpstr>Protected Data member</vt:lpstr>
      <vt:lpstr>Types of Inheritance</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sunbeam</cp:lastModifiedBy>
  <cp:revision>380</cp:revision>
  <dcterms:created xsi:type="dcterms:W3CDTF">2019-09-13T13:56:25Z</dcterms:created>
  <dcterms:modified xsi:type="dcterms:W3CDTF">2023-01-12T07:20:28Z</dcterms:modified>
</cp:coreProperties>
</file>