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1"/>
  </p:notesMasterIdLst>
  <p:handoutMasterIdLst>
    <p:handoutMasterId r:id="rId22"/>
  </p:handoutMasterIdLst>
  <p:sldIdLst>
    <p:sldId id="256" r:id="rId2"/>
    <p:sldId id="455" r:id="rId3"/>
    <p:sldId id="422" r:id="rId4"/>
    <p:sldId id="437" r:id="rId5"/>
    <p:sldId id="438" r:id="rId6"/>
    <p:sldId id="439" r:id="rId7"/>
    <p:sldId id="440" r:id="rId8"/>
    <p:sldId id="444" r:id="rId9"/>
    <p:sldId id="445" r:id="rId10"/>
    <p:sldId id="446" r:id="rId11"/>
    <p:sldId id="447" r:id="rId12"/>
    <p:sldId id="448" r:id="rId13"/>
    <p:sldId id="449" r:id="rId14"/>
    <p:sldId id="450" r:id="rId15"/>
    <p:sldId id="451" r:id="rId16"/>
    <p:sldId id="452" r:id="rId17"/>
    <p:sldId id="453" r:id="rId18"/>
    <p:sldId id="454" r:id="rId19"/>
    <p:sldId id="4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nya" initials="p" lastIdx="1" clrIdx="0">
    <p:extLst>
      <p:ext uri="{19B8F6BF-5375-455C-9EA6-DF929625EA0E}">
        <p15:presenceInfo xmlns:p15="http://schemas.microsoft.com/office/powerpoint/2012/main" userId="pradn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6" autoAdjust="0"/>
    <p:restoredTop sz="94651"/>
  </p:normalViewPr>
  <p:slideViewPr>
    <p:cSldViewPr snapToGrid="0" snapToObjects="1">
      <p:cViewPr varScale="1">
        <p:scale>
          <a:sx n="63" d="100"/>
          <a:sy n="63" d="100"/>
        </p:scale>
        <p:origin x="868" y="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1" d="100"/>
          <a:sy n="121" d="100"/>
        </p:scale>
        <p:origin x="507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0C2ECA-8B25-754D-ABAC-32FE3F4BF9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3ABE2-503C-0E4F-ADAD-24CB8F53FA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89A9D4-966A-4A4F-B071-E646A2CA0130}" type="datetimeFigureOut">
              <a:rPr lang="en-US" smtClean="0"/>
              <a:pPr/>
              <a:t>1/13/2023</a:t>
            </a:fld>
            <a:endParaRPr lang="en-US"/>
          </a:p>
        </p:txBody>
      </p:sp>
      <p:sp>
        <p:nvSpPr>
          <p:cNvPr id="4" name="Footer Placeholder 3">
            <a:extLst>
              <a:ext uri="{FF2B5EF4-FFF2-40B4-BE49-F238E27FC236}">
                <a16:creationId xmlns:a16="http://schemas.microsoft.com/office/drawing/2014/main" id="{9A4CEC9E-B84F-3245-9DC6-EA37E5D505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9B178F-0FAF-BA40-87D3-AAD2891B95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7611FB-C22A-D44B-B6F2-C38EA0DDE6AB}" type="slidenum">
              <a:rPr lang="en-US" smtClean="0"/>
              <a:pPr/>
              <a:t>‹#›</a:t>
            </a:fld>
            <a:endParaRPr lang="en-US"/>
          </a:p>
        </p:txBody>
      </p:sp>
    </p:spTree>
    <p:extLst>
      <p:ext uri="{BB962C8B-B14F-4D97-AF65-F5344CB8AC3E}">
        <p14:creationId xmlns:p14="http://schemas.microsoft.com/office/powerpoint/2010/main" val="892955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138B2-F261-9845-9CAD-42409F44993C}" type="datetimeFigureOut">
              <a:rPr lang="en-US" smtClean="0"/>
              <a:pPr/>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23E55-91C8-944F-96ED-E3974ABC9EA8}" type="slidenum">
              <a:rPr lang="en-US" smtClean="0"/>
              <a:pPr/>
              <a:t>‹#›</a:t>
            </a:fld>
            <a:endParaRPr lang="en-US"/>
          </a:p>
        </p:txBody>
      </p:sp>
    </p:spTree>
    <p:extLst>
      <p:ext uri="{BB962C8B-B14F-4D97-AF65-F5344CB8AC3E}">
        <p14:creationId xmlns:p14="http://schemas.microsoft.com/office/powerpoint/2010/main" val="214871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677-AF24-CB4F-A385-56446B202B1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C84DD05-66D2-BB42-A79A-F26BB2319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5" name="Footer Placeholder 4">
            <a:extLst>
              <a:ext uri="{FF2B5EF4-FFF2-40B4-BE49-F238E27FC236}">
                <a16:creationId xmlns:a16="http://schemas.microsoft.com/office/drawing/2014/main" id="{5B44DD9C-789D-BA48-8A96-39894264228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Tree>
    <p:extLst>
      <p:ext uri="{BB962C8B-B14F-4D97-AF65-F5344CB8AC3E}">
        <p14:creationId xmlns:p14="http://schemas.microsoft.com/office/powerpoint/2010/main" val="146208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075-FF62-5F42-BA06-564C19288AE4}"/>
              </a:ext>
            </a:extLst>
          </p:cNvPr>
          <p:cNvSpPr>
            <a:spLocks noGrp="1"/>
          </p:cNvSpPr>
          <p:nvPr>
            <p:ph type="title"/>
          </p:nvPr>
        </p:nvSpPr>
        <p:spPr>
          <a:xfrm>
            <a:off x="29486" y="36346"/>
            <a:ext cx="12117125" cy="644691"/>
          </a:xfrm>
          <a:prstGeom prst="rect">
            <a:avLst/>
          </a:prstGeom>
        </p:spPr>
        <p:txBody>
          <a:bodyPr>
            <a:normAutofit/>
          </a:bodyPr>
          <a:lstStyle>
            <a:lvl1pPr>
              <a:defRPr sz="2800" b="0">
                <a:latin typeface="Helvetica" pitchFamily="2"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DABBAD2-305E-1B4B-923D-7998AF32BD5D}"/>
              </a:ext>
            </a:extLst>
          </p:cNvPr>
          <p:cNvSpPr>
            <a:spLocks noGrp="1"/>
          </p:cNvSpPr>
          <p:nvPr>
            <p:ph idx="1"/>
          </p:nvPr>
        </p:nvSpPr>
        <p:spPr>
          <a:xfrm>
            <a:off x="130533" y="927127"/>
            <a:ext cx="11947497" cy="5171523"/>
          </a:xfrm>
        </p:spPr>
        <p:txBody>
          <a:bodyPr>
            <a:normAutofit/>
          </a:bodyPr>
          <a:lstStyle>
            <a:lvl1pPr>
              <a:defRPr sz="2000">
                <a:latin typeface="Helvetica" pitchFamily="2" charset="0"/>
              </a:defRPr>
            </a:lvl1pPr>
            <a:lvl2pPr>
              <a:defRPr sz="1800">
                <a:latin typeface="Helvetica" pitchFamily="2" charset="0"/>
              </a:defRPr>
            </a:lvl2pPr>
            <a:lvl3pPr>
              <a:defRPr sz="18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a16="http://schemas.microsoft.com/office/drawing/2014/main" id="{D8DF0E2A-F948-1446-9562-1F377DB732A2}"/>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67175D-1525-6444-9BF0-3DF9446A2A5D}"/>
              </a:ext>
            </a:extLst>
          </p:cNvPr>
          <p:cNvSpPr txBox="1"/>
          <p:nvPr userDrawn="1"/>
        </p:nvSpPr>
        <p:spPr>
          <a:xfrm>
            <a:off x="365760" y="65916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0830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0183-4F81-574B-A45C-5A4A463B8359}"/>
              </a:ext>
            </a:extLst>
          </p:cNvPr>
          <p:cNvSpPr>
            <a:spLocks noGrp="1"/>
          </p:cNvSpPr>
          <p:nvPr>
            <p:ph type="title"/>
          </p:nvPr>
        </p:nvSpPr>
        <p:spPr>
          <a:xfrm>
            <a:off x="838200" y="116109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77334C-1369-7740-96AE-2A4BE2E518B3}"/>
              </a:ext>
            </a:extLst>
          </p:cNvPr>
          <p:cNvSpPr>
            <a:spLocks noGrp="1"/>
          </p:cNvSpPr>
          <p:nvPr>
            <p:ph type="body" idx="1"/>
          </p:nvPr>
        </p:nvSpPr>
        <p:spPr>
          <a:xfrm>
            <a:off x="838200" y="419671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D0A998-A029-7742-B21A-2B97FB0008C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1/13/2023</a:t>
            </a:fld>
            <a:endParaRPr lang="en-US"/>
          </a:p>
        </p:txBody>
      </p:sp>
      <p:sp>
        <p:nvSpPr>
          <p:cNvPr id="5" name="Footer Placeholder 4">
            <a:extLst>
              <a:ext uri="{FF2B5EF4-FFF2-40B4-BE49-F238E27FC236}">
                <a16:creationId xmlns:a16="http://schemas.microsoft.com/office/drawing/2014/main" id="{B76AECE7-F9DB-E349-A0D1-932CC6743C78}"/>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6" name="Slide Number Placeholder 5">
            <a:extLst>
              <a:ext uri="{FF2B5EF4-FFF2-40B4-BE49-F238E27FC236}">
                <a16:creationId xmlns:a16="http://schemas.microsoft.com/office/drawing/2014/main" id="{21C52EC9-A4F2-534E-B766-200D91B4095E}"/>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270557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B41F-059C-FB4E-A55A-0FA105CD66BB}"/>
              </a:ext>
            </a:extLst>
          </p:cNvPr>
          <p:cNvSpPr>
            <a:spLocks noGrp="1"/>
          </p:cNvSpPr>
          <p:nvPr>
            <p:ph type="title"/>
          </p:nvPr>
        </p:nvSpPr>
        <p:spPr>
          <a:xfrm>
            <a:off x="186690" y="136525"/>
            <a:ext cx="11837670" cy="457836"/>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B824072-3706-0C4F-9AFD-BF68C24DAE05}"/>
              </a:ext>
            </a:extLst>
          </p:cNvPr>
          <p:cNvSpPr>
            <a:spLocks noGrp="1"/>
          </p:cNvSpPr>
          <p:nvPr>
            <p:ph sz="half" idx="1"/>
          </p:nvPr>
        </p:nvSpPr>
        <p:spPr>
          <a:xfrm>
            <a:off x="186690" y="934085"/>
            <a:ext cx="56426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091B519C-F82E-8C41-8494-9B54DB503031}"/>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1/13/2023</a:t>
            </a:fld>
            <a:endParaRPr lang="en-US"/>
          </a:p>
        </p:txBody>
      </p:sp>
      <p:sp>
        <p:nvSpPr>
          <p:cNvPr id="6" name="Footer Placeholder 5">
            <a:extLst>
              <a:ext uri="{FF2B5EF4-FFF2-40B4-BE49-F238E27FC236}">
                <a16:creationId xmlns:a16="http://schemas.microsoft.com/office/drawing/2014/main" id="{D9568C1B-3A4A-3545-BC6B-852FECF3C3C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FBE2BCA3-755F-304A-9D18-F52154701512}"/>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8" name="Content Placeholder 2">
            <a:extLst>
              <a:ext uri="{FF2B5EF4-FFF2-40B4-BE49-F238E27FC236}">
                <a16:creationId xmlns:a16="http://schemas.microsoft.com/office/drawing/2014/main" id="{FFB58BFA-D5B9-0A42-BE33-6F2DF8E0F078}"/>
              </a:ext>
            </a:extLst>
          </p:cNvPr>
          <p:cNvSpPr>
            <a:spLocks noGrp="1"/>
          </p:cNvSpPr>
          <p:nvPr>
            <p:ph sz="half" idx="13"/>
          </p:nvPr>
        </p:nvSpPr>
        <p:spPr>
          <a:xfrm>
            <a:off x="6096000" y="934085"/>
            <a:ext cx="59093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795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E32D-060E-B74C-88B5-72204F104A18}"/>
              </a:ext>
            </a:extLst>
          </p:cNvPr>
          <p:cNvSpPr>
            <a:spLocks noGrp="1"/>
          </p:cNvSpPr>
          <p:nvPr>
            <p:ph type="title"/>
          </p:nvPr>
        </p:nvSpPr>
        <p:spPr>
          <a:xfrm>
            <a:off x="211138" y="104775"/>
            <a:ext cx="11824652" cy="466725"/>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202F5C-0978-B140-B6AA-ED69607E04B4}"/>
              </a:ext>
            </a:extLst>
          </p:cNvPr>
          <p:cNvSpPr>
            <a:spLocks noGrp="1"/>
          </p:cNvSpPr>
          <p:nvPr>
            <p:ph type="body" idx="1"/>
          </p:nvPr>
        </p:nvSpPr>
        <p:spPr>
          <a:xfrm>
            <a:off x="211138"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1C8D6D64-2348-EA41-9C06-FF1265C984C8}"/>
              </a:ext>
            </a:extLst>
          </p:cNvPr>
          <p:cNvSpPr>
            <a:spLocks noGrp="1"/>
          </p:cNvSpPr>
          <p:nvPr>
            <p:ph sz="half" idx="2"/>
          </p:nvPr>
        </p:nvSpPr>
        <p:spPr>
          <a:xfrm>
            <a:off x="211138"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32BA7742-2617-E74B-9E5B-3B819F691D3B}"/>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1/13/2023</a:t>
            </a:fld>
            <a:endParaRPr lang="en-US"/>
          </a:p>
        </p:txBody>
      </p:sp>
      <p:sp>
        <p:nvSpPr>
          <p:cNvPr id="8" name="Footer Placeholder 7">
            <a:extLst>
              <a:ext uri="{FF2B5EF4-FFF2-40B4-BE49-F238E27FC236}">
                <a16:creationId xmlns:a16="http://schemas.microsoft.com/office/drawing/2014/main" id="{C62AFB07-963E-C945-A6BB-E7C74AADE95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9" name="Slide Number Placeholder 8">
            <a:extLst>
              <a:ext uri="{FF2B5EF4-FFF2-40B4-BE49-F238E27FC236}">
                <a16:creationId xmlns:a16="http://schemas.microsoft.com/office/drawing/2014/main" id="{C56D68BD-B227-214F-8237-87A7BEDDDC7D}"/>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13" name="Text Placeholder 2">
            <a:extLst>
              <a:ext uri="{FF2B5EF4-FFF2-40B4-BE49-F238E27FC236}">
                <a16:creationId xmlns:a16="http://schemas.microsoft.com/office/drawing/2014/main" id="{63265A1B-37B0-C940-BAE6-30630E84DEEA}"/>
              </a:ext>
            </a:extLst>
          </p:cNvPr>
          <p:cNvSpPr>
            <a:spLocks noGrp="1"/>
          </p:cNvSpPr>
          <p:nvPr>
            <p:ph type="body" idx="13"/>
          </p:nvPr>
        </p:nvSpPr>
        <p:spPr>
          <a:xfrm>
            <a:off x="6275070"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4" name="Content Placeholder 3">
            <a:extLst>
              <a:ext uri="{FF2B5EF4-FFF2-40B4-BE49-F238E27FC236}">
                <a16:creationId xmlns:a16="http://schemas.microsoft.com/office/drawing/2014/main" id="{02238932-BC39-5341-8E3E-E60978274B69}"/>
              </a:ext>
            </a:extLst>
          </p:cNvPr>
          <p:cNvSpPr>
            <a:spLocks noGrp="1"/>
          </p:cNvSpPr>
          <p:nvPr>
            <p:ph sz="half" idx="14"/>
          </p:nvPr>
        </p:nvSpPr>
        <p:spPr>
          <a:xfrm>
            <a:off x="6275070"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089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E7-D585-874F-97BF-74C9957F2404}"/>
              </a:ext>
            </a:extLst>
          </p:cNvPr>
          <p:cNvSpPr>
            <a:spLocks noGrp="1"/>
          </p:cNvSpPr>
          <p:nvPr>
            <p:ph type="title"/>
          </p:nvPr>
        </p:nvSpPr>
        <p:spPr>
          <a:xfrm>
            <a:off x="220980" y="136525"/>
            <a:ext cx="11757660" cy="469265"/>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DBE03C-F942-4949-B845-5D3E5503777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1/13/2023</a:t>
            </a:fld>
            <a:endParaRPr lang="en-US"/>
          </a:p>
        </p:txBody>
      </p:sp>
      <p:sp>
        <p:nvSpPr>
          <p:cNvPr id="4" name="Footer Placeholder 3">
            <a:extLst>
              <a:ext uri="{FF2B5EF4-FFF2-40B4-BE49-F238E27FC236}">
                <a16:creationId xmlns:a16="http://schemas.microsoft.com/office/drawing/2014/main" id="{699A6B16-AA9D-E742-A8CF-09BB037FEB4A}"/>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5" name="Slide Number Placeholder 4">
            <a:extLst>
              <a:ext uri="{FF2B5EF4-FFF2-40B4-BE49-F238E27FC236}">
                <a16:creationId xmlns:a16="http://schemas.microsoft.com/office/drawing/2014/main" id="{BA68B6F3-8F49-6B42-8F9D-1F08FA838BAF}"/>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7582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9491-79C2-4B4A-9D89-3951B669EA1E}"/>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1/13/2023</a:t>
            </a:fld>
            <a:endParaRPr lang="en-US"/>
          </a:p>
        </p:txBody>
      </p:sp>
      <p:sp>
        <p:nvSpPr>
          <p:cNvPr id="3" name="Footer Placeholder 2">
            <a:extLst>
              <a:ext uri="{FF2B5EF4-FFF2-40B4-BE49-F238E27FC236}">
                <a16:creationId xmlns:a16="http://schemas.microsoft.com/office/drawing/2014/main" id="{808F16C4-2473-F84F-8C23-4D4B0FC4B03D}"/>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4" name="Slide Number Placeholder 3">
            <a:extLst>
              <a:ext uri="{FF2B5EF4-FFF2-40B4-BE49-F238E27FC236}">
                <a16:creationId xmlns:a16="http://schemas.microsoft.com/office/drawing/2014/main" id="{A72EA9DC-D1E7-3447-8BEA-B9FB92C799B1}"/>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400592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FC8A-3B20-DE4A-BBE7-73CAF96F5845}"/>
              </a:ext>
            </a:extLst>
          </p:cNvPr>
          <p:cNvSpPr>
            <a:spLocks noGrp="1"/>
          </p:cNvSpPr>
          <p:nvPr>
            <p:ph type="title"/>
          </p:nvPr>
        </p:nvSpPr>
        <p:spPr>
          <a:xfrm>
            <a:off x="171450" y="136525"/>
            <a:ext cx="11818620" cy="503555"/>
          </a:xfrm>
          <a:prstGeom prst="rect">
            <a:avLst/>
          </a:prstGeo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66712F3-146A-4449-A1B2-AC609D7843FA}"/>
              </a:ext>
            </a:extLst>
          </p:cNvPr>
          <p:cNvSpPr>
            <a:spLocks noGrp="1"/>
          </p:cNvSpPr>
          <p:nvPr>
            <p:ph idx="1"/>
          </p:nvPr>
        </p:nvSpPr>
        <p:spPr>
          <a:xfrm>
            <a:off x="4508818" y="868680"/>
            <a:ext cx="7481252" cy="52400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C8ADF43-4F1B-BC44-A8DA-31255F057FC7}"/>
              </a:ext>
            </a:extLst>
          </p:cNvPr>
          <p:cNvSpPr>
            <a:spLocks noGrp="1"/>
          </p:cNvSpPr>
          <p:nvPr>
            <p:ph type="body" sz="half" idx="2"/>
          </p:nvPr>
        </p:nvSpPr>
        <p:spPr>
          <a:xfrm>
            <a:off x="171450" y="868680"/>
            <a:ext cx="4097655" cy="52400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1F1894A0-8F54-D448-BDD0-F5165652D207}"/>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1/13/2023</a:t>
            </a:fld>
            <a:endParaRPr lang="en-US"/>
          </a:p>
        </p:txBody>
      </p:sp>
      <p:sp>
        <p:nvSpPr>
          <p:cNvPr id="6" name="Footer Placeholder 5">
            <a:extLst>
              <a:ext uri="{FF2B5EF4-FFF2-40B4-BE49-F238E27FC236}">
                <a16:creationId xmlns:a16="http://schemas.microsoft.com/office/drawing/2014/main" id="{E10596A7-DB36-9345-B809-89A2079016FF}"/>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CDC5CD37-5E0A-8045-828D-C88AE89F960A}"/>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35939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AC74-44C2-1641-89F7-E406D6A7F128}"/>
              </a:ext>
            </a:extLst>
          </p:cNvPr>
          <p:cNvSpPr>
            <a:spLocks noGrp="1"/>
          </p:cNvSpPr>
          <p:nvPr>
            <p:ph type="title"/>
          </p:nvPr>
        </p:nvSpPr>
        <p:spPr>
          <a:xfrm>
            <a:off x="106363" y="136525"/>
            <a:ext cx="11917997" cy="492125"/>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698752-0FD6-224F-AFF0-9EC0443D8AB4}"/>
              </a:ext>
            </a:extLst>
          </p:cNvPr>
          <p:cNvSpPr>
            <a:spLocks noGrp="1"/>
          </p:cNvSpPr>
          <p:nvPr>
            <p:ph type="pic" idx="1"/>
          </p:nvPr>
        </p:nvSpPr>
        <p:spPr>
          <a:xfrm>
            <a:off x="4949190" y="868680"/>
            <a:ext cx="7075170" cy="52120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33AEE-F401-DB46-82F4-44F80333360C}"/>
              </a:ext>
            </a:extLst>
          </p:cNvPr>
          <p:cNvSpPr>
            <a:spLocks noGrp="1"/>
          </p:cNvSpPr>
          <p:nvPr>
            <p:ph type="body" sz="half" idx="2"/>
          </p:nvPr>
        </p:nvSpPr>
        <p:spPr>
          <a:xfrm>
            <a:off x="106364" y="868680"/>
            <a:ext cx="4694236" cy="5212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BE9122C6-FDBE-E348-83B7-33DE6092DF13}"/>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1/13/2023</a:t>
            </a:fld>
            <a:endParaRPr lang="en-US"/>
          </a:p>
        </p:txBody>
      </p:sp>
      <p:sp>
        <p:nvSpPr>
          <p:cNvPr id="6" name="Footer Placeholder 5">
            <a:extLst>
              <a:ext uri="{FF2B5EF4-FFF2-40B4-BE49-F238E27FC236}">
                <a16:creationId xmlns:a16="http://schemas.microsoft.com/office/drawing/2014/main" id="{934E88EA-ED7B-6F42-A26B-7669BB2D5FEE}"/>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9404B687-CF9D-444A-87AE-AA1A4B832176}"/>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13983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D99F0F-07B3-B348-AD5E-2E6822CA72C4}"/>
              </a:ext>
            </a:extLst>
          </p:cNvPr>
          <p:cNvSpPr>
            <a:spLocks noGrp="1"/>
          </p:cNvSpPr>
          <p:nvPr>
            <p:ph type="body" idx="1"/>
          </p:nvPr>
        </p:nvSpPr>
        <p:spPr>
          <a:xfrm>
            <a:off x="121024" y="863506"/>
            <a:ext cx="11873752" cy="531345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Placeholder 6">
            <a:extLst>
              <a:ext uri="{FF2B5EF4-FFF2-40B4-BE49-F238E27FC236}">
                <a16:creationId xmlns:a16="http://schemas.microsoft.com/office/drawing/2014/main" id="{2AC50F60-ACB2-654C-B71E-8F38D7A9461E}"/>
              </a:ext>
            </a:extLst>
          </p:cNvPr>
          <p:cNvSpPr>
            <a:spLocks noGrp="1"/>
          </p:cNvSpPr>
          <p:nvPr>
            <p:ph type="title"/>
          </p:nvPr>
        </p:nvSpPr>
        <p:spPr>
          <a:xfrm>
            <a:off x="121024" y="124875"/>
            <a:ext cx="11873752" cy="50249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Rectangle 10">
            <a:extLst>
              <a:ext uri="{FF2B5EF4-FFF2-40B4-BE49-F238E27FC236}">
                <a16:creationId xmlns:a16="http://schemas.microsoft.com/office/drawing/2014/main" id="{1D578718-8CF0-D74B-A24B-14A64D60F173}"/>
              </a:ext>
            </a:extLst>
          </p:cNvPr>
          <p:cNvSpPr/>
          <p:nvPr userDrawn="1"/>
        </p:nvSpPr>
        <p:spPr>
          <a:xfrm>
            <a:off x="0" y="6297433"/>
            <a:ext cx="12192000" cy="56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Sunbeam Infotech</a:t>
            </a:r>
          </a:p>
        </p:txBody>
      </p:sp>
      <p:pic>
        <p:nvPicPr>
          <p:cNvPr id="13" name="Picture 12">
            <a:extLst>
              <a:ext uri="{FF2B5EF4-FFF2-40B4-BE49-F238E27FC236}">
                <a16:creationId xmlns:a16="http://schemas.microsoft.com/office/drawing/2014/main" id="{FC9B9762-C109-9B4D-A1FB-6E83EC9F0CE6}"/>
              </a:ext>
            </a:extLst>
          </p:cNvPr>
          <p:cNvPicPr>
            <a:picLocks noChangeAspect="1"/>
          </p:cNvPicPr>
          <p:nvPr userDrawn="1"/>
        </p:nvPicPr>
        <p:blipFill>
          <a:blip r:embed="rId11"/>
          <a:stretch>
            <a:fillRect/>
          </a:stretch>
        </p:blipFill>
        <p:spPr>
          <a:xfrm>
            <a:off x="11927" y="6319299"/>
            <a:ext cx="485030" cy="485030"/>
          </a:xfrm>
          <a:prstGeom prst="rect">
            <a:avLst/>
          </a:prstGeom>
        </p:spPr>
      </p:pic>
      <p:sp>
        <p:nvSpPr>
          <p:cNvPr id="14" name="TextBox 13">
            <a:extLst>
              <a:ext uri="{FF2B5EF4-FFF2-40B4-BE49-F238E27FC236}">
                <a16:creationId xmlns:a16="http://schemas.microsoft.com/office/drawing/2014/main" id="{6782ECE1-1692-324E-98B0-F55D716E5C07}"/>
              </a:ext>
            </a:extLst>
          </p:cNvPr>
          <p:cNvSpPr txBox="1"/>
          <p:nvPr userDrawn="1"/>
        </p:nvSpPr>
        <p:spPr>
          <a:xfrm>
            <a:off x="10450734" y="6445828"/>
            <a:ext cx="1761636" cy="276999"/>
          </a:xfrm>
          <a:prstGeom prst="rect">
            <a:avLst/>
          </a:prstGeom>
          <a:noFill/>
        </p:spPr>
        <p:txBody>
          <a:bodyPr wrap="none" rtlCol="0">
            <a:spAutoFit/>
          </a:bodyPr>
          <a:lstStyle/>
          <a:p>
            <a:r>
              <a:rPr lang="en-US" sz="1200" dirty="0" err="1">
                <a:solidFill>
                  <a:schemeClr val="bg1"/>
                </a:solidFill>
                <a:latin typeface="Helvetica" pitchFamily="2" charset="0"/>
              </a:rPr>
              <a:t>www.sunbeaminfo.com</a:t>
            </a:r>
            <a:endParaRPr lang="en-US" sz="1200" dirty="0">
              <a:solidFill>
                <a:schemeClr val="bg1"/>
              </a:solidFill>
              <a:latin typeface="Helvetica" pitchFamily="2" charset="0"/>
            </a:endParaRPr>
          </a:p>
        </p:txBody>
      </p:sp>
      <p:sp>
        <p:nvSpPr>
          <p:cNvPr id="8" name="Rectangle 7">
            <a:extLst>
              <a:ext uri="{FF2B5EF4-FFF2-40B4-BE49-F238E27FC236}">
                <a16:creationId xmlns:a16="http://schemas.microsoft.com/office/drawing/2014/main" id="{EF3538B9-BDE8-3D45-B96A-EAB218069CD9}"/>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0853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A43668-78B2-AB42-A785-C086C5659F23}"/>
              </a:ext>
            </a:extLst>
          </p:cNvPr>
          <p:cNvSpPr>
            <a:spLocks noGrp="1"/>
          </p:cNvSpPr>
          <p:nvPr>
            <p:ph type="subTitle" idx="1"/>
          </p:nvPr>
        </p:nvSpPr>
        <p:spPr>
          <a:xfrm>
            <a:off x="1435100" y="3307556"/>
            <a:ext cx="9144000" cy="2559843"/>
          </a:xfrm>
        </p:spPr>
        <p:txBody>
          <a:bodyPr/>
          <a:lstStyle/>
          <a:p>
            <a:r>
              <a:rPr lang="en-IN" sz="3600" dirty="0" smtClean="0"/>
              <a:t>C++ Programming</a:t>
            </a:r>
          </a:p>
          <a:p>
            <a:r>
              <a:rPr lang="en-IN" dirty="0" smtClean="0">
                <a:solidFill>
                  <a:srgbClr val="002060"/>
                </a:solidFill>
              </a:rPr>
              <a:t>Trainer : </a:t>
            </a:r>
            <a:r>
              <a:rPr lang="en-IN" dirty="0" err="1" smtClean="0">
                <a:solidFill>
                  <a:srgbClr val="002060"/>
                </a:solidFill>
              </a:rPr>
              <a:t>Pradnyaa</a:t>
            </a:r>
            <a:r>
              <a:rPr lang="en-IN" dirty="0" smtClean="0">
                <a:solidFill>
                  <a:srgbClr val="002060"/>
                </a:solidFill>
              </a:rPr>
              <a:t> S. </a:t>
            </a:r>
            <a:r>
              <a:rPr lang="en-IN" dirty="0" err="1" smtClean="0">
                <a:solidFill>
                  <a:srgbClr val="002060"/>
                </a:solidFill>
              </a:rPr>
              <a:t>Dindorkar</a:t>
            </a:r>
            <a:endParaRPr lang="en-IN" dirty="0" smtClean="0">
              <a:solidFill>
                <a:srgbClr val="002060"/>
              </a:solidFill>
            </a:endParaRPr>
          </a:p>
          <a:p>
            <a:r>
              <a:rPr lang="en-IN" dirty="0" smtClean="0">
                <a:solidFill>
                  <a:srgbClr val="002060"/>
                </a:solidFill>
              </a:rPr>
              <a:t>Email: </a:t>
            </a:r>
            <a:r>
              <a:rPr lang="en-IN" dirty="0">
                <a:solidFill>
                  <a:srgbClr val="002060"/>
                </a:solidFill>
              </a:rPr>
              <a:t>p</a:t>
            </a:r>
            <a:r>
              <a:rPr lang="en-IN" dirty="0" smtClean="0">
                <a:solidFill>
                  <a:srgbClr val="002060"/>
                </a:solidFill>
              </a:rPr>
              <a:t>radnya@sunbeaminfo.com</a:t>
            </a:r>
            <a:endParaRPr lang="en-US" dirty="0" smtClean="0">
              <a:solidFill>
                <a:srgbClr val="002060"/>
              </a:solidFill>
            </a:endParaRPr>
          </a:p>
          <a:p>
            <a:endParaRPr lang="en-US" dirty="0" smtClean="0"/>
          </a:p>
        </p:txBody>
      </p:sp>
      <p:pic>
        <p:nvPicPr>
          <p:cNvPr id="4" name="Picture 3"/>
          <p:cNvPicPr/>
          <p:nvPr/>
        </p:nvPicPr>
        <p:blipFill>
          <a:blip r:embed="rId2"/>
          <a:stretch/>
        </p:blipFill>
        <p:spPr>
          <a:xfrm>
            <a:off x="4930000" y="1098220"/>
            <a:ext cx="1920240" cy="1920240"/>
          </a:xfrm>
          <a:prstGeom prst="rect">
            <a:avLst/>
          </a:prstGeom>
          <a:ln>
            <a:noFill/>
          </a:ln>
        </p:spPr>
      </p:pic>
    </p:spTree>
    <p:extLst>
      <p:ext uri="{BB962C8B-B14F-4D97-AF65-F5344CB8AC3E}">
        <p14:creationId xmlns:p14="http://schemas.microsoft.com/office/powerpoint/2010/main" val="395151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 Demo</a:t>
            </a:r>
            <a:endParaRPr lang="en-US" b="1" dirty="0"/>
          </a:p>
        </p:txBody>
      </p:sp>
      <p:sp>
        <p:nvSpPr>
          <p:cNvPr id="3" name="Content Placeholder 2"/>
          <p:cNvSpPr>
            <a:spLocks noGrp="1"/>
          </p:cNvSpPr>
          <p:nvPr>
            <p:ph idx="1"/>
          </p:nvPr>
        </p:nvSpPr>
        <p:spPr/>
        <p:txBody>
          <a:bodyPr/>
          <a:lstStyle/>
          <a:p>
            <a:pPr>
              <a:buNone/>
            </a:pPr>
            <a:r>
              <a:rPr lang="en-IN" b="1" u="sng" dirty="0"/>
              <a:t>Early Binding </a:t>
            </a:r>
            <a:endParaRPr lang="en-US" dirty="0"/>
          </a:p>
          <a:p>
            <a:pPr>
              <a:buNone/>
            </a:pPr>
            <a:r>
              <a:rPr lang="en-IN" dirty="0"/>
              <a:t>create a class Base and Derived (void show() in both classes)</a:t>
            </a:r>
            <a:endParaRPr lang="en-US" dirty="0"/>
          </a:p>
          <a:p>
            <a:pPr>
              <a:buNone/>
            </a:pPr>
            <a:r>
              <a:rPr lang="en-IN" dirty="0"/>
              <a:t>create base *</a:t>
            </a:r>
            <a:r>
              <a:rPr lang="en-IN" dirty="0" err="1"/>
              <a:t>bptr</a:t>
            </a:r>
            <a:r>
              <a:rPr lang="en-IN" dirty="0"/>
              <a:t>;</a:t>
            </a:r>
            <a:endParaRPr lang="en-US" dirty="0"/>
          </a:p>
          <a:p>
            <a:pPr>
              <a:buNone/>
            </a:pPr>
            <a:r>
              <a:rPr lang="en-IN" dirty="0" err="1"/>
              <a:t>bptr</a:t>
            </a:r>
            <a:r>
              <a:rPr lang="en-IN" dirty="0"/>
              <a:t>=&amp;d;</a:t>
            </a:r>
            <a:endParaRPr lang="en-US" dirty="0"/>
          </a:p>
          <a:p>
            <a:pPr>
              <a:buNone/>
            </a:pPr>
            <a:r>
              <a:rPr lang="en-IN" dirty="0" err="1"/>
              <a:t>bptr</a:t>
            </a:r>
            <a:r>
              <a:rPr lang="en-IN" dirty="0"/>
              <a:t>-&gt;show()</a:t>
            </a:r>
            <a:endParaRPr lang="en-US" dirty="0"/>
          </a:p>
          <a:p>
            <a:pPr>
              <a:buNone/>
            </a:pPr>
            <a:endParaRPr lang="en-US" dirty="0"/>
          </a:p>
          <a:p>
            <a:pPr>
              <a:buNone/>
            </a:pPr>
            <a:r>
              <a:rPr lang="en-IN" b="1" u="sng" dirty="0"/>
              <a:t>Late Binding </a:t>
            </a:r>
            <a:endParaRPr lang="en-US" dirty="0"/>
          </a:p>
          <a:p>
            <a:pPr>
              <a:buNone/>
            </a:pPr>
            <a:r>
              <a:rPr lang="en-IN" dirty="0"/>
              <a:t>create a class Base and Derived (void show() in both classes one as virtual in base class)</a:t>
            </a:r>
            <a:endParaRPr lang="en-US" dirty="0"/>
          </a:p>
          <a:p>
            <a:pPr>
              <a:buNone/>
            </a:pPr>
            <a:r>
              <a:rPr lang="en-IN" dirty="0"/>
              <a:t>create base *</a:t>
            </a:r>
            <a:r>
              <a:rPr lang="en-IN" dirty="0" err="1"/>
              <a:t>bptr</a:t>
            </a:r>
            <a:r>
              <a:rPr lang="en-IN" dirty="0"/>
              <a:t>;</a:t>
            </a:r>
            <a:endParaRPr lang="en-US" dirty="0"/>
          </a:p>
          <a:p>
            <a:pPr>
              <a:buNone/>
            </a:pPr>
            <a:r>
              <a:rPr lang="en-IN" dirty="0" err="1"/>
              <a:t>bptr</a:t>
            </a:r>
            <a:r>
              <a:rPr lang="en-IN" dirty="0"/>
              <a:t>=&amp;d;</a:t>
            </a:r>
            <a:endParaRPr lang="en-US" dirty="0"/>
          </a:p>
          <a:p>
            <a:pPr>
              <a:buNone/>
            </a:pPr>
            <a:r>
              <a:rPr lang="en-IN" dirty="0" err="1"/>
              <a:t>bptr</a:t>
            </a:r>
            <a:r>
              <a:rPr lang="en-IN" dirty="0"/>
              <a:t>-&gt;show()</a:t>
            </a:r>
            <a:endParaRPr lang="en-US" dirty="0"/>
          </a:p>
          <a:p>
            <a:endParaRPr lang="en-US" dirty="0"/>
          </a:p>
        </p:txBody>
      </p:sp>
    </p:spTree>
    <p:extLst>
      <p:ext uri="{BB962C8B-B14F-4D97-AF65-F5344CB8AC3E}">
        <p14:creationId xmlns:p14="http://schemas.microsoft.com/office/powerpoint/2010/main" val="1357569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virtual </a:t>
            </a:r>
            <a:r>
              <a:rPr lang="en-US" dirty="0" smtClean="0"/>
              <a:t>function and </a:t>
            </a:r>
            <a:r>
              <a:rPr lang="en-US" dirty="0"/>
              <a:t>Abstract class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Virtual </a:t>
            </a:r>
            <a:r>
              <a:rPr lang="en-US" dirty="0"/>
              <a:t>fun which is equated to zero such function is called as </a:t>
            </a:r>
            <a:r>
              <a:rPr lang="en-US" dirty="0" smtClean="0"/>
              <a:t>Pure </a:t>
            </a:r>
            <a:r>
              <a:rPr lang="en-US" dirty="0"/>
              <a:t>virtual function</a:t>
            </a:r>
          </a:p>
          <a:p>
            <a:pPr>
              <a:buFont typeface="Wingdings" panose="05000000000000000000" pitchFamily="2" charset="2"/>
              <a:buChar char="Ø"/>
            </a:pPr>
            <a:r>
              <a:rPr lang="en-US" dirty="0"/>
              <a:t> </a:t>
            </a:r>
            <a:r>
              <a:rPr lang="en-US" dirty="0" smtClean="0"/>
              <a:t>  Pure </a:t>
            </a:r>
            <a:r>
              <a:rPr lang="en-US" dirty="0"/>
              <a:t>virtual function does not have body.</a:t>
            </a:r>
          </a:p>
          <a:p>
            <a:pPr>
              <a:buFont typeface="Wingdings" panose="05000000000000000000" pitchFamily="2" charset="2"/>
              <a:buChar char="Ø"/>
            </a:pPr>
            <a:r>
              <a:rPr lang="en-US" dirty="0"/>
              <a:t> </a:t>
            </a:r>
            <a:r>
              <a:rPr lang="en-US" dirty="0" smtClean="0"/>
              <a:t>  A </a:t>
            </a:r>
            <a:r>
              <a:rPr lang="en-US" dirty="0"/>
              <a:t>class which contains </a:t>
            </a:r>
            <a:r>
              <a:rPr lang="en-US" dirty="0" smtClean="0"/>
              <a:t>at least </a:t>
            </a:r>
            <a:r>
              <a:rPr lang="en-US" dirty="0"/>
              <a:t>one Pure virtual </a:t>
            </a:r>
            <a:r>
              <a:rPr lang="en-US" dirty="0" smtClean="0"/>
              <a:t>function such </a:t>
            </a:r>
            <a:r>
              <a:rPr lang="en-US" dirty="0"/>
              <a:t>class is called as "Abstract class".</a:t>
            </a:r>
          </a:p>
          <a:p>
            <a:pPr>
              <a:buFont typeface="Wingdings" panose="05000000000000000000" pitchFamily="2" charset="2"/>
              <a:buChar char="Ø"/>
            </a:pPr>
            <a:r>
              <a:rPr lang="en-US" dirty="0"/>
              <a:t> </a:t>
            </a:r>
            <a:r>
              <a:rPr lang="en-US" dirty="0" smtClean="0"/>
              <a:t>  </a:t>
            </a:r>
            <a:r>
              <a:rPr lang="en-US" dirty="0"/>
              <a:t>If class is Abstract we can not create object of that class but </a:t>
            </a:r>
            <a:r>
              <a:rPr lang="en-US" dirty="0" smtClean="0"/>
              <a:t>we </a:t>
            </a:r>
            <a:r>
              <a:rPr lang="en-US" dirty="0"/>
              <a:t>can create pointer or </a:t>
            </a:r>
            <a:r>
              <a:rPr lang="en-US" dirty="0" smtClean="0"/>
              <a:t>reference </a:t>
            </a:r>
            <a:r>
              <a:rPr lang="en-US" dirty="0"/>
              <a:t>of </a:t>
            </a:r>
            <a:r>
              <a:rPr lang="en-US" dirty="0" smtClean="0"/>
              <a:t>    that </a:t>
            </a:r>
            <a:r>
              <a:rPr lang="en-US" dirty="0"/>
              <a:t>class .</a:t>
            </a:r>
          </a:p>
          <a:p>
            <a:pPr>
              <a:buFont typeface="Wingdings" panose="05000000000000000000" pitchFamily="2" charset="2"/>
              <a:buChar char="Ø"/>
            </a:pPr>
            <a:r>
              <a:rPr lang="en-US" dirty="0"/>
              <a:t> </a:t>
            </a:r>
            <a:r>
              <a:rPr lang="en-US" dirty="0" smtClean="0"/>
              <a:t>  It </a:t>
            </a:r>
            <a:r>
              <a:rPr lang="en-US" dirty="0"/>
              <a:t>is not </a:t>
            </a:r>
            <a:r>
              <a:rPr lang="en-US" dirty="0" smtClean="0"/>
              <a:t>compulsory </a:t>
            </a:r>
            <a:r>
              <a:rPr lang="en-US" dirty="0"/>
              <a:t>to override virtual function but It is </a:t>
            </a:r>
            <a:r>
              <a:rPr lang="en-US" dirty="0" smtClean="0"/>
              <a:t>compulsory </a:t>
            </a:r>
            <a:r>
              <a:rPr lang="en-US" dirty="0"/>
              <a:t>to override Pure virtual function</a:t>
            </a:r>
          </a:p>
          <a:p>
            <a:pPr>
              <a:buFont typeface="Wingdings" panose="05000000000000000000" pitchFamily="2" charset="2"/>
              <a:buChar char="Ø"/>
            </a:pPr>
            <a:r>
              <a:rPr lang="en-US" dirty="0"/>
              <a:t> </a:t>
            </a:r>
            <a:r>
              <a:rPr lang="en-US" dirty="0" smtClean="0"/>
              <a:t>  If </a:t>
            </a:r>
            <a:r>
              <a:rPr lang="en-US" dirty="0"/>
              <a:t>we not override pure virtual function in derived class at </a:t>
            </a:r>
            <a:r>
              <a:rPr lang="en-US" dirty="0" smtClean="0"/>
              <a:t>that </a:t>
            </a:r>
            <a:r>
              <a:rPr lang="en-US" dirty="0"/>
              <a:t>time derived class can be treated as </a:t>
            </a:r>
            <a:r>
              <a:rPr lang="en-US" dirty="0" smtClean="0"/>
              <a:t>  abstract </a:t>
            </a:r>
            <a:r>
              <a:rPr lang="en-US" dirty="0"/>
              <a:t>class.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09959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Upcasting</a:t>
            </a:r>
            <a:r>
              <a:rPr lang="en-US" dirty="0"/>
              <a:t> and </a:t>
            </a:r>
            <a:r>
              <a:rPr lang="en-US" dirty="0" err="1" smtClean="0"/>
              <a:t>downcasting</a:t>
            </a:r>
            <a:endParaRPr lang="en-US" dirty="0"/>
          </a:p>
        </p:txBody>
      </p:sp>
      <p:sp>
        <p:nvSpPr>
          <p:cNvPr id="3" name="Content Placeholder 2"/>
          <p:cNvSpPr>
            <a:spLocks noGrp="1"/>
          </p:cNvSpPr>
          <p:nvPr>
            <p:ph idx="1"/>
          </p:nvPr>
        </p:nvSpPr>
        <p:spPr/>
        <p:txBody>
          <a:bodyPr/>
          <a:lstStyle/>
          <a:p>
            <a:r>
              <a:rPr lang="en-US" dirty="0" err="1" smtClean="0"/>
              <a:t>Upcasting</a:t>
            </a:r>
            <a:r>
              <a:rPr lang="en-US" dirty="0" smtClean="0"/>
              <a:t> and </a:t>
            </a:r>
            <a:r>
              <a:rPr lang="en-US" dirty="0" err="1" smtClean="0"/>
              <a:t>downcasting</a:t>
            </a:r>
            <a:r>
              <a:rPr lang="en-US" dirty="0" smtClean="0"/>
              <a:t> :- </a:t>
            </a:r>
          </a:p>
          <a:p>
            <a:pPr marL="0" indent="0">
              <a:buNone/>
            </a:pPr>
            <a:endParaRPr lang="en-US" dirty="0" smtClean="0"/>
          </a:p>
          <a:p>
            <a:pPr marL="0" indent="0">
              <a:buNone/>
            </a:pPr>
            <a:r>
              <a:rPr lang="en-US" dirty="0" smtClean="0"/>
              <a:t>	</a:t>
            </a:r>
            <a:r>
              <a:rPr lang="en-US" dirty="0"/>
              <a:t> </a:t>
            </a:r>
            <a:r>
              <a:rPr lang="en-US" dirty="0" err="1"/>
              <a:t>Upcasting</a:t>
            </a:r>
            <a:r>
              <a:rPr lang="en-US" dirty="0" smtClean="0"/>
              <a:t> - process </a:t>
            </a:r>
            <a:r>
              <a:rPr lang="en-US" dirty="0"/>
              <a:t>of converting derived class pointer into base class pointer</a:t>
            </a:r>
          </a:p>
          <a:p>
            <a:pPr marL="0" indent="0">
              <a:buNone/>
            </a:pPr>
            <a:r>
              <a:rPr lang="en-US" dirty="0"/>
              <a:t>		or Storing address of derived class object into base class pointer.</a:t>
            </a:r>
          </a:p>
          <a:p>
            <a:pPr marL="0" indent="0">
              <a:buNone/>
            </a:pPr>
            <a:r>
              <a:rPr lang="en-US" dirty="0"/>
              <a:t>		</a:t>
            </a:r>
            <a:r>
              <a:rPr lang="en-US" dirty="0" err="1"/>
              <a:t>eg</a:t>
            </a:r>
            <a:r>
              <a:rPr lang="en-US" dirty="0"/>
              <a:t> </a:t>
            </a:r>
            <a:r>
              <a:rPr lang="en-US" dirty="0" smtClean="0"/>
              <a:t>: Person </a:t>
            </a:r>
            <a:r>
              <a:rPr lang="en-US" dirty="0"/>
              <a:t>*p=new student</a:t>
            </a:r>
            <a:r>
              <a:rPr lang="en-US" dirty="0" smtClean="0"/>
              <a:t>();</a:t>
            </a:r>
          </a:p>
          <a:p>
            <a:pPr marL="0" indent="0">
              <a:buNone/>
            </a:pPr>
            <a:endParaRPr lang="en-US" dirty="0"/>
          </a:p>
          <a:p>
            <a:pPr marL="0" indent="0">
              <a:buNone/>
            </a:pPr>
            <a:r>
              <a:rPr lang="en-US" dirty="0" smtClean="0"/>
              <a:t>	</a:t>
            </a:r>
            <a:r>
              <a:rPr lang="en-US" dirty="0"/>
              <a:t> </a:t>
            </a:r>
            <a:r>
              <a:rPr lang="en-US" dirty="0" err="1" smtClean="0"/>
              <a:t>Downcasting</a:t>
            </a:r>
            <a:r>
              <a:rPr lang="en-US" dirty="0" smtClean="0"/>
              <a:t> - </a:t>
            </a:r>
            <a:r>
              <a:rPr lang="en-US" dirty="0"/>
              <a:t>process of converting base class pointer into derived class pointer</a:t>
            </a:r>
          </a:p>
          <a:p>
            <a:pPr marL="0" indent="0">
              <a:buNone/>
            </a:pPr>
            <a:r>
              <a:rPr lang="en-US" dirty="0"/>
              <a:t>		or storing address of base class object into derived class pointer </a:t>
            </a:r>
          </a:p>
          <a:p>
            <a:pPr marL="0" indent="0">
              <a:buNone/>
            </a:pPr>
            <a:r>
              <a:rPr lang="en-US" dirty="0"/>
              <a:t>		</a:t>
            </a:r>
            <a:r>
              <a:rPr lang="en-US" dirty="0" err="1"/>
              <a:t>eg</a:t>
            </a:r>
            <a:r>
              <a:rPr lang="en-US" dirty="0"/>
              <a:t> </a:t>
            </a:r>
            <a:r>
              <a:rPr lang="en-US" dirty="0" smtClean="0"/>
              <a:t>: Student </a:t>
            </a:r>
            <a:r>
              <a:rPr lang="en-US" dirty="0"/>
              <a:t>*s=new person();</a:t>
            </a:r>
          </a:p>
          <a:p>
            <a:endParaRPr lang="en-US" dirty="0"/>
          </a:p>
          <a:p>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3468114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Exception Handling</a:t>
            </a:r>
            <a:endParaRPr lang="en-US" dirty="0"/>
          </a:p>
        </p:txBody>
      </p:sp>
      <p:sp>
        <p:nvSpPr>
          <p:cNvPr id="3" name="Content Placeholder 2"/>
          <p:cNvSpPr>
            <a:spLocks noGrp="1"/>
          </p:cNvSpPr>
          <p:nvPr>
            <p:ph idx="1"/>
          </p:nvPr>
        </p:nvSpPr>
        <p:spPr/>
        <p:txBody>
          <a:bodyPr>
            <a:noAutofit/>
          </a:bodyPr>
          <a:lstStyle/>
          <a:p>
            <a:r>
              <a:rPr lang="en-IN" sz="1400" dirty="0"/>
              <a:t>If we give wrong input to the application then it generates runtime </a:t>
            </a:r>
            <a:r>
              <a:rPr lang="en-IN" sz="1400"/>
              <a:t>error/exception</a:t>
            </a:r>
            <a:r>
              <a:rPr lang="en-IN" sz="1400" smtClean="0"/>
              <a:t>.</a:t>
            </a:r>
            <a:endParaRPr lang="en-US" sz="1400" dirty="0"/>
          </a:p>
          <a:p>
            <a:r>
              <a:rPr lang="en-IN" sz="1400" dirty="0"/>
              <a:t>To handle exception then we should use 3 keywords:</a:t>
            </a:r>
            <a:endParaRPr lang="en-US" sz="1400" dirty="0"/>
          </a:p>
          <a:p>
            <a:r>
              <a:rPr lang="en-IN" sz="1400" dirty="0"/>
              <a:t>1</a:t>
            </a:r>
            <a:r>
              <a:rPr lang="en-IN" sz="1400" b="1" dirty="0"/>
              <a:t>. try</a:t>
            </a:r>
            <a:endParaRPr lang="en-US" sz="1400" b="1" dirty="0"/>
          </a:p>
          <a:p>
            <a:pPr lvl="1"/>
            <a:r>
              <a:rPr lang="en-IN" sz="1400" dirty="0"/>
              <a:t>try is keyword in C++.</a:t>
            </a:r>
            <a:endParaRPr lang="en-US" sz="1400" dirty="0"/>
          </a:p>
          <a:p>
            <a:pPr lvl="1"/>
            <a:r>
              <a:rPr lang="en-IN" sz="1400" dirty="0"/>
              <a:t>If we want to inspect exception then we should put statements inside try block/handler.</a:t>
            </a:r>
            <a:endParaRPr lang="en-US" sz="1400" dirty="0"/>
          </a:p>
          <a:p>
            <a:pPr lvl="1"/>
            <a:r>
              <a:rPr lang="en-US" sz="1400" dirty="0"/>
              <a:t>Try block may have multiple catch block but it must have at least one catch block.</a:t>
            </a:r>
          </a:p>
          <a:p>
            <a:r>
              <a:rPr lang="en-IN" sz="1400" b="1" dirty="0"/>
              <a:t>2. catch</a:t>
            </a:r>
            <a:endParaRPr lang="en-US" sz="1400" b="1" dirty="0"/>
          </a:p>
          <a:p>
            <a:pPr lvl="1"/>
            <a:r>
              <a:rPr lang="en-IN" sz="1400" dirty="0"/>
              <a:t>If we want to handle exception then we should use catch block/handler.</a:t>
            </a:r>
            <a:endParaRPr lang="en-US" sz="1400" dirty="0"/>
          </a:p>
          <a:p>
            <a:pPr lvl="1"/>
            <a:r>
              <a:rPr lang="en-IN" sz="1400" dirty="0"/>
              <a:t>Single try block may have multiple catch block.</a:t>
            </a:r>
            <a:endParaRPr lang="en-US" sz="1400" dirty="0"/>
          </a:p>
          <a:p>
            <a:pPr lvl="1"/>
            <a:r>
              <a:rPr lang="en-IN" sz="1400" dirty="0"/>
              <a:t>Catch block can handle exception thrown from try block only.</a:t>
            </a:r>
            <a:endParaRPr lang="en-US" sz="1400" dirty="0"/>
          </a:p>
          <a:p>
            <a:pPr lvl="1"/>
            <a:r>
              <a:rPr lang="en-IN" sz="1400" dirty="0"/>
              <a:t>A catch block, which can handle any type of exception is called generic catch block / catch-all handler. </a:t>
            </a:r>
          </a:p>
          <a:p>
            <a:pPr lvl="1"/>
            <a:r>
              <a:rPr lang="en-US" sz="1400" dirty="0"/>
              <a:t>For each type of exception, we can write specific catch block or we can write single catch block which can handle all types of exception. A catch block which can handle all type of exception is called generic catch block.</a:t>
            </a:r>
          </a:p>
          <a:p>
            <a:r>
              <a:rPr lang="en-IN" sz="1400" b="1" dirty="0"/>
              <a:t>3. throw</a:t>
            </a:r>
            <a:endParaRPr lang="en-US" sz="1400" b="1" dirty="0"/>
          </a:p>
          <a:p>
            <a:pPr lvl="1"/>
            <a:r>
              <a:rPr lang="en-IN" sz="1400" dirty="0"/>
              <a:t>throw is keyword in C++.</a:t>
            </a:r>
            <a:endParaRPr lang="en-US" sz="1400" dirty="0"/>
          </a:p>
          <a:p>
            <a:pPr lvl="1"/>
            <a:r>
              <a:rPr lang="en-IN" sz="1400" dirty="0"/>
              <a:t>If we want to generate exception explicitly then we should use throw keyword.</a:t>
            </a:r>
            <a:endParaRPr lang="en-US" sz="1400" dirty="0"/>
          </a:p>
          <a:p>
            <a:pPr lvl="1"/>
            <a:r>
              <a:rPr lang="en-IN" sz="1400" dirty="0"/>
              <a:t>"throw statement" is a jump statement.</a:t>
            </a:r>
          </a:p>
          <a:p>
            <a:pPr lvl="1"/>
            <a:r>
              <a:rPr lang="en-US" sz="1400" dirty="0"/>
              <a:t>To generate new exception, we should use throw keyword. Throw statement is jump statement.</a:t>
            </a:r>
          </a:p>
          <a:p>
            <a:pPr lvl="1">
              <a:buNone/>
            </a:pPr>
            <a:endParaRPr lang="en-US" sz="1400" dirty="0"/>
          </a:p>
          <a:p>
            <a:pPr lvl="1"/>
            <a:endParaRPr lang="en-US" sz="1400" dirty="0"/>
          </a:p>
          <a:p>
            <a:endParaRPr lang="en-US" sz="1400" dirty="0"/>
          </a:p>
          <a:p>
            <a:endParaRPr lang="en-US" sz="1400" dirty="0"/>
          </a:p>
        </p:txBody>
      </p:sp>
      <p:sp>
        <p:nvSpPr>
          <p:cNvPr id="4" name="TextBox 3"/>
          <p:cNvSpPr txBox="1"/>
          <p:nvPr/>
        </p:nvSpPr>
        <p:spPr>
          <a:xfrm>
            <a:off x="8342141" y="1899138"/>
            <a:ext cx="3341994" cy="1877437"/>
          </a:xfrm>
          <a:prstGeom prst="rect">
            <a:avLst/>
          </a:prstGeom>
          <a:noFill/>
        </p:spPr>
        <p:txBody>
          <a:bodyPr wrap="square" rtlCol="0">
            <a:spAutoFit/>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CC"/>
                </a:solidFill>
                <a:effectLst/>
                <a:uLnTx/>
                <a:uFillTx/>
                <a:latin typeface="Calibri"/>
                <a:ea typeface="+mn-ea"/>
                <a:cs typeface="+mn-cs"/>
              </a:rPr>
              <a:t>Note  : For thrown exception, if we do not provide matching catch block then C++ runtime gives call to the std::terminate() function which implicitly gives call to the std::abort()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57815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Consider the following code</a:t>
            </a:r>
            <a:endParaRPr lang="en-US" dirty="0"/>
          </a:p>
        </p:txBody>
      </p:sp>
      <p:sp>
        <p:nvSpPr>
          <p:cNvPr id="5" name="Content Placeholder 4"/>
          <p:cNvSpPr>
            <a:spLocks noGrp="1"/>
          </p:cNvSpPr>
          <p:nvPr>
            <p:ph idx="1"/>
          </p:nvPr>
        </p:nvSpPr>
        <p:spPr>
          <a:xfrm>
            <a:off x="6080760" y="884952"/>
            <a:ext cx="4728172" cy="5377137"/>
          </a:xfrm>
        </p:spPr>
        <p:txBody>
          <a:bodyPr>
            <a:normAutofit fontScale="62500" lnSpcReduction="20000"/>
          </a:bodyPr>
          <a:lstStyle/>
          <a:p>
            <a:pPr>
              <a:buNone/>
            </a:pPr>
            <a:r>
              <a:rPr lang="en-US" b="1" dirty="0" err="1"/>
              <a:t>int</a:t>
            </a:r>
            <a:r>
              <a:rPr lang="en-US" b="1" dirty="0"/>
              <a:t> main( void )</a:t>
            </a:r>
          </a:p>
          <a:p>
            <a:pPr>
              <a:buNone/>
            </a:pPr>
            <a:r>
              <a:rPr lang="en-US" dirty="0"/>
              <a:t>{</a:t>
            </a:r>
          </a:p>
          <a:p>
            <a:pPr lvl="1">
              <a:buNone/>
            </a:pPr>
            <a:r>
              <a:rPr lang="en-US" b="1" dirty="0" err="1"/>
              <a:t>int</a:t>
            </a:r>
            <a:r>
              <a:rPr lang="en-US" b="1" dirty="0"/>
              <a:t> num1;</a:t>
            </a:r>
          </a:p>
          <a:p>
            <a:pPr lvl="1">
              <a:buNone/>
            </a:pPr>
            <a:r>
              <a:rPr lang="en-US" dirty="0" err="1"/>
              <a:t>accept_record</a:t>
            </a:r>
            <a:r>
              <a:rPr lang="en-US" dirty="0"/>
              <a:t>(num1);</a:t>
            </a:r>
          </a:p>
          <a:p>
            <a:pPr lvl="1">
              <a:buNone/>
            </a:pPr>
            <a:r>
              <a:rPr lang="en-US" b="1" dirty="0" err="1"/>
              <a:t>int</a:t>
            </a:r>
            <a:r>
              <a:rPr lang="en-US" b="1" dirty="0"/>
              <a:t> num2;</a:t>
            </a:r>
          </a:p>
          <a:p>
            <a:pPr lvl="1">
              <a:buNone/>
            </a:pPr>
            <a:r>
              <a:rPr lang="en-US" dirty="0" err="1"/>
              <a:t>accept_record</a:t>
            </a:r>
            <a:r>
              <a:rPr lang="en-US" dirty="0"/>
              <a:t>(num2);</a:t>
            </a:r>
          </a:p>
          <a:p>
            <a:pPr lvl="1">
              <a:buNone/>
            </a:pPr>
            <a:r>
              <a:rPr lang="en-US" b="1" dirty="0"/>
              <a:t>try</a:t>
            </a:r>
          </a:p>
          <a:p>
            <a:pPr lvl="1">
              <a:buNone/>
            </a:pPr>
            <a:r>
              <a:rPr lang="en-US" dirty="0"/>
              <a:t>{</a:t>
            </a:r>
          </a:p>
          <a:p>
            <a:pPr lvl="1">
              <a:buNone/>
            </a:pPr>
            <a:r>
              <a:rPr lang="en-US" b="1" dirty="0" smtClean="0"/>
              <a:t>		if</a:t>
            </a:r>
            <a:r>
              <a:rPr lang="en-US" b="1" dirty="0"/>
              <a:t>( num2 == 0 )</a:t>
            </a:r>
          </a:p>
          <a:p>
            <a:pPr lvl="1">
              <a:buNone/>
            </a:pPr>
            <a:r>
              <a:rPr lang="en-US" b="1" dirty="0" smtClean="0"/>
              <a:t>			throw </a:t>
            </a:r>
            <a:r>
              <a:rPr lang="en-US" b="1" dirty="0"/>
              <a:t>0;</a:t>
            </a:r>
          </a:p>
          <a:p>
            <a:pPr lvl="1">
              <a:buNone/>
            </a:pPr>
            <a:r>
              <a:rPr lang="en-US" b="1" dirty="0" smtClean="0"/>
              <a:t>		</a:t>
            </a:r>
            <a:r>
              <a:rPr lang="en-US" b="1" dirty="0" err="1" smtClean="0"/>
              <a:t>int</a:t>
            </a:r>
            <a:r>
              <a:rPr lang="en-US" b="1" dirty="0" smtClean="0"/>
              <a:t> </a:t>
            </a:r>
            <a:r>
              <a:rPr lang="en-US" b="1" dirty="0"/>
              <a:t>result = num1 / num2;</a:t>
            </a:r>
          </a:p>
          <a:p>
            <a:pPr lvl="1">
              <a:buNone/>
            </a:pPr>
            <a:r>
              <a:rPr lang="en-US" dirty="0" smtClean="0"/>
              <a:t>		</a:t>
            </a:r>
            <a:r>
              <a:rPr lang="en-US" dirty="0" err="1" smtClean="0"/>
              <a:t>print_record</a:t>
            </a:r>
            <a:r>
              <a:rPr lang="en-US" dirty="0" smtClean="0"/>
              <a:t>(result</a:t>
            </a:r>
            <a:r>
              <a:rPr lang="en-US" dirty="0"/>
              <a:t>);</a:t>
            </a:r>
          </a:p>
          <a:p>
            <a:pPr lvl="1">
              <a:buNone/>
            </a:pPr>
            <a:r>
              <a:rPr lang="en-US" dirty="0"/>
              <a:t>}</a:t>
            </a:r>
          </a:p>
          <a:p>
            <a:pPr lvl="1">
              <a:buNone/>
            </a:pPr>
            <a:r>
              <a:rPr lang="en-US" b="1" dirty="0" smtClean="0"/>
              <a:t>catch(char ex </a:t>
            </a:r>
            <a:r>
              <a:rPr lang="en-US" b="1" dirty="0"/>
              <a:t>)</a:t>
            </a:r>
          </a:p>
          <a:p>
            <a:pPr lvl="1">
              <a:buNone/>
            </a:pPr>
            <a:r>
              <a:rPr lang="en-US" dirty="0"/>
              <a:t>{  </a:t>
            </a:r>
            <a:endParaRPr lang="en-US" dirty="0" smtClean="0"/>
          </a:p>
          <a:p>
            <a:pPr lvl="1">
              <a:buNone/>
            </a:pPr>
            <a:r>
              <a:rPr lang="en-US" dirty="0"/>
              <a:t>	</a:t>
            </a:r>
            <a:r>
              <a:rPr lang="en-US" dirty="0" smtClean="0"/>
              <a:t>	</a:t>
            </a:r>
            <a:r>
              <a:rPr lang="en-US" dirty="0" err="1" smtClean="0"/>
              <a:t>cout</a:t>
            </a:r>
            <a:r>
              <a:rPr lang="en-US" dirty="0"/>
              <a:t>&lt;&lt;ex&lt;&lt;</a:t>
            </a:r>
            <a:r>
              <a:rPr lang="en-US" dirty="0" err="1"/>
              <a:t>endl</a:t>
            </a:r>
            <a:r>
              <a:rPr lang="en-US" dirty="0"/>
              <a:t>;  </a:t>
            </a:r>
            <a:endParaRPr lang="en-US" dirty="0" smtClean="0"/>
          </a:p>
          <a:p>
            <a:pPr lvl="1">
              <a:buNone/>
            </a:pPr>
            <a:r>
              <a:rPr lang="en-US" dirty="0" smtClean="0"/>
              <a:t>}</a:t>
            </a:r>
            <a:endParaRPr lang="en-US" dirty="0"/>
          </a:p>
          <a:p>
            <a:pPr lvl="1">
              <a:buNone/>
            </a:pPr>
            <a:r>
              <a:rPr lang="en-US" b="1" dirty="0"/>
              <a:t>return 0;</a:t>
            </a:r>
          </a:p>
          <a:p>
            <a:pPr>
              <a:buNone/>
            </a:pPr>
            <a:r>
              <a:rPr lang="en-US" dirty="0"/>
              <a:t>}</a:t>
            </a:r>
          </a:p>
        </p:txBody>
      </p:sp>
      <p:sp>
        <p:nvSpPr>
          <p:cNvPr id="6" name="Text Placeholder 5"/>
          <p:cNvSpPr>
            <a:spLocks noGrp="1"/>
          </p:cNvSpPr>
          <p:nvPr>
            <p:ph type="body" sz="half" idx="2"/>
          </p:nvPr>
        </p:nvSpPr>
        <p:spPr>
          <a:xfrm>
            <a:off x="171450" y="868680"/>
            <a:ext cx="4927492" cy="5240020"/>
          </a:xfrm>
        </p:spPr>
        <p:txBody>
          <a:bodyPr>
            <a:normAutofit/>
          </a:bodyPr>
          <a:lstStyle/>
          <a:p>
            <a:r>
              <a:rPr lang="en-US" sz="1800" dirty="0"/>
              <a:t>In this code, </a:t>
            </a:r>
            <a:r>
              <a:rPr lang="en-US" sz="1800" dirty="0" err="1"/>
              <a:t>int</a:t>
            </a:r>
            <a:r>
              <a:rPr lang="en-US" sz="1800" dirty="0"/>
              <a:t> type exception is thrown</a:t>
            </a:r>
          </a:p>
          <a:p>
            <a:r>
              <a:rPr lang="en-US" sz="1800" dirty="0"/>
              <a:t>but matching catch block is not available.</a:t>
            </a:r>
          </a:p>
          <a:p>
            <a:r>
              <a:rPr lang="en-US" sz="1800" dirty="0"/>
              <a:t>Even generic catch block is also not</a:t>
            </a:r>
          </a:p>
          <a:p>
            <a:r>
              <a:rPr lang="en-US" sz="1800" dirty="0"/>
              <a:t>available. Hence program will terminate.</a:t>
            </a:r>
          </a:p>
          <a:p>
            <a:r>
              <a:rPr lang="en-US" sz="1800" dirty="0"/>
              <a:t>Because , if we  throw exception from try block then catch block can handle it. But with the help of function we can throw exception from outside of the try block.</a:t>
            </a:r>
          </a:p>
        </p:txBody>
      </p:sp>
    </p:spTree>
    <p:extLst>
      <p:ext uri="{BB962C8B-B14F-4D97-AF65-F5344CB8AC3E}">
        <p14:creationId xmlns:p14="http://schemas.microsoft.com/office/powerpoint/2010/main" val="1988919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Template</a:t>
            </a:r>
            <a:endParaRPr lang="en-US" b="1" dirty="0"/>
          </a:p>
        </p:txBody>
      </p:sp>
      <p:sp>
        <p:nvSpPr>
          <p:cNvPr id="3" name="Content Placeholder 2"/>
          <p:cNvSpPr>
            <a:spLocks noGrp="1"/>
          </p:cNvSpPr>
          <p:nvPr>
            <p:ph idx="1"/>
          </p:nvPr>
        </p:nvSpPr>
        <p:spPr>
          <a:xfrm>
            <a:off x="130533" y="927128"/>
            <a:ext cx="11947497" cy="1759802"/>
          </a:xfrm>
        </p:spPr>
        <p:txBody>
          <a:bodyPr>
            <a:normAutofit lnSpcReduction="10000"/>
          </a:bodyPr>
          <a:lstStyle/>
          <a:p>
            <a:r>
              <a:rPr lang="en-US" dirty="0" smtClean="0"/>
              <a:t>If we want to write generic program in C++, then we should use template.</a:t>
            </a:r>
          </a:p>
          <a:p>
            <a:r>
              <a:rPr lang="en-US" dirty="0" smtClean="0"/>
              <a:t> This feature is mainly designed for implementing generic data structure and algorithm.</a:t>
            </a:r>
          </a:p>
          <a:p>
            <a:r>
              <a:rPr lang="en-US" dirty="0" smtClean="0"/>
              <a:t>If we want to write generic program, then we should pass data type as a argument. And to catch that type we should define template.</a:t>
            </a:r>
          </a:p>
          <a:p>
            <a:pPr lvl="0"/>
            <a:r>
              <a:rPr lang="en-IN" dirty="0" smtClean="0"/>
              <a:t>Using template we can not reduce code size or execution time but we can reduce developers effort.</a:t>
            </a:r>
            <a:endParaRPr lang="en-US" dirty="0" smtClean="0"/>
          </a:p>
          <a:p>
            <a:endParaRPr lang="en-US" dirty="0"/>
          </a:p>
        </p:txBody>
      </p:sp>
      <p:graphicFrame>
        <p:nvGraphicFramePr>
          <p:cNvPr id="4" name="Table 3"/>
          <p:cNvGraphicFramePr>
            <a:graphicFrameLocks noGrp="1"/>
          </p:cNvGraphicFramePr>
          <p:nvPr/>
        </p:nvGraphicFramePr>
        <p:xfrm>
          <a:off x="1223888" y="2686930"/>
          <a:ext cx="8865774" cy="3474720"/>
        </p:xfrm>
        <a:graphic>
          <a:graphicData uri="http://schemas.openxmlformats.org/drawingml/2006/table">
            <a:tbl>
              <a:tblPr firstRow="1" bandRow="1">
                <a:tableStyleId>{5940675A-B579-460E-94D1-54222C63F5DA}</a:tableStyleId>
              </a:tblPr>
              <a:tblGrid>
                <a:gridCol w="4726746">
                  <a:extLst>
                    <a:ext uri="{9D8B030D-6E8A-4147-A177-3AD203B41FA5}">
                      <a16:colId xmlns:a16="http://schemas.microsoft.com/office/drawing/2014/main" val="20000"/>
                    </a:ext>
                  </a:extLst>
                </a:gridCol>
                <a:gridCol w="4139028">
                  <a:extLst>
                    <a:ext uri="{9D8B030D-6E8A-4147-A177-3AD203B41FA5}">
                      <a16:colId xmlns:a16="http://schemas.microsoft.com/office/drawing/2014/main" val="20001"/>
                    </a:ext>
                  </a:extLst>
                </a:gridCol>
              </a:tblGrid>
              <a:tr h="370840">
                <a:tc>
                  <a:txBody>
                    <a:bodyPr/>
                    <a:lstStyle/>
                    <a:p>
                      <a:r>
                        <a:rPr lang="pt-BR" sz="1800" b="1" kern="1200" baseline="0" dirty="0" smtClean="0">
                          <a:solidFill>
                            <a:schemeClr val="tx1"/>
                          </a:solidFill>
                          <a:latin typeface="+mn-lt"/>
                          <a:ea typeface="+mn-ea"/>
                          <a:cs typeface="+mn-cs"/>
                        </a:rPr>
                        <a:t>int num1 = 10, num2 = 20;</a:t>
                      </a:r>
                    </a:p>
                    <a:p>
                      <a:r>
                        <a:rPr lang="en-US" sz="1800" kern="1200" baseline="0" dirty="0" err="1" smtClean="0">
                          <a:solidFill>
                            <a:schemeClr val="tx1"/>
                          </a:solidFill>
                          <a:latin typeface="+mn-lt"/>
                          <a:ea typeface="+mn-ea"/>
                          <a:cs typeface="+mn-cs"/>
                        </a:rPr>
                        <a:t>swap_object</a:t>
                      </a:r>
                      <a:r>
                        <a:rPr lang="en-US" sz="1800" kern="1200" baseline="0" dirty="0" smtClean="0">
                          <a:solidFill>
                            <a:schemeClr val="tx1"/>
                          </a:solidFill>
                          <a:latin typeface="+mn-lt"/>
                          <a:ea typeface="+mn-ea"/>
                          <a:cs typeface="+mn-cs"/>
                        </a:rPr>
                        <a:t>&lt;</a:t>
                      </a:r>
                      <a:r>
                        <a:rPr lang="en-US" sz="1800" b="1" kern="1200" baseline="0" dirty="0" err="1" smtClean="0">
                          <a:solidFill>
                            <a:schemeClr val="tx1"/>
                          </a:solidFill>
                          <a:latin typeface="+mn-lt"/>
                          <a:ea typeface="+mn-ea"/>
                          <a:cs typeface="+mn-cs"/>
                        </a:rPr>
                        <a:t>int</a:t>
                      </a:r>
                      <a:r>
                        <a:rPr lang="en-US" sz="1800" b="1" kern="1200" baseline="0" dirty="0" smtClean="0">
                          <a:solidFill>
                            <a:schemeClr val="tx1"/>
                          </a:solidFill>
                          <a:latin typeface="+mn-lt"/>
                          <a:ea typeface="+mn-ea"/>
                          <a:cs typeface="+mn-cs"/>
                        </a:rPr>
                        <a:t>&gt;( num1, num2 );</a:t>
                      </a:r>
                    </a:p>
                    <a:p>
                      <a:r>
                        <a:rPr lang="en-US" sz="1800" kern="1200" baseline="0" dirty="0" smtClean="0">
                          <a:solidFill>
                            <a:schemeClr val="tx1"/>
                          </a:solidFill>
                          <a:latin typeface="+mn-lt"/>
                          <a:ea typeface="+mn-ea"/>
                          <a:cs typeface="+mn-cs"/>
                        </a:rPr>
                        <a:t>string str1="</a:t>
                      </a:r>
                      <a:r>
                        <a:rPr lang="en-US" sz="1800" kern="1200" baseline="0" dirty="0" err="1" smtClean="0">
                          <a:solidFill>
                            <a:schemeClr val="tx1"/>
                          </a:solidFill>
                          <a:latin typeface="+mn-lt"/>
                          <a:ea typeface="+mn-ea"/>
                          <a:cs typeface="+mn-cs"/>
                        </a:rPr>
                        <a:t>Pune</a:t>
                      </a:r>
                      <a:r>
                        <a:rPr lang="en-US" sz="1800" kern="1200" baseline="0" dirty="0" smtClean="0">
                          <a:solidFill>
                            <a:schemeClr val="tx1"/>
                          </a:solidFill>
                          <a:latin typeface="+mn-lt"/>
                          <a:ea typeface="+mn-ea"/>
                          <a:cs typeface="+mn-cs"/>
                        </a:rPr>
                        <a:t>", str2="</a:t>
                      </a:r>
                      <a:r>
                        <a:rPr lang="en-US" sz="1800" kern="1200" baseline="0" dirty="0" err="1" smtClean="0">
                          <a:solidFill>
                            <a:schemeClr val="tx1"/>
                          </a:solidFill>
                          <a:latin typeface="+mn-lt"/>
                          <a:ea typeface="+mn-ea"/>
                          <a:cs typeface="+mn-cs"/>
                        </a:rPr>
                        <a:t>Karad</a:t>
                      </a:r>
                      <a:r>
                        <a:rPr lang="en-US" sz="1800" kern="1200" baseline="0" dirty="0" smtClean="0">
                          <a:solidFill>
                            <a:schemeClr val="tx1"/>
                          </a:solidFill>
                          <a:latin typeface="+mn-lt"/>
                          <a:ea typeface="+mn-ea"/>
                          <a:cs typeface="+mn-cs"/>
                        </a:rPr>
                        <a:t>";</a:t>
                      </a:r>
                    </a:p>
                    <a:p>
                      <a:r>
                        <a:rPr lang="en-US" sz="1800" kern="1200" baseline="0" dirty="0" err="1" smtClean="0">
                          <a:solidFill>
                            <a:schemeClr val="tx1"/>
                          </a:solidFill>
                          <a:latin typeface="+mn-lt"/>
                          <a:ea typeface="+mn-ea"/>
                          <a:cs typeface="+mn-cs"/>
                        </a:rPr>
                        <a:t>swap_object</a:t>
                      </a:r>
                      <a:r>
                        <a:rPr lang="en-US" sz="1800" kern="1200" baseline="0" dirty="0" smtClean="0">
                          <a:solidFill>
                            <a:schemeClr val="tx1"/>
                          </a:solidFill>
                          <a:latin typeface="+mn-lt"/>
                          <a:ea typeface="+mn-ea"/>
                          <a:cs typeface="+mn-cs"/>
                        </a:rPr>
                        <a:t>&lt;string&gt;( str1, str2 );</a:t>
                      </a:r>
                      <a:endParaRPr lang="en-US" dirty="0"/>
                    </a:p>
                  </a:txBody>
                  <a:tcPr/>
                </a:tc>
                <a:tc>
                  <a:txBody>
                    <a:bodyPr/>
                    <a:lstStyle/>
                    <a:p>
                      <a:r>
                        <a:rPr lang="en-US" sz="1800" kern="1200" baseline="0" dirty="0" smtClean="0">
                          <a:solidFill>
                            <a:schemeClr val="tx1"/>
                          </a:solidFill>
                          <a:latin typeface="+mn-lt"/>
                          <a:ea typeface="+mn-ea"/>
                          <a:cs typeface="+mn-cs"/>
                        </a:rPr>
                        <a:t>In this code, &lt;</a:t>
                      </a:r>
                      <a:r>
                        <a:rPr lang="en-US" sz="1800" kern="1200" baseline="0" dirty="0" err="1" smtClean="0">
                          <a:solidFill>
                            <a:schemeClr val="tx1"/>
                          </a:solidFill>
                          <a:latin typeface="+mn-lt"/>
                          <a:ea typeface="+mn-ea"/>
                          <a:cs typeface="+mn-cs"/>
                        </a:rPr>
                        <a:t>int</a:t>
                      </a:r>
                      <a:r>
                        <a:rPr lang="en-US" sz="1800" kern="1200" baseline="0" dirty="0" smtClean="0">
                          <a:solidFill>
                            <a:schemeClr val="tx1"/>
                          </a:solidFill>
                          <a:latin typeface="+mn-lt"/>
                          <a:ea typeface="+mn-ea"/>
                          <a:cs typeface="+mn-cs"/>
                        </a:rPr>
                        <a:t>&gt; and &lt;string&gt; is</a:t>
                      </a:r>
                    </a:p>
                    <a:p>
                      <a:r>
                        <a:rPr lang="en-US" sz="1800" kern="1200" baseline="0" dirty="0" smtClean="0">
                          <a:solidFill>
                            <a:schemeClr val="tx1"/>
                          </a:solidFill>
                          <a:latin typeface="+mn-lt"/>
                          <a:ea typeface="+mn-ea"/>
                          <a:cs typeface="+mn-cs"/>
                        </a:rPr>
                        <a:t>considered as type argument.</a:t>
                      </a:r>
                      <a:endParaRPr lang="en-US" dirty="0"/>
                    </a:p>
                  </a:txBody>
                  <a:tcPr/>
                </a:tc>
                <a:extLst>
                  <a:ext uri="{0D108BD9-81ED-4DB2-BD59-A6C34878D82A}">
                    <a16:rowId xmlns:a16="http://schemas.microsoft.com/office/drawing/2014/main" val="10000"/>
                  </a:ext>
                </a:extLst>
              </a:tr>
              <a:tr h="370840">
                <a:tc>
                  <a:txBody>
                    <a:bodyPr/>
                    <a:lstStyle/>
                    <a:p>
                      <a:r>
                        <a:rPr lang="en-US" sz="1800" b="1" kern="1200" baseline="0" dirty="0" smtClean="0">
                          <a:solidFill>
                            <a:schemeClr val="tx1"/>
                          </a:solidFill>
                          <a:latin typeface="+mn-lt"/>
                          <a:ea typeface="+mn-ea"/>
                          <a:cs typeface="+mn-cs"/>
                        </a:rPr>
                        <a:t>template&lt;</a:t>
                      </a:r>
                      <a:r>
                        <a:rPr lang="en-US" sz="1800" b="1" kern="1200" baseline="0" dirty="0" err="1" smtClean="0">
                          <a:solidFill>
                            <a:schemeClr val="tx1"/>
                          </a:solidFill>
                          <a:latin typeface="+mn-lt"/>
                          <a:ea typeface="+mn-ea"/>
                          <a:cs typeface="+mn-cs"/>
                        </a:rPr>
                        <a:t>typename</a:t>
                      </a:r>
                      <a:r>
                        <a:rPr lang="en-US" sz="1800" b="1" kern="1200" baseline="0" dirty="0" smtClean="0">
                          <a:solidFill>
                            <a:schemeClr val="tx1"/>
                          </a:solidFill>
                          <a:latin typeface="+mn-lt"/>
                          <a:ea typeface="+mn-ea"/>
                          <a:cs typeface="+mn-cs"/>
                        </a:rPr>
                        <a:t> T&gt; //or</a:t>
                      </a:r>
                    </a:p>
                    <a:p>
                      <a:r>
                        <a:rPr lang="en-US" sz="1800" b="1" kern="1200" baseline="0" dirty="0" smtClean="0">
                          <a:solidFill>
                            <a:schemeClr val="tx1"/>
                          </a:solidFill>
                          <a:latin typeface="+mn-lt"/>
                          <a:ea typeface="+mn-ea"/>
                          <a:cs typeface="+mn-cs"/>
                        </a:rPr>
                        <a:t>template&lt;class T&gt; //T : Type Parameter</a:t>
                      </a:r>
                    </a:p>
                    <a:p>
                      <a:r>
                        <a:rPr lang="fr-FR" sz="1800" b="1" kern="1200" baseline="0" dirty="0" err="1" smtClean="0">
                          <a:solidFill>
                            <a:schemeClr val="tx1"/>
                          </a:solidFill>
                          <a:latin typeface="+mn-lt"/>
                          <a:ea typeface="+mn-ea"/>
                          <a:cs typeface="+mn-cs"/>
                        </a:rPr>
                        <a:t>void</a:t>
                      </a:r>
                      <a:r>
                        <a:rPr lang="fr-FR" sz="1800" b="1" kern="1200" baseline="0" dirty="0" smtClean="0">
                          <a:solidFill>
                            <a:schemeClr val="tx1"/>
                          </a:solidFill>
                          <a:latin typeface="+mn-lt"/>
                          <a:ea typeface="+mn-ea"/>
                          <a:cs typeface="+mn-cs"/>
                        </a:rPr>
                        <a:t> swap( b</a:t>
                      </a:r>
                      <a:r>
                        <a:rPr lang="fr-FR" sz="1800" b="0" kern="1200" baseline="0" dirty="0" smtClean="0">
                          <a:solidFill>
                            <a:schemeClr val="tx1"/>
                          </a:solidFill>
                          <a:latin typeface="+mn-lt"/>
                          <a:ea typeface="+mn-ea"/>
                          <a:cs typeface="+mn-cs"/>
                        </a:rPr>
                        <a:t> obj1, </a:t>
                      </a:r>
                      <a:r>
                        <a:rPr lang="fr-FR" sz="1800" b="1" kern="1200" baseline="0" dirty="0" smtClean="0">
                          <a:solidFill>
                            <a:schemeClr val="tx1"/>
                          </a:solidFill>
                          <a:latin typeface="+mn-lt"/>
                          <a:ea typeface="+mn-ea"/>
                          <a:cs typeface="+mn-cs"/>
                        </a:rPr>
                        <a:t>T</a:t>
                      </a:r>
                      <a:r>
                        <a:rPr lang="fr-FR" sz="1800" b="0" kern="1200" baseline="0" dirty="0" smtClean="0">
                          <a:solidFill>
                            <a:schemeClr val="tx1"/>
                          </a:solidFill>
                          <a:latin typeface="+mn-lt"/>
                          <a:ea typeface="+mn-ea"/>
                          <a:cs typeface="+mn-cs"/>
                        </a:rPr>
                        <a:t> obj2 </a:t>
                      </a:r>
                      <a:r>
                        <a:rPr lang="fr-FR" sz="1800" b="1" kern="1200" baseline="0" dirty="0" smtClean="0">
                          <a:solidFill>
                            <a:schemeClr val="tx1"/>
                          </a:solidFill>
                          <a:latin typeface="+mn-lt"/>
                          <a:ea typeface="+mn-ea"/>
                          <a:cs typeface="+mn-cs"/>
                        </a:rPr>
                        <a:t>)</a:t>
                      </a:r>
                    </a:p>
                    <a:p>
                      <a:r>
                        <a:rPr lang="en-US" sz="1800" kern="1200" baseline="0" dirty="0" smtClean="0">
                          <a:solidFill>
                            <a:schemeClr val="tx1"/>
                          </a:solidFill>
                          <a:latin typeface="+mn-lt"/>
                          <a:ea typeface="+mn-ea"/>
                          <a:cs typeface="+mn-cs"/>
                        </a:rPr>
                        <a:t>{</a:t>
                      </a:r>
                    </a:p>
                    <a:p>
                      <a:r>
                        <a:rPr lang="en-US" sz="1800" b="1" kern="1200" baseline="0" dirty="0" smtClean="0">
                          <a:solidFill>
                            <a:schemeClr val="tx1"/>
                          </a:solidFill>
                          <a:latin typeface="+mn-lt"/>
                          <a:ea typeface="+mn-ea"/>
                          <a:cs typeface="+mn-cs"/>
                        </a:rPr>
                        <a:t>T</a:t>
                      </a:r>
                      <a:r>
                        <a:rPr lang="en-US" sz="1800" b="0" kern="1200" baseline="0" dirty="0" smtClean="0">
                          <a:solidFill>
                            <a:schemeClr val="tx1"/>
                          </a:solidFill>
                          <a:latin typeface="+mn-lt"/>
                          <a:ea typeface="+mn-ea"/>
                          <a:cs typeface="+mn-cs"/>
                        </a:rPr>
                        <a:t> temp = obj1;</a:t>
                      </a:r>
                    </a:p>
                    <a:p>
                      <a:r>
                        <a:rPr lang="en-US" sz="1800" kern="1200" baseline="0" dirty="0" smtClean="0">
                          <a:solidFill>
                            <a:schemeClr val="tx1"/>
                          </a:solidFill>
                          <a:latin typeface="+mn-lt"/>
                          <a:ea typeface="+mn-ea"/>
                          <a:cs typeface="+mn-cs"/>
                        </a:rPr>
                        <a:t>obj1 = obj2;</a:t>
                      </a:r>
                    </a:p>
                    <a:p>
                      <a:r>
                        <a:rPr lang="en-US" sz="1800" kern="1200" baseline="0" dirty="0" smtClean="0">
                          <a:solidFill>
                            <a:schemeClr val="tx1"/>
                          </a:solidFill>
                          <a:latin typeface="+mn-lt"/>
                          <a:ea typeface="+mn-ea"/>
                          <a:cs typeface="+mn-cs"/>
                        </a:rPr>
                        <a:t>obj2 = temp;</a:t>
                      </a:r>
                    </a:p>
                    <a:p>
                      <a:r>
                        <a:rPr lang="en-US" sz="1800" kern="1200" baseline="0" dirty="0" smtClean="0">
                          <a:solidFill>
                            <a:schemeClr val="tx1"/>
                          </a:solidFill>
                          <a:latin typeface="+mn-lt"/>
                          <a:ea typeface="+mn-ea"/>
                          <a:cs typeface="+mn-cs"/>
                        </a:rPr>
                        <a:t>}</a:t>
                      </a:r>
                      <a:endParaRPr lang="en-US" dirty="0"/>
                    </a:p>
                  </a:txBody>
                  <a:tcPr/>
                </a:tc>
                <a:tc>
                  <a:txBody>
                    <a:bodyPr/>
                    <a:lstStyle/>
                    <a:p>
                      <a:r>
                        <a:rPr lang="en-US" sz="1800" kern="1200" baseline="0" dirty="0" smtClean="0">
                          <a:solidFill>
                            <a:schemeClr val="tx1"/>
                          </a:solidFill>
                          <a:latin typeface="+mn-lt"/>
                          <a:ea typeface="+mn-ea"/>
                          <a:cs typeface="+mn-cs"/>
                        </a:rPr>
                        <a:t>template and </a:t>
                      </a:r>
                      <a:r>
                        <a:rPr lang="en-US" sz="1800" kern="1200" baseline="0" dirty="0" err="1" smtClean="0">
                          <a:solidFill>
                            <a:schemeClr val="tx1"/>
                          </a:solidFill>
                          <a:latin typeface="+mn-lt"/>
                          <a:ea typeface="+mn-ea"/>
                          <a:cs typeface="+mn-cs"/>
                        </a:rPr>
                        <a:t>typename</a:t>
                      </a:r>
                      <a:r>
                        <a:rPr lang="en-US" sz="1800" kern="1200" baseline="0" dirty="0" smtClean="0">
                          <a:solidFill>
                            <a:schemeClr val="tx1"/>
                          </a:solidFill>
                          <a:latin typeface="+mn-lt"/>
                          <a:ea typeface="+mn-ea"/>
                          <a:cs typeface="+mn-cs"/>
                        </a:rPr>
                        <a:t> is keyword in</a:t>
                      </a:r>
                    </a:p>
                    <a:p>
                      <a:r>
                        <a:rPr lang="en-US" sz="1800" kern="1200" baseline="0" dirty="0" smtClean="0">
                          <a:solidFill>
                            <a:schemeClr val="tx1"/>
                          </a:solidFill>
                          <a:latin typeface="+mn-lt"/>
                          <a:ea typeface="+mn-ea"/>
                          <a:cs typeface="+mn-cs"/>
                        </a:rPr>
                        <a:t>C++. By passing </a:t>
                      </a:r>
                      <a:r>
                        <a:rPr lang="en-US" sz="1800" kern="1200" baseline="0" dirty="0" err="1" smtClean="0">
                          <a:solidFill>
                            <a:schemeClr val="tx1"/>
                          </a:solidFill>
                          <a:latin typeface="+mn-lt"/>
                          <a:ea typeface="+mn-ea"/>
                          <a:cs typeface="+mn-cs"/>
                        </a:rPr>
                        <a:t>datatype</a:t>
                      </a:r>
                      <a:r>
                        <a:rPr lang="en-US" sz="1800" kern="1200" baseline="0" dirty="0" smtClean="0">
                          <a:solidFill>
                            <a:schemeClr val="tx1"/>
                          </a:solidFill>
                          <a:latin typeface="+mn-lt"/>
                          <a:ea typeface="+mn-ea"/>
                          <a:cs typeface="+mn-cs"/>
                        </a:rPr>
                        <a:t> as argument</a:t>
                      </a:r>
                    </a:p>
                    <a:p>
                      <a:r>
                        <a:rPr lang="en-US" sz="1800" kern="1200" baseline="0" dirty="0" smtClean="0">
                          <a:solidFill>
                            <a:schemeClr val="tx1"/>
                          </a:solidFill>
                          <a:latin typeface="+mn-lt"/>
                          <a:ea typeface="+mn-ea"/>
                          <a:cs typeface="+mn-cs"/>
                        </a:rPr>
                        <a:t>we can write generic code hence</a:t>
                      </a:r>
                    </a:p>
                    <a:p>
                      <a:r>
                        <a:rPr lang="en-US" sz="1800" kern="1200" baseline="0" dirty="0" smtClean="0">
                          <a:solidFill>
                            <a:schemeClr val="tx1"/>
                          </a:solidFill>
                          <a:latin typeface="+mn-lt"/>
                          <a:ea typeface="+mn-ea"/>
                          <a:cs typeface="+mn-cs"/>
                        </a:rPr>
                        <a:t>parameterized type is called template</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953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a:t>
            </a:r>
            <a:r>
              <a:rPr lang="en-IN" spc="-1" dirty="0">
                <a:latin typeface="Arial"/>
              </a:rPr>
              <a:t>Procedure </a:t>
            </a:r>
            <a:r>
              <a:rPr lang="en-IN" spc="-1" dirty="0" smtClean="0">
                <a:latin typeface="Arial"/>
              </a:rPr>
              <a:t>Oriented and </a:t>
            </a:r>
            <a:r>
              <a:rPr lang="en-IN" spc="-1" dirty="0">
                <a:latin typeface="Arial"/>
              </a:rPr>
              <a:t>Object Oriented</a:t>
            </a:r>
            <a:endParaRPr lang="en-US" dirty="0"/>
          </a:p>
        </p:txBody>
      </p:sp>
      <p:sp>
        <p:nvSpPr>
          <p:cNvPr id="3" name="Content Placeholder 2"/>
          <p:cNvSpPr>
            <a:spLocks noGrp="1"/>
          </p:cNvSpPr>
          <p:nvPr>
            <p:ph idx="1"/>
          </p:nvPr>
        </p:nvSpPr>
        <p:spPr>
          <a:xfrm>
            <a:off x="1362433" y="1219227"/>
            <a:ext cx="4250967" cy="5171523"/>
          </a:xfrm>
        </p:spPr>
        <p:txBody>
          <a:bodyPr/>
          <a:lstStyle/>
          <a:p>
            <a:pPr marL="0" indent="0">
              <a:buNone/>
            </a:pPr>
            <a:r>
              <a:rPr lang="en-IN" spc="-1" dirty="0" smtClean="0">
                <a:latin typeface="Arial"/>
              </a:rPr>
              <a:t>          Procedure Oriented</a:t>
            </a:r>
          </a:p>
          <a:p>
            <a:r>
              <a:rPr lang="en-IN" spc="-1" dirty="0">
                <a:latin typeface="Arial"/>
              </a:rPr>
              <a:t>Emphasis on steps or </a:t>
            </a:r>
            <a:r>
              <a:rPr lang="en-IN" spc="-1" dirty="0" err="1" smtClean="0">
                <a:latin typeface="Arial"/>
              </a:rPr>
              <a:t>algo</a:t>
            </a:r>
            <a:endParaRPr lang="en-IN" spc="-1" dirty="0" smtClean="0">
              <a:latin typeface="Arial"/>
            </a:endParaRPr>
          </a:p>
          <a:p>
            <a:r>
              <a:rPr lang="en-IN" spc="-1" dirty="0">
                <a:latin typeface="Arial"/>
              </a:rPr>
              <a:t>Programs are divided into </a:t>
            </a:r>
            <a:r>
              <a:rPr lang="en-IN" spc="-1" dirty="0" smtClean="0">
                <a:latin typeface="Arial"/>
              </a:rPr>
              <a:t>small</a:t>
            </a:r>
            <a:endParaRPr lang="en-IN" spc="-1" dirty="0">
              <a:latin typeface="Arial"/>
            </a:endParaRPr>
          </a:p>
          <a:p>
            <a:pPr marL="0" indent="0">
              <a:buNone/>
            </a:pPr>
            <a:r>
              <a:rPr lang="en-IN" spc="-1" dirty="0" smtClean="0">
                <a:latin typeface="Arial"/>
              </a:rPr>
              <a:t>   code </a:t>
            </a:r>
            <a:r>
              <a:rPr lang="en-IN" spc="-1" dirty="0">
                <a:latin typeface="Arial"/>
              </a:rPr>
              <a:t>units called </a:t>
            </a:r>
            <a:r>
              <a:rPr lang="en-IN" spc="-1" dirty="0" smtClean="0">
                <a:latin typeface="Arial"/>
              </a:rPr>
              <a:t>Functions.</a:t>
            </a:r>
          </a:p>
          <a:p>
            <a:r>
              <a:rPr lang="en-IN" spc="-1" dirty="0">
                <a:latin typeface="Arial"/>
              </a:rPr>
              <a:t>Most function shares </a:t>
            </a:r>
            <a:r>
              <a:rPr lang="en-IN" spc="-1" dirty="0" smtClean="0">
                <a:latin typeface="Arial"/>
              </a:rPr>
              <a:t>global </a:t>
            </a:r>
            <a:r>
              <a:rPr lang="en-IN" spc="-1" dirty="0">
                <a:latin typeface="Arial"/>
              </a:rPr>
              <a:t>data and can modify it</a:t>
            </a:r>
            <a:endParaRPr lang="en-IN" spc="-1" dirty="0" smtClean="0">
              <a:latin typeface="Arial"/>
            </a:endParaRPr>
          </a:p>
          <a:p>
            <a:r>
              <a:rPr lang="en-IN" spc="-1" dirty="0">
                <a:latin typeface="Arial"/>
              </a:rPr>
              <a:t>Data moves from </a:t>
            </a:r>
            <a:r>
              <a:rPr lang="en-IN" spc="-1" dirty="0" smtClean="0">
                <a:latin typeface="Arial"/>
              </a:rPr>
              <a:t>function to function</a:t>
            </a:r>
          </a:p>
          <a:p>
            <a:r>
              <a:rPr lang="en-IN" spc="-1" dirty="0" smtClean="0">
                <a:latin typeface="Arial"/>
              </a:rPr>
              <a:t>Follows </a:t>
            </a:r>
            <a:r>
              <a:rPr lang="en-IN" spc="-1" dirty="0">
                <a:latin typeface="Arial"/>
              </a:rPr>
              <a:t>Top-down </a:t>
            </a:r>
            <a:r>
              <a:rPr lang="en-IN" spc="-1" dirty="0" smtClean="0">
                <a:latin typeface="Arial"/>
              </a:rPr>
              <a:t>approach</a:t>
            </a:r>
          </a:p>
          <a:p>
            <a:r>
              <a:rPr lang="en-IN" spc="-1" dirty="0" smtClean="0">
                <a:latin typeface="Arial"/>
              </a:rPr>
              <a:t>Example= C</a:t>
            </a:r>
            <a:endParaRPr lang="en-US" dirty="0"/>
          </a:p>
        </p:txBody>
      </p:sp>
      <p:sp>
        <p:nvSpPr>
          <p:cNvPr id="6" name="Content Placeholder 2"/>
          <p:cNvSpPr txBox="1">
            <a:spLocks/>
          </p:cNvSpPr>
          <p:nvPr/>
        </p:nvSpPr>
        <p:spPr>
          <a:xfrm>
            <a:off x="6721833" y="1219226"/>
            <a:ext cx="4250967" cy="5171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1" normalizeH="0" baseline="0" noProof="0" dirty="0" smtClean="0">
                <a:ln>
                  <a:noFill/>
                </a:ln>
                <a:solidFill>
                  <a:prstClr val="black"/>
                </a:solidFill>
                <a:effectLst/>
                <a:uLnTx/>
                <a:uFillTx/>
                <a:latin typeface="Arial"/>
                <a:ea typeface="+mn-ea"/>
                <a:cs typeface="+mn-cs"/>
              </a:rPr>
              <a:t>            Object Oriented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1" normalizeH="0" baseline="0" noProof="0" dirty="0">
                <a:ln>
                  <a:noFill/>
                </a:ln>
                <a:solidFill>
                  <a:prstClr val="black"/>
                </a:solidFill>
                <a:effectLst/>
                <a:uLnTx/>
                <a:uFillTx/>
                <a:latin typeface="Arial"/>
                <a:ea typeface="+mn-ea"/>
                <a:cs typeface="+mn-cs"/>
              </a:rPr>
              <a:t>Emphasis on data of </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program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1" normalizeH="0" baseline="0" noProof="0" dirty="0">
                <a:ln>
                  <a:noFill/>
                </a:ln>
                <a:solidFill>
                  <a:prstClr val="black"/>
                </a:solidFill>
                <a:effectLst/>
                <a:uLnTx/>
                <a:uFillTx/>
                <a:latin typeface="Arial"/>
                <a:ea typeface="+mn-ea"/>
                <a:cs typeface="+mn-cs"/>
              </a:rPr>
              <a:t>Programs are divided into</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  small </a:t>
            </a:r>
            <a:r>
              <a:rPr kumimoji="0" lang="en-IN" sz="2000" b="0" i="0" u="none" strike="noStrike" kern="1200" cap="none" spc="-1" normalizeH="0" baseline="0" noProof="0" dirty="0">
                <a:ln>
                  <a:noFill/>
                </a:ln>
                <a:solidFill>
                  <a:prstClr val="black"/>
                </a:solidFill>
                <a:effectLst/>
                <a:uLnTx/>
                <a:uFillTx/>
                <a:latin typeface="Arial"/>
                <a:ea typeface="+mn-ea"/>
                <a:cs typeface="+mn-cs"/>
              </a:rPr>
              <a:t>data units called </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 classes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1" normalizeH="0" baseline="0" noProof="0" dirty="0">
                <a:ln>
                  <a:noFill/>
                </a:ln>
                <a:solidFill>
                  <a:prstClr val="black"/>
                </a:solidFill>
                <a:effectLst/>
                <a:uLnTx/>
                <a:uFillTx/>
                <a:latin typeface="Arial"/>
                <a:ea typeface="+mn-ea"/>
                <a:cs typeface="+mn-cs"/>
              </a:rPr>
              <a:t>Data is hidden and </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not </a:t>
            </a:r>
            <a:r>
              <a:rPr kumimoji="0" lang="en-IN" sz="2000" b="0" i="0" u="none" strike="noStrike" kern="1200" cap="none" spc="-1" normalizeH="0" baseline="0" noProof="0" dirty="0">
                <a:ln>
                  <a:noFill/>
                </a:ln>
                <a:solidFill>
                  <a:prstClr val="black"/>
                </a:solidFill>
                <a:effectLst/>
                <a:uLnTx/>
                <a:uFillTx/>
                <a:latin typeface="Arial"/>
                <a:ea typeface="+mn-ea"/>
                <a:cs typeface="+mn-cs"/>
              </a:rPr>
              <a:t>accessible outside the class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1" normalizeH="0" baseline="0" noProof="0" dirty="0">
                <a:ln>
                  <a:noFill/>
                </a:ln>
                <a:solidFill>
                  <a:prstClr val="black"/>
                </a:solidFill>
                <a:effectLst/>
                <a:uLnTx/>
                <a:uFillTx/>
                <a:latin typeface="Arial"/>
                <a:ea typeface="+mn-ea"/>
                <a:cs typeface="+mn-cs"/>
              </a:rPr>
              <a:t>Objects are </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communicating </a:t>
            </a:r>
            <a:r>
              <a:rPr kumimoji="0" lang="en-IN" sz="2000" b="0" i="0" u="none" strike="noStrike" kern="1200" cap="none" spc="-1" normalizeH="0" baseline="0" noProof="0" dirty="0">
                <a:ln>
                  <a:noFill/>
                </a:ln>
                <a:solidFill>
                  <a:prstClr val="black"/>
                </a:solidFill>
                <a:effectLst/>
                <a:uLnTx/>
                <a:uFillTx/>
                <a:latin typeface="Arial"/>
                <a:ea typeface="+mn-ea"/>
                <a:cs typeface="+mn-cs"/>
              </a:rPr>
              <a:t>with  each </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other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1" normalizeH="0" baseline="0" noProof="0" dirty="0" smtClean="0">
                <a:ln>
                  <a:noFill/>
                </a:ln>
                <a:solidFill>
                  <a:prstClr val="black"/>
                </a:solidFill>
                <a:effectLst/>
                <a:uLnTx/>
                <a:uFillTx/>
                <a:latin typeface="Arial"/>
                <a:ea typeface="+mn-ea"/>
                <a:cs typeface="+mn-cs"/>
              </a:rPr>
              <a:t>Follows </a:t>
            </a:r>
            <a:r>
              <a:rPr kumimoji="0" lang="en-IN" sz="2000" b="0" i="0" u="none" strike="noStrike" kern="1200" cap="none" spc="-1" normalizeH="0" baseline="0" noProof="0" dirty="0">
                <a:ln>
                  <a:noFill/>
                </a:ln>
                <a:solidFill>
                  <a:prstClr val="black"/>
                </a:solidFill>
                <a:effectLst/>
                <a:uLnTx/>
                <a:uFillTx/>
                <a:latin typeface="Arial"/>
                <a:ea typeface="+mn-ea"/>
                <a:cs typeface="+mn-cs"/>
              </a:rPr>
              <a:t>Bottom-up approach</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1" normalizeH="0" baseline="0" noProof="0" dirty="0" smtClean="0">
                <a:ln>
                  <a:noFill/>
                </a:ln>
                <a:solidFill>
                  <a:prstClr val="black"/>
                </a:solidFill>
                <a:effectLst/>
                <a:uLnTx/>
                <a:uFillTx/>
                <a:latin typeface="Arial"/>
                <a:ea typeface="+mn-ea"/>
                <a:cs typeface="+mn-cs"/>
              </a:rPr>
              <a:t>Example =C</a:t>
            </a:r>
            <a:r>
              <a:rPr kumimoji="0" lang="en-IN" sz="2000" b="0" i="0" u="none" strike="noStrike" kern="1200" cap="none" spc="-1" normalizeH="0" baseline="0" noProof="0" dirty="0">
                <a:ln>
                  <a:noFill/>
                </a:ln>
                <a:solidFill>
                  <a:prstClr val="black"/>
                </a:solidFill>
                <a:effectLst/>
                <a:uLnTx/>
                <a:uFillTx/>
                <a:latin typeface="Arial"/>
                <a:ea typeface="+mn-ea"/>
                <a:cs typeface="+mn-cs"/>
              </a:rPr>
              <a:t>++,JAVA,C#.NET</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 python</a:t>
            </a:r>
            <a:endParaRPr kumimoji="0" lang="en-IN" sz="2000" b="0" i="0" u="none" strike="noStrike" kern="1200" cap="none" spc="-1"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921802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4333" y="853942"/>
            <a:ext cx="7679967" cy="5343658"/>
          </a:xfrm>
        </p:spPr>
        <p:txBody>
          <a:bodyPr/>
          <a:lstStyle/>
          <a:p>
            <a:pPr>
              <a:lnSpc>
                <a:spcPct val="100000"/>
              </a:lnSpc>
              <a:buFont typeface="Wingdings" panose="05000000000000000000" pitchFamily="2" charset="2"/>
              <a:buChar char="Ø"/>
            </a:pPr>
            <a:r>
              <a:rPr lang="en-IN" spc="-1" dirty="0">
                <a:latin typeface="Arial"/>
              </a:rPr>
              <a:t>1 : Introduction to C++</a:t>
            </a:r>
          </a:p>
          <a:p>
            <a:pPr>
              <a:lnSpc>
                <a:spcPct val="100000"/>
              </a:lnSpc>
              <a:buFont typeface="Wingdings" panose="05000000000000000000" pitchFamily="2" charset="2"/>
              <a:buChar char="Ø"/>
            </a:pPr>
            <a:r>
              <a:rPr lang="en-IN" spc="-1" dirty="0">
                <a:latin typeface="Arial"/>
              </a:rPr>
              <a:t>2 : Function features</a:t>
            </a:r>
          </a:p>
          <a:p>
            <a:pPr>
              <a:lnSpc>
                <a:spcPct val="100000"/>
              </a:lnSpc>
              <a:buFont typeface="Wingdings" panose="05000000000000000000" pitchFamily="2" charset="2"/>
              <a:buChar char="Ø"/>
            </a:pPr>
            <a:r>
              <a:rPr lang="en-IN" spc="-1" dirty="0">
                <a:latin typeface="Arial"/>
              </a:rPr>
              <a:t>3 :</a:t>
            </a:r>
            <a:r>
              <a:rPr lang="en-IN" spc="-1" dirty="0"/>
              <a:t> class and object </a:t>
            </a:r>
            <a:endParaRPr lang="en-IN" spc="-1" dirty="0">
              <a:latin typeface="Arial"/>
            </a:endParaRPr>
          </a:p>
          <a:p>
            <a:pPr>
              <a:lnSpc>
                <a:spcPct val="100000"/>
              </a:lnSpc>
              <a:buFont typeface="Wingdings" panose="05000000000000000000" pitchFamily="2" charset="2"/>
              <a:buChar char="Ø"/>
            </a:pPr>
            <a:r>
              <a:rPr lang="en-IN" spc="-1" dirty="0">
                <a:latin typeface="Arial"/>
              </a:rPr>
              <a:t>4 : </a:t>
            </a:r>
            <a:r>
              <a:rPr lang="en-IN" spc="-1" dirty="0" err="1" smtClean="0">
                <a:latin typeface="Arial"/>
              </a:rPr>
              <a:t>cin</a:t>
            </a:r>
            <a:r>
              <a:rPr lang="en-IN" spc="-1" dirty="0" smtClean="0">
                <a:latin typeface="Arial"/>
              </a:rPr>
              <a:t> - </a:t>
            </a:r>
            <a:r>
              <a:rPr lang="en-IN" spc="-1" dirty="0" err="1" smtClean="0">
                <a:latin typeface="Arial"/>
              </a:rPr>
              <a:t>cout</a:t>
            </a:r>
            <a:endParaRPr lang="en-IN" spc="-1" dirty="0">
              <a:latin typeface="Arial"/>
            </a:endParaRPr>
          </a:p>
          <a:p>
            <a:pPr>
              <a:lnSpc>
                <a:spcPct val="100000"/>
              </a:lnSpc>
              <a:buFont typeface="Wingdings" panose="05000000000000000000" pitchFamily="2" charset="2"/>
              <a:buChar char="Ø"/>
            </a:pPr>
            <a:r>
              <a:rPr lang="en-IN" spc="-1" dirty="0">
                <a:latin typeface="Arial"/>
              </a:rPr>
              <a:t>5 : static, </a:t>
            </a:r>
            <a:r>
              <a:rPr lang="en-IN" spc="-1" dirty="0" err="1" smtClean="0">
                <a:latin typeface="Arial"/>
              </a:rPr>
              <a:t>const</a:t>
            </a:r>
            <a:r>
              <a:rPr lang="en-IN" spc="-1" dirty="0" smtClean="0">
                <a:latin typeface="Arial"/>
              </a:rPr>
              <a:t>, friend</a:t>
            </a:r>
            <a:endParaRPr lang="en-IN" spc="-1" dirty="0">
              <a:latin typeface="Arial"/>
            </a:endParaRPr>
          </a:p>
          <a:p>
            <a:pPr>
              <a:lnSpc>
                <a:spcPct val="100000"/>
              </a:lnSpc>
              <a:buFont typeface="Wingdings" panose="05000000000000000000" pitchFamily="2" charset="2"/>
              <a:buChar char="Ø"/>
            </a:pPr>
            <a:r>
              <a:rPr lang="en-IN" spc="-1" dirty="0">
                <a:latin typeface="Arial"/>
              </a:rPr>
              <a:t>6 : memory management </a:t>
            </a:r>
            <a:endParaRPr lang="en-IN" spc="-1" dirty="0" smtClean="0">
              <a:latin typeface="Arial"/>
            </a:endParaRPr>
          </a:p>
          <a:p>
            <a:pPr>
              <a:lnSpc>
                <a:spcPct val="100000"/>
              </a:lnSpc>
              <a:buFont typeface="Wingdings" panose="05000000000000000000" pitchFamily="2" charset="2"/>
              <a:buChar char="Ø"/>
            </a:pPr>
            <a:r>
              <a:rPr lang="en-US" spc="-1" dirty="0" smtClean="0">
                <a:latin typeface="Arial"/>
              </a:rPr>
              <a:t>7: Operator overloading </a:t>
            </a:r>
            <a:endParaRPr lang="en-IN" spc="-1" dirty="0">
              <a:latin typeface="Arial"/>
            </a:endParaRPr>
          </a:p>
          <a:p>
            <a:pPr>
              <a:lnSpc>
                <a:spcPct val="100000"/>
              </a:lnSpc>
              <a:buFont typeface="Wingdings" panose="05000000000000000000" pitchFamily="2" charset="2"/>
              <a:buChar char="Ø"/>
            </a:pPr>
            <a:r>
              <a:rPr lang="en-IN" spc="-1" dirty="0">
                <a:latin typeface="Arial"/>
              </a:rPr>
              <a:t>8</a:t>
            </a:r>
            <a:r>
              <a:rPr lang="en-IN" spc="-1" dirty="0" smtClean="0">
                <a:latin typeface="Arial"/>
              </a:rPr>
              <a:t> </a:t>
            </a:r>
            <a:r>
              <a:rPr lang="en-IN" spc="-1" dirty="0">
                <a:latin typeface="Arial"/>
              </a:rPr>
              <a:t>: Object oriented concept </a:t>
            </a:r>
          </a:p>
          <a:p>
            <a:pPr>
              <a:lnSpc>
                <a:spcPct val="100000"/>
              </a:lnSpc>
              <a:buFont typeface="Wingdings" panose="05000000000000000000" pitchFamily="2" charset="2"/>
              <a:buChar char="Ø"/>
            </a:pPr>
            <a:r>
              <a:rPr lang="en-IN" spc="-1" dirty="0">
                <a:latin typeface="Arial"/>
              </a:rPr>
              <a:t>9</a:t>
            </a:r>
            <a:r>
              <a:rPr lang="en-IN" spc="-1" dirty="0" smtClean="0">
                <a:latin typeface="Arial"/>
              </a:rPr>
              <a:t> </a:t>
            </a:r>
            <a:r>
              <a:rPr lang="en-IN" spc="-1" dirty="0">
                <a:latin typeface="Arial"/>
              </a:rPr>
              <a:t>: </a:t>
            </a:r>
            <a:r>
              <a:rPr lang="en-IN" spc="-1" dirty="0" smtClean="0">
                <a:latin typeface="Arial"/>
              </a:rPr>
              <a:t>Association </a:t>
            </a:r>
            <a:endParaRPr lang="en-IN" spc="-1" dirty="0">
              <a:latin typeface="Arial"/>
            </a:endParaRPr>
          </a:p>
          <a:p>
            <a:pPr>
              <a:buFont typeface="Wingdings" panose="05000000000000000000" pitchFamily="2" charset="2"/>
              <a:buChar char="Ø"/>
            </a:pPr>
            <a:r>
              <a:rPr lang="en-IN" spc="-1" dirty="0" smtClean="0">
                <a:latin typeface="Arial"/>
              </a:rPr>
              <a:t>10 </a:t>
            </a:r>
            <a:r>
              <a:rPr lang="en-IN" spc="-1" dirty="0">
                <a:latin typeface="Arial"/>
              </a:rPr>
              <a:t>: </a:t>
            </a:r>
            <a:r>
              <a:rPr lang="en-IN" spc="-1" dirty="0"/>
              <a:t>Inheritance</a:t>
            </a:r>
          </a:p>
          <a:p>
            <a:pPr>
              <a:lnSpc>
                <a:spcPct val="100000"/>
              </a:lnSpc>
              <a:buFont typeface="Wingdings" panose="05000000000000000000" pitchFamily="2" charset="2"/>
              <a:buChar char="Ø"/>
            </a:pPr>
            <a:r>
              <a:rPr lang="en-IN" spc="-1" dirty="0" smtClean="0">
                <a:latin typeface="Arial"/>
              </a:rPr>
              <a:t>11: </a:t>
            </a:r>
            <a:r>
              <a:rPr lang="en-IN" spc="-1" dirty="0">
                <a:latin typeface="Arial"/>
              </a:rPr>
              <a:t>virtual function</a:t>
            </a:r>
          </a:p>
          <a:p>
            <a:pPr>
              <a:lnSpc>
                <a:spcPct val="100000"/>
              </a:lnSpc>
              <a:buFont typeface="Wingdings" panose="05000000000000000000" pitchFamily="2" charset="2"/>
              <a:buChar char="Ø"/>
            </a:pPr>
            <a:r>
              <a:rPr lang="en-IN" spc="-1" dirty="0" smtClean="0">
                <a:latin typeface="Arial"/>
              </a:rPr>
              <a:t>12: </a:t>
            </a:r>
            <a:r>
              <a:rPr lang="en-IN" spc="-1" dirty="0">
                <a:latin typeface="Arial"/>
              </a:rPr>
              <a:t>Advance C++ feature</a:t>
            </a:r>
          </a:p>
          <a:p>
            <a:endParaRPr lang="en-US" dirty="0"/>
          </a:p>
        </p:txBody>
      </p:sp>
      <p:sp>
        <p:nvSpPr>
          <p:cNvPr id="4" name="Title 3"/>
          <p:cNvSpPr>
            <a:spLocks noGrp="1"/>
          </p:cNvSpPr>
          <p:nvPr>
            <p:ph type="title"/>
          </p:nvPr>
        </p:nvSpPr>
        <p:spPr/>
        <p:txBody>
          <a:bodyPr/>
          <a:lstStyle/>
          <a:p>
            <a:r>
              <a:rPr lang="en-US" dirty="0" smtClean="0"/>
              <a:t>We covered ….</a:t>
            </a:r>
            <a:endParaRPr lang="en-IN" dirty="0"/>
          </a:p>
        </p:txBody>
      </p:sp>
    </p:spTree>
    <p:extLst>
      <p:ext uri="{BB962C8B-B14F-4D97-AF65-F5344CB8AC3E}">
        <p14:creationId xmlns:p14="http://schemas.microsoft.com/office/powerpoint/2010/main" val="298476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295400" y="1439863"/>
            <a:ext cx="9144000" cy="2387600"/>
          </a:xfrm>
        </p:spPr>
        <p:txBody>
          <a:bodyPr>
            <a:normAutofit/>
          </a:bodyPr>
          <a:lstStyle/>
          <a:p>
            <a:pPr lvl="0"/>
            <a:r>
              <a:rPr lang="en-IN" dirty="0" smtClean="0"/>
              <a:t>Thank You</a:t>
            </a:r>
            <a:endParaRPr lang="en-US" dirty="0"/>
          </a:p>
        </p:txBody>
      </p:sp>
    </p:spTree>
    <p:extLst>
      <p:ext uri="{BB962C8B-B14F-4D97-AF65-F5344CB8AC3E}">
        <p14:creationId xmlns:p14="http://schemas.microsoft.com/office/powerpoint/2010/main" val="3326262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295400" y="1439863"/>
            <a:ext cx="9144000" cy="2387600"/>
          </a:xfrm>
        </p:spPr>
        <p:txBody>
          <a:bodyPr>
            <a:normAutofit/>
          </a:bodyPr>
          <a:lstStyle/>
          <a:p>
            <a:pPr lvl="0"/>
            <a:r>
              <a:rPr lang="en-IN" dirty="0" smtClean="0"/>
              <a:t>Thank You</a:t>
            </a:r>
            <a:endParaRPr lang="en-US" dirty="0"/>
          </a:p>
        </p:txBody>
      </p:sp>
    </p:spTree>
    <p:extLst>
      <p:ext uri="{BB962C8B-B14F-4D97-AF65-F5344CB8AC3E}">
        <p14:creationId xmlns:p14="http://schemas.microsoft.com/office/powerpoint/2010/main" val="469902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did  ……</a:t>
            </a:r>
            <a:endParaRPr lang="en-IN" dirty="0"/>
          </a:p>
        </p:txBody>
      </p:sp>
      <p:sp>
        <p:nvSpPr>
          <p:cNvPr id="3" name="Rectangle 2"/>
          <p:cNvSpPr/>
          <p:nvPr/>
        </p:nvSpPr>
        <p:spPr>
          <a:xfrm>
            <a:off x="2225040" y="1520875"/>
            <a:ext cx="8097520" cy="4832092"/>
          </a:xfrm>
          <a:prstGeom prst="rect">
            <a:avLst/>
          </a:prstGeom>
        </p:spPr>
        <p:txBody>
          <a:bodyPr wrap="square">
            <a:spAutoFit/>
          </a:bodyPr>
          <a:lstStyle/>
          <a:p>
            <a:pPr marL="342900" indent="-342900">
              <a:buFont typeface="+mj-lt"/>
              <a:buAutoNum type="arabicPeriod"/>
            </a:pPr>
            <a:r>
              <a:rPr lang="en-IN" sz="2800" dirty="0"/>
              <a:t>Shallow Copy  and deep </a:t>
            </a:r>
            <a:r>
              <a:rPr lang="en-IN" sz="2800" dirty="0" smtClean="0"/>
              <a:t>copy</a:t>
            </a:r>
            <a:endParaRPr lang="en-US" sz="2800" dirty="0" smtClean="0"/>
          </a:p>
          <a:p>
            <a:pPr marL="342900" lvl="0" indent="-342900">
              <a:buFont typeface="+mj-lt"/>
              <a:buAutoNum type="arabicPeriod"/>
            </a:pPr>
            <a:r>
              <a:rPr lang="en-US" sz="2800" dirty="0" smtClean="0"/>
              <a:t>static</a:t>
            </a:r>
            <a:endParaRPr lang="en-US" sz="2800" dirty="0"/>
          </a:p>
          <a:p>
            <a:pPr marL="342900" lvl="0" indent="-342900">
              <a:buFont typeface="+mj-lt"/>
              <a:buAutoNum type="arabicPeriod"/>
            </a:pPr>
            <a:r>
              <a:rPr lang="en-US" sz="2800" dirty="0"/>
              <a:t>Friend </a:t>
            </a:r>
            <a:r>
              <a:rPr lang="en-US" sz="2800" dirty="0" smtClean="0"/>
              <a:t>function</a:t>
            </a:r>
          </a:p>
          <a:p>
            <a:pPr marL="342900" lvl="0" indent="-342900">
              <a:buFont typeface="+mj-lt"/>
              <a:buAutoNum type="arabicPeriod"/>
            </a:pPr>
            <a:r>
              <a:rPr lang="en-IN" sz="2800" dirty="0"/>
              <a:t>Operator </a:t>
            </a:r>
            <a:r>
              <a:rPr lang="en-IN" sz="2800" dirty="0" smtClean="0"/>
              <a:t>Overloading</a:t>
            </a:r>
          </a:p>
          <a:p>
            <a:pPr marL="342900" indent="-342900">
              <a:buFont typeface="+mj-lt"/>
              <a:buAutoNum type="arabicPeriod"/>
            </a:pPr>
            <a:r>
              <a:rPr lang="en-IN" sz="2800" spc="-1" dirty="0">
                <a:solidFill>
                  <a:prstClr val="black"/>
                </a:solidFill>
                <a:latin typeface="Arial"/>
              </a:rPr>
              <a:t>Object Oriented programming structure(oops) </a:t>
            </a:r>
          </a:p>
          <a:p>
            <a:pPr marL="342900" indent="-342900">
              <a:buFont typeface="+mj-lt"/>
              <a:buAutoNum type="arabicPeriod"/>
            </a:pPr>
            <a:r>
              <a:rPr lang="en-US" sz="2800" dirty="0"/>
              <a:t>Major pillars of oops</a:t>
            </a:r>
            <a:endParaRPr lang="en-IN" sz="2800" spc="-1" dirty="0">
              <a:solidFill>
                <a:prstClr val="black"/>
              </a:solidFill>
              <a:latin typeface="Arial"/>
            </a:endParaRPr>
          </a:p>
          <a:p>
            <a:pPr marL="342900" lvl="0" indent="-342900">
              <a:buFont typeface="+mj-lt"/>
              <a:buAutoNum type="arabicPeriod"/>
            </a:pPr>
            <a:r>
              <a:rPr lang="en-US" sz="2800" dirty="0" smtClean="0"/>
              <a:t>Minor </a:t>
            </a:r>
            <a:r>
              <a:rPr lang="en-US" sz="2800" dirty="0"/>
              <a:t>pillars of </a:t>
            </a:r>
            <a:r>
              <a:rPr lang="en-US" sz="2800" dirty="0" smtClean="0"/>
              <a:t>oops</a:t>
            </a:r>
          </a:p>
          <a:p>
            <a:pPr marL="342900" lvl="0" indent="-342900">
              <a:buFont typeface="+mj-lt"/>
              <a:buAutoNum type="arabicPeriod"/>
            </a:pPr>
            <a:r>
              <a:rPr lang="en-IN" sz="2800" dirty="0" smtClean="0"/>
              <a:t>Association</a:t>
            </a:r>
          </a:p>
          <a:p>
            <a:pPr marL="342900" lvl="0" indent="-342900">
              <a:buFont typeface="+mj-lt"/>
              <a:buAutoNum type="arabicPeriod"/>
            </a:pPr>
            <a:r>
              <a:rPr lang="en-IN" sz="2800" dirty="0" smtClean="0"/>
              <a:t>Inheritance</a:t>
            </a:r>
            <a:endParaRPr lang="en-US" sz="2800" dirty="0" smtClean="0"/>
          </a:p>
          <a:p>
            <a:pPr lvl="0"/>
            <a:endParaRPr lang="en-US" sz="2800" dirty="0" smtClean="0"/>
          </a:p>
          <a:p>
            <a:pPr marL="342900" lvl="0" indent="-342900">
              <a:buFont typeface="+mj-lt"/>
              <a:buAutoNum type="arabicPeriod"/>
            </a:pPr>
            <a:endParaRPr lang="en-US" sz="2800" dirty="0"/>
          </a:p>
        </p:txBody>
      </p:sp>
    </p:spTree>
    <p:extLst>
      <p:ext uri="{BB962C8B-B14F-4D97-AF65-F5344CB8AC3E}">
        <p14:creationId xmlns:p14="http://schemas.microsoft.com/office/powerpoint/2010/main" val="794814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a:t>
            </a:r>
          </a:p>
        </p:txBody>
      </p:sp>
      <p:sp>
        <p:nvSpPr>
          <p:cNvPr id="3" name="Rectangle 2"/>
          <p:cNvSpPr/>
          <p:nvPr/>
        </p:nvSpPr>
        <p:spPr>
          <a:xfrm>
            <a:off x="1255362" y="755077"/>
            <a:ext cx="10073899" cy="5336846"/>
          </a:xfrm>
          <a:prstGeom prst="rect">
            <a:avLst/>
          </a:prstGeom>
        </p:spPr>
        <p:txBody>
          <a:bodyPr wrap="square">
            <a:spAutoFit/>
          </a:bodyPr>
          <a:lstStyle/>
          <a:p>
            <a:pPr marL="457200" indent="-457200">
              <a:buFont typeface="+mj-lt"/>
              <a:buAutoNum type="arabicPeriod"/>
            </a:pPr>
            <a:r>
              <a:rPr lang="en-US" sz="2400" dirty="0" smtClean="0"/>
              <a:t>Inheritance</a:t>
            </a:r>
          </a:p>
          <a:p>
            <a:pPr marL="914400" lvl="1" indent="-457200">
              <a:buFont typeface="+mj-lt"/>
              <a:buAutoNum type="arabicPeriod"/>
            </a:pPr>
            <a:r>
              <a:rPr lang="en-US" sz="2400" dirty="0"/>
              <a:t>Protected Data </a:t>
            </a:r>
            <a:r>
              <a:rPr lang="en-US" sz="2400" dirty="0" smtClean="0"/>
              <a:t>member</a:t>
            </a:r>
          </a:p>
          <a:p>
            <a:pPr marL="914400" lvl="1" indent="-457200">
              <a:buFont typeface="+mj-lt"/>
              <a:buAutoNum type="arabicPeriod"/>
            </a:pPr>
            <a:r>
              <a:rPr lang="en-IN" sz="2400" dirty="0"/>
              <a:t>Types of </a:t>
            </a:r>
            <a:r>
              <a:rPr lang="en-IN" sz="2400" dirty="0" smtClean="0"/>
              <a:t>Inheritance</a:t>
            </a:r>
          </a:p>
          <a:p>
            <a:pPr marL="914400" lvl="1" indent="-457200">
              <a:buFont typeface="+mj-lt"/>
              <a:buAutoNum type="arabicPeriod"/>
            </a:pPr>
            <a:r>
              <a:rPr lang="en-IN" sz="2400" spc="-1" dirty="0">
                <a:latin typeface="Arial"/>
              </a:rPr>
              <a:t>Mode of </a:t>
            </a:r>
            <a:r>
              <a:rPr lang="en-IN" sz="2400" spc="-1" dirty="0" smtClean="0">
                <a:latin typeface="Arial"/>
              </a:rPr>
              <a:t>inheritance</a:t>
            </a:r>
          </a:p>
          <a:p>
            <a:pPr marL="914400" lvl="1" indent="-457200">
              <a:buFont typeface="+mj-lt"/>
              <a:buAutoNum type="arabicPeriod"/>
            </a:pPr>
            <a:r>
              <a:rPr lang="en-IN" sz="2400" dirty="0"/>
              <a:t>Diamond </a:t>
            </a:r>
            <a:r>
              <a:rPr lang="en-IN" sz="2400" dirty="0" smtClean="0"/>
              <a:t>Problem</a:t>
            </a:r>
          </a:p>
          <a:p>
            <a:pPr marL="457200" indent="-457200">
              <a:lnSpc>
                <a:spcPct val="115000"/>
              </a:lnSpc>
              <a:buFont typeface="+mj-lt"/>
              <a:buAutoNum type="arabicPeriod"/>
            </a:pPr>
            <a:r>
              <a:rPr lang="en-US" sz="2400" dirty="0"/>
              <a:t>Virtual function</a:t>
            </a:r>
          </a:p>
          <a:p>
            <a:pPr marL="457200" indent="-457200">
              <a:lnSpc>
                <a:spcPct val="115000"/>
              </a:lnSpc>
              <a:buFont typeface="+mj-lt"/>
              <a:buAutoNum type="arabicPeriod"/>
            </a:pPr>
            <a:r>
              <a:rPr lang="en-US" sz="2400" dirty="0"/>
              <a:t>Function overriding</a:t>
            </a:r>
          </a:p>
          <a:p>
            <a:pPr marL="457200" indent="-457200">
              <a:lnSpc>
                <a:spcPct val="115000"/>
              </a:lnSpc>
              <a:buFont typeface="+mj-lt"/>
              <a:buAutoNum type="arabicPeriod"/>
            </a:pPr>
            <a:r>
              <a:rPr lang="en-IN" sz="2400" dirty="0"/>
              <a:t>Early  Binding  and late Binding</a:t>
            </a:r>
          </a:p>
          <a:p>
            <a:pPr marL="457200" indent="-457200">
              <a:lnSpc>
                <a:spcPct val="115000"/>
              </a:lnSpc>
              <a:buFont typeface="+mj-lt"/>
              <a:buAutoNum type="arabicPeriod"/>
            </a:pPr>
            <a:r>
              <a:rPr lang="en-US" sz="2400" dirty="0"/>
              <a:t>Pure virtual function and Abstract class</a:t>
            </a:r>
          </a:p>
          <a:p>
            <a:pPr marL="457200" indent="-457200">
              <a:lnSpc>
                <a:spcPct val="115000"/>
              </a:lnSpc>
              <a:buFont typeface="+mj-lt"/>
              <a:buAutoNum type="arabicPeriod"/>
            </a:pPr>
            <a:r>
              <a:rPr lang="en-IN" sz="2400" dirty="0"/>
              <a:t>Exception Handling</a:t>
            </a:r>
          </a:p>
          <a:p>
            <a:pPr marL="457200" indent="-457200">
              <a:lnSpc>
                <a:spcPct val="115000"/>
              </a:lnSpc>
              <a:buFont typeface="+mj-lt"/>
              <a:buAutoNum type="arabicPeriod"/>
            </a:pPr>
            <a:r>
              <a:rPr lang="en-IN" sz="2400" dirty="0"/>
              <a:t>Template</a:t>
            </a:r>
          </a:p>
          <a:p>
            <a:pPr marL="457200" indent="-457200">
              <a:lnSpc>
                <a:spcPct val="115000"/>
              </a:lnSpc>
              <a:buFont typeface="+mj-lt"/>
              <a:buAutoNum type="arabicPeriod"/>
            </a:pPr>
            <a:r>
              <a:rPr lang="en-US" sz="2400" dirty="0"/>
              <a:t>Difference between </a:t>
            </a:r>
            <a:r>
              <a:rPr lang="en-IN" sz="2400" spc="-1" dirty="0"/>
              <a:t>Procedure Oriented and Object Oriented</a:t>
            </a:r>
          </a:p>
          <a:p>
            <a:pPr marL="457200" indent="-457200">
              <a:lnSpc>
                <a:spcPct val="115000"/>
              </a:lnSpc>
              <a:buFont typeface="+mj-lt"/>
              <a:buAutoNum type="arabicPeriod"/>
            </a:pPr>
            <a:r>
              <a:rPr lang="en-US" sz="2400" spc="-1" dirty="0" smtClean="0">
                <a:solidFill>
                  <a:srgbClr val="000000"/>
                </a:solidFill>
                <a:cs typeface="Times New Roman" panose="02020603050405020304" pitchFamily="18" charset="0"/>
              </a:rPr>
              <a:t>MCQ</a:t>
            </a:r>
            <a:endParaRPr lang="en-US" sz="2800" dirty="0"/>
          </a:p>
        </p:txBody>
      </p:sp>
    </p:spTree>
    <p:extLst>
      <p:ext uri="{BB962C8B-B14F-4D97-AF65-F5344CB8AC3E}">
        <p14:creationId xmlns:p14="http://schemas.microsoft.com/office/powerpoint/2010/main" val="756296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Mode of inheritance</a:t>
            </a:r>
            <a:endParaRPr lang="en-US" dirty="0"/>
          </a:p>
        </p:txBody>
      </p:sp>
      <p:sp>
        <p:nvSpPr>
          <p:cNvPr id="6" name="Content Placeholder 5"/>
          <p:cNvSpPr>
            <a:spLocks noGrp="1"/>
          </p:cNvSpPr>
          <p:nvPr>
            <p:ph idx="1"/>
          </p:nvPr>
        </p:nvSpPr>
        <p:spPr/>
        <p:txBody>
          <a:bodyPr/>
          <a:lstStyle/>
          <a:p>
            <a:r>
              <a:rPr lang="en-US" dirty="0"/>
              <a:t>If we use private, protected and public keyword to manage visibility of the members of class then it is</a:t>
            </a:r>
          </a:p>
          <a:p>
            <a:pPr marL="0" indent="0">
              <a:buNone/>
            </a:pPr>
            <a:r>
              <a:rPr lang="en-US" dirty="0"/>
              <a:t>called as access specifier. </a:t>
            </a:r>
          </a:p>
          <a:p>
            <a:r>
              <a:rPr lang="en-US" dirty="0"/>
              <a:t>But if we use these keywords to extends the class then it is called as mode of inheritance.</a:t>
            </a:r>
          </a:p>
          <a:p>
            <a:r>
              <a:rPr lang="en-US" dirty="0"/>
              <a:t>C++ supports private, protected and public mode of inheritance. If we do not specify any mode, then</a:t>
            </a:r>
          </a:p>
          <a:p>
            <a:pPr>
              <a:buNone/>
            </a:pPr>
            <a:r>
              <a:rPr lang="en-US" dirty="0"/>
              <a:t> default mode of inheritance is private.</a:t>
            </a:r>
          </a:p>
        </p:txBody>
      </p:sp>
    </p:spTree>
    <p:extLst>
      <p:ext uri="{BB962C8B-B14F-4D97-AF65-F5344CB8AC3E}">
        <p14:creationId xmlns:p14="http://schemas.microsoft.com/office/powerpoint/2010/main" val="89876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 dirty="0">
                <a:latin typeface="Arial"/>
              </a:rPr>
              <a:t>Mode of inheritance</a:t>
            </a:r>
            <a:endParaRPr lang="en-US" dirty="0"/>
          </a:p>
        </p:txBody>
      </p:sp>
      <p:sp>
        <p:nvSpPr>
          <p:cNvPr id="3" name="Content Placeholder 2"/>
          <p:cNvSpPr>
            <a:spLocks noGrp="1"/>
          </p:cNvSpPr>
          <p:nvPr>
            <p:ph idx="1"/>
          </p:nvPr>
        </p:nvSpPr>
        <p:spPr>
          <a:xfrm>
            <a:off x="1794233" y="1181127"/>
            <a:ext cx="5457467" cy="5171523"/>
          </a:xfrm>
        </p:spPr>
        <p:txBody>
          <a:bodyPr>
            <a:normAutofit fontScale="85000" lnSpcReduction="20000"/>
          </a:bodyPr>
          <a:lstStyle/>
          <a:p>
            <a:pPr marL="0" indent="0">
              <a:buNone/>
            </a:pPr>
            <a:r>
              <a:rPr lang="en-IN" spc="-1" dirty="0">
                <a:latin typeface="Arial"/>
              </a:rPr>
              <a:t>Mode of inheritance  (read "---&gt;" as becomes)</a:t>
            </a:r>
          </a:p>
          <a:p>
            <a:pPr marL="0" indent="0">
              <a:buNone/>
            </a:pPr>
            <a:r>
              <a:rPr lang="en-IN" spc="-1" dirty="0">
                <a:latin typeface="Arial"/>
              </a:rPr>
              <a:t>		</a:t>
            </a:r>
            <a:r>
              <a:rPr lang="en-IN" spc="-1" dirty="0" smtClean="0">
                <a:latin typeface="Arial"/>
              </a:rPr>
              <a:t>  Base</a:t>
            </a:r>
            <a:r>
              <a:rPr lang="en-IN" spc="-1" dirty="0">
                <a:latin typeface="Arial"/>
              </a:rPr>
              <a:t>	   </a:t>
            </a:r>
            <a:r>
              <a:rPr lang="en-IN" spc="-1" dirty="0" smtClean="0">
                <a:latin typeface="Arial"/>
              </a:rPr>
              <a:t>   Derived</a:t>
            </a:r>
            <a:endParaRPr lang="en-IN" spc="-1" dirty="0">
              <a:latin typeface="Arial"/>
            </a:endParaRPr>
          </a:p>
          <a:p>
            <a:pPr marL="0" indent="0">
              <a:buNone/>
            </a:pPr>
            <a:r>
              <a:rPr lang="en-IN" spc="-1" dirty="0">
                <a:latin typeface="Arial"/>
              </a:rPr>
              <a:t>public mode:</a:t>
            </a:r>
          </a:p>
          <a:p>
            <a:pPr marL="0" indent="0">
              <a:buNone/>
            </a:pPr>
            <a:r>
              <a:rPr lang="en-IN" spc="-1" dirty="0">
                <a:latin typeface="Arial"/>
              </a:rPr>
              <a:t>		Public ---&gt; </a:t>
            </a:r>
            <a:r>
              <a:rPr lang="en-IN" spc="-1" dirty="0" smtClean="0">
                <a:latin typeface="Arial"/>
              </a:rPr>
              <a:t>     Public</a:t>
            </a:r>
            <a:endParaRPr lang="en-IN" spc="-1" dirty="0">
              <a:latin typeface="Arial"/>
            </a:endParaRPr>
          </a:p>
          <a:p>
            <a:pPr marL="0" indent="0">
              <a:buNone/>
            </a:pPr>
            <a:r>
              <a:rPr lang="en-IN" spc="-1" dirty="0">
                <a:latin typeface="Arial"/>
              </a:rPr>
              <a:t>		protected ---&gt; Protected</a:t>
            </a:r>
          </a:p>
          <a:p>
            <a:pPr marL="0" indent="0">
              <a:buNone/>
            </a:pPr>
            <a:r>
              <a:rPr lang="en-IN" spc="-1" dirty="0">
                <a:latin typeface="Arial"/>
              </a:rPr>
              <a:t>		private ---&gt;  </a:t>
            </a:r>
            <a:r>
              <a:rPr lang="en-IN" spc="-1" dirty="0" smtClean="0">
                <a:latin typeface="Arial"/>
              </a:rPr>
              <a:t>    NA </a:t>
            </a:r>
            <a:endParaRPr lang="en-IN" spc="-1" dirty="0">
              <a:latin typeface="Arial"/>
            </a:endParaRPr>
          </a:p>
          <a:p>
            <a:pPr marL="0" indent="0">
              <a:buNone/>
            </a:pPr>
            <a:endParaRPr lang="en-IN" spc="-1" dirty="0">
              <a:latin typeface="Arial"/>
            </a:endParaRPr>
          </a:p>
          <a:p>
            <a:pPr marL="0" indent="0">
              <a:buNone/>
            </a:pPr>
            <a:r>
              <a:rPr lang="en-IN" spc="-1" dirty="0">
                <a:latin typeface="Arial"/>
              </a:rPr>
              <a:t>protected mode:</a:t>
            </a:r>
          </a:p>
          <a:p>
            <a:pPr marL="0" indent="0">
              <a:buNone/>
            </a:pPr>
            <a:r>
              <a:rPr lang="en-IN" spc="-1" dirty="0">
                <a:latin typeface="Arial"/>
              </a:rPr>
              <a:t>		Public ---&gt; </a:t>
            </a:r>
            <a:r>
              <a:rPr lang="en-IN" spc="-1" dirty="0" smtClean="0">
                <a:latin typeface="Arial"/>
              </a:rPr>
              <a:t>     Protected</a:t>
            </a:r>
            <a:endParaRPr lang="en-IN" spc="-1" dirty="0">
              <a:latin typeface="Arial"/>
            </a:endParaRPr>
          </a:p>
          <a:p>
            <a:pPr marL="0" indent="0">
              <a:buNone/>
            </a:pPr>
            <a:r>
              <a:rPr lang="en-IN" spc="-1" dirty="0">
                <a:latin typeface="Arial"/>
              </a:rPr>
              <a:t>		protected ---&gt; Protected</a:t>
            </a:r>
          </a:p>
          <a:p>
            <a:pPr marL="0" indent="0">
              <a:buNone/>
            </a:pPr>
            <a:r>
              <a:rPr lang="en-IN" spc="-1" dirty="0">
                <a:latin typeface="Arial"/>
              </a:rPr>
              <a:t>		private ---&gt;  </a:t>
            </a:r>
            <a:r>
              <a:rPr lang="en-IN" spc="-1" dirty="0" smtClean="0">
                <a:latin typeface="Arial"/>
              </a:rPr>
              <a:t>   NA</a:t>
            </a:r>
            <a:endParaRPr lang="en-IN" spc="-1" dirty="0">
              <a:latin typeface="Arial"/>
            </a:endParaRPr>
          </a:p>
          <a:p>
            <a:pPr marL="0" indent="0">
              <a:buNone/>
            </a:pPr>
            <a:endParaRPr lang="en-IN" spc="-1" dirty="0">
              <a:latin typeface="Arial"/>
            </a:endParaRPr>
          </a:p>
          <a:p>
            <a:pPr marL="0" indent="0">
              <a:buNone/>
            </a:pPr>
            <a:r>
              <a:rPr lang="en-IN" spc="-1" dirty="0">
                <a:latin typeface="Arial"/>
              </a:rPr>
              <a:t>private mode:</a:t>
            </a:r>
          </a:p>
          <a:p>
            <a:pPr marL="0" indent="0">
              <a:buNone/>
            </a:pPr>
            <a:r>
              <a:rPr lang="en-IN" spc="-1" dirty="0">
                <a:latin typeface="Arial"/>
              </a:rPr>
              <a:t>		Public ---&gt; </a:t>
            </a:r>
            <a:r>
              <a:rPr lang="en-IN" spc="-1" dirty="0" smtClean="0">
                <a:latin typeface="Arial"/>
              </a:rPr>
              <a:t>      private </a:t>
            </a:r>
            <a:endParaRPr lang="en-IN" spc="-1" dirty="0">
              <a:latin typeface="Arial"/>
            </a:endParaRPr>
          </a:p>
          <a:p>
            <a:pPr marL="0" indent="0">
              <a:buNone/>
            </a:pPr>
            <a:r>
              <a:rPr lang="en-IN" spc="-1" dirty="0">
                <a:latin typeface="Arial"/>
              </a:rPr>
              <a:t>		protected </a:t>
            </a:r>
            <a:r>
              <a:rPr lang="en-IN" spc="-1" dirty="0" smtClean="0">
                <a:latin typeface="Arial"/>
              </a:rPr>
              <a:t>---&gt; private</a:t>
            </a:r>
            <a:endParaRPr lang="en-IN" spc="-1" dirty="0">
              <a:latin typeface="Arial"/>
            </a:endParaRPr>
          </a:p>
          <a:p>
            <a:pPr marL="0" indent="0">
              <a:buNone/>
            </a:pPr>
            <a:r>
              <a:rPr lang="en-IN" spc="-1" dirty="0">
                <a:latin typeface="Arial"/>
              </a:rPr>
              <a:t>		private ---&gt;  </a:t>
            </a:r>
            <a:r>
              <a:rPr lang="en-IN" spc="-1" dirty="0" smtClean="0">
                <a:latin typeface="Arial"/>
              </a:rPr>
              <a:t>   NA</a:t>
            </a:r>
            <a:endParaRPr lang="en-IN" spc="-1" dirty="0">
              <a:latin typeface="Arial"/>
            </a:endParaRPr>
          </a:p>
          <a:p>
            <a:endParaRPr lang="en-US" dirty="0"/>
          </a:p>
        </p:txBody>
      </p:sp>
    </p:spTree>
    <p:extLst>
      <p:ext uri="{BB962C8B-B14F-4D97-AF65-F5344CB8AC3E}">
        <p14:creationId xmlns:p14="http://schemas.microsoft.com/office/powerpoint/2010/main" val="171180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Diamond Problem</a:t>
            </a:r>
            <a:endParaRPr lang="en-US" dirty="0"/>
          </a:p>
        </p:txBody>
      </p:sp>
      <p:sp>
        <p:nvSpPr>
          <p:cNvPr id="3" name="Content Placeholder 2"/>
          <p:cNvSpPr>
            <a:spLocks noGrp="1"/>
          </p:cNvSpPr>
          <p:nvPr>
            <p:ph idx="1"/>
          </p:nvPr>
        </p:nvSpPr>
        <p:spPr>
          <a:xfrm>
            <a:off x="130533" y="927127"/>
            <a:ext cx="11947497" cy="2997759"/>
          </a:xfrm>
        </p:spPr>
        <p:txBody>
          <a:bodyPr>
            <a:normAutofit fontScale="92500" lnSpcReduction="10000"/>
          </a:bodyPr>
          <a:lstStyle/>
          <a:p>
            <a:r>
              <a:rPr lang="en-US" dirty="0"/>
              <a:t>As shown in diagram it is hybrid inheritance. Its shape is like diamond hence it is also called as diamond inheritance.</a:t>
            </a:r>
          </a:p>
          <a:p>
            <a:r>
              <a:rPr lang="en-US" dirty="0"/>
              <a:t>Data members of indirect base class inherit into the indirect derived class multiple times. Hence it effects on size of object of indirect derived class.</a:t>
            </a:r>
          </a:p>
          <a:p>
            <a:r>
              <a:rPr lang="en-US" dirty="0"/>
              <a:t>Member functions of indirect base class inherit into indirect derived class multiple times. If we try to call member function of indirect base class on object of indirect derived class, then compiler generates ambiguity error.</a:t>
            </a:r>
          </a:p>
          <a:p>
            <a:r>
              <a:rPr lang="en-US" dirty="0"/>
              <a:t>If we create object of indirect derived class, then constructor and destructor of indirect base class gets called multiple times.</a:t>
            </a:r>
          </a:p>
          <a:p>
            <a:r>
              <a:rPr lang="en-US" dirty="0"/>
              <a:t>All above problems generated by hybrid inheritance is called diamond problem.</a:t>
            </a:r>
          </a:p>
        </p:txBody>
      </p:sp>
      <p:pic>
        <p:nvPicPr>
          <p:cNvPr id="2050" name="Picture 2"/>
          <p:cNvPicPr>
            <a:picLocks noChangeAspect="1" noChangeArrowheads="1"/>
          </p:cNvPicPr>
          <p:nvPr/>
        </p:nvPicPr>
        <p:blipFill>
          <a:blip r:embed="rId2"/>
          <a:srcRect/>
          <a:stretch>
            <a:fillRect/>
          </a:stretch>
        </p:blipFill>
        <p:spPr bwMode="auto">
          <a:xfrm>
            <a:off x="4029075" y="4149970"/>
            <a:ext cx="4133850" cy="1888880"/>
          </a:xfrm>
          <a:prstGeom prst="rect">
            <a:avLst/>
          </a:prstGeom>
          <a:noFill/>
          <a:ln w="9525">
            <a:noFill/>
            <a:miter lim="800000"/>
            <a:headEnd/>
            <a:tailEnd/>
          </a:ln>
          <a:effectLst/>
        </p:spPr>
      </p:pic>
    </p:spTree>
    <p:extLst>
      <p:ext uri="{BB962C8B-B14F-4D97-AF65-F5344CB8AC3E}">
        <p14:creationId xmlns:p14="http://schemas.microsoft.com/office/powerpoint/2010/main" val="1414665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 to Diamond Problem– Virtual Base Class</a:t>
            </a:r>
            <a:endParaRPr lang="en-US" dirty="0"/>
          </a:p>
        </p:txBody>
      </p:sp>
      <p:sp>
        <p:nvSpPr>
          <p:cNvPr id="3" name="Content Placeholder 2"/>
          <p:cNvSpPr>
            <a:spLocks noGrp="1"/>
          </p:cNvSpPr>
          <p:nvPr>
            <p:ph idx="1"/>
          </p:nvPr>
        </p:nvSpPr>
        <p:spPr>
          <a:xfrm>
            <a:off x="130533" y="927128"/>
            <a:ext cx="11947497" cy="1140824"/>
          </a:xfrm>
        </p:spPr>
        <p:txBody>
          <a:bodyPr/>
          <a:lstStyle/>
          <a:p>
            <a:r>
              <a:rPr lang="en-US" dirty="0"/>
              <a:t>If we want to overcome diamond problem, then we should declare base class virtual i.e. we should derive class B &amp; C from class A virtually. It is called virtual inheritance. In this case, members of class A will be inherited into B &amp; C but it will not be inherited from B &amp; C into class D.</a:t>
            </a:r>
          </a:p>
        </p:txBody>
      </p:sp>
      <p:graphicFrame>
        <p:nvGraphicFramePr>
          <p:cNvPr id="4" name="Table 3"/>
          <p:cNvGraphicFramePr>
            <a:graphicFrameLocks noGrp="1"/>
          </p:cNvGraphicFramePr>
          <p:nvPr/>
        </p:nvGraphicFramePr>
        <p:xfrm>
          <a:off x="470486" y="2067952"/>
          <a:ext cx="8128000" cy="2011680"/>
        </p:xfrm>
        <a:graphic>
          <a:graphicData uri="http://schemas.openxmlformats.org/drawingml/2006/table">
            <a:tbl>
              <a:tblPr firstRow="1" bandRow="1">
                <a:tableStyleId>{5940675A-B579-460E-94D1-54222C63F5DA}</a:tableStyleId>
              </a:tblPr>
              <a:tblGrid>
                <a:gridCol w="8128000">
                  <a:extLst>
                    <a:ext uri="{9D8B030D-6E8A-4147-A177-3AD203B41FA5}">
                      <a16:colId xmlns:a16="http://schemas.microsoft.com/office/drawing/2014/main" val="20000"/>
                    </a:ext>
                  </a:extLst>
                </a:gridCol>
              </a:tblGrid>
              <a:tr h="370840">
                <a:tc>
                  <a:txBody>
                    <a:bodyPr/>
                    <a:lstStyle/>
                    <a:p>
                      <a:r>
                        <a:rPr lang="en-US" sz="1800" b="1" kern="1200" baseline="0" dirty="0">
                          <a:solidFill>
                            <a:schemeClr val="tx1"/>
                          </a:solidFill>
                          <a:latin typeface="+mn-lt"/>
                          <a:ea typeface="+mn-ea"/>
                          <a:cs typeface="+mn-cs"/>
                        </a:rPr>
                        <a:t>class A { };</a:t>
                      </a:r>
                    </a:p>
                    <a:p>
                      <a:r>
                        <a:rPr lang="en-US" sz="1800" b="1" kern="1200" baseline="0" dirty="0">
                          <a:solidFill>
                            <a:schemeClr val="tx1"/>
                          </a:solidFill>
                          <a:latin typeface="+mn-lt"/>
                          <a:ea typeface="+mn-ea"/>
                          <a:cs typeface="+mn-cs"/>
                        </a:rPr>
                        <a:t>class B : virtual public A</a:t>
                      </a:r>
                    </a:p>
                    <a:p>
                      <a:r>
                        <a:rPr lang="en-US" sz="1800" kern="1200" baseline="0" dirty="0">
                          <a:solidFill>
                            <a:schemeClr val="tx1"/>
                          </a:solidFill>
                          <a:latin typeface="+mn-lt"/>
                          <a:ea typeface="+mn-ea"/>
                          <a:cs typeface="+mn-cs"/>
                        </a:rPr>
                        <a:t>{ };</a:t>
                      </a:r>
                    </a:p>
                    <a:p>
                      <a:r>
                        <a:rPr lang="en-US" sz="1800" b="1" kern="1200" baseline="0" dirty="0">
                          <a:solidFill>
                            <a:schemeClr val="tx1"/>
                          </a:solidFill>
                          <a:latin typeface="+mn-lt"/>
                          <a:ea typeface="+mn-ea"/>
                          <a:cs typeface="+mn-cs"/>
                        </a:rPr>
                        <a:t>class C : virtual public A</a:t>
                      </a:r>
                    </a:p>
                    <a:p>
                      <a:r>
                        <a:rPr lang="en-US" sz="1800" kern="1200" baseline="0" dirty="0">
                          <a:solidFill>
                            <a:schemeClr val="tx1"/>
                          </a:solidFill>
                          <a:latin typeface="+mn-lt"/>
                          <a:ea typeface="+mn-ea"/>
                          <a:cs typeface="+mn-cs"/>
                        </a:rPr>
                        <a:t>{ };</a:t>
                      </a:r>
                    </a:p>
                    <a:p>
                      <a:r>
                        <a:rPr lang="en-US" sz="1800" b="1" kern="1200" baseline="0" dirty="0">
                          <a:solidFill>
                            <a:schemeClr val="tx1"/>
                          </a:solidFill>
                          <a:latin typeface="+mn-lt"/>
                          <a:ea typeface="+mn-ea"/>
                          <a:cs typeface="+mn-cs"/>
                        </a:rPr>
                        <a:t>class D : public B, public C</a:t>
                      </a:r>
                    </a:p>
                    <a:p>
                      <a:r>
                        <a:rPr lang="en-US" sz="1800" kern="1200" baseline="0" dirty="0">
                          <a:solidFill>
                            <a:schemeClr val="tx1"/>
                          </a:solidFill>
                          <a:latin typeface="+mn-lt"/>
                          <a:ea typeface="+mn-ea"/>
                          <a:cs typeface="+mn-cs"/>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952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Virtual Keyword</a:t>
            </a:r>
            <a:endParaRPr lang="en-IN" dirty="0"/>
          </a:p>
        </p:txBody>
      </p:sp>
      <p:sp>
        <p:nvSpPr>
          <p:cNvPr id="3" name="Content Placeholder 2"/>
          <p:cNvSpPr>
            <a:spLocks noGrp="1"/>
          </p:cNvSpPr>
          <p:nvPr>
            <p:ph idx="1"/>
          </p:nvPr>
        </p:nvSpPr>
        <p:spPr>
          <a:xfrm>
            <a:off x="130533" y="805912"/>
            <a:ext cx="11947497" cy="5455403"/>
          </a:xfrm>
        </p:spPr>
        <p:txBody>
          <a:bodyPr>
            <a:normAutofit/>
          </a:bodyPr>
          <a:lstStyle/>
          <a:p>
            <a:r>
              <a:rPr lang="en-US" sz="2400" b="1" dirty="0" smtClean="0"/>
              <a:t>Virtual function </a:t>
            </a:r>
            <a:r>
              <a:rPr lang="en-US" sz="2400" dirty="0" smtClean="0"/>
              <a:t>= It is the function which is  called depending </a:t>
            </a:r>
            <a:r>
              <a:rPr lang="en-US" sz="2400" dirty="0"/>
              <a:t>on type of object </a:t>
            </a:r>
            <a:r>
              <a:rPr lang="en-US" sz="2400" dirty="0" smtClean="0"/>
              <a:t>	rather </a:t>
            </a:r>
            <a:r>
              <a:rPr lang="en-US" sz="2400" dirty="0"/>
              <a:t>than type of pointer </a:t>
            </a:r>
            <a:endParaRPr lang="en-US" sz="2400" dirty="0" smtClean="0"/>
          </a:p>
          <a:p>
            <a:pPr marL="0" indent="0">
              <a:buNone/>
            </a:pPr>
            <a:endParaRPr lang="en-US" sz="2400" dirty="0" smtClean="0"/>
          </a:p>
          <a:p>
            <a:r>
              <a:rPr lang="en-US" sz="2400" dirty="0" smtClean="0"/>
              <a:t>If </a:t>
            </a:r>
            <a:r>
              <a:rPr lang="en-US" sz="2400" dirty="0"/>
              <a:t>class contains at least one virtual function then such class is called </a:t>
            </a:r>
            <a:r>
              <a:rPr lang="en-US" sz="2400" b="1" dirty="0"/>
              <a:t>polymorphic </a:t>
            </a:r>
            <a:r>
              <a:rPr lang="en-US" sz="2400" b="1" dirty="0" smtClean="0"/>
              <a:t>	class</a:t>
            </a:r>
            <a:r>
              <a:rPr lang="en-US" sz="2400" dirty="0" smtClean="0"/>
              <a:t>.</a:t>
            </a:r>
          </a:p>
          <a:p>
            <a:endParaRPr lang="en-US" sz="2400" dirty="0" smtClean="0"/>
          </a:p>
          <a:p>
            <a:pPr marL="0" indent="0">
              <a:buNone/>
            </a:pPr>
            <a:r>
              <a:rPr lang="en-US" sz="2400" dirty="0" smtClean="0"/>
              <a:t>• </a:t>
            </a:r>
            <a:r>
              <a:rPr lang="en-US" sz="2400" dirty="0"/>
              <a:t>If signature of base class and derived class member function is same and if function </a:t>
            </a:r>
            <a:r>
              <a:rPr lang="en-US" sz="2400" dirty="0" smtClean="0"/>
              <a:t>   	in </a:t>
            </a:r>
            <a:r>
              <a:rPr lang="en-US" sz="2400" dirty="0"/>
              <a:t>base class is virtual then derived class member function is by default </a:t>
            </a:r>
            <a:r>
              <a:rPr lang="en-US" sz="2400" dirty="0" smtClean="0"/>
              <a:t>	considered </a:t>
            </a:r>
            <a:r>
              <a:rPr lang="en-US" sz="2400" dirty="0"/>
              <a:t>as virtual</a:t>
            </a:r>
            <a:r>
              <a:rPr lang="en-US" sz="2400" dirty="0" smtClean="0"/>
              <a:t>.</a:t>
            </a:r>
          </a:p>
          <a:p>
            <a:pPr marL="0" indent="0">
              <a:buNone/>
            </a:pPr>
            <a:r>
              <a:rPr lang="en-US" sz="2400" dirty="0" smtClean="0"/>
              <a:t> </a:t>
            </a:r>
            <a:endParaRPr lang="en-IN" sz="2400" dirty="0"/>
          </a:p>
        </p:txBody>
      </p:sp>
    </p:spTree>
    <p:extLst>
      <p:ext uri="{BB962C8B-B14F-4D97-AF65-F5344CB8AC3E}">
        <p14:creationId xmlns:p14="http://schemas.microsoft.com/office/powerpoint/2010/main" val="1054850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Function </a:t>
            </a:r>
            <a:r>
              <a:rPr lang="en-US" b="1" dirty="0"/>
              <a:t>overriding</a:t>
            </a:r>
            <a:r>
              <a:rPr lang="en-US" b="1" dirty="0" smtClean="0"/>
              <a:t>.</a:t>
            </a:r>
            <a:endParaRPr lang="en-IN" dirty="0"/>
          </a:p>
        </p:txBody>
      </p:sp>
      <p:sp>
        <p:nvSpPr>
          <p:cNvPr id="3" name="Content Placeholder 2"/>
          <p:cNvSpPr>
            <a:spLocks noGrp="1"/>
          </p:cNvSpPr>
          <p:nvPr>
            <p:ph idx="1"/>
          </p:nvPr>
        </p:nvSpPr>
        <p:spPr/>
        <p:txBody>
          <a:bodyPr/>
          <a:lstStyle/>
          <a:p>
            <a:pPr marL="0" indent="0">
              <a:buNone/>
            </a:pPr>
            <a:r>
              <a:rPr lang="en-US" b="1" dirty="0"/>
              <a:t>Process of redefining, virtual function of base class, inside derived class with same signature is called function overriding.</a:t>
            </a:r>
          </a:p>
          <a:p>
            <a:pPr marL="0" indent="0">
              <a:buNone/>
            </a:pPr>
            <a:r>
              <a:rPr lang="en-US" dirty="0"/>
              <a:t> • Virtual function redefined inside derived class is called </a:t>
            </a:r>
            <a:r>
              <a:rPr lang="en-US" dirty="0" err="1"/>
              <a:t>overrided</a:t>
            </a:r>
            <a:r>
              <a:rPr lang="en-US" dirty="0"/>
              <a:t> function. </a:t>
            </a:r>
          </a:p>
          <a:p>
            <a:pPr marL="0" indent="0">
              <a:buNone/>
            </a:pPr>
            <a:r>
              <a:rPr lang="en-US" dirty="0"/>
              <a:t>• For function overriding: </a:t>
            </a:r>
          </a:p>
          <a:p>
            <a:pPr marL="0" indent="0">
              <a:buNone/>
            </a:pPr>
            <a:r>
              <a:rPr lang="en-US" dirty="0"/>
              <a:t>	1. Functions must be exist inside base class and derived class. </a:t>
            </a:r>
          </a:p>
          <a:p>
            <a:pPr marL="0" indent="0">
              <a:buNone/>
            </a:pPr>
            <a:r>
              <a:rPr lang="en-US" dirty="0"/>
              <a:t>	2. Signature of base class and derived function must be same. </a:t>
            </a:r>
          </a:p>
          <a:p>
            <a:pPr marL="0" indent="0">
              <a:buNone/>
            </a:pPr>
            <a:r>
              <a:rPr lang="en-US" dirty="0"/>
              <a:t>	3. At least, function in base class must be virtual</a:t>
            </a:r>
            <a:endParaRPr lang="en-IN" dirty="0"/>
          </a:p>
          <a:p>
            <a:endParaRPr lang="en-IN" dirty="0"/>
          </a:p>
        </p:txBody>
      </p:sp>
    </p:spTree>
    <p:extLst>
      <p:ext uri="{BB962C8B-B14F-4D97-AF65-F5344CB8AC3E}">
        <p14:creationId xmlns:p14="http://schemas.microsoft.com/office/powerpoint/2010/main" val="1908896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2653</TotalTime>
  <Words>1229</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vt:lpstr>
      <vt:lpstr>Times New Roman</vt:lpstr>
      <vt:lpstr>Wingdings</vt:lpstr>
      <vt:lpstr>Office Theme</vt:lpstr>
      <vt:lpstr>PowerPoint Presentation</vt:lpstr>
      <vt:lpstr>We did  ……</vt:lpstr>
      <vt:lpstr>Todays topic</vt:lpstr>
      <vt:lpstr>Mode of inheritance</vt:lpstr>
      <vt:lpstr>Mode of inheritance</vt:lpstr>
      <vt:lpstr>Diamond Problem</vt:lpstr>
      <vt:lpstr>Solution to Diamond Problem– Virtual Base Class</vt:lpstr>
      <vt:lpstr>Virtual Keyword</vt:lpstr>
      <vt:lpstr>Function overriding.</vt:lpstr>
      <vt:lpstr>Program Demo</vt:lpstr>
      <vt:lpstr>Pure virtual function and Abstract class</vt:lpstr>
      <vt:lpstr>Upcasting and downcasting</vt:lpstr>
      <vt:lpstr>Exception Handling</vt:lpstr>
      <vt:lpstr>Consider the following code</vt:lpstr>
      <vt:lpstr>Template</vt:lpstr>
      <vt:lpstr>Difference between Procedure Oriented and Object Oriented</vt:lpstr>
      <vt:lpstr>We covered ….</vt:lpstr>
      <vt:lpstr>Thank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Kulkarni</dc:creator>
  <cp:lastModifiedBy>sunbeam</cp:lastModifiedBy>
  <cp:revision>345</cp:revision>
  <dcterms:created xsi:type="dcterms:W3CDTF">2019-09-13T13:56:25Z</dcterms:created>
  <dcterms:modified xsi:type="dcterms:W3CDTF">2023-01-13T15:06:48Z</dcterms:modified>
</cp:coreProperties>
</file>