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91" r:id="rId7"/>
    <p:sldId id="292" r:id="rId8"/>
    <p:sldId id="294" r:id="rId9"/>
    <p:sldId id="295" r:id="rId10"/>
    <p:sldId id="296" r:id="rId11"/>
    <p:sldId id="285" r:id="rId12"/>
    <p:sldId id="289" r:id="rId13"/>
    <p:sldId id="287" r:id="rId14"/>
    <p:sldId id="288" r:id="rId15"/>
    <p:sldId id="290" r:id="rId16"/>
    <p:sldId id="293" r:id="rId17"/>
    <p:sldId id="297" r:id="rId18"/>
    <p:sldId id="298" r:id="rId19"/>
    <p:sldId id="261"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7" r:id="rId33"/>
    <p:sldId id="278" r:id="rId34"/>
    <p:sldId id="275" r:id="rId35"/>
    <p:sldId id="276" r:id="rId36"/>
    <p:sldId id="279" r:id="rId37"/>
    <p:sldId id="280" r:id="rId38"/>
    <p:sldId id="281" r:id="rId39"/>
    <p:sldId id="282" r:id="rId40"/>
    <p:sldId id="283" r:id="rId41"/>
    <p:sldId id="284"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7E86419-3928-4A9A-A0F7-D29776E8A21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4111959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E86419-3928-4A9A-A0F7-D29776E8A21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1883382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E86419-3928-4A9A-A0F7-D29776E8A21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735874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7E86419-3928-4A9A-A0F7-D29776E8A21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176841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E86419-3928-4A9A-A0F7-D29776E8A212}" type="datetimeFigureOut">
              <a:rPr lang="en-IN" smtClean="0"/>
              <a:t>08-07-2024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3299530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7E86419-3928-4A9A-A0F7-D29776E8A21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3232362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7E86419-3928-4A9A-A0F7-D29776E8A212}" type="datetimeFigureOut">
              <a:rPr lang="en-IN" smtClean="0"/>
              <a:t>08-07-2024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3191670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7E86419-3928-4A9A-A0F7-D29776E8A212}" type="datetimeFigureOut">
              <a:rPr lang="en-IN" smtClean="0"/>
              <a:t>08-07-2024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324772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E86419-3928-4A9A-A0F7-D29776E8A212}" type="datetimeFigureOut">
              <a:rPr lang="en-IN" smtClean="0"/>
              <a:t>08-07-2024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4554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86419-3928-4A9A-A0F7-D29776E8A21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48158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E86419-3928-4A9A-A0F7-D29776E8A212}" type="datetimeFigureOut">
              <a:rPr lang="en-IN" smtClean="0"/>
              <a:t>08-07-2024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C782B7-6898-4749-B8FB-C5F88752F43C}" type="slidenum">
              <a:rPr lang="en-IN" smtClean="0"/>
              <a:t>‹#›</a:t>
            </a:fld>
            <a:endParaRPr lang="en-IN"/>
          </a:p>
        </p:txBody>
      </p:sp>
    </p:spTree>
    <p:extLst>
      <p:ext uri="{BB962C8B-B14F-4D97-AF65-F5344CB8AC3E}">
        <p14:creationId xmlns:p14="http://schemas.microsoft.com/office/powerpoint/2010/main" val="2495186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86419-3928-4A9A-A0F7-D29776E8A212}" type="datetimeFigureOut">
              <a:rPr lang="en-IN" smtClean="0"/>
              <a:t>08-07-2024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C782B7-6898-4749-B8FB-C5F88752F43C}" type="slidenum">
              <a:rPr lang="en-IN" smtClean="0"/>
              <a:t>‹#›</a:t>
            </a:fld>
            <a:endParaRPr lang="en-IN"/>
          </a:p>
        </p:txBody>
      </p:sp>
    </p:spTree>
    <p:extLst>
      <p:ext uri="{BB962C8B-B14F-4D97-AF65-F5344CB8AC3E}">
        <p14:creationId xmlns:p14="http://schemas.microsoft.com/office/powerpoint/2010/main" val="347258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interfaces-in-java" TargetMode="External"/><Relationship Id="rId2" Type="http://schemas.openxmlformats.org/officeDocument/2006/relationships/hyperlink" Target="https://www.geeksforgeeks.org/java-and-multiple-inheritance"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overriding-in-java/"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caler.com/topics/java/"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terviewbit.com/oops-interview-questions/"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abstract-classes-in-java/" TargetMode="External"/><Relationship Id="rId2" Type="http://schemas.openxmlformats.org/officeDocument/2006/relationships/hyperlink" Target="https://www.geeksforgeeks.org/interfaces-in-jav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Object Oriented Programming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726802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Encapsulation in Java</a:t>
            </a:r>
          </a:p>
          <a:p>
            <a:r>
              <a:rPr lang="en-IN" dirty="0" smtClean="0"/>
              <a:t>Wrapping up of data into single unit</a:t>
            </a:r>
          </a:p>
          <a:p>
            <a:pPr fontAlgn="base"/>
            <a:r>
              <a:rPr lang="en-US" dirty="0"/>
              <a:t>Java Encapsulation is a way of hiding the implementation details of a class from outside access and only exposing a public interface that can be used to interact with the class.</a:t>
            </a:r>
          </a:p>
          <a:p>
            <a:pPr fontAlgn="base"/>
            <a:r>
              <a:rPr lang="en-US" dirty="0"/>
              <a:t>In Java, encapsulation is achieved by declaring the instance variables of a class as private, which means they can only be accessed within the class. To allow outside access to the instance variables, public methods called getters and setters are defined, which are used to retrieve and modify the values of the instance variables, respectively</a:t>
            </a:r>
            <a:r>
              <a:rPr lang="en-US" dirty="0" smtClean="0"/>
              <a:t>.</a:t>
            </a:r>
            <a:endParaRPr lang="en-US" dirty="0"/>
          </a:p>
        </p:txBody>
      </p:sp>
    </p:spTree>
    <p:extLst>
      <p:ext uri="{BB962C8B-B14F-4D97-AF65-F5344CB8AC3E}">
        <p14:creationId xmlns:p14="http://schemas.microsoft.com/office/powerpoint/2010/main" val="19375392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smtClean="0"/>
              <a:t>What is Inheritance?</a:t>
            </a:r>
          </a:p>
          <a:p>
            <a:r>
              <a:rPr lang="en-US" dirty="0"/>
              <a:t>It is the mechanism in Java by which one class is allowed to inherit the features(fields and methods) of another class</a:t>
            </a:r>
            <a:r>
              <a:rPr lang="en-US" dirty="0" smtClean="0"/>
              <a:t>.</a:t>
            </a:r>
          </a:p>
          <a:p>
            <a:pPr fontAlgn="base"/>
            <a:r>
              <a:rPr lang="en-US" b="1" dirty="0" smtClean="0"/>
              <a:t>Java Inheritance Types</a:t>
            </a:r>
          </a:p>
          <a:p>
            <a:pPr lvl="1" fontAlgn="base"/>
            <a:r>
              <a:rPr lang="en-US" dirty="0" smtClean="0"/>
              <a:t>Single Inheritance</a:t>
            </a:r>
          </a:p>
          <a:p>
            <a:pPr lvl="1" fontAlgn="base"/>
            <a:r>
              <a:rPr lang="en-US" dirty="0" smtClean="0"/>
              <a:t>Multilevel Inheritance</a:t>
            </a:r>
          </a:p>
          <a:p>
            <a:pPr lvl="1" fontAlgn="base"/>
            <a:r>
              <a:rPr lang="en-US" dirty="0" smtClean="0"/>
              <a:t>Hierarchical Inheritance</a:t>
            </a:r>
          </a:p>
          <a:p>
            <a:pPr lvl="1" fontAlgn="base"/>
            <a:r>
              <a:rPr lang="en-US" dirty="0" smtClean="0"/>
              <a:t>Multiple Inheritance</a:t>
            </a:r>
          </a:p>
          <a:p>
            <a:pPr lvl="1" fontAlgn="base"/>
            <a:r>
              <a:rPr lang="en-US" dirty="0" smtClean="0"/>
              <a:t>Hybrid Inheritance</a:t>
            </a:r>
          </a:p>
          <a:p>
            <a:endParaRPr lang="en-IN" b="1" dirty="0"/>
          </a:p>
        </p:txBody>
      </p:sp>
    </p:spTree>
    <p:extLst>
      <p:ext uri="{BB962C8B-B14F-4D97-AF65-F5344CB8AC3E}">
        <p14:creationId xmlns:p14="http://schemas.microsoft.com/office/powerpoint/2010/main" val="2733118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p:txBody>
      </p:sp>
      <p:pic>
        <p:nvPicPr>
          <p:cNvPr id="9218" name="Picture 2" descr="Lightbox"/>
          <p:cNvPicPr>
            <a:picLocks noChangeAspect="1" noChangeArrowheads="1"/>
          </p:cNvPicPr>
          <p:nvPr/>
        </p:nvPicPr>
        <p:blipFill rotWithShape="1">
          <a:blip r:embed="rId2">
            <a:extLst>
              <a:ext uri="{28A0092B-C50C-407E-A947-70E740481C1C}">
                <a14:useLocalDpi xmlns:a14="http://schemas.microsoft.com/office/drawing/2010/main" val="0"/>
              </a:ext>
            </a:extLst>
          </a:blip>
          <a:srcRect l="30883" t="2" r="29696" b="-1699"/>
          <a:stretch/>
        </p:blipFill>
        <p:spPr bwMode="auto">
          <a:xfrm>
            <a:off x="4848046" y="2155630"/>
            <a:ext cx="2865044" cy="368445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8280697" y="5380295"/>
            <a:ext cx="2984740" cy="45978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smtClean="0"/>
              <a:t>Hierarchical Inheritance</a:t>
            </a:r>
          </a:p>
          <a:p>
            <a:endParaRPr lang="en-IN" dirty="0"/>
          </a:p>
        </p:txBody>
      </p:sp>
      <p:pic>
        <p:nvPicPr>
          <p:cNvPr id="6" name="Picture 2" descr="Hierarchical-Inheritance-in-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5721" y="2645495"/>
            <a:ext cx="3067050" cy="2667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ightbox"/>
          <p:cNvPicPr>
            <a:picLocks noChangeAspect="1" noChangeArrowheads="1"/>
          </p:cNvPicPr>
          <p:nvPr/>
        </p:nvPicPr>
        <p:blipFill rotWithShape="1">
          <a:blip r:embed="rId4">
            <a:extLst>
              <a:ext uri="{28A0092B-C50C-407E-A947-70E740481C1C}">
                <a14:useLocalDpi xmlns:a14="http://schemas.microsoft.com/office/drawing/2010/main" val="0"/>
              </a:ext>
            </a:extLst>
          </a:blip>
          <a:srcRect l="35673" t="6856" r="34962" b="3956"/>
          <a:stretch/>
        </p:blipFill>
        <p:spPr bwMode="auto">
          <a:xfrm>
            <a:off x="1362973" y="2737592"/>
            <a:ext cx="1846053" cy="2794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3555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a:t>Multiple Inheritance</a:t>
            </a:r>
          </a:p>
          <a:p>
            <a:r>
              <a:rPr lang="en-US" dirty="0"/>
              <a:t>In </a:t>
            </a:r>
            <a:r>
              <a:rPr lang="en-US" u="sng" dirty="0">
                <a:hlinkClick r:id="rId2"/>
              </a:rPr>
              <a:t>Multiple inheritances</a:t>
            </a:r>
            <a:r>
              <a:rPr lang="en-US" dirty="0"/>
              <a:t>, one class can have more than one superclass and inherit features from all parent classes. Please note that Java does </a:t>
            </a:r>
            <a:r>
              <a:rPr lang="en-US" b="1" dirty="0"/>
              <a:t>not</a:t>
            </a:r>
            <a:r>
              <a:rPr lang="en-US" dirty="0"/>
              <a:t> support </a:t>
            </a:r>
            <a:r>
              <a:rPr lang="en-US" u="sng" dirty="0">
                <a:hlinkClick r:id="rId2"/>
              </a:rPr>
              <a:t>multiple inheritances</a:t>
            </a:r>
            <a:r>
              <a:rPr lang="en-US" dirty="0"/>
              <a:t> with classes. In Java, we can achieve multiple inheritances only through </a:t>
            </a:r>
            <a:r>
              <a:rPr lang="en-US" u="sng" dirty="0">
                <a:hlinkClick r:id="rId3"/>
              </a:rPr>
              <a:t>Interfaces</a:t>
            </a:r>
            <a:r>
              <a:rPr lang="en-US" dirty="0" smtClean="0"/>
              <a:t>.</a:t>
            </a:r>
          </a:p>
          <a:p>
            <a:endParaRPr lang="en-IN" dirty="0"/>
          </a:p>
        </p:txBody>
      </p:sp>
      <p:pic>
        <p:nvPicPr>
          <p:cNvPr id="7172" name="Picture 4" descr="Multiple Inheritance"/>
          <p:cNvPicPr>
            <a:picLocks noChangeAspect="1" noChangeArrowheads="1"/>
          </p:cNvPicPr>
          <p:nvPr/>
        </p:nvPicPr>
        <p:blipFill rotWithShape="1">
          <a:blip r:embed="rId4">
            <a:extLst>
              <a:ext uri="{28A0092B-C50C-407E-A947-70E740481C1C}">
                <a14:useLocalDpi xmlns:a14="http://schemas.microsoft.com/office/drawing/2010/main" val="0"/>
              </a:ext>
            </a:extLst>
          </a:blip>
          <a:srcRect l="31007" t="14839" r="30434" b="9185"/>
          <a:stretch/>
        </p:blipFill>
        <p:spPr bwMode="auto">
          <a:xfrm>
            <a:off x="4615132" y="4235570"/>
            <a:ext cx="2424023" cy="238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gtEl>
                                        <p:attrNameLst>
                                          <p:attrName>style.visibility</p:attrName>
                                        </p:attrNameLst>
                                      </p:cBhvr>
                                      <p:to>
                                        <p:strVal val="visible"/>
                                      </p:to>
                                    </p:set>
                                    <p:anim calcmode="lin" valueType="num">
                                      <p:cBhvr additive="base">
                                        <p:cTn id="19" dur="500" fill="hold"/>
                                        <p:tgtEl>
                                          <p:spTgt spid="7172"/>
                                        </p:tgtEl>
                                        <p:attrNameLst>
                                          <p:attrName>ppt_x</p:attrName>
                                        </p:attrNameLst>
                                      </p:cBhvr>
                                      <p:tavLst>
                                        <p:tav tm="0">
                                          <p:val>
                                            <p:strVal val="#ppt_x"/>
                                          </p:val>
                                        </p:tav>
                                        <p:tav tm="100000">
                                          <p:val>
                                            <p:strVal val="#ppt_x"/>
                                          </p:val>
                                        </p:tav>
                                      </p:tavLst>
                                    </p:anim>
                                    <p:anim calcmode="lin" valueType="num">
                                      <p:cBhvr additive="base">
                                        <p:cTn id="20"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4" name="Content Placeholder 3"/>
          <p:cNvSpPr>
            <a:spLocks noGrp="1"/>
          </p:cNvSpPr>
          <p:nvPr>
            <p:ph idx="1"/>
          </p:nvPr>
        </p:nvSpPr>
        <p:spPr>
          <a:xfrm>
            <a:off x="838200" y="1690688"/>
            <a:ext cx="10515600" cy="4351338"/>
          </a:xfrm>
        </p:spPr>
        <p:txBody>
          <a:bodyPr/>
          <a:lstStyle/>
          <a:p>
            <a:pPr fontAlgn="base"/>
            <a:r>
              <a:rPr lang="en-US" b="1" dirty="0"/>
              <a:t>Hybrid Inheritance</a:t>
            </a:r>
          </a:p>
          <a:p>
            <a:pPr fontAlgn="base"/>
            <a:r>
              <a:rPr lang="en-US" dirty="0"/>
              <a:t>It is a mix of two or more of the above types of inheritance. Since Java doesn’t support multiple inheritances with classes, hybrid inheritance involving multiple inheritance is also not possible with classes. In Java, we can achieve hybrid inheritance only through </a:t>
            </a:r>
            <a:r>
              <a:rPr lang="en-US" u="sng" dirty="0">
                <a:hlinkClick r:id="rId2"/>
              </a:rPr>
              <a:t>Interfaces</a:t>
            </a:r>
            <a:r>
              <a:rPr lang="en-US" dirty="0"/>
              <a:t> if we want to involve multiple inheritance to implement Hybrid inheritance.</a:t>
            </a:r>
          </a:p>
          <a:p>
            <a:endParaRPr lang="en-IN" dirty="0"/>
          </a:p>
        </p:txBody>
      </p:sp>
      <p:pic>
        <p:nvPicPr>
          <p:cNvPr id="8198" name="Picture 6" descr="Lightbox"/>
          <p:cNvPicPr>
            <a:picLocks noChangeAspect="1" noChangeArrowheads="1"/>
          </p:cNvPicPr>
          <p:nvPr/>
        </p:nvPicPr>
        <p:blipFill rotWithShape="1">
          <a:blip r:embed="rId3">
            <a:extLst>
              <a:ext uri="{28A0092B-C50C-407E-A947-70E740481C1C}">
                <a14:useLocalDpi xmlns:a14="http://schemas.microsoft.com/office/drawing/2010/main" val="0"/>
              </a:ext>
            </a:extLst>
          </a:blip>
          <a:srcRect l="30321" t="10380" r="34824" b="10854"/>
          <a:stretch/>
        </p:blipFill>
        <p:spPr bwMode="auto">
          <a:xfrm>
            <a:off x="4917057" y="4166559"/>
            <a:ext cx="2191109" cy="2475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922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198"/>
                                        </p:tgtEl>
                                        <p:attrNameLst>
                                          <p:attrName>style.visibility</p:attrName>
                                        </p:attrNameLst>
                                      </p:cBhvr>
                                      <p:to>
                                        <p:strVal val="visible"/>
                                      </p:to>
                                    </p:set>
                                    <p:anim calcmode="lin" valueType="num">
                                      <p:cBhvr additive="base">
                                        <p:cTn id="19" dur="500" fill="hold"/>
                                        <p:tgtEl>
                                          <p:spTgt spid="8198"/>
                                        </p:tgtEl>
                                        <p:attrNameLst>
                                          <p:attrName>ppt_x</p:attrName>
                                        </p:attrNameLst>
                                      </p:cBhvr>
                                      <p:tavLst>
                                        <p:tav tm="0">
                                          <p:val>
                                            <p:strVal val="#ppt_x"/>
                                          </p:val>
                                        </p:tav>
                                        <p:tav tm="100000">
                                          <p:val>
                                            <p:strVal val="#ppt_x"/>
                                          </p:val>
                                        </p:tav>
                                      </p:tavLst>
                                    </p:anim>
                                    <p:anim calcmode="lin" valueType="num">
                                      <p:cBhvr additive="base">
                                        <p:cTn id="20" dur="500" fill="hold"/>
                                        <p:tgtEl>
                                          <p:spTgt spid="81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fontAlgn="base"/>
            <a:r>
              <a:rPr lang="en-US" b="1" dirty="0"/>
              <a:t>What is Polymorphism in Java?</a:t>
            </a:r>
          </a:p>
          <a:p>
            <a:pPr fontAlgn="base"/>
            <a:r>
              <a:rPr lang="en-US" dirty="0"/>
              <a:t>Polymorphism is considered one of the important features of Object-Oriented Programming. Polymorphism allows us to perform a single action in different ways. In other words, polymorphism allows you to define one interface and have multiple implementations. The word “poly” means many and “morphs” means forms, So it means many forms.</a:t>
            </a:r>
          </a:p>
          <a:p>
            <a:pPr fontAlgn="base"/>
            <a:r>
              <a:rPr lang="en-US" b="1" dirty="0"/>
              <a:t>Types of Java Polymorphism</a:t>
            </a:r>
          </a:p>
          <a:p>
            <a:pPr fontAlgn="base"/>
            <a:r>
              <a:rPr lang="en-US" dirty="0"/>
              <a:t>In Java Polymorphism is mainly divided into two types: </a:t>
            </a:r>
          </a:p>
          <a:p>
            <a:pPr fontAlgn="base"/>
            <a:r>
              <a:rPr lang="en-US" dirty="0"/>
              <a:t>Compile-time </a:t>
            </a:r>
            <a:r>
              <a:rPr lang="en-US" dirty="0" smtClean="0"/>
              <a:t>Polymorphism</a:t>
            </a:r>
            <a:endParaRPr lang="en-US" dirty="0"/>
          </a:p>
          <a:p>
            <a:pPr fontAlgn="base"/>
            <a:r>
              <a:rPr lang="en-US" dirty="0"/>
              <a:t>Runtime Polymorphism</a:t>
            </a:r>
          </a:p>
          <a:p>
            <a:endParaRPr lang="en-IN" dirty="0"/>
          </a:p>
        </p:txBody>
      </p:sp>
    </p:spTree>
    <p:extLst>
      <p:ext uri="{BB962C8B-B14F-4D97-AF65-F5344CB8AC3E}">
        <p14:creationId xmlns:p14="http://schemas.microsoft.com/office/powerpoint/2010/main" val="1455888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Compile-Time Polymorphism in Java</a:t>
            </a:r>
          </a:p>
          <a:p>
            <a:pPr lvl="1" fontAlgn="base"/>
            <a:r>
              <a:rPr lang="en-US" dirty="0"/>
              <a:t>It is also known as static polymorphism. This type of polymorphism is achieved by function overloading or operator overloading. </a:t>
            </a:r>
          </a:p>
          <a:p>
            <a:pPr fontAlgn="base"/>
            <a:r>
              <a:rPr lang="en-US" b="1" dirty="0" smtClean="0"/>
              <a:t>Runtime Polymorphism in java</a:t>
            </a:r>
          </a:p>
          <a:p>
            <a:pPr lvl="1" fontAlgn="base"/>
            <a:r>
              <a:rPr lang="en-US" dirty="0" smtClean="0"/>
              <a:t>It </a:t>
            </a:r>
            <a:r>
              <a:rPr lang="en-US" dirty="0"/>
              <a:t>is also known as Dynamic Method Dispatch. It is a process in which a function call to the overridden method is resolved at Runtime. This type of polymorphism is achieved by Method Overriding. </a:t>
            </a:r>
            <a:r>
              <a:rPr lang="en-US" b="1" u="sng" dirty="0">
                <a:hlinkClick r:id="rId2"/>
              </a:rPr>
              <a:t>Method overriding</a:t>
            </a:r>
            <a:r>
              <a:rPr lang="en-US" dirty="0"/>
              <a:t>, on the other hand, occurs when a derived class has a definition for one of the member functions of the base class. That base function is said to be </a:t>
            </a:r>
            <a:r>
              <a:rPr lang="en-US" b="1" dirty="0"/>
              <a:t>overridden</a:t>
            </a:r>
            <a:r>
              <a:rPr lang="en-US" dirty="0"/>
              <a:t>.</a:t>
            </a:r>
          </a:p>
          <a:p>
            <a:endParaRPr lang="en-IN" dirty="0"/>
          </a:p>
        </p:txBody>
      </p:sp>
    </p:spTree>
    <p:extLst>
      <p:ext uri="{BB962C8B-B14F-4D97-AF65-F5344CB8AC3E}">
        <p14:creationId xmlns:p14="http://schemas.microsoft.com/office/powerpoint/2010/main" val="10374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smtClean="0"/>
              <a:t>What is Dynamic binding?</a:t>
            </a:r>
            <a:endParaRPr lang="en-US" b="1" dirty="0" smtClean="0"/>
          </a:p>
          <a:p>
            <a:r>
              <a:rPr lang="en-US" dirty="0" smtClean="0"/>
              <a:t>Dynamic binding is a powerful mechanism that allows the compiler to determine the correct method to be called at runtime, based on the actual type of the object being referred to. Here are the key points about dynamic binding:</a:t>
            </a:r>
          </a:p>
          <a:p>
            <a:r>
              <a:rPr lang="en-US" b="1" dirty="0" smtClean="0"/>
              <a:t>Definition: </a:t>
            </a:r>
            <a:r>
              <a:rPr lang="en-US" dirty="0" smtClean="0"/>
              <a:t>Dynamic binding, also known as late binding or runtime polymorphism, resolves method calls at runtime rather than compile-time. It enables flexibility by allowing the method implementation to be determined dynamically based on the specific object type.</a:t>
            </a:r>
          </a:p>
          <a:p>
            <a:r>
              <a:rPr lang="en-US" dirty="0" smtClean="0"/>
              <a:t>Example:</a:t>
            </a:r>
          </a:p>
          <a:p>
            <a:pPr lvl="1"/>
            <a:r>
              <a:rPr lang="en-US" dirty="0" smtClean="0"/>
              <a:t>Suppose we have an Animal class with an eat() method</a:t>
            </a:r>
            <a:endParaRPr lang="en-IN" dirty="0"/>
          </a:p>
        </p:txBody>
      </p:sp>
    </p:spTree>
    <p:extLst>
      <p:ext uri="{BB962C8B-B14F-4D97-AF65-F5344CB8AC3E}">
        <p14:creationId xmlns:p14="http://schemas.microsoft.com/office/powerpoint/2010/main" val="2847366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class Animal {</a:t>
            </a:r>
          </a:p>
          <a:p>
            <a:pPr marL="0" indent="0">
              <a:buNone/>
            </a:pPr>
            <a:r>
              <a:rPr lang="en-IN" dirty="0" smtClean="0"/>
              <a:t>    void eat() {</a:t>
            </a:r>
          </a:p>
          <a:p>
            <a:pPr marL="0" indent="0">
              <a:buNone/>
            </a:pPr>
            <a:r>
              <a:rPr lang="en-IN" dirty="0" smtClean="0"/>
              <a:t>        </a:t>
            </a:r>
            <a:r>
              <a:rPr lang="en-IN" dirty="0" err="1" smtClean="0"/>
              <a:t>System.out.println</a:t>
            </a:r>
            <a:r>
              <a:rPr lang="en-IN" dirty="0" smtClean="0"/>
              <a:t>("Animal is eating...");</a:t>
            </a:r>
          </a:p>
          <a:p>
            <a:pPr marL="0" indent="0">
              <a:buNone/>
            </a:pPr>
            <a:r>
              <a:rPr lang="en-IN" dirty="0" smtClean="0"/>
              <a:t>    }</a:t>
            </a:r>
          </a:p>
          <a:p>
            <a:pPr marL="0" indent="0">
              <a:buNone/>
            </a:pPr>
            <a:r>
              <a:rPr lang="en-IN" dirty="0" smtClean="0"/>
              <a:t>}</a:t>
            </a:r>
          </a:p>
          <a:p>
            <a:pPr marL="0" indent="0">
              <a:buNone/>
            </a:pPr>
            <a:r>
              <a:rPr lang="en-IN" dirty="0" smtClean="0"/>
              <a:t>class Dog extends Animal {</a:t>
            </a:r>
          </a:p>
          <a:p>
            <a:pPr marL="0" indent="0">
              <a:buNone/>
            </a:pPr>
            <a:r>
              <a:rPr lang="en-IN" dirty="0" smtClean="0"/>
              <a:t>    void eat() {</a:t>
            </a:r>
          </a:p>
          <a:p>
            <a:pPr marL="0" indent="0">
              <a:buNone/>
            </a:pPr>
            <a:r>
              <a:rPr lang="en-IN" dirty="0" smtClean="0"/>
              <a:t>        </a:t>
            </a:r>
            <a:r>
              <a:rPr lang="en-IN" dirty="0" err="1" smtClean="0"/>
              <a:t>System.out.println</a:t>
            </a:r>
            <a:r>
              <a:rPr lang="en-IN" dirty="0" smtClean="0"/>
              <a:t>("Dog is eating...");</a:t>
            </a:r>
          </a:p>
          <a:p>
            <a:pPr marL="0" indent="0">
              <a:buNone/>
            </a:pPr>
            <a:r>
              <a:rPr lang="en-IN" dirty="0" smtClean="0"/>
              <a:t>    }</a:t>
            </a:r>
          </a:p>
          <a:p>
            <a:pPr marL="0" indent="0">
              <a:buNone/>
            </a:pPr>
            <a:r>
              <a:rPr lang="en-IN" dirty="0" smtClean="0"/>
              <a:t>}</a:t>
            </a:r>
          </a:p>
          <a:p>
            <a:pPr marL="0" indent="0">
              <a:buNone/>
            </a:pPr>
            <a:r>
              <a:rPr lang="en-US" dirty="0" smtClean="0"/>
              <a:t>--- ---- ----- - -</a:t>
            </a:r>
          </a:p>
          <a:p>
            <a:pPr marL="0" indent="0">
              <a:buNone/>
            </a:pPr>
            <a:r>
              <a:rPr lang="en-US" dirty="0" smtClean="0"/>
              <a:t>Animal a = new Dog();</a:t>
            </a:r>
          </a:p>
          <a:p>
            <a:pPr marL="0" indent="0">
              <a:buNone/>
            </a:pPr>
            <a:r>
              <a:rPr lang="en-US" dirty="0" err="1" smtClean="0"/>
              <a:t>a.eat</a:t>
            </a:r>
            <a:r>
              <a:rPr lang="en-US" dirty="0" smtClean="0"/>
              <a:t>(); // Output: "Dog is eating..."</a:t>
            </a:r>
            <a:endParaRPr lang="en-IN" dirty="0"/>
          </a:p>
        </p:txBody>
      </p:sp>
      <p:sp>
        <p:nvSpPr>
          <p:cNvPr id="6" name="Rectangle 5"/>
          <p:cNvSpPr/>
          <p:nvPr/>
        </p:nvSpPr>
        <p:spPr>
          <a:xfrm>
            <a:off x="5748067" y="2525481"/>
            <a:ext cx="6096000" cy="2031325"/>
          </a:xfrm>
          <a:prstGeom prst="rect">
            <a:avLst/>
          </a:prstGeom>
        </p:spPr>
        <p:txBody>
          <a:bodyPr>
            <a:spAutoFit/>
          </a:bodyPr>
          <a:lstStyle/>
          <a:p>
            <a:r>
              <a:rPr lang="en-US" b="1" i="0" dirty="0" smtClean="0">
                <a:solidFill>
                  <a:srgbClr val="111111"/>
                </a:solidFill>
                <a:effectLst/>
                <a:latin typeface="-apple-system"/>
              </a:rPr>
              <a:t>Comparison with Static Binding</a:t>
            </a:r>
            <a:r>
              <a:rPr lang="en-US" b="0" i="0" dirty="0" smtClean="0">
                <a:solidFill>
                  <a:srgbClr val="111111"/>
                </a:solidFill>
                <a:effectLst/>
                <a:latin typeface="-apple-system"/>
              </a:rPr>
              <a:t>:</a:t>
            </a:r>
          </a:p>
          <a:p>
            <a:pPr marL="742950" lvl="1" indent="-285750">
              <a:buFont typeface="+mj-lt"/>
              <a:buAutoNum type="arabicPeriod"/>
            </a:pPr>
            <a:r>
              <a:rPr lang="en-US" b="1" i="0" dirty="0" smtClean="0">
                <a:solidFill>
                  <a:srgbClr val="111111"/>
                </a:solidFill>
                <a:effectLst/>
                <a:latin typeface="-apple-system"/>
              </a:rPr>
              <a:t>Static binding</a:t>
            </a:r>
            <a:r>
              <a:rPr lang="en-US" b="0" i="0" dirty="0" smtClean="0">
                <a:solidFill>
                  <a:srgbClr val="111111"/>
                </a:solidFill>
                <a:effectLst/>
                <a:latin typeface="-apple-system"/>
              </a:rPr>
              <a:t> (also known as early binding) occurs when the method call is determined at compile-time. It applies to private, final, or static methods.</a:t>
            </a:r>
          </a:p>
          <a:p>
            <a:pPr marL="742950" lvl="1" indent="-285750">
              <a:buFont typeface="+mj-lt"/>
              <a:buAutoNum type="arabicPeriod"/>
            </a:pPr>
            <a:r>
              <a:rPr lang="en-US" b="1" i="0" dirty="0" smtClean="0">
                <a:solidFill>
                  <a:srgbClr val="111111"/>
                </a:solidFill>
                <a:effectLst/>
                <a:latin typeface="-apple-system"/>
              </a:rPr>
              <a:t>Dynamic binding</a:t>
            </a:r>
            <a:r>
              <a:rPr lang="en-US" b="0" i="0" dirty="0" smtClean="0">
                <a:solidFill>
                  <a:srgbClr val="111111"/>
                </a:solidFill>
                <a:effectLst/>
                <a:latin typeface="-apple-system"/>
              </a:rPr>
              <a:t> applies to overridden methods and allows for more dynamic behavior.</a:t>
            </a:r>
            <a:endParaRPr lang="en-US" b="0" i="0" dirty="0">
              <a:solidFill>
                <a:srgbClr val="111111"/>
              </a:solidFill>
              <a:effectLst/>
              <a:latin typeface="-apple-system"/>
            </a:endParaRPr>
          </a:p>
        </p:txBody>
      </p:sp>
    </p:spTree>
    <p:extLst>
      <p:ext uri="{BB962C8B-B14F-4D97-AF65-F5344CB8AC3E}">
        <p14:creationId xmlns:p14="http://schemas.microsoft.com/office/powerpoint/2010/main" val="64525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 calcmode="lin" valueType="num">
                                      <p:cBhvr additive="base">
                                        <p:cTn id="85" dur="500" fill="hold"/>
                                        <p:tgtEl>
                                          <p:spTgt spid="6"/>
                                        </p:tgtEl>
                                        <p:attrNameLst>
                                          <p:attrName>ppt_x</p:attrName>
                                        </p:attrNameLst>
                                      </p:cBhvr>
                                      <p:tavLst>
                                        <p:tav tm="0">
                                          <p:val>
                                            <p:strVal val="#ppt_x"/>
                                          </p:val>
                                        </p:tav>
                                        <p:tav tm="100000">
                                          <p:val>
                                            <p:strVal val="#ppt_x"/>
                                          </p:val>
                                        </p:tav>
                                      </p:tavLst>
                                    </p:anim>
                                    <p:anim calcmode="lin" valueType="num">
                                      <p:cBhvr additive="base">
                                        <p:cTn id="8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What do you understand by an instance variable and a local variable?</a:t>
            </a:r>
          </a:p>
          <a:p>
            <a:pPr lvl="1"/>
            <a:r>
              <a:rPr lang="en-US" b="1" dirty="0"/>
              <a:t>Instance variables</a:t>
            </a:r>
            <a:r>
              <a:rPr lang="en-US" dirty="0"/>
              <a:t> are those variables that are accessible by all the methods in the class. They are declared outside the methods and inside the class. These variables describe the properties of an object and remain bound to it at any cost</a:t>
            </a:r>
            <a:r>
              <a:rPr lang="en-US" dirty="0" smtClean="0"/>
              <a:t>.</a:t>
            </a:r>
          </a:p>
          <a:p>
            <a:pPr lvl="1"/>
            <a:r>
              <a:rPr lang="en-US" b="1" dirty="0"/>
              <a:t>Local variables</a:t>
            </a:r>
            <a:r>
              <a:rPr lang="en-US" dirty="0"/>
              <a:t> are those variables present within a block, function, or constructor and can be accessed only inside them. The utilization of the variable is restricted to the block scope. Whenever a local variable is declared inside a method, the other class methods don’t have any knowledge about the local variable.</a:t>
            </a:r>
          </a:p>
          <a:p>
            <a:endParaRPr lang="en-IN" dirty="0"/>
          </a:p>
        </p:txBody>
      </p:sp>
    </p:spTree>
    <p:extLst>
      <p:ext uri="{BB962C8B-B14F-4D97-AF65-F5344CB8AC3E}">
        <p14:creationId xmlns:p14="http://schemas.microsoft.com/office/powerpoint/2010/main" val="358705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Java? </a:t>
            </a:r>
          </a:p>
          <a:p>
            <a:r>
              <a:rPr lang="en-US" dirty="0">
                <a:hlinkClick r:id="rId2"/>
              </a:rPr>
              <a:t>Java</a:t>
            </a:r>
            <a:r>
              <a:rPr lang="en-US" dirty="0"/>
              <a:t> is a high-level programming language that was developed by James Gosling in the year 1982. It is based on the principles of object-oriented programming and can be used to develop large-scale applications. </a:t>
            </a:r>
          </a:p>
          <a:p>
            <a:endParaRPr lang="en-IN" dirty="0"/>
          </a:p>
        </p:txBody>
      </p:sp>
    </p:spTree>
    <p:extLst>
      <p:ext uri="{BB962C8B-B14F-4D97-AF65-F5344CB8AC3E}">
        <p14:creationId xmlns:p14="http://schemas.microsoft.com/office/powerpoint/2010/main" val="14550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Can you tell the difference between equals() method and equality operator (==) in Java?</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132192170"/>
              </p:ext>
            </p:extLst>
          </p:nvPr>
        </p:nvGraphicFramePr>
        <p:xfrm>
          <a:off x="1173191" y="2793683"/>
          <a:ext cx="9005980" cy="3383280"/>
        </p:xfrm>
        <a:graphic>
          <a:graphicData uri="http://schemas.openxmlformats.org/drawingml/2006/table">
            <a:tbl>
              <a:tblPr/>
              <a:tblGrid>
                <a:gridCol w="4502990"/>
                <a:gridCol w="4502990"/>
              </a:tblGrid>
              <a:tr h="342831">
                <a:tc>
                  <a:txBody>
                    <a:bodyPr/>
                    <a:lstStyle/>
                    <a:p>
                      <a:pPr algn="l" fontAlgn="ctr"/>
                      <a:r>
                        <a:rPr lang="en-IN" dirty="0">
                          <a:effectLst/>
                          <a:latin typeface="Lato"/>
                        </a:rPr>
                        <a:t>equals() </a:t>
                      </a:r>
                    </a:p>
                  </a:txBody>
                  <a:tcPr anchor="ctr">
                    <a:lnL>
                      <a:noFill/>
                    </a:lnL>
                    <a:lnR>
                      <a:noFill/>
                    </a:lnR>
                    <a:lnT>
                      <a:noFill/>
                    </a:lnT>
                    <a:lnB>
                      <a:noFill/>
                    </a:lnB>
                    <a:solidFill>
                      <a:srgbClr val="CDD5E4"/>
                    </a:solidFill>
                  </a:tcPr>
                </a:tc>
                <a:tc>
                  <a:txBody>
                    <a:bodyPr/>
                    <a:lstStyle/>
                    <a:p>
                      <a:pPr algn="l" fontAlgn="ctr"/>
                      <a:r>
                        <a:rPr lang="en-IN">
                          <a:effectLst/>
                          <a:latin typeface="Lato"/>
                        </a:rPr>
                        <a:t>==</a:t>
                      </a:r>
                    </a:p>
                  </a:txBody>
                  <a:tcPr anchor="ctr">
                    <a:lnL>
                      <a:noFill/>
                    </a:lnL>
                    <a:lnR>
                      <a:noFill/>
                    </a:lnR>
                    <a:lnT>
                      <a:noFill/>
                    </a:lnT>
                    <a:lnB>
                      <a:noFill/>
                    </a:lnB>
                    <a:solidFill>
                      <a:srgbClr val="CDD5E4"/>
                    </a:solidFill>
                  </a:tcPr>
                </a:tc>
              </a:tr>
              <a:tr h="342831">
                <a:tc>
                  <a:txBody>
                    <a:bodyPr/>
                    <a:lstStyle/>
                    <a:p>
                      <a:pPr algn="l"/>
                      <a:r>
                        <a:rPr lang="en-US" dirty="0">
                          <a:effectLst/>
                          <a:latin typeface="Lato"/>
                        </a:rPr>
                        <a:t>This is a method defined in the Object class. </a:t>
                      </a:r>
                    </a:p>
                  </a:txBody>
                  <a:tcPr anchor="ctr">
                    <a:lnL>
                      <a:noFill/>
                    </a:lnL>
                    <a:lnR>
                      <a:noFill/>
                    </a:lnR>
                    <a:lnT>
                      <a:noFill/>
                    </a:lnT>
                    <a:lnB>
                      <a:noFill/>
                    </a:lnB>
                    <a:solidFill>
                      <a:srgbClr val="F2F6FD"/>
                    </a:solidFill>
                  </a:tcPr>
                </a:tc>
                <a:tc>
                  <a:txBody>
                    <a:bodyPr/>
                    <a:lstStyle/>
                    <a:p>
                      <a:pPr algn="l"/>
                      <a:r>
                        <a:rPr lang="en-US">
                          <a:effectLst/>
                          <a:latin typeface="Lato"/>
                        </a:rPr>
                        <a:t>It is a binary operator in Java.</a:t>
                      </a:r>
                    </a:p>
                  </a:txBody>
                  <a:tcPr anchor="ctr">
                    <a:lnL>
                      <a:noFill/>
                    </a:lnL>
                    <a:lnR>
                      <a:noFill/>
                    </a:lnR>
                    <a:lnT>
                      <a:noFill/>
                    </a:lnT>
                    <a:lnB>
                      <a:noFill/>
                    </a:lnB>
                    <a:solidFill>
                      <a:srgbClr val="F2F6FD"/>
                    </a:solidFill>
                  </a:tcPr>
                </a:tc>
              </a:tr>
              <a:tr h="1114199">
                <a:tc>
                  <a:txBody>
                    <a:bodyPr/>
                    <a:lstStyle/>
                    <a:p>
                      <a:pPr algn="l"/>
                      <a:r>
                        <a:rPr lang="en-US">
                          <a:effectLst/>
                          <a:latin typeface="Lato"/>
                        </a:rPr>
                        <a:t>The .equals() Method is present in the Object class, so we can override our custom .equals() method in the custom class, for objects comparison.</a:t>
                      </a:r>
                    </a:p>
                  </a:txBody>
                  <a:tcPr anchor="ctr">
                    <a:lnL>
                      <a:noFill/>
                    </a:lnL>
                    <a:lnR>
                      <a:noFill/>
                    </a:lnR>
                    <a:lnT>
                      <a:noFill/>
                    </a:lnT>
                    <a:lnB>
                      <a:noFill/>
                    </a:lnB>
                    <a:solidFill>
                      <a:srgbClr val="E4EEFF"/>
                    </a:solidFill>
                  </a:tcPr>
                </a:tc>
                <a:tc>
                  <a:txBody>
                    <a:bodyPr/>
                    <a:lstStyle/>
                    <a:p>
                      <a:pPr algn="l"/>
                      <a:r>
                        <a:rPr lang="en-US">
                          <a:effectLst/>
                          <a:latin typeface="Lato"/>
                        </a:rPr>
                        <a:t>It cannot be modified. They always compare the HashCode.</a:t>
                      </a:r>
                    </a:p>
                  </a:txBody>
                  <a:tcPr anchor="ctr">
                    <a:lnL>
                      <a:noFill/>
                    </a:lnL>
                    <a:lnR>
                      <a:noFill/>
                    </a:lnR>
                    <a:lnT>
                      <a:noFill/>
                    </a:lnT>
                    <a:lnB>
                      <a:noFill/>
                    </a:lnB>
                    <a:solidFill>
                      <a:srgbClr val="E4EEFF"/>
                    </a:solidFill>
                  </a:tcPr>
                </a:tc>
              </a:tr>
              <a:tr h="857076">
                <a:tc>
                  <a:txBody>
                    <a:bodyPr/>
                    <a:lstStyle/>
                    <a:p>
                      <a:pPr algn="l"/>
                      <a:r>
                        <a:rPr lang="en-US">
                          <a:effectLst/>
                          <a:latin typeface="Lato"/>
                        </a:rPr>
                        <a:t>This method is used for checking the equality of contents between two objects as per the specified business logic.</a:t>
                      </a:r>
                    </a:p>
                  </a:txBody>
                  <a:tcPr anchor="ctr">
                    <a:lnL>
                      <a:noFill/>
                    </a:lnL>
                    <a:lnR>
                      <a:noFill/>
                    </a:lnR>
                    <a:lnT>
                      <a:noFill/>
                    </a:lnT>
                    <a:lnB>
                      <a:noFill/>
                    </a:lnB>
                    <a:solidFill>
                      <a:srgbClr val="F2F6FD"/>
                    </a:solidFill>
                  </a:tcPr>
                </a:tc>
                <a:tc>
                  <a:txBody>
                    <a:bodyPr/>
                    <a:lstStyle/>
                    <a:p>
                      <a:pPr algn="l"/>
                      <a:r>
                        <a:rPr lang="en-US" dirty="0">
                          <a:effectLst/>
                          <a:latin typeface="Lato"/>
                        </a:rPr>
                        <a:t>This operator is used for comparing addresses (or references), </a:t>
                      </a:r>
                      <a:r>
                        <a:rPr lang="en-US" dirty="0" err="1">
                          <a:effectLst/>
                          <a:latin typeface="Lato"/>
                        </a:rPr>
                        <a:t>i.e</a:t>
                      </a:r>
                      <a:r>
                        <a:rPr lang="en-US" dirty="0">
                          <a:effectLst/>
                          <a:latin typeface="Lato"/>
                        </a:rPr>
                        <a:t> checks if both the objects are pointing to the same memory location.</a:t>
                      </a:r>
                    </a:p>
                  </a:txBody>
                  <a:tcPr anchor="ctr">
                    <a:lnL>
                      <a:noFill/>
                    </a:lnL>
                    <a:lnR>
                      <a:noFill/>
                    </a:lnR>
                    <a:lnT>
                      <a:noFill/>
                    </a:lnT>
                    <a:lnB>
                      <a:noFill/>
                    </a:lnB>
                    <a:solidFill>
                      <a:srgbClr val="F2F6FD"/>
                    </a:solidFill>
                  </a:tcPr>
                </a:tc>
              </a:tr>
            </a:tbl>
          </a:graphicData>
        </a:graphic>
      </p:graphicFrame>
    </p:spTree>
    <p:extLst>
      <p:ext uri="{BB962C8B-B14F-4D97-AF65-F5344CB8AC3E}">
        <p14:creationId xmlns:p14="http://schemas.microsoft.com/office/powerpoint/2010/main" val="3594738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a:t>W</a:t>
            </a:r>
            <a:r>
              <a:rPr lang="en-IN" b="1" dirty="0" smtClean="0"/>
              <a:t>hat is a constructor?</a:t>
            </a:r>
          </a:p>
          <a:p>
            <a:r>
              <a:rPr lang="en-US" dirty="0"/>
              <a:t> A constructor in Java is a </a:t>
            </a:r>
            <a:r>
              <a:rPr lang="en-US" b="1" dirty="0"/>
              <a:t>special method</a:t>
            </a:r>
            <a:r>
              <a:rPr lang="en-US" dirty="0"/>
              <a:t> that is used to initialize objects. The constructor is called when an object of a class is created. It can be used to set initial values for object attributes.</a:t>
            </a:r>
            <a:endParaRPr lang="en-IN" dirty="0"/>
          </a:p>
        </p:txBody>
      </p:sp>
    </p:spTree>
    <p:extLst>
      <p:ext uri="{BB962C8B-B14F-4D97-AF65-F5344CB8AC3E}">
        <p14:creationId xmlns:p14="http://schemas.microsoft.com/office/powerpoint/2010/main" val="16661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smtClean="0"/>
              <a:t>Briefly explain the concept of constructor overloading</a:t>
            </a:r>
          </a:p>
          <a:p>
            <a:r>
              <a:rPr lang="en-US" dirty="0" smtClean="0"/>
              <a:t>Constructor overloading is the process of creating multiple constructors in the class consisting of the same name with a difference in the constructor parameters. Depending upon the number of parameters and their corresponding types, distinguishing of the different types of constructors is done by the compiler.</a:t>
            </a:r>
          </a:p>
          <a:p>
            <a:endParaRPr lang="en-US" dirty="0" smtClean="0"/>
          </a:p>
        </p:txBody>
      </p:sp>
    </p:spTree>
    <p:extLst>
      <p:ext uri="{BB962C8B-B14F-4D97-AF65-F5344CB8AC3E}">
        <p14:creationId xmlns:p14="http://schemas.microsoft.com/office/powerpoint/2010/main" val="1778763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IN" dirty="0" smtClean="0"/>
              <a:t>class Hospital {</a:t>
            </a:r>
          </a:p>
          <a:p>
            <a:pPr marL="457200" lvl="1" indent="0">
              <a:buNone/>
            </a:pPr>
            <a:r>
              <a:rPr lang="en-IN" dirty="0" err="1" smtClean="0"/>
              <a:t>int</a:t>
            </a:r>
            <a:r>
              <a:rPr lang="en-IN" dirty="0" smtClean="0"/>
              <a:t> variable1, variable2;</a:t>
            </a:r>
          </a:p>
          <a:p>
            <a:pPr marL="457200" lvl="1" indent="0">
              <a:buNone/>
            </a:pPr>
            <a:r>
              <a:rPr lang="en-IN" dirty="0" smtClean="0"/>
              <a:t>double variable3;</a:t>
            </a:r>
          </a:p>
          <a:p>
            <a:pPr marL="457200" lvl="1" indent="0">
              <a:buNone/>
            </a:pPr>
            <a:r>
              <a:rPr lang="en-IN" dirty="0" smtClean="0"/>
              <a:t>public Hospital(</a:t>
            </a:r>
            <a:r>
              <a:rPr lang="en-IN" dirty="0" err="1" smtClean="0"/>
              <a:t>int</a:t>
            </a:r>
            <a:r>
              <a:rPr lang="en-IN" dirty="0" smtClean="0"/>
              <a:t> doctors, </a:t>
            </a:r>
            <a:r>
              <a:rPr lang="en-IN" dirty="0" err="1" smtClean="0"/>
              <a:t>int</a:t>
            </a:r>
            <a:r>
              <a:rPr lang="en-IN" dirty="0" smtClean="0"/>
              <a:t> nurses) {</a:t>
            </a:r>
          </a:p>
          <a:p>
            <a:pPr marL="914400" lvl="2" indent="0">
              <a:buNone/>
            </a:pPr>
            <a:r>
              <a:rPr lang="en-IN" dirty="0" smtClean="0"/>
              <a:t> variable1 = doctors;</a:t>
            </a:r>
          </a:p>
          <a:p>
            <a:pPr marL="914400" lvl="2" indent="0">
              <a:buNone/>
            </a:pPr>
            <a:r>
              <a:rPr lang="en-IN" dirty="0" smtClean="0"/>
              <a:t> variable2 = nurses;</a:t>
            </a:r>
          </a:p>
          <a:p>
            <a:pPr marL="0" indent="0">
              <a:buNone/>
            </a:pPr>
            <a:r>
              <a:rPr lang="en-IN" dirty="0" smtClean="0"/>
              <a:t>}</a:t>
            </a:r>
          </a:p>
          <a:p>
            <a:pPr marL="0" indent="0">
              <a:buNone/>
            </a:pPr>
            <a:r>
              <a:rPr lang="en-IN" dirty="0" smtClean="0"/>
              <a:t>public Hospital(</a:t>
            </a:r>
            <a:r>
              <a:rPr lang="en-IN" dirty="0" err="1" smtClean="0"/>
              <a:t>int</a:t>
            </a:r>
            <a:r>
              <a:rPr lang="en-IN" dirty="0" smtClean="0"/>
              <a:t> doctors) {</a:t>
            </a:r>
          </a:p>
          <a:p>
            <a:pPr marL="0" indent="0">
              <a:buNone/>
            </a:pPr>
            <a:r>
              <a:rPr lang="en-IN" dirty="0"/>
              <a:t>	</a:t>
            </a:r>
            <a:r>
              <a:rPr lang="en-IN" dirty="0" smtClean="0"/>
              <a:t>variable1 = doctors;</a:t>
            </a:r>
          </a:p>
          <a:p>
            <a:pPr marL="0" indent="0">
              <a:buNone/>
            </a:pPr>
            <a:r>
              <a:rPr lang="en-IN" dirty="0" smtClean="0"/>
              <a:t>}</a:t>
            </a:r>
          </a:p>
          <a:p>
            <a:pPr marL="0" indent="0">
              <a:buNone/>
            </a:pPr>
            <a:r>
              <a:rPr lang="en-IN" dirty="0" smtClean="0"/>
              <a:t>public Hospital(double salaries) {</a:t>
            </a:r>
          </a:p>
          <a:p>
            <a:pPr marL="0" indent="0">
              <a:buNone/>
            </a:pPr>
            <a:r>
              <a:rPr lang="en-IN" dirty="0"/>
              <a:t>	</a:t>
            </a:r>
            <a:r>
              <a:rPr lang="en-IN" dirty="0" smtClean="0"/>
              <a:t>variable3 = salaries</a:t>
            </a:r>
          </a:p>
          <a:p>
            <a:pPr marL="0" indent="0">
              <a:buNone/>
            </a:pPr>
            <a:r>
              <a:rPr lang="en-IN" dirty="0" smtClean="0"/>
              <a:t>}</a:t>
            </a:r>
          </a:p>
          <a:p>
            <a:pPr marL="0" indent="0">
              <a:buNone/>
            </a:pPr>
            <a:r>
              <a:rPr lang="en-IN" dirty="0" smtClean="0"/>
              <a:t>}</a:t>
            </a:r>
          </a:p>
          <a:p>
            <a:endParaRPr lang="en-IN" dirty="0"/>
          </a:p>
        </p:txBody>
      </p:sp>
    </p:spTree>
    <p:extLst>
      <p:ext uri="{BB962C8B-B14F-4D97-AF65-F5344CB8AC3E}">
        <p14:creationId xmlns:p14="http://schemas.microsoft.com/office/powerpoint/2010/main" val="12230896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US" sz="4500" dirty="0" smtClean="0"/>
              <a:t>Define Copy constructor in java.</a:t>
            </a:r>
          </a:p>
          <a:p>
            <a:r>
              <a:rPr lang="en-US" dirty="0" smtClean="0"/>
              <a:t>Copy Constructor is the constructor used when we want to initialize the value to the new object from the old object of the same class. </a:t>
            </a:r>
          </a:p>
          <a:p>
            <a:endParaRPr lang="en-US" dirty="0" smtClean="0"/>
          </a:p>
          <a:p>
            <a:pPr marL="457200" lvl="1" indent="0">
              <a:buNone/>
            </a:pPr>
            <a:r>
              <a:rPr lang="en-US" dirty="0" smtClean="0"/>
              <a:t>class </a:t>
            </a:r>
            <a:r>
              <a:rPr lang="en-US" dirty="0" err="1" smtClean="0"/>
              <a:t>InterviewBit</a:t>
            </a:r>
            <a:r>
              <a:rPr lang="en-US" dirty="0" smtClean="0"/>
              <a:t>{</a:t>
            </a:r>
          </a:p>
          <a:p>
            <a:pPr marL="457200" lvl="1" indent="0">
              <a:buNone/>
            </a:pPr>
            <a:r>
              <a:rPr lang="en-US" dirty="0" smtClean="0"/>
              <a:t>   String department;</a:t>
            </a:r>
          </a:p>
          <a:p>
            <a:pPr marL="457200" lvl="1" indent="0">
              <a:buNone/>
            </a:pPr>
            <a:r>
              <a:rPr lang="en-US" dirty="0" smtClean="0"/>
              <a:t>   String service;</a:t>
            </a:r>
          </a:p>
          <a:p>
            <a:pPr marL="457200" lvl="1" indent="0">
              <a:buNone/>
            </a:pPr>
            <a:r>
              <a:rPr lang="en-US" dirty="0" smtClean="0"/>
              <a:t>   </a:t>
            </a:r>
            <a:r>
              <a:rPr lang="en-US" dirty="0" err="1" smtClean="0"/>
              <a:t>InterviewBit</a:t>
            </a:r>
            <a:r>
              <a:rPr lang="en-US" dirty="0" smtClean="0"/>
              <a:t>(</a:t>
            </a:r>
            <a:r>
              <a:rPr lang="en-US" dirty="0" err="1" smtClean="0"/>
              <a:t>InterviewBit</a:t>
            </a:r>
            <a:r>
              <a:rPr lang="en-US" dirty="0" smtClean="0"/>
              <a:t> </a:t>
            </a:r>
            <a:r>
              <a:rPr lang="en-US" dirty="0" err="1" smtClean="0"/>
              <a:t>ib</a:t>
            </a:r>
            <a:r>
              <a:rPr lang="en-US" dirty="0" smtClean="0"/>
              <a:t>){</a:t>
            </a:r>
          </a:p>
          <a:p>
            <a:pPr marL="457200" lvl="1" indent="0">
              <a:buNone/>
            </a:pPr>
            <a:r>
              <a:rPr lang="en-US" dirty="0" smtClean="0"/>
              <a:t>       </a:t>
            </a:r>
            <a:r>
              <a:rPr lang="en-US" dirty="0" err="1" smtClean="0"/>
              <a:t>this.departments</a:t>
            </a:r>
            <a:r>
              <a:rPr lang="en-US" dirty="0" smtClean="0"/>
              <a:t> = </a:t>
            </a:r>
            <a:r>
              <a:rPr lang="en-US" dirty="0" err="1" smtClean="0"/>
              <a:t>ib.departments</a:t>
            </a:r>
            <a:r>
              <a:rPr lang="en-US" dirty="0" smtClean="0"/>
              <a:t>;</a:t>
            </a:r>
          </a:p>
          <a:p>
            <a:pPr marL="457200" lvl="1" indent="0">
              <a:buNone/>
            </a:pPr>
            <a:r>
              <a:rPr lang="en-US" dirty="0" smtClean="0"/>
              <a:t>       </a:t>
            </a:r>
            <a:r>
              <a:rPr lang="en-US" dirty="0" err="1" smtClean="0"/>
              <a:t>this.services</a:t>
            </a:r>
            <a:r>
              <a:rPr lang="en-US" dirty="0" smtClean="0"/>
              <a:t> = </a:t>
            </a:r>
            <a:r>
              <a:rPr lang="en-US" dirty="0" err="1" smtClean="0"/>
              <a:t>ib.services</a:t>
            </a:r>
            <a:r>
              <a:rPr lang="en-US" dirty="0" smtClean="0"/>
              <a:t>;</a:t>
            </a:r>
          </a:p>
          <a:p>
            <a:pPr marL="457200" lvl="1" indent="0">
              <a:buNone/>
            </a:pPr>
            <a:r>
              <a:rPr lang="en-US" dirty="0" smtClean="0"/>
              <a:t>   }</a:t>
            </a:r>
          </a:p>
          <a:p>
            <a:pPr marL="457200" lvl="1" indent="0">
              <a:buNone/>
            </a:pPr>
            <a:r>
              <a:rPr lang="en-US" dirty="0" smtClean="0"/>
              <a:t>}</a:t>
            </a:r>
          </a:p>
          <a:p>
            <a:r>
              <a:rPr lang="en-US" dirty="0" smtClean="0"/>
              <a:t>Here we are initializing the new object value from the old object value in the constructor. Although, this can also be achieved with the help of object cloning.</a:t>
            </a:r>
            <a:endParaRPr lang="en-IN" dirty="0"/>
          </a:p>
        </p:txBody>
      </p:sp>
    </p:spTree>
    <p:extLst>
      <p:ext uri="{BB962C8B-B14F-4D97-AF65-F5344CB8AC3E}">
        <p14:creationId xmlns:p14="http://schemas.microsoft.com/office/powerpoint/2010/main" val="191940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1" end="11"/>
                                            </p:txEl>
                                          </p:spTgt>
                                        </p:tgtEl>
                                        <p:attrNameLst>
                                          <p:attrName>style.visibility</p:attrName>
                                        </p:attrNameLst>
                                      </p:cBhvr>
                                      <p:to>
                                        <p:strVal val="visible"/>
                                      </p:to>
                                    </p:set>
                                    <p:anim calcmode="lin" valueType="num">
                                      <p:cBhvr additive="base">
                                        <p:cTn id="6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smtClean="0"/>
              <a:t>Can the main method be Overloaded?</a:t>
            </a:r>
          </a:p>
          <a:p>
            <a:r>
              <a:rPr lang="en-US" dirty="0" smtClean="0"/>
              <a:t>Yes, It is possible to overload the main method. We can create as many overloaded main methods we want. However, JVM has a predefined calling method that JVM will only call the main method with the definition of - </a:t>
            </a:r>
          </a:p>
          <a:p>
            <a:endParaRPr lang="en-US" dirty="0" smtClean="0"/>
          </a:p>
          <a:p>
            <a:r>
              <a:rPr lang="en-US" dirty="0" smtClean="0"/>
              <a:t>public static void main(string[] </a:t>
            </a:r>
            <a:r>
              <a:rPr lang="en-US" dirty="0" err="1" smtClean="0"/>
              <a:t>args</a:t>
            </a:r>
            <a:r>
              <a:rPr lang="en-US" dirty="0" smtClean="0"/>
              <a:t>)</a:t>
            </a:r>
            <a:endParaRPr lang="en-IN" dirty="0"/>
          </a:p>
        </p:txBody>
      </p:sp>
    </p:spTree>
    <p:extLst>
      <p:ext uri="{BB962C8B-B14F-4D97-AF65-F5344CB8AC3E}">
        <p14:creationId xmlns:p14="http://schemas.microsoft.com/office/powerpoint/2010/main" val="1418184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Autofit/>
          </a:bodyPr>
          <a:lstStyle/>
          <a:p>
            <a:pPr marL="0" indent="0">
              <a:spcBef>
                <a:spcPts val="0"/>
              </a:spcBef>
              <a:buNone/>
            </a:pPr>
            <a:r>
              <a:rPr lang="en-IN" sz="1800" dirty="0" smtClean="0"/>
              <a:t>class Main {</a:t>
            </a:r>
          </a:p>
          <a:p>
            <a:pPr marL="0" indent="0">
              <a:spcBef>
                <a:spcPts val="0"/>
              </a:spcBef>
              <a:buNone/>
            </a:pPr>
            <a:r>
              <a:rPr lang="en-IN" sz="1800" dirty="0" smtClean="0"/>
              <a:t>    public static void main(String </a:t>
            </a:r>
            <a:r>
              <a:rPr lang="en-IN" sz="1800" dirty="0" err="1" smtClean="0"/>
              <a:t>args</a:t>
            </a:r>
            <a:r>
              <a:rPr lang="en-IN" sz="1800" dirty="0" smtClean="0"/>
              <a:t>[]) {</a:t>
            </a:r>
          </a:p>
          <a:p>
            <a:pPr marL="0" indent="0">
              <a:spcBef>
                <a:spcPts val="0"/>
              </a:spcBef>
              <a:buNone/>
            </a:pPr>
            <a:r>
              <a:rPr lang="en-IN" sz="1800" dirty="0" smtClean="0"/>
              <a:t>        </a:t>
            </a:r>
            <a:r>
              <a:rPr lang="en-IN" sz="1800" dirty="0" err="1" smtClean="0"/>
              <a:t>System.out.println</a:t>
            </a:r>
            <a:r>
              <a:rPr lang="en-IN" sz="1800" dirty="0" smtClean="0"/>
              <a:t>(" Main Method");</a:t>
            </a:r>
          </a:p>
          <a:p>
            <a:pPr marL="0" indent="0">
              <a:spcBef>
                <a:spcPts val="0"/>
              </a:spcBef>
              <a:buNone/>
            </a:pPr>
            <a:r>
              <a:rPr lang="en-IN" sz="1800" dirty="0" smtClean="0"/>
              <a:t>    }</a:t>
            </a:r>
          </a:p>
          <a:p>
            <a:pPr marL="0" indent="0">
              <a:spcBef>
                <a:spcPts val="0"/>
              </a:spcBef>
              <a:buNone/>
            </a:pPr>
            <a:r>
              <a:rPr lang="en-IN" sz="1800" dirty="0" smtClean="0"/>
              <a:t>    public static void main(</a:t>
            </a:r>
            <a:r>
              <a:rPr lang="en-IN" sz="1800" dirty="0" err="1" smtClean="0"/>
              <a:t>int</a:t>
            </a:r>
            <a:r>
              <a:rPr lang="en-IN" sz="1800" dirty="0" smtClean="0"/>
              <a:t>[] </a:t>
            </a:r>
            <a:r>
              <a:rPr lang="en-IN" sz="1800" dirty="0" err="1" smtClean="0"/>
              <a:t>args</a:t>
            </a:r>
            <a:r>
              <a:rPr lang="en-IN" sz="1800" dirty="0" smtClean="0"/>
              <a:t>){</a:t>
            </a:r>
          </a:p>
          <a:p>
            <a:pPr marL="0" indent="0">
              <a:spcBef>
                <a:spcPts val="0"/>
              </a:spcBef>
              <a:buNone/>
            </a:pPr>
            <a:r>
              <a:rPr lang="en-IN" sz="1800" dirty="0" smtClean="0"/>
              <a:t>        </a:t>
            </a:r>
            <a:r>
              <a:rPr lang="en-IN" sz="1800" dirty="0" err="1" smtClean="0"/>
              <a:t>System.out.println</a:t>
            </a:r>
            <a:r>
              <a:rPr lang="en-IN" sz="1800" dirty="0" smtClean="0"/>
              <a:t>("Overloaded Integer array Main Method");</a:t>
            </a:r>
          </a:p>
          <a:p>
            <a:pPr marL="0" indent="0">
              <a:spcBef>
                <a:spcPts val="0"/>
              </a:spcBef>
              <a:buNone/>
            </a:pPr>
            <a:r>
              <a:rPr lang="en-IN" sz="1800" dirty="0" smtClean="0"/>
              <a:t>    }</a:t>
            </a:r>
          </a:p>
          <a:p>
            <a:pPr marL="0" indent="0">
              <a:spcBef>
                <a:spcPts val="0"/>
              </a:spcBef>
              <a:buNone/>
            </a:pPr>
            <a:r>
              <a:rPr lang="en-IN" sz="1800" dirty="0" smtClean="0"/>
              <a:t>    public static void main(char[] </a:t>
            </a:r>
            <a:r>
              <a:rPr lang="en-IN" sz="1800" dirty="0" err="1" smtClean="0"/>
              <a:t>args</a:t>
            </a:r>
            <a:r>
              <a:rPr lang="en-IN" sz="1800" dirty="0" smtClean="0"/>
              <a:t>){</a:t>
            </a:r>
          </a:p>
          <a:p>
            <a:pPr marL="0" indent="0">
              <a:spcBef>
                <a:spcPts val="0"/>
              </a:spcBef>
              <a:buNone/>
            </a:pPr>
            <a:r>
              <a:rPr lang="en-IN" sz="1800" dirty="0" smtClean="0"/>
              <a:t>        </a:t>
            </a:r>
            <a:r>
              <a:rPr lang="en-IN" sz="1800" dirty="0" err="1" smtClean="0"/>
              <a:t>System.out.println</a:t>
            </a:r>
            <a:r>
              <a:rPr lang="en-IN" sz="1800" dirty="0" smtClean="0"/>
              <a:t>("Overloaded Character array Main Method");</a:t>
            </a:r>
          </a:p>
          <a:p>
            <a:pPr marL="0" indent="0">
              <a:spcBef>
                <a:spcPts val="0"/>
              </a:spcBef>
              <a:buNone/>
            </a:pPr>
            <a:r>
              <a:rPr lang="en-IN" sz="1800" dirty="0" smtClean="0"/>
              <a:t>    }</a:t>
            </a:r>
          </a:p>
          <a:p>
            <a:pPr marL="0" indent="0">
              <a:spcBef>
                <a:spcPts val="0"/>
              </a:spcBef>
              <a:buNone/>
            </a:pPr>
            <a:r>
              <a:rPr lang="en-IN" sz="1800" dirty="0" smtClean="0"/>
              <a:t>    public static void main(double[] </a:t>
            </a:r>
            <a:r>
              <a:rPr lang="en-IN" sz="1800" dirty="0" err="1" smtClean="0"/>
              <a:t>args</a:t>
            </a:r>
            <a:r>
              <a:rPr lang="en-IN" sz="1800" dirty="0" smtClean="0"/>
              <a:t>){</a:t>
            </a:r>
          </a:p>
          <a:p>
            <a:pPr marL="0" indent="0">
              <a:spcBef>
                <a:spcPts val="0"/>
              </a:spcBef>
              <a:buNone/>
            </a:pPr>
            <a:r>
              <a:rPr lang="en-IN" sz="1800" dirty="0" smtClean="0"/>
              <a:t>        </a:t>
            </a:r>
            <a:r>
              <a:rPr lang="en-IN" sz="1800" dirty="0" err="1" smtClean="0"/>
              <a:t>System.out.println</a:t>
            </a:r>
            <a:r>
              <a:rPr lang="en-IN" sz="1800" dirty="0" smtClean="0"/>
              <a:t>("Overloaded Double array Main Method");</a:t>
            </a:r>
          </a:p>
          <a:p>
            <a:pPr marL="0" indent="0">
              <a:spcBef>
                <a:spcPts val="0"/>
              </a:spcBef>
              <a:buNone/>
            </a:pPr>
            <a:r>
              <a:rPr lang="en-IN" sz="1800" dirty="0" smtClean="0"/>
              <a:t>    }</a:t>
            </a:r>
          </a:p>
          <a:p>
            <a:pPr marL="0" indent="0">
              <a:spcBef>
                <a:spcPts val="0"/>
              </a:spcBef>
              <a:buNone/>
            </a:pPr>
            <a:r>
              <a:rPr lang="en-IN" sz="1800" dirty="0" smtClean="0"/>
              <a:t>    public static void main(float </a:t>
            </a:r>
            <a:r>
              <a:rPr lang="en-IN" sz="1800" dirty="0" err="1" smtClean="0"/>
              <a:t>args</a:t>
            </a:r>
            <a:r>
              <a:rPr lang="en-IN" sz="1800" dirty="0" smtClean="0"/>
              <a:t>){</a:t>
            </a:r>
          </a:p>
          <a:p>
            <a:pPr marL="0" indent="0">
              <a:spcBef>
                <a:spcPts val="0"/>
              </a:spcBef>
              <a:buNone/>
            </a:pPr>
            <a:r>
              <a:rPr lang="en-IN" sz="1800" dirty="0" smtClean="0"/>
              <a:t>        </a:t>
            </a:r>
            <a:r>
              <a:rPr lang="en-IN" sz="1800" dirty="0" err="1" smtClean="0"/>
              <a:t>System.out.println</a:t>
            </a:r>
            <a:r>
              <a:rPr lang="en-IN" sz="1800" dirty="0" smtClean="0"/>
              <a:t>("Overloaded float Main Method");</a:t>
            </a:r>
          </a:p>
          <a:p>
            <a:pPr marL="0" indent="0">
              <a:spcBef>
                <a:spcPts val="0"/>
              </a:spcBef>
              <a:buNone/>
            </a:pPr>
            <a:r>
              <a:rPr lang="en-IN" sz="1800" dirty="0" smtClean="0"/>
              <a:t>    }</a:t>
            </a:r>
          </a:p>
          <a:p>
            <a:pPr marL="0" indent="0">
              <a:spcBef>
                <a:spcPts val="0"/>
              </a:spcBef>
              <a:buNone/>
            </a:pPr>
            <a:r>
              <a:rPr lang="en-IN" sz="1800" dirty="0" smtClean="0"/>
              <a:t>}</a:t>
            </a:r>
            <a:endParaRPr lang="en-IN" sz="1800" dirty="0"/>
          </a:p>
        </p:txBody>
      </p:sp>
    </p:spTree>
    <p:extLst>
      <p:ext uri="{BB962C8B-B14F-4D97-AF65-F5344CB8AC3E}">
        <p14:creationId xmlns:p14="http://schemas.microsoft.com/office/powerpoint/2010/main" val="10535057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Comment on method overloading and overriding by citing relevant examples.</a:t>
            </a:r>
          </a:p>
          <a:p>
            <a:r>
              <a:rPr lang="en-US" dirty="0"/>
              <a:t>In Java, </a:t>
            </a:r>
            <a:r>
              <a:rPr lang="en-US" b="1" dirty="0"/>
              <a:t>method overloading</a:t>
            </a:r>
            <a:r>
              <a:rPr lang="en-US" dirty="0"/>
              <a:t> is made possible by introducing different methods in the same class consisting of the same name. Still, all the functions differ in the number or type of parameters. It takes place inside a class and enhances program readability.</a:t>
            </a:r>
          </a:p>
          <a:p>
            <a:endParaRPr lang="en-IN" dirty="0"/>
          </a:p>
        </p:txBody>
      </p:sp>
    </p:spTree>
    <p:extLst>
      <p:ext uri="{BB962C8B-B14F-4D97-AF65-F5344CB8AC3E}">
        <p14:creationId xmlns:p14="http://schemas.microsoft.com/office/powerpoint/2010/main" val="2992071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marL="0" indent="0">
              <a:buNone/>
            </a:pPr>
            <a:r>
              <a:rPr lang="en-IN" dirty="0" smtClean="0"/>
              <a:t>class </a:t>
            </a:r>
            <a:r>
              <a:rPr lang="en-IN" dirty="0" err="1" smtClean="0"/>
              <a:t>OverloadingHelp</a:t>
            </a:r>
            <a:r>
              <a:rPr lang="en-IN" dirty="0" smtClean="0"/>
              <a:t> {</a:t>
            </a:r>
          </a:p>
          <a:p>
            <a:pPr marL="0" indent="0">
              <a:buNone/>
            </a:pPr>
            <a:r>
              <a:rPr lang="en-IN" dirty="0" smtClean="0"/>
              <a:t>   public </a:t>
            </a:r>
            <a:r>
              <a:rPr lang="en-IN" dirty="0" err="1" smtClean="0"/>
              <a:t>int</a:t>
            </a:r>
            <a:r>
              <a:rPr lang="en-IN" dirty="0" smtClean="0"/>
              <a:t> </a:t>
            </a:r>
            <a:r>
              <a:rPr lang="en-IN" dirty="0" err="1" smtClean="0"/>
              <a:t>findarea</a:t>
            </a:r>
            <a:r>
              <a:rPr lang="en-IN" dirty="0" smtClean="0"/>
              <a:t> (</a:t>
            </a:r>
            <a:r>
              <a:rPr lang="en-IN" dirty="0" err="1" smtClean="0"/>
              <a:t>int</a:t>
            </a:r>
            <a:r>
              <a:rPr lang="en-IN" dirty="0" smtClean="0"/>
              <a:t> l, </a:t>
            </a:r>
            <a:r>
              <a:rPr lang="en-IN" dirty="0" err="1" smtClean="0"/>
              <a:t>int</a:t>
            </a:r>
            <a:r>
              <a:rPr lang="en-IN" dirty="0" smtClean="0"/>
              <a:t> b) {</a:t>
            </a:r>
          </a:p>
          <a:p>
            <a:pPr marL="0" indent="0">
              <a:buNone/>
            </a:pPr>
            <a:r>
              <a:rPr lang="en-IN" dirty="0" smtClean="0"/>
              <a:t>           </a:t>
            </a:r>
            <a:r>
              <a:rPr lang="en-IN" dirty="0" err="1" smtClean="0"/>
              <a:t>int</a:t>
            </a:r>
            <a:r>
              <a:rPr lang="en-IN" dirty="0" smtClean="0"/>
              <a:t> var1;</a:t>
            </a:r>
          </a:p>
          <a:p>
            <a:pPr marL="0" indent="0">
              <a:buNone/>
            </a:pPr>
            <a:r>
              <a:rPr lang="en-IN" dirty="0" smtClean="0"/>
              <a:t>           var1 = l * b;</a:t>
            </a:r>
          </a:p>
          <a:p>
            <a:pPr marL="0" indent="0">
              <a:buNone/>
            </a:pPr>
            <a:r>
              <a:rPr lang="en-IN" dirty="0" smtClean="0"/>
              <a:t>           return var1;</a:t>
            </a:r>
          </a:p>
          <a:p>
            <a:pPr marL="0" indent="0">
              <a:buNone/>
            </a:pPr>
            <a:r>
              <a:rPr lang="en-IN" dirty="0" smtClean="0"/>
              <a:t>   }</a:t>
            </a:r>
          </a:p>
          <a:p>
            <a:pPr marL="0" indent="0">
              <a:buNone/>
            </a:pPr>
            <a:r>
              <a:rPr lang="en-IN" dirty="0" smtClean="0"/>
              <a:t>   public </a:t>
            </a:r>
            <a:r>
              <a:rPr lang="en-IN" dirty="0" err="1" smtClean="0"/>
              <a:t>int</a:t>
            </a:r>
            <a:r>
              <a:rPr lang="en-IN" dirty="0" smtClean="0"/>
              <a:t> </a:t>
            </a:r>
            <a:r>
              <a:rPr lang="en-IN" dirty="0" err="1" smtClean="0"/>
              <a:t>findarea</a:t>
            </a:r>
            <a:r>
              <a:rPr lang="en-IN" dirty="0" smtClean="0"/>
              <a:t> (</a:t>
            </a:r>
            <a:r>
              <a:rPr lang="en-IN" dirty="0" err="1" smtClean="0"/>
              <a:t>int</a:t>
            </a:r>
            <a:r>
              <a:rPr lang="en-IN" dirty="0" smtClean="0"/>
              <a:t> l, </a:t>
            </a:r>
            <a:r>
              <a:rPr lang="en-IN" dirty="0" err="1" smtClean="0"/>
              <a:t>int</a:t>
            </a:r>
            <a:r>
              <a:rPr lang="en-IN" dirty="0" smtClean="0"/>
              <a:t> b, </a:t>
            </a:r>
            <a:r>
              <a:rPr lang="en-IN" dirty="0" err="1" smtClean="0"/>
              <a:t>int</a:t>
            </a:r>
            <a:r>
              <a:rPr lang="en-IN" dirty="0" smtClean="0"/>
              <a:t> h) {</a:t>
            </a:r>
          </a:p>
          <a:p>
            <a:pPr marL="0" indent="0">
              <a:buNone/>
            </a:pPr>
            <a:r>
              <a:rPr lang="en-IN" dirty="0" smtClean="0"/>
              <a:t>           </a:t>
            </a:r>
            <a:r>
              <a:rPr lang="en-IN" dirty="0" err="1" smtClean="0"/>
              <a:t>int</a:t>
            </a:r>
            <a:r>
              <a:rPr lang="en-IN" dirty="0" smtClean="0"/>
              <a:t> var2;</a:t>
            </a:r>
          </a:p>
          <a:p>
            <a:pPr marL="0" indent="0">
              <a:buNone/>
            </a:pPr>
            <a:r>
              <a:rPr lang="en-IN" dirty="0" smtClean="0"/>
              <a:t>           var2 = l * b * h;</a:t>
            </a:r>
          </a:p>
          <a:p>
            <a:pPr marL="0" indent="0">
              <a:buNone/>
            </a:pPr>
            <a:r>
              <a:rPr lang="en-IN" dirty="0" smtClean="0"/>
              <a:t>           return var2;</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24089991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Method overriding</a:t>
            </a:r>
            <a:r>
              <a:rPr lang="en-US" dirty="0"/>
              <a:t> is the concept in which two methods having the same method signature are present in two different classes in which an inheritance relationship is present. A particular method implementation (already present in the base class) is possible for the derived class by using method overriding.</a:t>
            </a:r>
            <a:endParaRPr lang="en-IN" dirty="0"/>
          </a:p>
        </p:txBody>
      </p:sp>
    </p:spTree>
    <p:extLst>
      <p:ext uri="{BB962C8B-B14F-4D97-AF65-F5344CB8AC3E}">
        <p14:creationId xmlns:p14="http://schemas.microsoft.com/office/powerpoint/2010/main" val="3564263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Why is Java a platform independent language?</a:t>
            </a:r>
          </a:p>
          <a:p>
            <a:r>
              <a:rPr lang="en-US" dirty="0"/>
              <a:t>Java language was developed so that it does not depend on any hardware or software because the </a:t>
            </a:r>
            <a:r>
              <a:rPr lang="en-US" b="1" dirty="0"/>
              <a:t>compiler</a:t>
            </a:r>
            <a:r>
              <a:rPr lang="en-US" dirty="0"/>
              <a:t> compiles the code and then converts it to platform-independent byte code which can be run on multiple systems.</a:t>
            </a:r>
          </a:p>
          <a:p>
            <a:endParaRPr lang="en-IN" dirty="0"/>
          </a:p>
        </p:txBody>
      </p:sp>
    </p:spTree>
    <p:extLst>
      <p:ext uri="{BB962C8B-B14F-4D97-AF65-F5344CB8AC3E}">
        <p14:creationId xmlns:p14="http://schemas.microsoft.com/office/powerpoint/2010/main" val="36572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t>class </a:t>
            </a:r>
            <a:r>
              <a:rPr lang="en-IN" dirty="0" err="1" smtClean="0"/>
              <a:t>HumanBeing</a:t>
            </a:r>
            <a:r>
              <a:rPr lang="en-IN" dirty="0" smtClean="0"/>
              <a:t> {</a:t>
            </a:r>
          </a:p>
          <a:p>
            <a:pPr marL="0" indent="0">
              <a:buNone/>
            </a:pPr>
            <a:r>
              <a:rPr lang="en-IN" dirty="0" smtClean="0"/>
              <a:t>       public </a:t>
            </a:r>
            <a:r>
              <a:rPr lang="en-IN" dirty="0" err="1" smtClean="0"/>
              <a:t>int</a:t>
            </a:r>
            <a:r>
              <a:rPr lang="en-IN" dirty="0" smtClean="0"/>
              <a:t> walk (</a:t>
            </a:r>
            <a:r>
              <a:rPr lang="en-IN" dirty="0" err="1" smtClean="0"/>
              <a:t>int</a:t>
            </a:r>
            <a:r>
              <a:rPr lang="en-IN" dirty="0" smtClean="0"/>
              <a:t> distance, </a:t>
            </a:r>
            <a:r>
              <a:rPr lang="en-IN" dirty="0" err="1" smtClean="0"/>
              <a:t>int</a:t>
            </a:r>
            <a:r>
              <a:rPr lang="en-IN" dirty="0" smtClean="0"/>
              <a:t> time) {</a:t>
            </a:r>
          </a:p>
          <a:p>
            <a:pPr marL="0" indent="0">
              <a:buNone/>
            </a:pPr>
            <a:r>
              <a:rPr lang="en-IN" dirty="0" smtClean="0"/>
              <a:t>               </a:t>
            </a:r>
            <a:r>
              <a:rPr lang="en-IN" dirty="0" err="1" smtClean="0"/>
              <a:t>int</a:t>
            </a:r>
            <a:r>
              <a:rPr lang="en-IN" dirty="0" smtClean="0"/>
              <a:t> speed = distance / time;</a:t>
            </a:r>
          </a:p>
          <a:p>
            <a:pPr marL="0" indent="0">
              <a:buNone/>
            </a:pPr>
            <a:r>
              <a:rPr lang="en-IN" dirty="0" smtClean="0"/>
              <a:t>               return speed;</a:t>
            </a:r>
          </a:p>
          <a:p>
            <a:pPr marL="0" indent="0">
              <a:buNone/>
            </a:pPr>
            <a:r>
              <a:rPr lang="en-IN" dirty="0" smtClean="0"/>
              <a:t>       }</a:t>
            </a:r>
          </a:p>
          <a:p>
            <a:pPr marL="0" indent="0">
              <a:buNone/>
            </a:pPr>
            <a:r>
              <a:rPr lang="en-IN" dirty="0" smtClean="0"/>
              <a:t>}</a:t>
            </a:r>
          </a:p>
          <a:p>
            <a:pPr marL="0" indent="0">
              <a:buNone/>
            </a:pPr>
            <a:r>
              <a:rPr lang="en-IN" dirty="0" smtClean="0"/>
              <a:t>class Athlete extends </a:t>
            </a:r>
            <a:r>
              <a:rPr lang="en-IN" dirty="0" err="1" smtClean="0"/>
              <a:t>HumanBeing</a:t>
            </a:r>
            <a:r>
              <a:rPr lang="en-IN" dirty="0" smtClean="0"/>
              <a:t> {</a:t>
            </a:r>
          </a:p>
          <a:p>
            <a:pPr marL="0" indent="0">
              <a:buNone/>
            </a:pPr>
            <a:r>
              <a:rPr lang="en-IN" dirty="0" smtClean="0"/>
              <a:t>       public </a:t>
            </a:r>
            <a:r>
              <a:rPr lang="en-IN" dirty="0" err="1" smtClean="0"/>
              <a:t>int</a:t>
            </a:r>
            <a:r>
              <a:rPr lang="en-IN" dirty="0" smtClean="0"/>
              <a:t> walk(</a:t>
            </a:r>
            <a:r>
              <a:rPr lang="en-IN" dirty="0" err="1" smtClean="0"/>
              <a:t>int</a:t>
            </a:r>
            <a:r>
              <a:rPr lang="en-IN" dirty="0" smtClean="0"/>
              <a:t> distance, </a:t>
            </a:r>
            <a:r>
              <a:rPr lang="en-IN" dirty="0" err="1" smtClean="0"/>
              <a:t>int</a:t>
            </a:r>
            <a:r>
              <a:rPr lang="en-IN" dirty="0" smtClean="0"/>
              <a:t> time) {</a:t>
            </a:r>
          </a:p>
          <a:p>
            <a:pPr marL="0" indent="0">
              <a:buNone/>
            </a:pPr>
            <a:r>
              <a:rPr lang="en-IN" dirty="0" smtClean="0"/>
              <a:t>               </a:t>
            </a:r>
            <a:r>
              <a:rPr lang="en-IN" dirty="0" err="1" smtClean="0"/>
              <a:t>int</a:t>
            </a:r>
            <a:r>
              <a:rPr lang="en-IN" dirty="0" smtClean="0"/>
              <a:t> speed = distance / time;</a:t>
            </a:r>
          </a:p>
          <a:p>
            <a:pPr marL="0" indent="0">
              <a:buNone/>
            </a:pPr>
            <a:r>
              <a:rPr lang="en-IN" dirty="0" smtClean="0"/>
              <a:t>               speed = speed * 2;</a:t>
            </a:r>
          </a:p>
          <a:p>
            <a:pPr marL="0" indent="0">
              <a:buNone/>
            </a:pPr>
            <a:r>
              <a:rPr lang="en-IN" dirty="0" smtClean="0"/>
              <a:t>               return speed;</a:t>
            </a:r>
          </a:p>
          <a:p>
            <a:pPr marL="0" indent="0">
              <a:buNone/>
            </a:pPr>
            <a:r>
              <a:rPr lang="en-IN" dirty="0" smtClean="0"/>
              <a:t>       }</a:t>
            </a:r>
          </a:p>
          <a:p>
            <a:pPr marL="0" indent="0">
              <a:buNone/>
            </a:pPr>
            <a:r>
              <a:rPr lang="en-IN" dirty="0" smtClean="0"/>
              <a:t>}</a:t>
            </a:r>
            <a:endParaRPr lang="en-IN" dirty="0"/>
          </a:p>
        </p:txBody>
      </p:sp>
    </p:spTree>
    <p:extLst>
      <p:ext uri="{BB962C8B-B14F-4D97-AF65-F5344CB8AC3E}">
        <p14:creationId xmlns:p14="http://schemas.microsoft.com/office/powerpoint/2010/main" val="39263581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US" sz="4500" b="1" dirty="0" smtClean="0"/>
              <a:t>Explain the use of final keyword in variable, method and class.</a:t>
            </a:r>
          </a:p>
          <a:p>
            <a:r>
              <a:rPr lang="en-US" dirty="0" smtClean="0"/>
              <a:t>In Java, the final keyword is used as defining something as constant /final and represents the non-access modifier.</a:t>
            </a:r>
          </a:p>
          <a:p>
            <a:pPr marL="0" indent="0">
              <a:buNone/>
            </a:pPr>
            <a:r>
              <a:rPr lang="en-US" b="1" dirty="0" smtClean="0"/>
              <a:t>final variable:</a:t>
            </a:r>
          </a:p>
          <a:p>
            <a:pPr lvl="1"/>
            <a:r>
              <a:rPr lang="en-US" dirty="0" smtClean="0"/>
              <a:t>When a variable is declared as final in Java, the value can’t be modified once it has been assigned.</a:t>
            </a:r>
          </a:p>
          <a:p>
            <a:pPr lvl="1"/>
            <a:r>
              <a:rPr lang="en-US" dirty="0" smtClean="0"/>
              <a:t>If any value has not been assigned to that variable, then it can be assigned only by the constructor of the class.</a:t>
            </a:r>
          </a:p>
          <a:p>
            <a:pPr marL="0" indent="0">
              <a:buNone/>
            </a:pPr>
            <a:r>
              <a:rPr lang="en-US" b="1" dirty="0" smtClean="0"/>
              <a:t>final method:</a:t>
            </a:r>
          </a:p>
          <a:p>
            <a:pPr lvl="1"/>
            <a:r>
              <a:rPr lang="en-US" dirty="0" smtClean="0"/>
              <a:t>A method declared as final cannot be overridden by its children's classes.</a:t>
            </a:r>
          </a:p>
          <a:p>
            <a:pPr lvl="1"/>
            <a:r>
              <a:rPr lang="en-US" dirty="0" smtClean="0"/>
              <a:t>A constructor cannot be marked as final because whenever a class is inherited, the constructors are not inherited. Hence, marking it final doesn't make sense. Java throws compilation error saying - modifier final not allowed here</a:t>
            </a:r>
          </a:p>
          <a:p>
            <a:pPr marL="0" indent="0">
              <a:buNone/>
            </a:pPr>
            <a:r>
              <a:rPr lang="en-US" b="1" dirty="0" smtClean="0"/>
              <a:t>final class:</a:t>
            </a:r>
          </a:p>
          <a:p>
            <a:pPr lvl="1"/>
            <a:r>
              <a:rPr lang="en-US" dirty="0" smtClean="0"/>
              <a:t>No classes can be inherited from the class declared as final. But that final class can extend other classes for its usage.</a:t>
            </a:r>
            <a:endParaRPr lang="en-IN" dirty="0"/>
          </a:p>
        </p:txBody>
      </p:sp>
    </p:spTree>
    <p:extLst>
      <p:ext uri="{BB962C8B-B14F-4D97-AF65-F5344CB8AC3E}">
        <p14:creationId xmlns:p14="http://schemas.microsoft.com/office/powerpoint/2010/main" val="367582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smtClean="0"/>
              <a:t>What do you know about static </a:t>
            </a:r>
            <a:r>
              <a:rPr lang="en-IN" b="1" dirty="0"/>
              <a:t>Keyword in </a:t>
            </a:r>
            <a:r>
              <a:rPr lang="en-IN" b="1" dirty="0" smtClean="0"/>
              <a:t>Java?</a:t>
            </a:r>
          </a:p>
          <a:p>
            <a:pPr fontAlgn="base"/>
            <a:r>
              <a:rPr lang="en-US" dirty="0" smtClean="0"/>
              <a:t>The</a:t>
            </a:r>
            <a:r>
              <a:rPr lang="en-US" dirty="0"/>
              <a:t> </a:t>
            </a:r>
            <a:r>
              <a:rPr lang="en-US" b="1" dirty="0"/>
              <a:t>static keyword</a:t>
            </a:r>
            <a:r>
              <a:rPr lang="en-US" dirty="0"/>
              <a:t> in Java is mainly used for memory management. The static keyword in Java is used to share the same variable or method of a given class. The users can apply static keywords with variables, methods, blocks, and nested classes. The static keyword belongs to the class than an instance of the class. The static keyword is used for a constant variable or a method that is the same for every instance of a class.</a:t>
            </a:r>
          </a:p>
          <a:p>
            <a:pPr fontAlgn="base"/>
            <a:r>
              <a:rPr lang="en-US" b="1" dirty="0"/>
              <a:t>The </a:t>
            </a:r>
            <a:r>
              <a:rPr lang="en-US" b="1" i="1" dirty="0"/>
              <a:t>static</a:t>
            </a:r>
            <a:r>
              <a:rPr lang="en-US" b="1" dirty="0"/>
              <a:t> keyword is a non-access modifier in Java that is applicable for the following:</a:t>
            </a:r>
            <a:r>
              <a:rPr lang="en-US" dirty="0"/>
              <a:t> </a:t>
            </a:r>
          </a:p>
          <a:p>
            <a:pPr fontAlgn="base"/>
            <a:r>
              <a:rPr lang="en-US" dirty="0"/>
              <a:t>Blocks</a:t>
            </a:r>
          </a:p>
          <a:p>
            <a:pPr fontAlgn="base"/>
            <a:r>
              <a:rPr lang="en-US" dirty="0"/>
              <a:t>Variables</a:t>
            </a:r>
          </a:p>
          <a:p>
            <a:pPr fontAlgn="base"/>
            <a:r>
              <a:rPr lang="en-US" dirty="0"/>
              <a:t>Methods</a:t>
            </a:r>
          </a:p>
          <a:p>
            <a:pPr fontAlgn="base"/>
            <a:r>
              <a:rPr lang="en-US" dirty="0"/>
              <a:t>Classes</a:t>
            </a:r>
          </a:p>
          <a:p>
            <a:endParaRPr lang="en-IN" b="1" dirty="0"/>
          </a:p>
          <a:p>
            <a:endParaRPr lang="en-IN" dirty="0"/>
          </a:p>
        </p:txBody>
      </p:sp>
    </p:spTree>
    <p:extLst>
      <p:ext uri="{BB962C8B-B14F-4D97-AF65-F5344CB8AC3E}">
        <p14:creationId xmlns:p14="http://schemas.microsoft.com/office/powerpoint/2010/main" val="18466888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Characteristics of static keyword:</a:t>
            </a:r>
          </a:p>
          <a:p>
            <a:pPr fontAlgn="base"/>
            <a:r>
              <a:rPr lang="en-US" dirty="0"/>
              <a:t>Here are some characteristics of the static keyword in Java:</a:t>
            </a:r>
          </a:p>
          <a:p>
            <a:pPr lvl="1" fontAlgn="base"/>
            <a:r>
              <a:rPr lang="en-US" b="1" dirty="0"/>
              <a:t>Shared memory allocation</a:t>
            </a:r>
            <a:r>
              <a:rPr lang="en-US" dirty="0"/>
              <a:t>: Static variables and methods are allocated memory space only once during the execution of the program. This memory space is shared among all instances of the class, which makes static members useful for maintaining global state or shared functionality.</a:t>
            </a:r>
          </a:p>
          <a:p>
            <a:pPr lvl="1" fontAlgn="base"/>
            <a:r>
              <a:rPr lang="en-US" b="1" dirty="0"/>
              <a:t>Accessible without object instantiation:</a:t>
            </a:r>
            <a:r>
              <a:rPr lang="en-US" dirty="0"/>
              <a:t> Static members can be accessed without the need to create an instance of the class. This makes them useful for providing utility functions and constants that can be used across the entire program.</a:t>
            </a:r>
          </a:p>
          <a:p>
            <a:pPr lvl="1" fontAlgn="base"/>
            <a:r>
              <a:rPr lang="en-US" b="1" dirty="0"/>
              <a:t>Associated with class, not objects:</a:t>
            </a:r>
            <a:r>
              <a:rPr lang="en-US" dirty="0"/>
              <a:t> Static members are associated with the class, not with individual objects. This means that changes to a static member are reflected in all instances of the class, and that you can access static members using the class name rather than an object reference.</a:t>
            </a:r>
          </a:p>
          <a:p>
            <a:pPr lvl="1" fontAlgn="base"/>
            <a:r>
              <a:rPr lang="en-US" b="1" dirty="0"/>
              <a:t>Cannot access non-static members:</a:t>
            </a:r>
            <a:r>
              <a:rPr lang="en-US" dirty="0"/>
              <a:t> Static methods and variables cannot access non-static members of a class, as they are not associated with any particular instance of the class.</a:t>
            </a:r>
          </a:p>
          <a:p>
            <a:pPr lvl="1" fontAlgn="base"/>
            <a:r>
              <a:rPr lang="en-US" b="1" dirty="0"/>
              <a:t>Can be overloaded, but not overridden</a:t>
            </a:r>
            <a:r>
              <a:rPr lang="en-US" dirty="0"/>
              <a:t>: Static methods can be overloaded, which means that you can define multiple methods with the same name but different parameters. However, they cannot be overridden, as they are associated with the class rather than with a particular instance of the class.</a:t>
            </a:r>
          </a:p>
          <a:p>
            <a:endParaRPr lang="en-IN" dirty="0"/>
          </a:p>
        </p:txBody>
      </p:sp>
    </p:spTree>
    <p:extLst>
      <p:ext uri="{BB962C8B-B14F-4D97-AF65-F5344CB8AC3E}">
        <p14:creationId xmlns:p14="http://schemas.microsoft.com/office/powerpoint/2010/main" val="3832917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Why is the main method static in Java?</a:t>
            </a:r>
          </a:p>
          <a:p>
            <a:r>
              <a:rPr lang="en-US" dirty="0"/>
              <a:t>The main method is always static because static members are those methods that belong to the classes, not to an individual object. So if the main method will not be static then for every object, It is available. And that is not acceptable by JVM. JVM calls the main method based on the class name itself. Not by creating the object.</a:t>
            </a:r>
          </a:p>
          <a:p>
            <a:r>
              <a:rPr lang="en-US" dirty="0"/>
              <a:t>Because there must be only 1 main method in the java program as the execution starts from the main method. So for this reason the main method is static. </a:t>
            </a:r>
          </a:p>
          <a:p>
            <a:endParaRPr lang="en-IN" dirty="0"/>
          </a:p>
        </p:txBody>
      </p:sp>
    </p:spTree>
    <p:extLst>
      <p:ext uri="{BB962C8B-B14F-4D97-AF65-F5344CB8AC3E}">
        <p14:creationId xmlns:p14="http://schemas.microsoft.com/office/powerpoint/2010/main" val="3037957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 Can the static methods be overloaded?</a:t>
            </a:r>
          </a:p>
          <a:p>
            <a:r>
              <a:rPr lang="en-US" dirty="0"/>
              <a:t>Yes! There can be two or more static methods in a class with the same name but differing input parameters</a:t>
            </a:r>
          </a:p>
          <a:p>
            <a:endParaRPr lang="en-IN" dirty="0"/>
          </a:p>
        </p:txBody>
      </p:sp>
    </p:spTree>
    <p:extLst>
      <p:ext uri="{BB962C8B-B14F-4D97-AF65-F5344CB8AC3E}">
        <p14:creationId xmlns:p14="http://schemas.microsoft.com/office/powerpoint/2010/main" val="11538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the main objective of garbage collection?</a:t>
            </a:r>
          </a:p>
          <a:p>
            <a:r>
              <a:rPr lang="en-US" dirty="0"/>
              <a:t>The main objective of this process is to free up the memory space occupied by the unnecessary and unreachable objects during the Java program execution by deleting those unreachable objects.</a:t>
            </a:r>
          </a:p>
          <a:p>
            <a:r>
              <a:rPr lang="en-US" dirty="0"/>
              <a:t>This ensures that the memory resource is used efficiently, but it provides no guarantee that there would be sufficient memory for the program execution</a:t>
            </a:r>
          </a:p>
          <a:p>
            <a:endParaRPr lang="en-IN" dirty="0"/>
          </a:p>
        </p:txBody>
      </p:sp>
    </p:spTree>
    <p:extLst>
      <p:ext uri="{BB962C8B-B14F-4D97-AF65-F5344CB8AC3E}">
        <p14:creationId xmlns:p14="http://schemas.microsoft.com/office/powerpoint/2010/main" val="4007401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b="1" dirty="0"/>
              <a:t>Using relevant properties highlight the differences between interfaces and abstract classes.</a:t>
            </a:r>
          </a:p>
          <a:p>
            <a:pPr lvl="1"/>
            <a:r>
              <a:rPr lang="en-US" b="1" dirty="0"/>
              <a:t>Availability of methods:</a:t>
            </a:r>
            <a:r>
              <a:rPr lang="en-US" dirty="0"/>
              <a:t> Only abstract methods are available in interfaces, whereas non-abstract methods can be present along with abstract methods in abstract classes.</a:t>
            </a:r>
          </a:p>
          <a:p>
            <a:pPr lvl="1"/>
            <a:r>
              <a:rPr lang="en-US" b="1" dirty="0"/>
              <a:t>Variable types</a:t>
            </a:r>
            <a:r>
              <a:rPr lang="en-US" dirty="0"/>
              <a:t>: Static and final variables can only be declared in the case of interfaces, whereas abstract classes can also have non-static and non-final variables.</a:t>
            </a:r>
          </a:p>
          <a:p>
            <a:pPr lvl="1"/>
            <a:r>
              <a:rPr lang="en-US" b="1" dirty="0"/>
              <a:t>Inheritance: </a:t>
            </a:r>
            <a:r>
              <a:rPr lang="en-US" dirty="0"/>
              <a:t>Multiple inheritances are facilitated by interfaces, whereas abstract classes do not promote multiple inheritances.</a:t>
            </a:r>
          </a:p>
          <a:p>
            <a:pPr lvl="1"/>
            <a:r>
              <a:rPr lang="en-US" b="1" dirty="0"/>
              <a:t>Data member accessibility:</a:t>
            </a:r>
            <a:r>
              <a:rPr lang="en-US" dirty="0"/>
              <a:t> By default, the class data members of interfaces are of the public- type. Conversely, the class members for an abstract class can be protected or private also.</a:t>
            </a:r>
          </a:p>
          <a:p>
            <a:pPr lvl="1"/>
            <a:r>
              <a:rPr lang="en-US" b="1" dirty="0"/>
              <a:t>Implementation:</a:t>
            </a:r>
            <a:r>
              <a:rPr lang="en-US" dirty="0"/>
              <a:t> With the help of an abstract class, the implementation of an interface is easily possible. However, the converse is not true;</a:t>
            </a:r>
          </a:p>
          <a:p>
            <a:endParaRPr lang="en-IN" dirty="0"/>
          </a:p>
        </p:txBody>
      </p:sp>
    </p:spTree>
    <p:extLst>
      <p:ext uri="{BB962C8B-B14F-4D97-AF65-F5344CB8AC3E}">
        <p14:creationId xmlns:p14="http://schemas.microsoft.com/office/powerpoint/2010/main" val="3471314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What are the differences between JVM, JRE and JDK in Java</a:t>
            </a:r>
            <a:r>
              <a:rPr lang="en-US" sz="2800" b="1" dirty="0" smtClean="0"/>
              <a:t>?</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78528235"/>
              </p:ext>
            </p:extLst>
          </p:nvPr>
        </p:nvGraphicFramePr>
        <p:xfrm>
          <a:off x="838200" y="1328468"/>
          <a:ext cx="10557294" cy="5050770"/>
        </p:xfrm>
        <a:graphic>
          <a:graphicData uri="http://schemas.openxmlformats.org/drawingml/2006/table">
            <a:tbl>
              <a:tblPr/>
              <a:tblGrid>
                <a:gridCol w="1104181"/>
                <a:gridCol w="3062377"/>
                <a:gridCol w="2562046"/>
                <a:gridCol w="3828690"/>
              </a:tblGrid>
              <a:tr h="185885">
                <a:tc>
                  <a:txBody>
                    <a:bodyPr/>
                    <a:lstStyle/>
                    <a:p>
                      <a:pPr algn="l" fontAlgn="ctr"/>
                      <a:r>
                        <a:rPr lang="en-IN" sz="1600" dirty="0">
                          <a:effectLst/>
                          <a:latin typeface="Lato"/>
                        </a:rPr>
                        <a:t>Criteria</a:t>
                      </a:r>
                    </a:p>
                  </a:txBody>
                  <a:tcPr marL="45326" marR="45326" marT="22663" marB="22663" anchor="ctr">
                    <a:lnL>
                      <a:noFill/>
                    </a:lnL>
                    <a:lnR>
                      <a:noFill/>
                    </a:lnR>
                    <a:lnT>
                      <a:noFill/>
                    </a:lnT>
                    <a:lnB>
                      <a:noFill/>
                    </a:lnB>
                    <a:solidFill>
                      <a:srgbClr val="CDD5E4"/>
                    </a:solidFill>
                  </a:tcPr>
                </a:tc>
                <a:tc>
                  <a:txBody>
                    <a:bodyPr/>
                    <a:lstStyle/>
                    <a:p>
                      <a:pPr algn="l" fontAlgn="ctr"/>
                      <a:r>
                        <a:rPr lang="en-IN" sz="1600">
                          <a:effectLst/>
                          <a:latin typeface="Lato"/>
                        </a:rPr>
                        <a:t>JDK </a:t>
                      </a:r>
                    </a:p>
                  </a:txBody>
                  <a:tcPr marL="45326" marR="45326" marT="22663" marB="22663" anchor="ctr">
                    <a:lnL>
                      <a:noFill/>
                    </a:lnL>
                    <a:lnR>
                      <a:noFill/>
                    </a:lnR>
                    <a:lnT>
                      <a:noFill/>
                    </a:lnT>
                    <a:lnB>
                      <a:noFill/>
                    </a:lnB>
                    <a:solidFill>
                      <a:srgbClr val="CDD5E4"/>
                    </a:solidFill>
                  </a:tcPr>
                </a:tc>
                <a:tc>
                  <a:txBody>
                    <a:bodyPr/>
                    <a:lstStyle/>
                    <a:p>
                      <a:pPr algn="l" fontAlgn="ctr"/>
                      <a:r>
                        <a:rPr lang="en-IN" sz="1600">
                          <a:effectLst/>
                          <a:latin typeface="Lato"/>
                        </a:rPr>
                        <a:t>JRE</a:t>
                      </a:r>
                    </a:p>
                  </a:txBody>
                  <a:tcPr marL="45326" marR="45326" marT="22663" marB="22663" anchor="ctr">
                    <a:lnL>
                      <a:noFill/>
                    </a:lnL>
                    <a:lnR>
                      <a:noFill/>
                    </a:lnR>
                    <a:lnT>
                      <a:noFill/>
                    </a:lnT>
                    <a:lnB>
                      <a:noFill/>
                    </a:lnB>
                    <a:solidFill>
                      <a:srgbClr val="CDD5E4"/>
                    </a:solidFill>
                  </a:tcPr>
                </a:tc>
                <a:tc>
                  <a:txBody>
                    <a:bodyPr/>
                    <a:lstStyle/>
                    <a:p>
                      <a:pPr algn="l" fontAlgn="ctr"/>
                      <a:r>
                        <a:rPr lang="en-IN" sz="1600">
                          <a:effectLst/>
                          <a:latin typeface="Lato"/>
                        </a:rPr>
                        <a:t>JVM</a:t>
                      </a:r>
                    </a:p>
                  </a:txBody>
                  <a:tcPr marL="45326" marR="45326" marT="22663" marB="22663" anchor="ctr">
                    <a:lnL>
                      <a:noFill/>
                    </a:lnL>
                    <a:lnR>
                      <a:noFill/>
                    </a:lnR>
                    <a:lnT>
                      <a:noFill/>
                    </a:lnT>
                    <a:lnB>
                      <a:noFill/>
                    </a:lnB>
                    <a:solidFill>
                      <a:srgbClr val="CDD5E4"/>
                    </a:solidFill>
                  </a:tcPr>
                </a:tc>
              </a:tr>
              <a:tr h="325601">
                <a:tc>
                  <a:txBody>
                    <a:bodyPr/>
                    <a:lstStyle/>
                    <a:p>
                      <a:pPr algn="l" fontAlgn="t"/>
                      <a:r>
                        <a:rPr lang="en-IN" sz="1600">
                          <a:effectLst/>
                          <a:latin typeface="Lato"/>
                        </a:rPr>
                        <a:t>Abbreviation</a:t>
                      </a:r>
                    </a:p>
                  </a:txBody>
                  <a:tcPr marL="45326" marR="45326" marT="22663" marB="22663">
                    <a:lnL>
                      <a:noFill/>
                    </a:lnL>
                    <a:lnR>
                      <a:noFill/>
                    </a:lnR>
                    <a:lnT>
                      <a:noFill/>
                    </a:lnT>
                    <a:lnB>
                      <a:noFill/>
                    </a:lnB>
                    <a:solidFill>
                      <a:srgbClr val="CDD5E4"/>
                    </a:solidFill>
                  </a:tcPr>
                </a:tc>
                <a:tc>
                  <a:txBody>
                    <a:bodyPr/>
                    <a:lstStyle/>
                    <a:p>
                      <a:pPr algn="l"/>
                      <a:r>
                        <a:rPr lang="en-IN" sz="1600">
                          <a:effectLst/>
                          <a:latin typeface="Lato"/>
                        </a:rPr>
                        <a:t>Java Development Kit</a:t>
                      </a:r>
                    </a:p>
                  </a:txBody>
                  <a:tcPr marL="45326" marR="45326" marT="22663" marB="22663" anchor="ctr">
                    <a:lnL>
                      <a:noFill/>
                    </a:lnL>
                    <a:lnR>
                      <a:noFill/>
                    </a:lnR>
                    <a:lnT>
                      <a:noFill/>
                    </a:lnT>
                    <a:lnB>
                      <a:noFill/>
                    </a:lnB>
                    <a:solidFill>
                      <a:srgbClr val="F2F6FD"/>
                    </a:solidFill>
                  </a:tcPr>
                </a:tc>
                <a:tc>
                  <a:txBody>
                    <a:bodyPr/>
                    <a:lstStyle/>
                    <a:p>
                      <a:pPr algn="l"/>
                      <a:r>
                        <a:rPr lang="en-IN" sz="1600">
                          <a:effectLst/>
                          <a:latin typeface="Lato"/>
                        </a:rPr>
                        <a:t>Java Runtime Environment</a:t>
                      </a:r>
                    </a:p>
                  </a:txBody>
                  <a:tcPr marL="45326" marR="45326" marT="22663" marB="22663" anchor="ctr">
                    <a:lnL>
                      <a:noFill/>
                    </a:lnL>
                    <a:lnR>
                      <a:noFill/>
                    </a:lnR>
                    <a:lnT>
                      <a:noFill/>
                    </a:lnT>
                    <a:lnB>
                      <a:noFill/>
                    </a:lnB>
                    <a:solidFill>
                      <a:srgbClr val="F2F6FD"/>
                    </a:solidFill>
                  </a:tcPr>
                </a:tc>
                <a:tc>
                  <a:txBody>
                    <a:bodyPr/>
                    <a:lstStyle/>
                    <a:p>
                      <a:pPr algn="l"/>
                      <a:r>
                        <a:rPr lang="en-IN" sz="1600">
                          <a:effectLst/>
                          <a:latin typeface="Lato"/>
                        </a:rPr>
                        <a:t>Java Virtual Machine</a:t>
                      </a:r>
                    </a:p>
                  </a:txBody>
                  <a:tcPr marL="45326" marR="45326" marT="22663" marB="22663" anchor="ctr">
                    <a:lnL>
                      <a:noFill/>
                    </a:lnL>
                    <a:lnR>
                      <a:noFill/>
                    </a:lnR>
                    <a:lnT>
                      <a:noFill/>
                    </a:lnT>
                    <a:lnB>
                      <a:noFill/>
                    </a:lnB>
                    <a:solidFill>
                      <a:srgbClr val="F2F6FD"/>
                    </a:solidFill>
                  </a:tcPr>
                </a:tc>
              </a:tr>
              <a:tr h="2141900">
                <a:tc>
                  <a:txBody>
                    <a:bodyPr/>
                    <a:lstStyle/>
                    <a:p>
                      <a:pPr algn="l" fontAlgn="t"/>
                      <a:r>
                        <a:rPr lang="en-IN" sz="1600">
                          <a:effectLst/>
                          <a:latin typeface="Lato"/>
                        </a:rPr>
                        <a:t>Definition</a:t>
                      </a:r>
                    </a:p>
                  </a:txBody>
                  <a:tcPr marL="45326" marR="45326" marT="22663" marB="22663">
                    <a:lnL>
                      <a:noFill/>
                    </a:lnL>
                    <a:lnR>
                      <a:noFill/>
                    </a:lnR>
                    <a:lnT>
                      <a:noFill/>
                    </a:lnT>
                    <a:lnB>
                      <a:noFill/>
                    </a:lnB>
                    <a:solidFill>
                      <a:srgbClr val="CDD5E4"/>
                    </a:solidFill>
                  </a:tcPr>
                </a:tc>
                <a:tc>
                  <a:txBody>
                    <a:bodyPr/>
                    <a:lstStyle/>
                    <a:p>
                      <a:pPr algn="l"/>
                      <a:r>
                        <a:rPr lang="en-IN" sz="1600" dirty="0">
                          <a:effectLst/>
                          <a:latin typeface="Lato"/>
                        </a:rPr>
                        <a:t>JDK is a complete software development kit for developing Java applications. It comprises JRE, </a:t>
                      </a:r>
                      <a:r>
                        <a:rPr lang="en-IN" sz="1600" dirty="0" err="1">
                          <a:effectLst/>
                          <a:latin typeface="Lato"/>
                        </a:rPr>
                        <a:t>JavaDoc</a:t>
                      </a:r>
                      <a:r>
                        <a:rPr lang="en-IN" sz="1600" dirty="0">
                          <a:effectLst/>
                          <a:latin typeface="Lato"/>
                        </a:rPr>
                        <a:t>, compiler, debuggers, etc.</a:t>
                      </a:r>
                    </a:p>
                  </a:txBody>
                  <a:tcPr marL="45326" marR="45326" marT="22663" marB="22663" anchor="ctr">
                    <a:lnL>
                      <a:noFill/>
                    </a:lnL>
                    <a:lnR>
                      <a:noFill/>
                    </a:lnR>
                    <a:lnT>
                      <a:noFill/>
                    </a:lnT>
                    <a:lnB>
                      <a:noFill/>
                    </a:lnB>
                    <a:solidFill>
                      <a:srgbClr val="E4EEFF"/>
                    </a:solidFill>
                  </a:tcPr>
                </a:tc>
                <a:tc>
                  <a:txBody>
                    <a:bodyPr/>
                    <a:lstStyle/>
                    <a:p>
                      <a:pPr algn="l"/>
                      <a:r>
                        <a:rPr lang="en-US" sz="1600">
                          <a:effectLst/>
                          <a:latin typeface="Lato"/>
                        </a:rPr>
                        <a:t>JRE is a software package providing Java class libraries, JVM and all the required components to run the Java applications.</a:t>
                      </a:r>
                    </a:p>
                  </a:txBody>
                  <a:tcPr marL="45326" marR="45326" marT="22663" marB="22663" anchor="ctr">
                    <a:lnL>
                      <a:noFill/>
                    </a:lnL>
                    <a:lnR>
                      <a:noFill/>
                    </a:lnR>
                    <a:lnT>
                      <a:noFill/>
                    </a:lnT>
                    <a:lnB>
                      <a:noFill/>
                    </a:lnB>
                    <a:solidFill>
                      <a:srgbClr val="E4EEFF"/>
                    </a:solidFill>
                  </a:tcPr>
                </a:tc>
                <a:tc>
                  <a:txBody>
                    <a:bodyPr/>
                    <a:lstStyle/>
                    <a:p>
                      <a:pPr algn="l"/>
                      <a:r>
                        <a:rPr lang="en-US" sz="1600">
                          <a:effectLst/>
                          <a:latin typeface="Lato"/>
                        </a:rPr>
                        <a:t>JVM is a platform-dependent, abstract machine comprising of 3 specifications - document describing the JVM implementation requirements, computer program meeting the JVM requirements and instance object for executing the Java byte code and provide the runtime environment for execution.</a:t>
                      </a:r>
                    </a:p>
                  </a:txBody>
                  <a:tcPr marL="45326" marR="45326" marT="22663" marB="22663" anchor="ctr">
                    <a:lnL>
                      <a:noFill/>
                    </a:lnL>
                    <a:lnR>
                      <a:noFill/>
                    </a:lnR>
                    <a:lnT>
                      <a:noFill/>
                    </a:lnT>
                    <a:lnB>
                      <a:noFill/>
                    </a:lnB>
                    <a:solidFill>
                      <a:srgbClr val="E4EEFF"/>
                    </a:solidFill>
                  </a:tcPr>
                </a:tc>
              </a:tr>
              <a:tr h="605032">
                <a:tc>
                  <a:txBody>
                    <a:bodyPr/>
                    <a:lstStyle/>
                    <a:p>
                      <a:pPr algn="l" fontAlgn="t"/>
                      <a:r>
                        <a:rPr lang="en-IN" sz="1600">
                          <a:effectLst/>
                          <a:latin typeface="Lato"/>
                        </a:rPr>
                        <a:t>Main Purpose</a:t>
                      </a:r>
                    </a:p>
                  </a:txBody>
                  <a:tcPr marL="45326" marR="45326" marT="22663" marB="22663">
                    <a:lnL>
                      <a:noFill/>
                    </a:lnL>
                    <a:lnR>
                      <a:noFill/>
                    </a:lnR>
                    <a:lnT>
                      <a:noFill/>
                    </a:lnT>
                    <a:lnB>
                      <a:noFill/>
                    </a:lnB>
                    <a:solidFill>
                      <a:srgbClr val="CDD5E4"/>
                    </a:solidFill>
                  </a:tcPr>
                </a:tc>
                <a:tc>
                  <a:txBody>
                    <a:bodyPr/>
                    <a:lstStyle/>
                    <a:p>
                      <a:pPr algn="l"/>
                      <a:r>
                        <a:rPr lang="en-US" sz="1600">
                          <a:effectLst/>
                          <a:latin typeface="Lato"/>
                        </a:rPr>
                        <a:t>JDK is mainly used for code development and execution.</a:t>
                      </a:r>
                    </a:p>
                  </a:txBody>
                  <a:tcPr marL="45326" marR="45326" marT="22663" marB="22663" anchor="ctr">
                    <a:lnL>
                      <a:noFill/>
                    </a:lnL>
                    <a:lnR>
                      <a:noFill/>
                    </a:lnR>
                    <a:lnT>
                      <a:noFill/>
                    </a:lnT>
                    <a:lnB>
                      <a:noFill/>
                    </a:lnB>
                    <a:solidFill>
                      <a:srgbClr val="F2F6FD"/>
                    </a:solidFill>
                  </a:tcPr>
                </a:tc>
                <a:tc>
                  <a:txBody>
                    <a:bodyPr/>
                    <a:lstStyle/>
                    <a:p>
                      <a:pPr algn="l"/>
                      <a:r>
                        <a:rPr lang="en-US" sz="1600">
                          <a:effectLst/>
                          <a:latin typeface="Lato"/>
                        </a:rPr>
                        <a:t>JRE is mainly used for environment creation to execute the code.</a:t>
                      </a:r>
                    </a:p>
                  </a:txBody>
                  <a:tcPr marL="45326" marR="45326" marT="22663" marB="22663" anchor="ctr">
                    <a:lnL>
                      <a:noFill/>
                    </a:lnL>
                    <a:lnR>
                      <a:noFill/>
                    </a:lnR>
                    <a:lnT>
                      <a:noFill/>
                    </a:lnT>
                    <a:lnB>
                      <a:noFill/>
                    </a:lnB>
                    <a:solidFill>
                      <a:srgbClr val="F2F6FD"/>
                    </a:solidFill>
                  </a:tcPr>
                </a:tc>
                <a:tc>
                  <a:txBody>
                    <a:bodyPr/>
                    <a:lstStyle/>
                    <a:p>
                      <a:pPr algn="l"/>
                      <a:r>
                        <a:rPr lang="en-US" sz="1600">
                          <a:effectLst/>
                          <a:latin typeface="Lato"/>
                        </a:rPr>
                        <a:t>JVM provides specifications for all the implementations to JRE.</a:t>
                      </a:r>
                    </a:p>
                  </a:txBody>
                  <a:tcPr marL="45326" marR="45326" marT="22663" marB="22663" anchor="ctr">
                    <a:lnL>
                      <a:noFill/>
                    </a:lnL>
                    <a:lnR>
                      <a:noFill/>
                    </a:lnR>
                    <a:lnT>
                      <a:noFill/>
                    </a:lnT>
                    <a:lnB>
                      <a:noFill/>
                    </a:lnB>
                    <a:solidFill>
                      <a:srgbClr val="F2F6FD"/>
                    </a:solidFill>
                  </a:tcPr>
                </a:tc>
              </a:tr>
              <a:tr h="744747">
                <a:tc>
                  <a:txBody>
                    <a:bodyPr/>
                    <a:lstStyle/>
                    <a:p>
                      <a:pPr algn="l" fontAlgn="t"/>
                      <a:r>
                        <a:rPr lang="en-IN" sz="1600">
                          <a:effectLst/>
                          <a:latin typeface="Lato"/>
                        </a:rPr>
                        <a:t>Tools provided</a:t>
                      </a:r>
                    </a:p>
                  </a:txBody>
                  <a:tcPr marL="45326" marR="45326" marT="22663" marB="22663">
                    <a:lnL>
                      <a:noFill/>
                    </a:lnL>
                    <a:lnR>
                      <a:noFill/>
                    </a:lnR>
                    <a:lnT>
                      <a:noFill/>
                    </a:lnT>
                    <a:lnB>
                      <a:noFill/>
                    </a:lnB>
                    <a:solidFill>
                      <a:srgbClr val="CDD5E4"/>
                    </a:solidFill>
                  </a:tcPr>
                </a:tc>
                <a:tc>
                  <a:txBody>
                    <a:bodyPr/>
                    <a:lstStyle/>
                    <a:p>
                      <a:pPr algn="l"/>
                      <a:r>
                        <a:rPr lang="en-US" sz="1600">
                          <a:effectLst/>
                          <a:latin typeface="Lato"/>
                        </a:rPr>
                        <a:t>JDK provides tools like compiler, debuggers, etc for code development</a:t>
                      </a:r>
                    </a:p>
                  </a:txBody>
                  <a:tcPr marL="45326" marR="45326" marT="22663" marB="22663" anchor="ctr">
                    <a:lnL>
                      <a:noFill/>
                    </a:lnL>
                    <a:lnR>
                      <a:noFill/>
                    </a:lnR>
                    <a:lnT>
                      <a:noFill/>
                    </a:lnT>
                    <a:lnB>
                      <a:noFill/>
                    </a:lnB>
                    <a:solidFill>
                      <a:srgbClr val="E4EEFF"/>
                    </a:solidFill>
                  </a:tcPr>
                </a:tc>
                <a:tc>
                  <a:txBody>
                    <a:bodyPr/>
                    <a:lstStyle/>
                    <a:p>
                      <a:pPr algn="l"/>
                      <a:r>
                        <a:rPr lang="en-US" sz="1600">
                          <a:effectLst/>
                          <a:latin typeface="Lato"/>
                        </a:rPr>
                        <a:t>JRE provides libraries and classes required by JVM to run the program.</a:t>
                      </a:r>
                    </a:p>
                  </a:txBody>
                  <a:tcPr marL="45326" marR="45326" marT="22663" marB="22663" anchor="ctr">
                    <a:lnL>
                      <a:noFill/>
                    </a:lnL>
                    <a:lnR>
                      <a:noFill/>
                    </a:lnR>
                    <a:lnT>
                      <a:noFill/>
                    </a:lnT>
                    <a:lnB>
                      <a:noFill/>
                    </a:lnB>
                    <a:solidFill>
                      <a:srgbClr val="E4EEFF"/>
                    </a:solidFill>
                  </a:tcPr>
                </a:tc>
                <a:tc>
                  <a:txBody>
                    <a:bodyPr/>
                    <a:lstStyle/>
                    <a:p>
                      <a:pPr algn="l"/>
                      <a:r>
                        <a:rPr lang="en-US" sz="1600">
                          <a:effectLst/>
                          <a:latin typeface="Lato"/>
                        </a:rPr>
                        <a:t>JVM does not include any tools, but instead, it provides the specification for implementation.</a:t>
                      </a:r>
                    </a:p>
                  </a:txBody>
                  <a:tcPr marL="45326" marR="45326" marT="22663" marB="22663" anchor="ctr">
                    <a:lnL>
                      <a:noFill/>
                    </a:lnL>
                    <a:lnR>
                      <a:noFill/>
                    </a:lnR>
                    <a:lnT>
                      <a:noFill/>
                    </a:lnT>
                    <a:lnB>
                      <a:noFill/>
                    </a:lnB>
                    <a:solidFill>
                      <a:srgbClr val="E4EEFF"/>
                    </a:solidFill>
                  </a:tcPr>
                </a:tc>
              </a:tr>
              <a:tr h="465317">
                <a:tc>
                  <a:txBody>
                    <a:bodyPr/>
                    <a:lstStyle/>
                    <a:p>
                      <a:pPr algn="l" fontAlgn="t"/>
                      <a:r>
                        <a:rPr lang="en-IN" sz="1600">
                          <a:effectLst/>
                          <a:latin typeface="Lato"/>
                        </a:rPr>
                        <a:t>Summary</a:t>
                      </a:r>
                    </a:p>
                  </a:txBody>
                  <a:tcPr marL="45326" marR="45326" marT="22663" marB="22663">
                    <a:lnL>
                      <a:noFill/>
                    </a:lnL>
                    <a:lnR>
                      <a:noFill/>
                    </a:lnR>
                    <a:lnT>
                      <a:noFill/>
                    </a:lnT>
                    <a:lnB>
                      <a:noFill/>
                    </a:lnB>
                    <a:solidFill>
                      <a:srgbClr val="CDD5E4"/>
                    </a:solidFill>
                  </a:tcPr>
                </a:tc>
                <a:tc>
                  <a:txBody>
                    <a:bodyPr/>
                    <a:lstStyle/>
                    <a:p>
                      <a:pPr algn="l"/>
                      <a:r>
                        <a:rPr lang="en-IN" sz="1600">
                          <a:effectLst/>
                          <a:latin typeface="Lato"/>
                        </a:rPr>
                        <a:t>JDK = (JRE) + Development tools</a:t>
                      </a:r>
                    </a:p>
                  </a:txBody>
                  <a:tcPr marL="45326" marR="45326" marT="22663" marB="22663" anchor="ctr">
                    <a:lnL>
                      <a:noFill/>
                    </a:lnL>
                    <a:lnR>
                      <a:noFill/>
                    </a:lnR>
                    <a:lnT>
                      <a:noFill/>
                    </a:lnT>
                    <a:lnB>
                      <a:noFill/>
                    </a:lnB>
                    <a:solidFill>
                      <a:srgbClr val="F2F6FD"/>
                    </a:solidFill>
                  </a:tcPr>
                </a:tc>
                <a:tc>
                  <a:txBody>
                    <a:bodyPr/>
                    <a:lstStyle/>
                    <a:p>
                      <a:pPr algn="l"/>
                      <a:r>
                        <a:rPr lang="en-US" sz="1600">
                          <a:effectLst/>
                          <a:latin typeface="Lato"/>
                        </a:rPr>
                        <a:t>JRE = (JVM) + Libraries to execute the application</a:t>
                      </a:r>
                    </a:p>
                  </a:txBody>
                  <a:tcPr marL="45326" marR="45326" marT="22663" marB="22663" anchor="ctr">
                    <a:lnL>
                      <a:noFill/>
                    </a:lnL>
                    <a:lnR>
                      <a:noFill/>
                    </a:lnR>
                    <a:lnT>
                      <a:noFill/>
                    </a:lnT>
                    <a:lnB>
                      <a:noFill/>
                    </a:lnB>
                    <a:solidFill>
                      <a:srgbClr val="F2F6FD"/>
                    </a:solidFill>
                  </a:tcPr>
                </a:tc>
                <a:tc>
                  <a:txBody>
                    <a:bodyPr/>
                    <a:lstStyle/>
                    <a:p>
                      <a:pPr algn="l"/>
                      <a:r>
                        <a:rPr lang="en-IN" sz="1600" dirty="0">
                          <a:effectLst/>
                          <a:latin typeface="Lato"/>
                        </a:rPr>
                        <a:t>JVM = Runtime environment to execute Java byte code.</a:t>
                      </a:r>
                    </a:p>
                  </a:txBody>
                  <a:tcPr marL="45326" marR="45326" marT="22663" marB="22663" anchor="ctr">
                    <a:lnL>
                      <a:noFill/>
                    </a:lnL>
                    <a:lnR>
                      <a:noFill/>
                    </a:lnR>
                    <a:lnT>
                      <a:noFill/>
                    </a:lnT>
                    <a:lnB>
                      <a:noFill/>
                    </a:lnB>
                    <a:solidFill>
                      <a:srgbClr val="F2F6FD"/>
                    </a:solidFill>
                  </a:tcPr>
                </a:tc>
              </a:tr>
            </a:tbl>
          </a:graphicData>
        </a:graphic>
      </p:graphicFrame>
    </p:spTree>
    <p:extLst>
      <p:ext uri="{BB962C8B-B14F-4D97-AF65-F5344CB8AC3E}">
        <p14:creationId xmlns:p14="http://schemas.microsoft.com/office/powerpoint/2010/main" val="284269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are the different ways of threads usage?</a:t>
            </a:r>
          </a:p>
          <a:p>
            <a:pPr lvl="1"/>
            <a:r>
              <a:rPr lang="en-IN" dirty="0"/>
              <a:t>Extending the Thread class</a:t>
            </a:r>
          </a:p>
          <a:p>
            <a:pPr lvl="1"/>
            <a:r>
              <a:rPr lang="en-IN" dirty="0"/>
              <a:t>Implementing the Runnable interface</a:t>
            </a:r>
          </a:p>
          <a:p>
            <a:endParaRPr lang="en-IN" dirty="0"/>
          </a:p>
        </p:txBody>
      </p:sp>
    </p:spTree>
    <p:extLst>
      <p:ext uri="{BB962C8B-B14F-4D97-AF65-F5344CB8AC3E}">
        <p14:creationId xmlns:p14="http://schemas.microsoft.com/office/powerpoint/2010/main" val="2947880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Why is Java not a pure object oriented language?</a:t>
            </a:r>
          </a:p>
          <a:p>
            <a:r>
              <a:rPr lang="en-US" dirty="0"/>
              <a:t>Java supports primitive data types - byte, </a:t>
            </a:r>
            <a:r>
              <a:rPr lang="en-US" dirty="0" err="1"/>
              <a:t>boolean</a:t>
            </a:r>
            <a:r>
              <a:rPr lang="en-US" dirty="0"/>
              <a:t>, char, short, </a:t>
            </a:r>
            <a:r>
              <a:rPr lang="en-US" dirty="0" err="1"/>
              <a:t>int</a:t>
            </a:r>
            <a:r>
              <a:rPr lang="en-US" dirty="0"/>
              <a:t>, float, long, and double and hence it is not a pure </a:t>
            </a:r>
            <a:r>
              <a:rPr lang="en-US" b="1" u="sng" dirty="0">
                <a:hlinkClick r:id="rId2"/>
              </a:rPr>
              <a:t>object oriented language</a:t>
            </a:r>
            <a:r>
              <a:rPr lang="en-US" dirty="0"/>
              <a:t>.</a:t>
            </a:r>
          </a:p>
          <a:p>
            <a:endParaRPr lang="en-IN" dirty="0"/>
          </a:p>
        </p:txBody>
      </p:sp>
    </p:spTree>
    <p:extLst>
      <p:ext uri="{BB962C8B-B14F-4D97-AF65-F5344CB8AC3E}">
        <p14:creationId xmlns:p14="http://schemas.microsoft.com/office/powerpoint/2010/main" val="164357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are the different types of Thread Priorities in Java? And what is the default priority of a thread assigned by JVM?</a:t>
            </a:r>
          </a:p>
          <a:p>
            <a:pPr lvl="1"/>
            <a:r>
              <a:rPr lang="en-US" dirty="0"/>
              <a:t>There are a total of 3 different types of priority available in Java. </a:t>
            </a:r>
          </a:p>
          <a:p>
            <a:pPr lvl="1"/>
            <a:r>
              <a:rPr lang="en-US" b="1" dirty="0"/>
              <a:t>MIN_PRIORITY:</a:t>
            </a:r>
            <a:r>
              <a:rPr lang="en-US" dirty="0"/>
              <a:t> It has an integer value assigned with 1.</a:t>
            </a:r>
            <a:br>
              <a:rPr lang="en-US" dirty="0"/>
            </a:br>
            <a:r>
              <a:rPr lang="en-US" b="1" dirty="0"/>
              <a:t>MAX_PRIORITY:</a:t>
            </a:r>
            <a:r>
              <a:rPr lang="en-US" dirty="0"/>
              <a:t> It has an integer value assigned with 10.</a:t>
            </a:r>
            <a:br>
              <a:rPr lang="en-US" dirty="0"/>
            </a:br>
            <a:r>
              <a:rPr lang="en-US" b="1" dirty="0"/>
              <a:t>NORM_PRIORITY: </a:t>
            </a:r>
            <a:r>
              <a:rPr lang="en-US" dirty="0"/>
              <a:t>It has an integer value assigned with 5.</a:t>
            </a:r>
          </a:p>
          <a:p>
            <a:pPr lvl="1"/>
            <a:r>
              <a:rPr lang="en-US" dirty="0"/>
              <a:t>In Java, Thread with MAX_PRIORITY gets the first chance to execute. But the default priority for any thread is NORM_PRIORITY assigned by JVM</a:t>
            </a:r>
          </a:p>
          <a:p>
            <a:endParaRPr lang="en-IN" dirty="0"/>
          </a:p>
        </p:txBody>
      </p:sp>
    </p:spTree>
    <p:extLst>
      <p:ext uri="{BB962C8B-B14F-4D97-AF65-F5344CB8AC3E}">
        <p14:creationId xmlns:p14="http://schemas.microsoft.com/office/powerpoint/2010/main" val="21490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What is the difference between the ‘throw’ and ‘throws’ keyword in java?</a:t>
            </a:r>
          </a:p>
          <a:p>
            <a:r>
              <a:rPr lang="en-US" dirty="0"/>
              <a:t>The ‘</a:t>
            </a:r>
            <a:r>
              <a:rPr lang="en-US" b="1" dirty="0"/>
              <a:t>throw</a:t>
            </a:r>
            <a:r>
              <a:rPr lang="en-US" dirty="0"/>
              <a:t>’ keyword is used to manually throw the exception to the calling method.</a:t>
            </a:r>
          </a:p>
          <a:p>
            <a:r>
              <a:rPr lang="en-US" dirty="0"/>
              <a:t>And the ‘</a:t>
            </a:r>
            <a:r>
              <a:rPr lang="en-US" b="1" dirty="0"/>
              <a:t>throws</a:t>
            </a:r>
            <a:r>
              <a:rPr lang="en-US" dirty="0"/>
              <a:t>’ keyword is used in the function definition to inform the calling method that this method throws the exception. So if you are calling, then you have to handle the exception.</a:t>
            </a:r>
          </a:p>
          <a:p>
            <a:endParaRPr lang="en-IN" dirty="0"/>
          </a:p>
        </p:txBody>
      </p:sp>
    </p:spTree>
    <p:extLst>
      <p:ext uri="{BB962C8B-B14F-4D97-AF65-F5344CB8AC3E}">
        <p14:creationId xmlns:p14="http://schemas.microsoft.com/office/powerpoint/2010/main" val="3268465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b="1" dirty="0"/>
              <a:t>How is Java different from C++?</a:t>
            </a:r>
          </a:p>
          <a:p>
            <a:r>
              <a:rPr lang="en-US" dirty="0"/>
              <a:t>C++ is only a  compiled language, whereas Java is compiled as well as an interpreted language.</a:t>
            </a:r>
          </a:p>
          <a:p>
            <a:r>
              <a:rPr lang="en-US" dirty="0"/>
              <a:t>Java programs are machine-independent whereas a </a:t>
            </a:r>
            <a:r>
              <a:rPr lang="en-US" dirty="0" err="1"/>
              <a:t>c++</a:t>
            </a:r>
            <a:r>
              <a:rPr lang="en-US" dirty="0"/>
              <a:t> program can run only in the machine in which it is compiled. </a:t>
            </a:r>
          </a:p>
          <a:p>
            <a:r>
              <a:rPr lang="en-US" dirty="0"/>
              <a:t>C++ allows users to use pointers in the program. Whereas java doesn’t allow it. Java internally uses pointers. </a:t>
            </a:r>
          </a:p>
          <a:p>
            <a:r>
              <a:rPr lang="en-US" dirty="0"/>
              <a:t>C++ supports the concept of Multiple inheritances whereas Java doesn't support this. And it is due to avoiding the complexity of name ambiguity that causes the diamond problem.</a:t>
            </a:r>
          </a:p>
          <a:p>
            <a:endParaRPr lang="en-IN" dirty="0"/>
          </a:p>
        </p:txBody>
      </p:sp>
    </p:spTree>
    <p:extLst>
      <p:ext uri="{BB962C8B-B14F-4D97-AF65-F5344CB8AC3E}">
        <p14:creationId xmlns:p14="http://schemas.microsoft.com/office/powerpoint/2010/main" val="309678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2626"/>
          </a:xfrm>
        </p:spPr>
        <p:txBody>
          <a:bodyPr>
            <a:normAutofit fontScale="90000"/>
          </a:bodyPr>
          <a:lstStyle/>
          <a:p>
            <a:r>
              <a:rPr lang="en-US" sz="2800" b="1" dirty="0"/>
              <a:t>Difference between Python and </a:t>
            </a:r>
            <a:r>
              <a:rPr lang="en-US" sz="2800" b="1" dirty="0" smtClean="0"/>
              <a:t>Java</a:t>
            </a: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94388431"/>
              </p:ext>
            </p:extLst>
          </p:nvPr>
        </p:nvGraphicFramePr>
        <p:xfrm>
          <a:off x="838200" y="992037"/>
          <a:ext cx="10791644" cy="5652529"/>
        </p:xfrm>
        <a:graphic>
          <a:graphicData uri="http://schemas.openxmlformats.org/drawingml/2006/table">
            <a:tbl>
              <a:tblPr>
                <a:tableStyleId>{BDBED569-4797-4DF1-A0F4-6AAB3CD982D8}</a:tableStyleId>
              </a:tblPr>
              <a:tblGrid>
                <a:gridCol w="1716655"/>
                <a:gridCol w="4372035"/>
                <a:gridCol w="4702954"/>
              </a:tblGrid>
              <a:tr h="288611">
                <a:tc>
                  <a:txBody>
                    <a:bodyPr/>
                    <a:lstStyle/>
                    <a:p>
                      <a:pPr algn="ctr" fontAlgn="base"/>
                      <a:r>
                        <a:rPr lang="en-IN" sz="1200" b="1" dirty="0">
                          <a:effectLst/>
                        </a:rPr>
                        <a:t>Parameters</a:t>
                      </a:r>
                    </a:p>
                  </a:txBody>
                  <a:tcPr marL="27196" marR="27196" marT="54392" marB="54392" anchor="ctr"/>
                </a:tc>
                <a:tc>
                  <a:txBody>
                    <a:bodyPr/>
                    <a:lstStyle/>
                    <a:p>
                      <a:pPr algn="ctr" fontAlgn="base"/>
                      <a:r>
                        <a:rPr lang="en-IN" sz="1200" b="1" dirty="0">
                          <a:effectLst/>
                        </a:rPr>
                        <a:t>Python</a:t>
                      </a:r>
                    </a:p>
                  </a:txBody>
                  <a:tcPr marL="54392" marR="54392" marT="54392" marB="54392" anchor="ctr"/>
                </a:tc>
                <a:tc>
                  <a:txBody>
                    <a:bodyPr/>
                    <a:lstStyle/>
                    <a:p>
                      <a:pPr algn="ctr" fontAlgn="base"/>
                      <a:r>
                        <a:rPr lang="en-IN" sz="1200" b="1" dirty="0">
                          <a:effectLst/>
                        </a:rPr>
                        <a:t>Java</a:t>
                      </a:r>
                    </a:p>
                  </a:txBody>
                  <a:tcPr marL="54392" marR="54392" marT="54392" marB="54392" anchor="ctr"/>
                </a:tc>
              </a:tr>
              <a:tr h="319852">
                <a:tc>
                  <a:txBody>
                    <a:bodyPr/>
                    <a:lstStyle/>
                    <a:p>
                      <a:pPr algn="ctr" fontAlgn="base"/>
                      <a:r>
                        <a:rPr lang="en-IN" sz="1400" dirty="0">
                          <a:effectLst/>
                        </a:rPr>
                        <a:t>Code</a:t>
                      </a:r>
                      <a:endParaRPr lang="en-IN" sz="1400" b="0" dirty="0">
                        <a:effectLst/>
                      </a:endParaRPr>
                    </a:p>
                  </a:txBody>
                  <a:tcPr marL="54392" marR="54392" marT="76148" marB="76148" anchor="ctr"/>
                </a:tc>
                <a:tc>
                  <a:txBody>
                    <a:bodyPr/>
                    <a:lstStyle/>
                    <a:p>
                      <a:pPr algn="ctr" fontAlgn="ctr"/>
                      <a:r>
                        <a:rPr lang="en-US" sz="1400">
                          <a:effectLst/>
                        </a:rPr>
                        <a:t>Python has generally fewer lines of code.</a:t>
                      </a:r>
                      <a:endParaRPr lang="en-US" sz="1400" b="0">
                        <a:effectLst/>
                      </a:endParaRPr>
                    </a:p>
                  </a:txBody>
                  <a:tcPr marL="54392" marR="54392" marT="76148" marB="76148" anchor="ctr"/>
                </a:tc>
                <a:tc>
                  <a:txBody>
                    <a:bodyPr/>
                    <a:lstStyle/>
                    <a:p>
                      <a:pPr algn="ctr" fontAlgn="ctr"/>
                      <a:r>
                        <a:rPr lang="en-US" sz="1400">
                          <a:effectLst/>
                        </a:rPr>
                        <a:t>Java has long lines of code.</a:t>
                      </a:r>
                      <a:endParaRPr lang="en-US" sz="1400" b="0">
                        <a:effectLst/>
                      </a:endParaRPr>
                    </a:p>
                  </a:txBody>
                  <a:tcPr marL="54392" marR="54392" marT="76148" marB="76148" anchor="ctr"/>
                </a:tc>
              </a:tr>
              <a:tr h="471415">
                <a:tc>
                  <a:txBody>
                    <a:bodyPr/>
                    <a:lstStyle/>
                    <a:p>
                      <a:pPr algn="ctr" fontAlgn="base"/>
                      <a:r>
                        <a:rPr lang="en-IN" sz="1400" dirty="0">
                          <a:effectLst/>
                        </a:rPr>
                        <a:t>Framework</a:t>
                      </a:r>
                      <a:endParaRPr lang="en-IN" sz="1400" b="0" dirty="0">
                        <a:effectLst/>
                      </a:endParaRPr>
                    </a:p>
                  </a:txBody>
                  <a:tcPr marL="54392" marR="54392" marT="76148" marB="76148" anchor="ctr"/>
                </a:tc>
                <a:tc>
                  <a:txBody>
                    <a:bodyPr/>
                    <a:lstStyle/>
                    <a:p>
                      <a:pPr algn="ctr" fontAlgn="ctr"/>
                      <a:r>
                        <a:rPr lang="en-US" sz="1400" dirty="0">
                          <a:effectLst/>
                        </a:rPr>
                        <a:t>Compare to JAVA, Python has a lower number of Frameworks. Popular ones are </a:t>
                      </a:r>
                      <a:r>
                        <a:rPr lang="en-US" sz="1400" dirty="0" err="1">
                          <a:effectLst/>
                        </a:rPr>
                        <a:t>Django</a:t>
                      </a:r>
                      <a:r>
                        <a:rPr lang="en-US" sz="1400" dirty="0">
                          <a:effectLst/>
                        </a:rPr>
                        <a:t> and Flask.</a:t>
                      </a:r>
                      <a:endParaRPr lang="en-US" sz="1400" b="0" dirty="0">
                        <a:effectLst/>
                      </a:endParaRPr>
                    </a:p>
                  </a:txBody>
                  <a:tcPr marL="54392" marR="54392" marT="76148" marB="76148" anchor="ctr"/>
                </a:tc>
                <a:tc>
                  <a:txBody>
                    <a:bodyPr/>
                    <a:lstStyle/>
                    <a:p>
                      <a:pPr algn="ctr" fontAlgn="ctr"/>
                      <a:r>
                        <a:rPr lang="en-US" sz="1400">
                          <a:effectLst/>
                        </a:rPr>
                        <a:t>Java has a large number of Frameworks. Popular ones are Spring, Hibernate, etc.</a:t>
                      </a:r>
                      <a:endParaRPr lang="en-US" sz="1400" b="0">
                        <a:effectLst/>
                      </a:endParaRPr>
                    </a:p>
                  </a:txBody>
                  <a:tcPr marL="54392" marR="54392" marT="76148" marB="76148" anchor="ctr"/>
                </a:tc>
              </a:tr>
              <a:tr h="471415">
                <a:tc>
                  <a:txBody>
                    <a:bodyPr/>
                    <a:lstStyle/>
                    <a:p>
                      <a:pPr algn="ctr" fontAlgn="base"/>
                      <a:r>
                        <a:rPr lang="en-IN" sz="1400" dirty="0">
                          <a:effectLst/>
                        </a:rPr>
                        <a:t>Syntax</a:t>
                      </a:r>
                      <a:endParaRPr lang="en-IN" sz="1400" b="0" dirty="0">
                        <a:effectLst/>
                      </a:endParaRPr>
                    </a:p>
                  </a:txBody>
                  <a:tcPr marL="54392" marR="54392" marT="76148" marB="76148" anchor="ctr"/>
                </a:tc>
                <a:tc>
                  <a:txBody>
                    <a:bodyPr/>
                    <a:lstStyle/>
                    <a:p>
                      <a:pPr algn="ctr" fontAlgn="ctr"/>
                      <a:r>
                        <a:rPr lang="en-US" sz="1400" dirty="0">
                          <a:effectLst/>
                        </a:rPr>
                        <a:t>The syntax is easy to remember almost similar to human language.</a:t>
                      </a:r>
                      <a:endParaRPr lang="en-US" sz="1400" b="0" dirty="0">
                        <a:effectLst/>
                      </a:endParaRPr>
                    </a:p>
                  </a:txBody>
                  <a:tcPr marL="54392" marR="54392" marT="76148" marB="76148" anchor="ctr"/>
                </a:tc>
                <a:tc>
                  <a:txBody>
                    <a:bodyPr/>
                    <a:lstStyle/>
                    <a:p>
                      <a:pPr algn="ctr" fontAlgn="ctr"/>
                      <a:r>
                        <a:rPr lang="en-US" sz="1400">
                          <a:effectLst/>
                        </a:rPr>
                        <a:t>The syntax is complex as it throws errors if you miss semicolons or curly braces.</a:t>
                      </a:r>
                      <a:endParaRPr lang="en-US" sz="1400" b="0">
                        <a:effectLst/>
                      </a:endParaRPr>
                    </a:p>
                  </a:txBody>
                  <a:tcPr marL="54392" marR="54392" marT="76148" marB="76148" anchor="ctr"/>
                </a:tc>
              </a:tr>
              <a:tr h="471415">
                <a:tc>
                  <a:txBody>
                    <a:bodyPr/>
                    <a:lstStyle/>
                    <a:p>
                      <a:pPr algn="ctr" fontAlgn="base"/>
                      <a:r>
                        <a:rPr lang="en-IN" sz="1400">
                          <a:effectLst/>
                        </a:rPr>
                        <a:t>Key Features</a:t>
                      </a:r>
                      <a:endParaRPr lang="en-IN" sz="1400" b="0">
                        <a:effectLst/>
                      </a:endParaRPr>
                    </a:p>
                  </a:txBody>
                  <a:tcPr marL="54392" marR="54392" marT="76148" marB="76148" anchor="ctr"/>
                </a:tc>
                <a:tc>
                  <a:txBody>
                    <a:bodyPr/>
                    <a:lstStyle/>
                    <a:p>
                      <a:pPr algn="ctr" fontAlgn="ctr"/>
                      <a:r>
                        <a:rPr lang="en-US" sz="1400" dirty="0">
                          <a:effectLst/>
                        </a:rPr>
                        <a:t>Less line no of code, Rapid deployment, and dynamic typing.</a:t>
                      </a:r>
                      <a:endParaRPr lang="en-US" sz="1400" b="0" dirty="0">
                        <a:effectLst/>
                      </a:endParaRPr>
                    </a:p>
                  </a:txBody>
                  <a:tcPr marL="54392" marR="54392" marT="76148" marB="76148" anchor="ctr"/>
                </a:tc>
                <a:tc>
                  <a:txBody>
                    <a:bodyPr/>
                    <a:lstStyle/>
                    <a:p>
                      <a:pPr algn="ctr" fontAlgn="ctr"/>
                      <a:r>
                        <a:rPr lang="en-US" sz="1400">
                          <a:effectLst/>
                        </a:rPr>
                        <a:t>Self-memory management, Robust, Platform independent</a:t>
                      </a:r>
                      <a:endParaRPr lang="en-US" sz="1400" b="0">
                        <a:effectLst/>
                      </a:endParaRPr>
                    </a:p>
                  </a:txBody>
                  <a:tcPr marL="54392" marR="54392" marT="76148" marB="76148" anchor="ctr"/>
                </a:tc>
              </a:tr>
              <a:tr h="471415">
                <a:tc>
                  <a:txBody>
                    <a:bodyPr/>
                    <a:lstStyle/>
                    <a:p>
                      <a:pPr algn="ctr" fontAlgn="base"/>
                      <a:r>
                        <a:rPr lang="en-IN" sz="1400">
                          <a:effectLst/>
                        </a:rPr>
                        <a:t>Speed</a:t>
                      </a:r>
                      <a:endParaRPr lang="en-IN" sz="1400" b="0">
                        <a:effectLst/>
                      </a:endParaRPr>
                    </a:p>
                  </a:txBody>
                  <a:tcPr marL="54392" marR="54392" marT="76148" marB="76148" anchor="ctr"/>
                </a:tc>
                <a:tc>
                  <a:txBody>
                    <a:bodyPr/>
                    <a:lstStyle/>
                    <a:p>
                      <a:pPr algn="ctr" fontAlgn="ctr"/>
                      <a:r>
                        <a:rPr lang="en-US" sz="1400" dirty="0">
                          <a:effectLst/>
                        </a:rPr>
                        <a:t>Python is slower since it uses an interpreter and also determines the data type at run time.</a:t>
                      </a:r>
                      <a:endParaRPr lang="en-US" sz="1400" b="0" dirty="0">
                        <a:effectLst/>
                      </a:endParaRPr>
                    </a:p>
                  </a:txBody>
                  <a:tcPr marL="54392" marR="54392" marT="76148" marB="76148" anchor="ctr"/>
                </a:tc>
                <a:tc>
                  <a:txBody>
                    <a:bodyPr/>
                    <a:lstStyle/>
                    <a:p>
                      <a:pPr algn="ctr" fontAlgn="ctr"/>
                      <a:r>
                        <a:rPr lang="en-US" sz="1400" dirty="0">
                          <a:effectLst/>
                        </a:rPr>
                        <a:t>Java is faster in speed as compared to python.</a:t>
                      </a:r>
                      <a:endParaRPr lang="en-US" sz="1400" b="0" dirty="0">
                        <a:effectLst/>
                      </a:endParaRPr>
                    </a:p>
                  </a:txBody>
                  <a:tcPr marL="54392" marR="54392" marT="76148" marB="76148" anchor="ctr"/>
                </a:tc>
              </a:tr>
              <a:tr h="622978">
                <a:tc>
                  <a:txBody>
                    <a:bodyPr/>
                    <a:lstStyle/>
                    <a:p>
                      <a:pPr algn="ctr" fontAlgn="base"/>
                      <a:r>
                        <a:rPr lang="en-IN" sz="1400">
                          <a:effectLst/>
                        </a:rPr>
                        <a:t>Databases</a:t>
                      </a:r>
                      <a:endParaRPr lang="en-IN" sz="1400" b="0">
                        <a:effectLst/>
                      </a:endParaRPr>
                    </a:p>
                  </a:txBody>
                  <a:tcPr marL="54392" marR="54392" marT="76148" marB="76148" anchor="ctr"/>
                </a:tc>
                <a:tc>
                  <a:txBody>
                    <a:bodyPr/>
                    <a:lstStyle/>
                    <a:p>
                      <a:pPr algn="ctr" fontAlgn="ctr"/>
                      <a:r>
                        <a:rPr lang="en-US" sz="1400" dirty="0">
                          <a:effectLst/>
                        </a:rPr>
                        <a:t>Python’s database access layers are weaker than Java’s JDBC. This is why it is rarely used in enterprises.</a:t>
                      </a:r>
                      <a:endParaRPr lang="en-US" sz="1400" b="0" dirty="0">
                        <a:effectLst/>
                      </a:endParaRPr>
                    </a:p>
                  </a:txBody>
                  <a:tcPr marL="54392" marR="54392" marT="76148" marB="76148" anchor="ctr"/>
                </a:tc>
                <a:tc>
                  <a:txBody>
                    <a:bodyPr/>
                    <a:lstStyle/>
                    <a:p>
                      <a:pPr algn="ctr" fontAlgn="ctr"/>
                      <a:r>
                        <a:rPr lang="en-US" sz="1400" dirty="0">
                          <a:effectLst/>
                        </a:rPr>
                        <a:t>(JDBC)Java Database Connectivity is the most popular and widely used to connect with databases.</a:t>
                      </a:r>
                      <a:endParaRPr lang="en-US" sz="1400" b="0" dirty="0">
                        <a:effectLst/>
                      </a:endParaRPr>
                    </a:p>
                  </a:txBody>
                  <a:tcPr marL="54392" marR="54392" marT="76148" marB="76148" anchor="ctr"/>
                </a:tc>
              </a:tr>
              <a:tr h="319852">
                <a:tc>
                  <a:txBody>
                    <a:bodyPr/>
                    <a:lstStyle/>
                    <a:p>
                      <a:pPr algn="ctr" fontAlgn="base"/>
                      <a:r>
                        <a:rPr lang="en-IN" sz="1400">
                          <a:effectLst/>
                        </a:rPr>
                        <a:t>Machine Learning Libraries</a:t>
                      </a:r>
                      <a:endParaRPr lang="en-IN" sz="1400" b="0">
                        <a:effectLst/>
                      </a:endParaRPr>
                    </a:p>
                  </a:txBody>
                  <a:tcPr marL="54392" marR="54392" marT="76148" marB="76148" anchor="ctr"/>
                </a:tc>
                <a:tc>
                  <a:txBody>
                    <a:bodyPr/>
                    <a:lstStyle/>
                    <a:p>
                      <a:pPr algn="ctr" fontAlgn="ctr"/>
                      <a:r>
                        <a:rPr lang="en-IN" sz="1400" dirty="0" err="1">
                          <a:effectLst/>
                        </a:rPr>
                        <a:t>Tensorflow</a:t>
                      </a:r>
                      <a:r>
                        <a:rPr lang="en-IN" sz="1400" dirty="0">
                          <a:effectLst/>
                        </a:rPr>
                        <a:t>, </a:t>
                      </a:r>
                      <a:r>
                        <a:rPr lang="en-IN" sz="1400" dirty="0" err="1">
                          <a:effectLst/>
                        </a:rPr>
                        <a:t>Pytorch</a:t>
                      </a:r>
                      <a:r>
                        <a:rPr lang="en-IN" sz="1400" dirty="0">
                          <a:effectLst/>
                        </a:rPr>
                        <a:t>.</a:t>
                      </a:r>
                      <a:endParaRPr lang="en-IN" sz="1400" b="0" dirty="0">
                        <a:effectLst/>
                      </a:endParaRPr>
                    </a:p>
                  </a:txBody>
                  <a:tcPr marL="54392" marR="54392" marT="76148" marB="76148" anchor="ctr"/>
                </a:tc>
                <a:tc>
                  <a:txBody>
                    <a:bodyPr/>
                    <a:lstStyle/>
                    <a:p>
                      <a:pPr algn="ctr" fontAlgn="ctr"/>
                      <a:r>
                        <a:rPr lang="en-IN" sz="1400" dirty="0" err="1">
                          <a:effectLst/>
                        </a:rPr>
                        <a:t>Weka</a:t>
                      </a:r>
                      <a:r>
                        <a:rPr lang="en-IN" sz="1400" dirty="0">
                          <a:effectLst/>
                        </a:rPr>
                        <a:t>, Mallet, Deeplearning4j, MOA</a:t>
                      </a:r>
                      <a:endParaRPr lang="en-IN" sz="1400" b="0" dirty="0">
                        <a:effectLst/>
                      </a:endParaRPr>
                    </a:p>
                  </a:txBody>
                  <a:tcPr marL="54392" marR="54392" marT="76148" marB="76148" anchor="ctr"/>
                </a:tc>
              </a:tr>
              <a:tr h="926104">
                <a:tc>
                  <a:txBody>
                    <a:bodyPr/>
                    <a:lstStyle/>
                    <a:p>
                      <a:pPr algn="ctr" fontAlgn="base"/>
                      <a:r>
                        <a:rPr lang="en-IN" sz="1400">
                          <a:effectLst/>
                        </a:rPr>
                        <a:t>Practical Agility</a:t>
                      </a:r>
                      <a:endParaRPr lang="en-IN" sz="1400" b="0">
                        <a:effectLst/>
                      </a:endParaRPr>
                    </a:p>
                  </a:txBody>
                  <a:tcPr marL="54392" marR="54392" marT="76148" marB="76148" anchor="ctr"/>
                </a:tc>
                <a:tc>
                  <a:txBody>
                    <a:bodyPr/>
                    <a:lstStyle/>
                    <a:p>
                      <a:pPr algn="ctr" fontAlgn="ctr"/>
                      <a:r>
                        <a:rPr lang="en-US" sz="1400" dirty="0">
                          <a:effectLst/>
                        </a:rPr>
                        <a:t>Python has always had a presence in the agile space and has grown in popularity for many reasons, including the rise of the </a:t>
                      </a:r>
                      <a:r>
                        <a:rPr lang="en-US" sz="1400" dirty="0" err="1">
                          <a:effectLst/>
                        </a:rPr>
                        <a:t>DevOps</a:t>
                      </a:r>
                      <a:r>
                        <a:rPr lang="en-US" sz="1400" dirty="0">
                          <a:effectLst/>
                        </a:rPr>
                        <a:t> movement.</a:t>
                      </a:r>
                      <a:endParaRPr lang="en-US" sz="1400" b="0" dirty="0">
                        <a:effectLst/>
                      </a:endParaRPr>
                    </a:p>
                  </a:txBody>
                  <a:tcPr marL="54392" marR="54392" marT="76148" marB="76148" anchor="ctr"/>
                </a:tc>
                <a:tc>
                  <a:txBody>
                    <a:bodyPr/>
                    <a:lstStyle/>
                    <a:p>
                      <a:pPr algn="ctr" fontAlgn="ctr"/>
                      <a:r>
                        <a:rPr lang="en-US" sz="1400" dirty="0">
                          <a:effectLst/>
                        </a:rPr>
                        <a:t>Java enjoys more consistent refactoring support than Python thanks on one hand to its static type system which makes automated refactoring more predictable and reliable, and on the other to the prevalence of IDEs in Java development.</a:t>
                      </a:r>
                      <a:endParaRPr lang="en-US" sz="1400" b="0" dirty="0">
                        <a:effectLst/>
                      </a:endParaRPr>
                    </a:p>
                  </a:txBody>
                  <a:tcPr marL="54392" marR="54392" marT="76148" marB="76148" anchor="ctr"/>
                </a:tc>
              </a:tr>
              <a:tr h="471415">
                <a:tc>
                  <a:txBody>
                    <a:bodyPr/>
                    <a:lstStyle/>
                    <a:p>
                      <a:pPr algn="ctr" fontAlgn="base"/>
                      <a:r>
                        <a:rPr lang="en-IN" sz="1400">
                          <a:effectLst/>
                        </a:rPr>
                        <a:t>Multiple Inheritance</a:t>
                      </a:r>
                      <a:endParaRPr lang="en-IN" sz="1400" b="0">
                        <a:effectLst/>
                      </a:endParaRPr>
                    </a:p>
                  </a:txBody>
                  <a:tcPr marL="54392" marR="54392" marT="76148" marB="76148" anchor="ctr"/>
                </a:tc>
                <a:tc>
                  <a:txBody>
                    <a:bodyPr/>
                    <a:lstStyle/>
                    <a:p>
                      <a:pPr algn="ctr" fontAlgn="ctr"/>
                      <a:r>
                        <a:rPr lang="en-IN" sz="1400">
                          <a:effectLst/>
                        </a:rPr>
                        <a:t>Python supports multiple Inheritance.</a:t>
                      </a:r>
                      <a:endParaRPr lang="en-IN" sz="1400" b="0">
                        <a:effectLst/>
                      </a:endParaRPr>
                    </a:p>
                  </a:txBody>
                  <a:tcPr marL="54392" marR="54392" marT="76148" marB="76148" anchor="ctr"/>
                </a:tc>
                <a:tc>
                  <a:txBody>
                    <a:bodyPr/>
                    <a:lstStyle/>
                    <a:p>
                      <a:pPr algn="ctr" fontAlgn="ctr"/>
                      <a:r>
                        <a:rPr lang="en-US" sz="1400" dirty="0">
                          <a:effectLst/>
                        </a:rPr>
                        <a:t>Java partially supports Multiple Inheritance through interfaces.</a:t>
                      </a:r>
                      <a:endParaRPr lang="en-US" sz="1400" b="0" dirty="0">
                        <a:effectLst/>
                      </a:endParaRPr>
                    </a:p>
                  </a:txBody>
                  <a:tcPr marL="54392" marR="54392" marT="76148" marB="76148" anchor="ctr"/>
                </a:tc>
              </a:tr>
            </a:tbl>
          </a:graphicData>
        </a:graphic>
      </p:graphicFrame>
    </p:spTree>
    <p:extLst>
      <p:ext uri="{BB962C8B-B14F-4D97-AF65-F5344CB8AC3E}">
        <p14:creationId xmlns:p14="http://schemas.microsoft.com/office/powerpoint/2010/main" val="357604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smtClean="0"/>
              <a:t>What are object oriented concepts?</a:t>
            </a:r>
          </a:p>
          <a:p>
            <a:pPr lvl="1"/>
            <a:r>
              <a:rPr lang="en-IN" dirty="0" smtClean="0"/>
              <a:t>OOPs Concepts are</a:t>
            </a:r>
            <a:endParaRPr lang="en-IN" dirty="0"/>
          </a:p>
          <a:p>
            <a:pPr lvl="2"/>
            <a:r>
              <a:rPr lang="en-IN" dirty="0" smtClean="0"/>
              <a:t>Class: </a:t>
            </a:r>
            <a:r>
              <a:rPr lang="en-US" dirty="0"/>
              <a:t>The class represents a group of objects having similar properties and behavior.</a:t>
            </a:r>
            <a:endParaRPr lang="en-IN" dirty="0"/>
          </a:p>
          <a:p>
            <a:pPr lvl="2"/>
            <a:r>
              <a:rPr lang="en-IN" dirty="0" smtClean="0"/>
              <a:t>Objects: </a:t>
            </a:r>
          </a:p>
          <a:p>
            <a:pPr lvl="2"/>
            <a:r>
              <a:rPr lang="en-IN" dirty="0" smtClean="0"/>
              <a:t>Data </a:t>
            </a:r>
            <a:r>
              <a:rPr lang="en-IN" dirty="0"/>
              <a:t>Abstraction</a:t>
            </a:r>
          </a:p>
          <a:p>
            <a:pPr lvl="2"/>
            <a:r>
              <a:rPr lang="en-IN" dirty="0"/>
              <a:t>Encapsulation</a:t>
            </a:r>
          </a:p>
          <a:p>
            <a:pPr lvl="2"/>
            <a:r>
              <a:rPr lang="en-IN" dirty="0"/>
              <a:t>Inheritance</a:t>
            </a:r>
          </a:p>
          <a:p>
            <a:pPr lvl="2"/>
            <a:r>
              <a:rPr lang="en-IN" dirty="0"/>
              <a:t>Polymorphism</a:t>
            </a:r>
          </a:p>
          <a:p>
            <a:pPr lvl="2"/>
            <a:r>
              <a:rPr lang="en-IN" dirty="0"/>
              <a:t>Dynamic Binding</a:t>
            </a:r>
          </a:p>
          <a:p>
            <a:pPr lvl="1"/>
            <a:endParaRPr lang="en-IN" dirty="0"/>
          </a:p>
        </p:txBody>
      </p:sp>
    </p:spTree>
    <p:extLst>
      <p:ext uri="{BB962C8B-B14F-4D97-AF65-F5344CB8AC3E}">
        <p14:creationId xmlns:p14="http://schemas.microsoft.com/office/powerpoint/2010/main" val="326203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a:t>
            </a:r>
            <a:endParaRPr lang="en-IN" dirty="0"/>
          </a:p>
        </p:txBody>
      </p:sp>
      <p:sp>
        <p:nvSpPr>
          <p:cNvPr id="3" name="Content Placeholder 2"/>
          <p:cNvSpPr>
            <a:spLocks noGrp="1"/>
          </p:cNvSpPr>
          <p:nvPr>
            <p:ph idx="1"/>
          </p:nvPr>
        </p:nvSpPr>
        <p:spPr/>
        <p:txBody>
          <a:bodyPr/>
          <a:lstStyle/>
          <a:p>
            <a:pPr fontAlgn="base"/>
            <a:r>
              <a:rPr lang="en-US" dirty="0"/>
              <a:t>Objects are the instances of a class that are created to use the attributes and methods of a class.  A typical Java program creates many objects, which as you know, interact by invoking methods. An object consists of : </a:t>
            </a:r>
          </a:p>
          <a:p>
            <a:pPr fontAlgn="base"/>
            <a:r>
              <a:rPr lang="en-US" b="1" dirty="0"/>
              <a:t>State</a:t>
            </a:r>
            <a:r>
              <a:rPr lang="en-US" dirty="0"/>
              <a:t>: It is represented by attributes of an object. It also reflects the properties of an object.</a:t>
            </a:r>
          </a:p>
          <a:p>
            <a:pPr fontAlgn="base"/>
            <a:r>
              <a:rPr lang="en-US" b="1" dirty="0"/>
              <a:t>Behavior</a:t>
            </a:r>
            <a:r>
              <a:rPr lang="en-US" dirty="0"/>
              <a:t>: It is represented by the methods of an object. It also reflects the response of an object with other objects.</a:t>
            </a:r>
          </a:p>
          <a:p>
            <a:pPr fontAlgn="base"/>
            <a:r>
              <a:rPr lang="en-US" b="1" dirty="0"/>
              <a:t>Identity</a:t>
            </a:r>
            <a:r>
              <a:rPr lang="en-US" dirty="0"/>
              <a:t>: It gives a unique name to an object and enables one object to interact with other objects.</a:t>
            </a:r>
          </a:p>
          <a:p>
            <a:endParaRPr lang="en-IN" dirty="0"/>
          </a:p>
        </p:txBody>
      </p:sp>
    </p:spTree>
    <p:extLst>
      <p:ext uri="{BB962C8B-B14F-4D97-AF65-F5344CB8AC3E}">
        <p14:creationId xmlns:p14="http://schemas.microsoft.com/office/powerpoint/2010/main" val="429075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b="1" dirty="0"/>
              <a:t>What is Abstraction in Java?</a:t>
            </a:r>
          </a:p>
          <a:p>
            <a:pPr fontAlgn="base"/>
            <a:r>
              <a:rPr lang="en-US" dirty="0"/>
              <a:t>In Java, abstraction is achieved by</a:t>
            </a:r>
            <a:r>
              <a:rPr lang="en-US" b="1" dirty="0"/>
              <a:t> </a:t>
            </a:r>
            <a:r>
              <a:rPr lang="en-US" b="1" u="sng" dirty="0">
                <a:hlinkClick r:id="rId2"/>
              </a:rPr>
              <a:t>interfaces</a:t>
            </a:r>
            <a:r>
              <a:rPr lang="en-US" b="1" dirty="0"/>
              <a:t> </a:t>
            </a:r>
            <a:r>
              <a:rPr lang="en-US" dirty="0"/>
              <a:t>and </a:t>
            </a:r>
            <a:r>
              <a:rPr lang="en-US" b="1" u="sng" dirty="0">
                <a:hlinkClick r:id="rId3"/>
              </a:rPr>
              <a:t>abstract classes</a:t>
            </a:r>
            <a:r>
              <a:rPr lang="en-US" dirty="0"/>
              <a:t>. We can achieve 100% abstraction using interfaces.</a:t>
            </a:r>
          </a:p>
          <a:p>
            <a:pPr fontAlgn="base"/>
            <a:r>
              <a:rPr lang="en-US" dirty="0"/>
              <a:t>Data Abstraction may also be defined as the process of identifying only the required characteristics of an object ignoring the irrelevant details. The properties and </a:t>
            </a:r>
            <a:r>
              <a:rPr lang="en-US" dirty="0" err="1"/>
              <a:t>behaviours</a:t>
            </a:r>
            <a:r>
              <a:rPr lang="en-US" dirty="0"/>
              <a:t> of an object differentiate it from other objects of similar type and also help in classifying/grouping the objects.</a:t>
            </a:r>
          </a:p>
          <a:p>
            <a:endParaRPr lang="en-IN" dirty="0"/>
          </a:p>
        </p:txBody>
      </p:sp>
    </p:spTree>
    <p:extLst>
      <p:ext uri="{BB962C8B-B14F-4D97-AF65-F5344CB8AC3E}">
        <p14:creationId xmlns:p14="http://schemas.microsoft.com/office/powerpoint/2010/main" val="2598714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2305</Words>
  <Application>Microsoft Office PowerPoint</Application>
  <PresentationFormat>Widescreen</PresentationFormat>
  <Paragraphs>272</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-apple-system</vt:lpstr>
      <vt:lpstr>Arial</vt:lpstr>
      <vt:lpstr>Calibri</vt:lpstr>
      <vt:lpstr>Calibri Light</vt:lpstr>
      <vt:lpstr>Lato</vt:lpstr>
      <vt:lpstr>Office Theme</vt:lpstr>
      <vt:lpstr>Object Oriented Programming</vt:lpstr>
      <vt:lpstr>PowerPoint Presentation</vt:lpstr>
      <vt:lpstr>PowerPoint Presentation</vt:lpstr>
      <vt:lpstr>PowerPoint Presentation</vt:lpstr>
      <vt:lpstr>PowerPoint Presentation</vt:lpstr>
      <vt:lpstr>Difference between Python and Java</vt:lpstr>
      <vt:lpstr>PowerPoint Presentation</vt:lpstr>
      <vt:lpstr>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the differences between JVM, JRE and JDK in Java?</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Microsoft account</dc:creator>
  <cp:lastModifiedBy>Microsoft account</cp:lastModifiedBy>
  <cp:revision>28</cp:revision>
  <dcterms:created xsi:type="dcterms:W3CDTF">2024-07-08T10:04:23Z</dcterms:created>
  <dcterms:modified xsi:type="dcterms:W3CDTF">2024-07-08T11:36:44Z</dcterms:modified>
</cp:coreProperties>
</file>