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8" r:id="rId12"/>
    <p:sldId id="267"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5CEB"/>
    <a:srgbClr val="46AFCD"/>
    <a:srgbClr val="4DA3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5" d="100"/>
          <a:sy n="65" d="100"/>
        </p:scale>
        <p:origin x="312"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02A45E6-C4F0-456D-9666-86D6E4C2A85E}" type="datetimeFigureOut">
              <a:rPr lang="en-IN" smtClean="0"/>
              <a:t>18-01-2024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B1DE16-0904-4EA3-A4FD-BADE23619533}" type="slidenum">
              <a:rPr lang="en-IN" smtClean="0"/>
              <a:t>‹#›</a:t>
            </a:fld>
            <a:endParaRPr lang="en-IN"/>
          </a:p>
        </p:txBody>
      </p:sp>
    </p:spTree>
    <p:extLst>
      <p:ext uri="{BB962C8B-B14F-4D97-AF65-F5344CB8AC3E}">
        <p14:creationId xmlns:p14="http://schemas.microsoft.com/office/powerpoint/2010/main" val="3445751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02A45E6-C4F0-456D-9666-86D6E4C2A85E}" type="datetimeFigureOut">
              <a:rPr lang="en-IN" smtClean="0"/>
              <a:t>18-01-2024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B1DE16-0904-4EA3-A4FD-BADE23619533}" type="slidenum">
              <a:rPr lang="en-IN" smtClean="0"/>
              <a:t>‹#›</a:t>
            </a:fld>
            <a:endParaRPr lang="en-IN"/>
          </a:p>
        </p:txBody>
      </p:sp>
    </p:spTree>
    <p:extLst>
      <p:ext uri="{BB962C8B-B14F-4D97-AF65-F5344CB8AC3E}">
        <p14:creationId xmlns:p14="http://schemas.microsoft.com/office/powerpoint/2010/main" val="2625668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02A45E6-C4F0-456D-9666-86D6E4C2A85E}" type="datetimeFigureOut">
              <a:rPr lang="en-IN" smtClean="0"/>
              <a:t>18-01-2024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B1DE16-0904-4EA3-A4FD-BADE23619533}" type="slidenum">
              <a:rPr lang="en-IN" smtClean="0"/>
              <a:t>‹#›</a:t>
            </a:fld>
            <a:endParaRPr lang="en-IN"/>
          </a:p>
        </p:txBody>
      </p:sp>
    </p:spTree>
    <p:extLst>
      <p:ext uri="{BB962C8B-B14F-4D97-AF65-F5344CB8AC3E}">
        <p14:creationId xmlns:p14="http://schemas.microsoft.com/office/powerpoint/2010/main" val="2604696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02A45E6-C4F0-456D-9666-86D6E4C2A85E}" type="datetimeFigureOut">
              <a:rPr lang="en-IN" smtClean="0"/>
              <a:t>18-01-2024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B1DE16-0904-4EA3-A4FD-BADE23619533}" type="slidenum">
              <a:rPr lang="en-IN" smtClean="0"/>
              <a:t>‹#›</a:t>
            </a:fld>
            <a:endParaRPr lang="en-IN"/>
          </a:p>
        </p:txBody>
      </p:sp>
    </p:spTree>
    <p:extLst>
      <p:ext uri="{BB962C8B-B14F-4D97-AF65-F5344CB8AC3E}">
        <p14:creationId xmlns:p14="http://schemas.microsoft.com/office/powerpoint/2010/main" val="1073171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2A45E6-C4F0-456D-9666-86D6E4C2A85E}" type="datetimeFigureOut">
              <a:rPr lang="en-IN" smtClean="0"/>
              <a:t>18-01-2024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B1DE16-0904-4EA3-A4FD-BADE23619533}" type="slidenum">
              <a:rPr lang="en-IN" smtClean="0"/>
              <a:t>‹#›</a:t>
            </a:fld>
            <a:endParaRPr lang="en-IN"/>
          </a:p>
        </p:txBody>
      </p:sp>
    </p:spTree>
    <p:extLst>
      <p:ext uri="{BB962C8B-B14F-4D97-AF65-F5344CB8AC3E}">
        <p14:creationId xmlns:p14="http://schemas.microsoft.com/office/powerpoint/2010/main" val="1691417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02A45E6-C4F0-456D-9666-86D6E4C2A85E}" type="datetimeFigureOut">
              <a:rPr lang="en-IN" smtClean="0"/>
              <a:t>18-01-2024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B1DE16-0904-4EA3-A4FD-BADE23619533}" type="slidenum">
              <a:rPr lang="en-IN" smtClean="0"/>
              <a:t>‹#›</a:t>
            </a:fld>
            <a:endParaRPr lang="en-IN"/>
          </a:p>
        </p:txBody>
      </p:sp>
    </p:spTree>
    <p:extLst>
      <p:ext uri="{BB962C8B-B14F-4D97-AF65-F5344CB8AC3E}">
        <p14:creationId xmlns:p14="http://schemas.microsoft.com/office/powerpoint/2010/main" val="3931545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02A45E6-C4F0-456D-9666-86D6E4C2A85E}" type="datetimeFigureOut">
              <a:rPr lang="en-IN" smtClean="0"/>
              <a:t>18-01-2024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8B1DE16-0904-4EA3-A4FD-BADE23619533}" type="slidenum">
              <a:rPr lang="en-IN" smtClean="0"/>
              <a:t>‹#›</a:t>
            </a:fld>
            <a:endParaRPr lang="en-IN"/>
          </a:p>
        </p:txBody>
      </p:sp>
    </p:spTree>
    <p:extLst>
      <p:ext uri="{BB962C8B-B14F-4D97-AF65-F5344CB8AC3E}">
        <p14:creationId xmlns:p14="http://schemas.microsoft.com/office/powerpoint/2010/main" val="261150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02A45E6-C4F0-456D-9666-86D6E4C2A85E}" type="datetimeFigureOut">
              <a:rPr lang="en-IN" smtClean="0"/>
              <a:t>18-01-2024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8B1DE16-0904-4EA3-A4FD-BADE23619533}" type="slidenum">
              <a:rPr lang="en-IN" smtClean="0"/>
              <a:t>‹#›</a:t>
            </a:fld>
            <a:endParaRPr lang="en-IN"/>
          </a:p>
        </p:txBody>
      </p:sp>
    </p:spTree>
    <p:extLst>
      <p:ext uri="{BB962C8B-B14F-4D97-AF65-F5344CB8AC3E}">
        <p14:creationId xmlns:p14="http://schemas.microsoft.com/office/powerpoint/2010/main" val="2295311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2A45E6-C4F0-456D-9666-86D6E4C2A85E}" type="datetimeFigureOut">
              <a:rPr lang="en-IN" smtClean="0"/>
              <a:t>18-01-2024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8B1DE16-0904-4EA3-A4FD-BADE23619533}" type="slidenum">
              <a:rPr lang="en-IN" smtClean="0"/>
              <a:t>‹#›</a:t>
            </a:fld>
            <a:endParaRPr lang="en-IN"/>
          </a:p>
        </p:txBody>
      </p:sp>
    </p:spTree>
    <p:extLst>
      <p:ext uri="{BB962C8B-B14F-4D97-AF65-F5344CB8AC3E}">
        <p14:creationId xmlns:p14="http://schemas.microsoft.com/office/powerpoint/2010/main" val="1356037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2A45E6-C4F0-456D-9666-86D6E4C2A85E}" type="datetimeFigureOut">
              <a:rPr lang="en-IN" smtClean="0"/>
              <a:t>18-01-2024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B1DE16-0904-4EA3-A4FD-BADE23619533}" type="slidenum">
              <a:rPr lang="en-IN" smtClean="0"/>
              <a:t>‹#›</a:t>
            </a:fld>
            <a:endParaRPr lang="en-IN"/>
          </a:p>
        </p:txBody>
      </p:sp>
    </p:spTree>
    <p:extLst>
      <p:ext uri="{BB962C8B-B14F-4D97-AF65-F5344CB8AC3E}">
        <p14:creationId xmlns:p14="http://schemas.microsoft.com/office/powerpoint/2010/main" val="3090128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2A45E6-C4F0-456D-9666-86D6E4C2A85E}" type="datetimeFigureOut">
              <a:rPr lang="en-IN" smtClean="0"/>
              <a:t>18-01-2024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B1DE16-0904-4EA3-A4FD-BADE23619533}" type="slidenum">
              <a:rPr lang="en-IN" smtClean="0"/>
              <a:t>‹#›</a:t>
            </a:fld>
            <a:endParaRPr lang="en-IN"/>
          </a:p>
        </p:txBody>
      </p:sp>
    </p:spTree>
    <p:extLst>
      <p:ext uri="{BB962C8B-B14F-4D97-AF65-F5344CB8AC3E}">
        <p14:creationId xmlns:p14="http://schemas.microsoft.com/office/powerpoint/2010/main" val="2687168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2A45E6-C4F0-456D-9666-86D6E4C2A85E}" type="datetimeFigureOut">
              <a:rPr lang="en-IN" smtClean="0"/>
              <a:t>18-01-2024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B1DE16-0904-4EA3-A4FD-BADE23619533}" type="slidenum">
              <a:rPr lang="en-IN" smtClean="0"/>
              <a:t>‹#›</a:t>
            </a:fld>
            <a:endParaRPr lang="en-IN"/>
          </a:p>
        </p:txBody>
      </p:sp>
    </p:spTree>
    <p:extLst>
      <p:ext uri="{BB962C8B-B14F-4D97-AF65-F5344CB8AC3E}">
        <p14:creationId xmlns:p14="http://schemas.microsoft.com/office/powerpoint/2010/main" val="14078282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e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031" y="0"/>
            <a:ext cx="12295031" cy="6858000"/>
          </a:xfrm>
          <a:prstGeom prst="rect">
            <a:avLst/>
          </a:prstGeom>
        </p:spPr>
      </p:pic>
      <p:sp>
        <p:nvSpPr>
          <p:cNvPr id="8" name="TextBox 7"/>
          <p:cNvSpPr txBox="1"/>
          <p:nvPr/>
        </p:nvSpPr>
        <p:spPr>
          <a:xfrm>
            <a:off x="4752304" y="1931830"/>
            <a:ext cx="5023491" cy="954107"/>
          </a:xfrm>
          <a:prstGeom prst="rect">
            <a:avLst/>
          </a:prstGeom>
          <a:noFill/>
        </p:spPr>
        <p:txBody>
          <a:bodyPr wrap="none" rtlCol="0">
            <a:spAutoFit/>
          </a:bodyPr>
          <a:lstStyle/>
          <a:p>
            <a:r>
              <a:rPr lang="en-US" sz="2800" spc="300" dirty="0" smtClean="0">
                <a:solidFill>
                  <a:srgbClr val="46AFCD"/>
                </a:solidFill>
                <a:latin typeface="Arial Black" panose="020B0A04020102020204" pitchFamily="34" charset="0"/>
              </a:rPr>
              <a:t>Cyber </a:t>
            </a:r>
            <a:r>
              <a:rPr lang="en-US" sz="2800" spc="300" dirty="0" smtClean="0">
                <a:solidFill>
                  <a:srgbClr val="46AFCD"/>
                </a:solidFill>
                <a:latin typeface="Arial Black" panose="020B0A04020102020204" pitchFamily="34" charset="0"/>
              </a:rPr>
              <a:t>Security </a:t>
            </a:r>
            <a:endParaRPr lang="en-US" sz="2800" spc="300" dirty="0" smtClean="0">
              <a:solidFill>
                <a:srgbClr val="46AFCD"/>
              </a:solidFill>
              <a:latin typeface="Arial Black" panose="020B0A04020102020204" pitchFamily="34" charset="0"/>
            </a:endParaRPr>
          </a:p>
          <a:p>
            <a:r>
              <a:rPr lang="en-US" sz="2800" spc="300" dirty="0" smtClean="0">
                <a:solidFill>
                  <a:schemeClr val="bg1"/>
                </a:solidFill>
                <a:latin typeface="Arial Black" panose="020B0A04020102020204" pitchFamily="34" charset="0"/>
              </a:rPr>
              <a:t>Introduction Session</a:t>
            </a:r>
            <a:endParaRPr lang="en-IN" sz="2800" spc="300" dirty="0">
              <a:solidFill>
                <a:schemeClr val="bg1"/>
              </a:solidFill>
              <a:latin typeface="Arial Black" panose="020B0A04020102020204" pitchFamily="34" charset="0"/>
            </a:endParaRPr>
          </a:p>
        </p:txBody>
      </p:sp>
      <p:sp>
        <p:nvSpPr>
          <p:cNvPr id="9" name="TextBox 8"/>
          <p:cNvSpPr txBox="1"/>
          <p:nvPr/>
        </p:nvSpPr>
        <p:spPr>
          <a:xfrm>
            <a:off x="4752304" y="2885937"/>
            <a:ext cx="4765183" cy="338554"/>
          </a:xfrm>
          <a:prstGeom prst="rect">
            <a:avLst/>
          </a:prstGeom>
          <a:noFill/>
        </p:spPr>
        <p:txBody>
          <a:bodyPr wrap="square" rtlCol="0">
            <a:spAutoFit/>
          </a:bodyPr>
          <a:lstStyle/>
          <a:p>
            <a:pPr>
              <a:spcBef>
                <a:spcPts val="600"/>
              </a:spcBef>
            </a:pPr>
            <a:r>
              <a:rPr lang="en-IN" sz="1600" b="1" spc="300" dirty="0">
                <a:solidFill>
                  <a:srgbClr val="4DA3B7"/>
                </a:solidFill>
                <a:latin typeface="Agency FB" panose="020B0503020202020204" pitchFamily="34" charset="0"/>
              </a:rPr>
              <a:t>Safeguarding Digital </a:t>
            </a:r>
            <a:r>
              <a:rPr lang="en-IN" sz="1600" b="1" spc="300" dirty="0" smtClean="0">
                <a:solidFill>
                  <a:srgbClr val="4DA3B7"/>
                </a:solidFill>
                <a:latin typeface="Agency FB" panose="020B0503020202020204" pitchFamily="34" charset="0"/>
              </a:rPr>
              <a:t>Environments…</a:t>
            </a:r>
            <a:endParaRPr lang="en-IN" sz="1600" b="1" spc="300" dirty="0">
              <a:solidFill>
                <a:srgbClr val="4DA3B7"/>
              </a:solidFill>
              <a:latin typeface="Agency FB" panose="020B0503020202020204" pitchFamily="34" charset="0"/>
            </a:endParaRPr>
          </a:p>
        </p:txBody>
      </p:sp>
      <p:sp>
        <p:nvSpPr>
          <p:cNvPr id="10" name="TextBox 9"/>
          <p:cNvSpPr txBox="1"/>
          <p:nvPr/>
        </p:nvSpPr>
        <p:spPr>
          <a:xfrm>
            <a:off x="4752304" y="4957230"/>
            <a:ext cx="6744237" cy="800219"/>
          </a:xfrm>
          <a:prstGeom prst="rect">
            <a:avLst/>
          </a:prstGeom>
          <a:noFill/>
        </p:spPr>
        <p:txBody>
          <a:bodyPr wrap="square" rtlCol="0">
            <a:spAutoFit/>
          </a:bodyPr>
          <a:lstStyle/>
          <a:p>
            <a:r>
              <a:rPr lang="en-US" sz="1200" dirty="0" smtClean="0">
                <a:solidFill>
                  <a:schemeClr val="bg1"/>
                </a:solidFill>
              </a:rPr>
              <a:t>PRESENTED BY</a:t>
            </a:r>
          </a:p>
          <a:p>
            <a:r>
              <a:rPr lang="en-US" sz="2000" dirty="0" smtClean="0">
                <a:solidFill>
                  <a:schemeClr val="bg1"/>
                </a:solidFill>
                <a:effectLst>
                  <a:outerShdw blurRad="38100" dist="38100" dir="2700000" algn="tl">
                    <a:srgbClr val="000000">
                      <a:alpha val="43137"/>
                    </a:srgbClr>
                  </a:outerShdw>
                </a:effectLst>
                <a:latin typeface="Arial Black" panose="020B0A04020102020204" pitchFamily="34" charset="0"/>
              </a:rPr>
              <a:t>DINESH </a:t>
            </a:r>
            <a:r>
              <a:rPr lang="en-US" sz="2000" dirty="0" smtClean="0">
                <a:solidFill>
                  <a:schemeClr val="bg1"/>
                </a:solidFill>
                <a:effectLst>
                  <a:outerShdw blurRad="38100" dist="38100" dir="2700000" algn="tl">
                    <a:srgbClr val="000000">
                      <a:alpha val="43137"/>
                    </a:srgbClr>
                  </a:outerShdw>
                </a:effectLst>
                <a:latin typeface="Arial Black" panose="020B0A04020102020204" pitchFamily="34" charset="0"/>
              </a:rPr>
              <a:t>JEEV</a:t>
            </a:r>
          </a:p>
          <a:p>
            <a:r>
              <a:rPr lang="en-US" sz="1400" dirty="0" smtClean="0">
                <a:solidFill>
                  <a:srgbClr val="46AFCD"/>
                </a:solidFill>
                <a:effectLst>
                  <a:outerShdw blurRad="38100" dist="38100" dir="2700000" algn="tl">
                    <a:srgbClr val="000000">
                      <a:alpha val="43137"/>
                    </a:srgbClr>
                  </a:outerShdw>
                </a:effectLst>
                <a:latin typeface="Arial Black" panose="020B0A04020102020204" pitchFamily="34" charset="0"/>
              </a:rPr>
              <a:t>Certified: </a:t>
            </a:r>
            <a:r>
              <a:rPr lang="en-US" sz="1400" dirty="0" smtClean="0">
                <a:solidFill>
                  <a:schemeClr val="bg1"/>
                </a:solidFill>
                <a:effectLst>
                  <a:outerShdw blurRad="38100" dist="38100" dir="2700000" algn="tl">
                    <a:srgbClr val="000000">
                      <a:alpha val="43137"/>
                    </a:srgbClr>
                  </a:outerShdw>
                </a:effectLst>
                <a:latin typeface="Arial Black" panose="020B0A04020102020204" pitchFamily="34" charset="0"/>
              </a:rPr>
              <a:t>CEH | CEC | ISO27001 Lead Audit | CISA |</a:t>
            </a:r>
            <a:endParaRPr lang="en-IN" sz="1400" dirty="0">
              <a:solidFill>
                <a:schemeClr val="bg1"/>
              </a:solidFill>
              <a:effectLst>
                <a:outerShdw blurRad="38100" dist="38100" dir="2700000" algn="tl">
                  <a:srgbClr val="000000">
                    <a:alpha val="43137"/>
                  </a:srgbClr>
                </a:outerShdw>
              </a:effectLst>
              <a:latin typeface="Arial Black" panose="020B0A04020102020204" pitchFamily="34" charset="0"/>
            </a:endParaRPr>
          </a:p>
        </p:txBody>
      </p:sp>
    </p:spTree>
    <p:extLst>
      <p:ext uri="{BB962C8B-B14F-4D97-AF65-F5344CB8AC3E}">
        <p14:creationId xmlns:p14="http://schemas.microsoft.com/office/powerpoint/2010/main" val="28729654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What are the Different Types of Cyber Security?"/>
          <p:cNvPicPr>
            <a:picLocks noChangeAspect="1" noChangeArrowheads="1"/>
          </p:cNvPicPr>
          <p:nvPr/>
        </p:nvPicPr>
        <p:blipFill rotWithShape="1">
          <a:blip r:embed="rId2">
            <a:extLst>
              <a:ext uri="{28A0092B-C50C-407E-A947-70E740481C1C}">
                <a14:useLocalDpi xmlns:a14="http://schemas.microsoft.com/office/drawing/2010/main" val="0"/>
              </a:ext>
            </a:extLst>
          </a:blip>
          <a:srcRect t="11032" b="7001"/>
          <a:stretch/>
        </p:blipFill>
        <p:spPr bwMode="auto">
          <a:xfrm>
            <a:off x="1204887" y="652072"/>
            <a:ext cx="9753600" cy="5996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44018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yber-security, cyber cri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260" y="1325380"/>
            <a:ext cx="10547256" cy="473064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732551" y="209862"/>
            <a:ext cx="5825826" cy="646331"/>
          </a:xfrm>
          <a:prstGeom prst="rect">
            <a:avLst/>
          </a:prstGeom>
          <a:noFill/>
        </p:spPr>
        <p:txBody>
          <a:bodyPr wrap="none" rtlCol="0">
            <a:spAutoFit/>
          </a:bodyPr>
          <a:lstStyle/>
          <a:p>
            <a:r>
              <a:rPr lang="en-US" sz="3600" b="1" dirty="0" smtClean="0"/>
              <a:t>Key Aspects of Cyber Security</a:t>
            </a:r>
            <a:endParaRPr lang="en-IN" sz="3600" b="1" dirty="0"/>
          </a:p>
        </p:txBody>
      </p:sp>
    </p:spTree>
    <p:extLst>
      <p:ext uri="{BB962C8B-B14F-4D97-AF65-F5344CB8AC3E}">
        <p14:creationId xmlns:p14="http://schemas.microsoft.com/office/powerpoint/2010/main" val="38402643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54505" y="1087028"/>
            <a:ext cx="8284564" cy="4939814"/>
          </a:xfrm>
          <a:prstGeom prst="rect">
            <a:avLst/>
          </a:prstGeom>
        </p:spPr>
        <p:txBody>
          <a:bodyPr wrap="square">
            <a:spAutoFit/>
          </a:bodyPr>
          <a:lstStyle/>
          <a:p>
            <a:pPr marL="285750" indent="-285750">
              <a:lnSpc>
                <a:spcPct val="150000"/>
              </a:lnSpc>
              <a:buFont typeface="Arial" panose="020B0604020202020204" pitchFamily="34" charset="0"/>
              <a:buChar char="•"/>
            </a:pPr>
            <a:r>
              <a:rPr lang="en-US" sz="1600" b="1" spc="300" dirty="0">
                <a:solidFill>
                  <a:srgbClr val="374151"/>
                </a:solidFill>
                <a:latin typeface="Arial" panose="020B0604020202020204" pitchFamily="34" charset="0"/>
                <a:cs typeface="Arial" panose="020B0604020202020204" pitchFamily="34" charset="0"/>
              </a:rPr>
              <a:t>Antivirus and Anti-malware:</a:t>
            </a:r>
          </a:p>
          <a:p>
            <a:pPr lvl="1">
              <a:lnSpc>
                <a:spcPct val="150000"/>
              </a:lnSpc>
            </a:pPr>
            <a:r>
              <a:rPr lang="en-US" dirty="0"/>
              <a:t>Software designed to detect and remove malicious software</a:t>
            </a:r>
            <a:r>
              <a:rPr lang="en-US" dirty="0" smtClean="0"/>
              <a:t>.</a:t>
            </a:r>
          </a:p>
          <a:p>
            <a:pPr lvl="1">
              <a:lnSpc>
                <a:spcPct val="150000"/>
              </a:lnSpc>
            </a:pPr>
            <a:endParaRPr lang="en-US" dirty="0" smtClean="0"/>
          </a:p>
          <a:p>
            <a:pPr lvl="1">
              <a:lnSpc>
                <a:spcPct val="150000"/>
              </a:lnSpc>
            </a:pPr>
            <a:endParaRPr lang="en-US" dirty="0"/>
          </a:p>
          <a:p>
            <a:pPr marL="285750" indent="-285750">
              <a:lnSpc>
                <a:spcPct val="150000"/>
              </a:lnSpc>
              <a:buFont typeface="Arial" panose="020B0604020202020204" pitchFamily="34" charset="0"/>
              <a:buChar char="•"/>
            </a:pPr>
            <a:r>
              <a:rPr lang="en-US" sz="1600" b="1" spc="300" dirty="0">
                <a:solidFill>
                  <a:srgbClr val="374151"/>
                </a:solidFill>
                <a:latin typeface="Arial" panose="020B0604020202020204" pitchFamily="34" charset="0"/>
                <a:cs typeface="Arial" panose="020B0604020202020204" pitchFamily="34" charset="0"/>
              </a:rPr>
              <a:t>Firewalls and Intrusion Detection Systems:</a:t>
            </a:r>
          </a:p>
          <a:p>
            <a:pPr lvl="1">
              <a:lnSpc>
                <a:spcPct val="150000"/>
              </a:lnSpc>
            </a:pPr>
            <a:r>
              <a:rPr lang="en-US" dirty="0"/>
              <a:t>Network security measures to monitor and control incoming and outgoing network traffic</a:t>
            </a:r>
            <a:r>
              <a:rPr lang="en-US" dirty="0" smtClean="0"/>
              <a:t>.</a:t>
            </a:r>
          </a:p>
          <a:p>
            <a:pPr lvl="1">
              <a:lnSpc>
                <a:spcPct val="150000"/>
              </a:lnSpc>
            </a:pPr>
            <a:endParaRPr lang="en-US" dirty="0" smtClean="0"/>
          </a:p>
          <a:p>
            <a:pPr lvl="1">
              <a:lnSpc>
                <a:spcPct val="150000"/>
              </a:lnSpc>
            </a:pPr>
            <a:endParaRPr lang="en-US" dirty="0"/>
          </a:p>
          <a:p>
            <a:pPr marL="285750" indent="-285750">
              <a:lnSpc>
                <a:spcPct val="150000"/>
              </a:lnSpc>
              <a:buFont typeface="Arial" panose="020B0604020202020204" pitchFamily="34" charset="0"/>
              <a:buChar char="•"/>
            </a:pPr>
            <a:r>
              <a:rPr lang="en-US" sz="1600" b="1" spc="300" dirty="0">
                <a:solidFill>
                  <a:srgbClr val="374151"/>
                </a:solidFill>
                <a:latin typeface="Arial" panose="020B0604020202020204" pitchFamily="34" charset="0"/>
                <a:cs typeface="Arial" panose="020B0604020202020204" pitchFamily="34" charset="0"/>
              </a:rPr>
              <a:t>Encryption and its Role in Cybersecurity:</a:t>
            </a:r>
          </a:p>
          <a:p>
            <a:pPr lvl="1">
              <a:lnSpc>
                <a:spcPct val="150000"/>
              </a:lnSpc>
            </a:pPr>
            <a:r>
              <a:rPr lang="en-US" dirty="0"/>
              <a:t>Protecting data by converting it into a code that is unreadable without the </a:t>
            </a:r>
            <a:r>
              <a:rPr lang="en-US" dirty="0" smtClean="0"/>
              <a:t>proper decryption </a:t>
            </a:r>
            <a:r>
              <a:rPr lang="en-US" dirty="0"/>
              <a:t>key.</a:t>
            </a:r>
          </a:p>
        </p:txBody>
      </p:sp>
      <p:sp>
        <p:nvSpPr>
          <p:cNvPr id="5" name="Rectangle 4"/>
          <p:cNvSpPr/>
          <p:nvPr/>
        </p:nvSpPr>
        <p:spPr>
          <a:xfrm>
            <a:off x="2488786" y="381213"/>
            <a:ext cx="7094507" cy="480131"/>
          </a:xfrm>
          <a:prstGeom prst="rect">
            <a:avLst/>
          </a:prstGeom>
          <a:noFill/>
        </p:spPr>
        <p:txBody>
          <a:bodyPr vert="horz" wrap="square" lIns="91440" tIns="45720" rIns="91440" bIns="45720" rtlCol="0" anchor="ctr">
            <a:spAutoFit/>
          </a:bodyPr>
          <a:lstStyle/>
          <a:p>
            <a:pPr algn="ctr">
              <a:lnSpc>
                <a:spcPct val="90000"/>
              </a:lnSpc>
              <a:spcBef>
                <a:spcPct val="0"/>
              </a:spcBef>
            </a:pPr>
            <a:r>
              <a:rPr lang="en-IN" sz="2800" b="1" spc="3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Cybersecurity Technologies and Tools</a:t>
            </a:r>
          </a:p>
        </p:txBody>
      </p:sp>
      <p:pic>
        <p:nvPicPr>
          <p:cNvPr id="8194" name="Picture 2" descr="Antivirus - Free security ico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43805" y="1099840"/>
            <a:ext cx="1151582" cy="1151582"/>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Firewall - Free security ic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43805" y="2677644"/>
            <a:ext cx="1204808" cy="1204808"/>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Encryption - Free computer icon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43805" y="4776268"/>
            <a:ext cx="1044991" cy="1044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45608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What is a hacker? + how to protect yourself - Norton"/>
          <p:cNvPicPr>
            <a:picLocks noChangeAspect="1" noChangeArrowheads="1"/>
          </p:cNvPicPr>
          <p:nvPr/>
        </p:nvPicPr>
        <p:blipFill rotWithShape="1">
          <a:blip r:embed="rId2">
            <a:extLst>
              <a:ext uri="{28A0092B-C50C-407E-A947-70E740481C1C}">
                <a14:useLocalDpi xmlns:a14="http://schemas.microsoft.com/office/drawing/2010/main" val="0"/>
              </a:ext>
            </a:extLst>
          </a:blip>
          <a:srcRect l="12616" t="31088" r="12462" b="14542"/>
          <a:stretch/>
        </p:blipFill>
        <p:spPr bwMode="auto">
          <a:xfrm>
            <a:off x="740230" y="1785257"/>
            <a:ext cx="6422570" cy="2939143"/>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Why the Color of a Hacker's Hat Matt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2845" y="1197428"/>
            <a:ext cx="4953211" cy="4431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38331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9805" y="435969"/>
            <a:ext cx="12231973" cy="480131"/>
          </a:xfrm>
          <a:prstGeom prst="rect">
            <a:avLst/>
          </a:prstGeom>
          <a:noFill/>
        </p:spPr>
        <p:txBody>
          <a:bodyPr vert="horz" wrap="square" lIns="91440" tIns="45720" rIns="91440" bIns="45720" rtlCol="0" anchor="ctr">
            <a:spAutoFit/>
          </a:bodyPr>
          <a:lstStyle>
            <a:defPPr>
              <a:defRPr lang="en-US"/>
            </a:defPPr>
            <a:lvl1pPr algn="ctr">
              <a:lnSpc>
                <a:spcPct val="90000"/>
              </a:lnSpc>
              <a:spcBef>
                <a:spcPct val="0"/>
              </a:spcBef>
              <a:buNone/>
              <a:defRPr sz="3600" b="1" spc="30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defRPr>
            </a:lvl1pPr>
          </a:lstStyle>
          <a:p>
            <a:r>
              <a:rPr lang="en-US" sz="2800" dirty="0" smtClean="0"/>
              <a:t>What is Data Breach?</a:t>
            </a:r>
            <a:endParaRPr lang="en-IN" sz="2800" dirty="0"/>
          </a:p>
        </p:txBody>
      </p:sp>
      <p:pic>
        <p:nvPicPr>
          <p:cNvPr id="11266" name="Picture 2" descr="What is a Data Breach | Tips for Data Leak Prevention | Imper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929" y="1536442"/>
            <a:ext cx="5855833" cy="4374607"/>
          </a:xfrm>
          <a:prstGeom prst="rect">
            <a:avLst/>
          </a:prstGeom>
          <a:ln w="228600" cap="sq" cmpd="thickThin">
            <a:solidFill>
              <a:schemeClr val="accent5">
                <a:lumMod val="20000"/>
                <a:lumOff val="80000"/>
              </a:schemeClr>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5" name="Rectangle 4"/>
          <p:cNvSpPr/>
          <p:nvPr/>
        </p:nvSpPr>
        <p:spPr>
          <a:xfrm>
            <a:off x="745682" y="2164976"/>
            <a:ext cx="3625175" cy="2677656"/>
          </a:xfrm>
          <a:prstGeom prst="rect">
            <a:avLst/>
          </a:prstGeom>
          <a:solidFill>
            <a:schemeClr val="accent5">
              <a:lumMod val="20000"/>
              <a:lumOff val="80000"/>
            </a:schemeClr>
          </a:solidFill>
        </p:spPr>
        <p:txBody>
          <a:bodyPr wrap="square">
            <a:spAutoFit/>
          </a:bodyPr>
          <a:lstStyle/>
          <a:p>
            <a:pPr marL="285750" indent="-285750">
              <a:lnSpc>
                <a:spcPct val="200000"/>
              </a:lnSpc>
              <a:buFont typeface="Arial" panose="020B0604020202020204" pitchFamily="34" charset="0"/>
              <a:buChar char="•"/>
            </a:pPr>
            <a:r>
              <a:rPr lang="en-US" sz="1200" dirty="0">
                <a:solidFill>
                  <a:srgbClr val="4D5156"/>
                </a:solidFill>
                <a:latin typeface="+mj-lt"/>
                <a:cs typeface="Arial" panose="020B0604020202020204" pitchFamily="34" charset="0"/>
              </a:rPr>
              <a:t>A data breach is </a:t>
            </a:r>
            <a:r>
              <a:rPr lang="en-US" sz="1200" dirty="0">
                <a:solidFill>
                  <a:srgbClr val="040C28"/>
                </a:solidFill>
                <a:latin typeface="+mj-lt"/>
                <a:cs typeface="Arial" panose="020B0604020202020204" pitchFamily="34" charset="0"/>
              </a:rPr>
              <a:t>any security incident in which unauthorized parties gain access to sensitive data or confidential information</a:t>
            </a:r>
            <a:r>
              <a:rPr lang="en-US" sz="1200" dirty="0">
                <a:solidFill>
                  <a:srgbClr val="4D5156"/>
                </a:solidFill>
                <a:latin typeface="+mj-lt"/>
                <a:cs typeface="Arial" panose="020B0604020202020204" pitchFamily="34" charset="0"/>
              </a:rPr>
              <a:t>, including personal data (Social Security numbers, bank account numbers, healthcare data) or corporate data (customer data records, intellectual property, financial information).</a:t>
            </a:r>
            <a:endParaRPr lang="en-IN" sz="1200" dirty="0">
              <a:latin typeface="+mj-lt"/>
              <a:cs typeface="Arial" panose="020B0604020202020204" pitchFamily="34" charset="0"/>
            </a:endParaRPr>
          </a:p>
        </p:txBody>
      </p:sp>
    </p:spTree>
    <p:extLst>
      <p:ext uri="{BB962C8B-B14F-4D97-AF65-F5344CB8AC3E}">
        <p14:creationId xmlns:p14="http://schemas.microsoft.com/office/powerpoint/2010/main" val="8125579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89702" y="1244234"/>
            <a:ext cx="9635613" cy="1200329"/>
          </a:xfrm>
          <a:prstGeom prst="rect">
            <a:avLst/>
          </a:prstGeom>
          <a:solidFill>
            <a:schemeClr val="accent5">
              <a:lumMod val="20000"/>
              <a:lumOff val="80000"/>
            </a:schemeClr>
          </a:solidFill>
        </p:spPr>
        <p:txBody>
          <a:bodyPr wrap="square">
            <a:spAutoFit/>
          </a:bodyPr>
          <a:lstStyle/>
          <a:p>
            <a:pPr marL="285750" indent="-285750">
              <a:lnSpc>
                <a:spcPct val="200000"/>
              </a:lnSpc>
              <a:buFont typeface="Arial" panose="020B0604020202020204" pitchFamily="34" charset="0"/>
              <a:buChar char="•"/>
            </a:pPr>
            <a:r>
              <a:rPr lang="en-US" sz="1200" dirty="0">
                <a:solidFill>
                  <a:srgbClr val="4D5156"/>
                </a:solidFill>
                <a:latin typeface="+mj-lt"/>
                <a:cs typeface="Arial" panose="020B0604020202020204" pitchFamily="34" charset="0"/>
              </a:rPr>
              <a:t>A security breach means unauthorized access to a device, facility, program, network, or data. It can involve the breach of security measures that protect data, network systems, or physical hardware assets, and it's often the precursor to private data being copied, shared, or stolen in a data breach.</a:t>
            </a:r>
            <a:endParaRPr lang="en-IN" sz="1200" dirty="0">
              <a:solidFill>
                <a:srgbClr val="4D5156"/>
              </a:solidFill>
              <a:latin typeface="+mj-lt"/>
              <a:cs typeface="Arial" panose="020B0604020202020204" pitchFamily="34" charset="0"/>
            </a:endParaRPr>
          </a:p>
        </p:txBody>
      </p:sp>
      <p:sp>
        <p:nvSpPr>
          <p:cNvPr id="5" name="TextBox 4"/>
          <p:cNvSpPr txBox="1"/>
          <p:nvPr/>
        </p:nvSpPr>
        <p:spPr>
          <a:xfrm>
            <a:off x="-299805" y="435969"/>
            <a:ext cx="12231973" cy="480131"/>
          </a:xfrm>
          <a:prstGeom prst="rect">
            <a:avLst/>
          </a:prstGeom>
          <a:noFill/>
        </p:spPr>
        <p:txBody>
          <a:bodyPr vert="horz" wrap="square" lIns="91440" tIns="45720" rIns="91440" bIns="45720" rtlCol="0" anchor="ctr">
            <a:spAutoFit/>
          </a:bodyPr>
          <a:lstStyle>
            <a:defPPr>
              <a:defRPr lang="en-US"/>
            </a:defPPr>
            <a:lvl1pPr algn="ctr">
              <a:lnSpc>
                <a:spcPct val="90000"/>
              </a:lnSpc>
              <a:spcBef>
                <a:spcPct val="0"/>
              </a:spcBef>
              <a:buNone/>
              <a:defRPr sz="3600" b="1" spc="30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defRPr>
            </a:lvl1pPr>
          </a:lstStyle>
          <a:p>
            <a:r>
              <a:rPr lang="en-US" sz="2800" dirty="0" smtClean="0"/>
              <a:t>Security Breaches &amp; its types</a:t>
            </a:r>
            <a:endParaRPr lang="en-IN" sz="2800" dirty="0"/>
          </a:p>
        </p:txBody>
      </p:sp>
      <p:pic>
        <p:nvPicPr>
          <p:cNvPr id="12290" name="Picture 2" descr="What are the Different Types of Cyber Security Breaches?"/>
          <p:cNvPicPr>
            <a:picLocks noChangeAspect="1" noChangeArrowheads="1"/>
          </p:cNvPicPr>
          <p:nvPr/>
        </p:nvPicPr>
        <p:blipFill rotWithShape="1">
          <a:blip r:embed="rId2">
            <a:extLst>
              <a:ext uri="{28A0092B-C50C-407E-A947-70E740481C1C}">
                <a14:useLocalDpi xmlns:a14="http://schemas.microsoft.com/office/drawing/2010/main" val="0"/>
              </a:ext>
            </a:extLst>
          </a:blip>
          <a:srcRect t="22861" b="4620"/>
          <a:stretch/>
        </p:blipFill>
        <p:spPr bwMode="auto">
          <a:xfrm>
            <a:off x="1509250" y="2772697"/>
            <a:ext cx="8996515" cy="3185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39620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150374" y="388356"/>
            <a:ext cx="10309123" cy="6338201"/>
          </a:xfrm>
          <a:prstGeom prst="rect">
            <a:avLst/>
          </a:prstGeom>
        </p:spPr>
      </p:pic>
    </p:spTree>
    <p:extLst>
      <p:ext uri="{BB962C8B-B14F-4D97-AF65-F5344CB8AC3E}">
        <p14:creationId xmlns:p14="http://schemas.microsoft.com/office/powerpoint/2010/main" val="29752439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9"/>
          <p:cNvSpPr/>
          <p:nvPr/>
        </p:nvSpPr>
        <p:spPr>
          <a:xfrm>
            <a:off x="3921663" y="171231"/>
            <a:ext cx="2902719" cy="923330"/>
          </a:xfrm>
          <a:prstGeom prst="rect">
            <a:avLst/>
          </a:prstGeom>
          <a:noFill/>
        </p:spPr>
        <p:txBody>
          <a:bodyPr wrap="none" lIns="91440" tIns="45720" rIns="91440" bIns="45720">
            <a:spAutoFit/>
          </a:bodyPr>
          <a:lstStyle/>
          <a:p>
            <a:pPr algn="ctr"/>
            <a:r>
              <a:rPr lang="en-US" sz="5400" b="1" cap="none" spc="3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AGENDA</a:t>
            </a:r>
            <a:endParaRPr lang="en-US" sz="5400" b="1" cap="none" spc="3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6965" y="540932"/>
            <a:ext cx="6065035" cy="6065035"/>
          </a:xfrm>
          <a:prstGeom prst="rect">
            <a:avLst/>
          </a:prstGeom>
        </p:spPr>
      </p:pic>
      <p:sp>
        <p:nvSpPr>
          <p:cNvPr id="2" name="TextBox 1"/>
          <p:cNvSpPr txBox="1"/>
          <p:nvPr/>
        </p:nvSpPr>
        <p:spPr>
          <a:xfrm>
            <a:off x="658906" y="1922929"/>
            <a:ext cx="5876365" cy="4343400"/>
          </a:xfrm>
          <a:prstGeom prst="rect">
            <a:avLst/>
          </a:prstGeom>
          <a:noFill/>
        </p:spPr>
        <p:txBody>
          <a:bodyPr wrap="square" rtlCol="0">
            <a:spAutoFit/>
          </a:bodyPr>
          <a:lstStyle/>
          <a:p>
            <a:endParaRPr lang="en-IN" dirty="0"/>
          </a:p>
        </p:txBody>
      </p:sp>
      <p:sp>
        <p:nvSpPr>
          <p:cNvPr id="3" name="TextBox 2"/>
          <p:cNvSpPr txBox="1"/>
          <p:nvPr/>
        </p:nvSpPr>
        <p:spPr>
          <a:xfrm>
            <a:off x="369794" y="1250655"/>
            <a:ext cx="6454588" cy="5355312"/>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pc="300" dirty="0" smtClean="0"/>
              <a:t>Welcome &amp; Introduction</a:t>
            </a:r>
          </a:p>
          <a:p>
            <a:pPr marL="285750" indent="-285750">
              <a:lnSpc>
                <a:spcPct val="200000"/>
              </a:lnSpc>
              <a:buFont typeface="Arial" panose="020B0604020202020204" pitchFamily="34" charset="0"/>
              <a:buChar char="•"/>
            </a:pPr>
            <a:r>
              <a:rPr lang="en-US" spc="300" dirty="0"/>
              <a:t>I</a:t>
            </a:r>
            <a:r>
              <a:rPr lang="en-US" spc="300" dirty="0" smtClean="0"/>
              <a:t>mportance </a:t>
            </a:r>
            <a:r>
              <a:rPr lang="en-US" spc="300" dirty="0"/>
              <a:t>of cybersecurity </a:t>
            </a:r>
            <a:endParaRPr lang="en-US" spc="300" dirty="0" smtClean="0"/>
          </a:p>
          <a:p>
            <a:pPr marL="285750" indent="-285750">
              <a:lnSpc>
                <a:spcPct val="200000"/>
              </a:lnSpc>
              <a:buFont typeface="Arial" panose="020B0604020202020204" pitchFamily="34" charset="0"/>
              <a:buChar char="•"/>
            </a:pPr>
            <a:r>
              <a:rPr lang="en-IN" spc="300" dirty="0" smtClean="0"/>
              <a:t>Definition </a:t>
            </a:r>
            <a:r>
              <a:rPr lang="en-IN" spc="300" dirty="0"/>
              <a:t>of </a:t>
            </a:r>
            <a:r>
              <a:rPr lang="en-IN" spc="300" dirty="0" smtClean="0"/>
              <a:t>Cybersecurity</a:t>
            </a:r>
          </a:p>
          <a:p>
            <a:pPr marL="285750" indent="-285750">
              <a:lnSpc>
                <a:spcPct val="200000"/>
              </a:lnSpc>
              <a:buFont typeface="Arial" panose="020B0604020202020204" pitchFamily="34" charset="0"/>
              <a:buChar char="•"/>
            </a:pPr>
            <a:r>
              <a:rPr lang="en-IN" spc="300" dirty="0" smtClean="0"/>
              <a:t>Key </a:t>
            </a:r>
            <a:r>
              <a:rPr lang="en-IN" spc="300" dirty="0"/>
              <a:t>components of </a:t>
            </a:r>
            <a:r>
              <a:rPr lang="en-IN" spc="300" dirty="0" smtClean="0"/>
              <a:t>Cybersecurity</a:t>
            </a:r>
          </a:p>
          <a:p>
            <a:pPr marL="285750" indent="-285750">
              <a:lnSpc>
                <a:spcPct val="200000"/>
              </a:lnSpc>
              <a:buFont typeface="Arial" panose="020B0604020202020204" pitchFamily="34" charset="0"/>
              <a:buChar char="•"/>
            </a:pPr>
            <a:r>
              <a:rPr lang="en-IN" spc="300" dirty="0" smtClean="0"/>
              <a:t>Cybersecurity </a:t>
            </a:r>
            <a:r>
              <a:rPr lang="en-IN" spc="300" dirty="0"/>
              <a:t>Technologies and </a:t>
            </a:r>
            <a:r>
              <a:rPr lang="en-IN" spc="300" dirty="0" smtClean="0"/>
              <a:t>Tools</a:t>
            </a:r>
          </a:p>
          <a:p>
            <a:pPr marL="285750" indent="-285750">
              <a:lnSpc>
                <a:spcPct val="200000"/>
              </a:lnSpc>
              <a:buFont typeface="Arial" panose="020B0604020202020204" pitchFamily="34" charset="0"/>
              <a:buChar char="•"/>
            </a:pPr>
            <a:r>
              <a:rPr lang="en-IN" spc="300" dirty="0" smtClean="0"/>
              <a:t>What is Hacking? Who is a Hacker?</a:t>
            </a:r>
          </a:p>
          <a:p>
            <a:pPr marL="285750" indent="-285750">
              <a:lnSpc>
                <a:spcPct val="200000"/>
              </a:lnSpc>
              <a:buFont typeface="Arial" panose="020B0604020202020204" pitchFamily="34" charset="0"/>
              <a:buChar char="•"/>
            </a:pPr>
            <a:r>
              <a:rPr lang="en-IN" spc="300" dirty="0" smtClean="0"/>
              <a:t>Types of Hackers</a:t>
            </a:r>
          </a:p>
          <a:p>
            <a:pPr marL="285750" indent="-285750">
              <a:lnSpc>
                <a:spcPct val="200000"/>
              </a:lnSpc>
              <a:buFont typeface="Arial" panose="020B0604020202020204" pitchFamily="34" charset="0"/>
              <a:buChar char="•"/>
            </a:pPr>
            <a:r>
              <a:rPr lang="en-IN" spc="300" dirty="0" smtClean="0"/>
              <a:t>What is a Data Breach &amp; Security Breach</a:t>
            </a:r>
          </a:p>
          <a:p>
            <a:pPr marL="285750" indent="-285750">
              <a:lnSpc>
                <a:spcPct val="200000"/>
              </a:lnSpc>
              <a:buFont typeface="Arial" panose="020B0604020202020204" pitchFamily="34" charset="0"/>
              <a:buChar char="•"/>
            </a:pPr>
            <a:r>
              <a:rPr lang="en-IN" spc="300" dirty="0" smtClean="0"/>
              <a:t>Career in Cyber Security </a:t>
            </a:r>
            <a:endParaRPr lang="en-US" spc="300" dirty="0"/>
          </a:p>
          <a:p>
            <a:endParaRPr lang="en-IN" dirty="0"/>
          </a:p>
        </p:txBody>
      </p:sp>
    </p:spTree>
    <p:extLst>
      <p:ext uri="{BB962C8B-B14F-4D97-AF65-F5344CB8AC3E}">
        <p14:creationId xmlns:p14="http://schemas.microsoft.com/office/powerpoint/2010/main" val="24854871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4679" y="229424"/>
            <a:ext cx="7405046" cy="590931"/>
          </a:xfrm>
          <a:noFill/>
        </p:spPr>
        <p:txBody>
          <a:bodyPr wrap="square" lIns="91440" tIns="45720" rIns="91440" bIns="45720">
            <a:spAutoFit/>
          </a:bodyPr>
          <a:lstStyle/>
          <a:p>
            <a:pPr algn="ctr"/>
            <a:r>
              <a:rPr lang="en-US" sz="3600" b="1" spc="3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n-lt"/>
                <a:ea typeface="+mn-ea"/>
                <a:cs typeface="+mn-cs"/>
              </a:rPr>
              <a:t>Welcome &amp; Introduction</a:t>
            </a:r>
            <a:endParaRPr lang="en-IN" sz="3600" b="1" spc="3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n-lt"/>
              <a:ea typeface="+mn-ea"/>
              <a:cs typeface="+mn-cs"/>
            </a:endParaRPr>
          </a:p>
        </p:txBody>
      </p:sp>
      <p:pic>
        <p:nvPicPr>
          <p:cNvPr id="4" name="Picture 3"/>
          <p:cNvPicPr>
            <a:picLocks noChangeAspect="1"/>
          </p:cNvPicPr>
          <p:nvPr/>
        </p:nvPicPr>
        <p:blipFill rotWithShape="1">
          <a:blip r:embed="rId2"/>
          <a:srcRect l="8816" t="24448" r="53251" b="26907"/>
          <a:stretch/>
        </p:blipFill>
        <p:spPr>
          <a:xfrm>
            <a:off x="513317" y="1238996"/>
            <a:ext cx="4823181" cy="3762662"/>
          </a:xfrm>
          <a:prstGeom prst="rect">
            <a:avLst/>
          </a:prstGeom>
        </p:spPr>
      </p:pic>
      <p:sp>
        <p:nvSpPr>
          <p:cNvPr id="5" name="Rectangle 4"/>
          <p:cNvSpPr/>
          <p:nvPr/>
        </p:nvSpPr>
        <p:spPr>
          <a:xfrm>
            <a:off x="3723701" y="5001658"/>
            <a:ext cx="1916935" cy="4186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809301" y="3889002"/>
            <a:ext cx="1359293" cy="4447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mc:Choice xmlns:a14="http://schemas.microsoft.com/office/drawing/2010/main" Requires="a14">
          <p:sp>
            <p:nvSpPr>
              <p:cNvPr id="8" name="Rectangle 7"/>
              <p:cNvSpPr/>
              <p:nvPr/>
            </p:nvSpPr>
            <p:spPr>
              <a:xfrm>
                <a:off x="5421337" y="3889002"/>
                <a:ext cx="3014288" cy="13108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sym typeface="Wingdings 3" panose="05040102010807070707" pitchFamily="18" charset="2"/>
                        </a:rPr>
                        <m:t></m:t>
                      </m:r>
                    </m:oMath>
                  </m:oMathPara>
                </a14:m>
                <a:endParaRPr lang="en-IN" dirty="0"/>
              </a:p>
            </p:txBody>
          </p:sp>
        </mc:Choice>
        <mc:Fallback>
          <p:sp>
            <p:nvSpPr>
              <p:cNvPr id="8" name="Rectangle 7"/>
              <p:cNvSpPr>
                <a:spLocks noRot="1" noChangeAspect="1" noMove="1" noResize="1" noEditPoints="1" noAdjustHandles="1" noChangeArrowheads="1" noChangeShapeType="1" noTextEdit="1"/>
              </p:cNvSpPr>
              <p:nvPr/>
            </p:nvSpPr>
            <p:spPr>
              <a:xfrm>
                <a:off x="5421337" y="3889002"/>
                <a:ext cx="3014288" cy="1310870"/>
              </a:xfrm>
              <a:prstGeom prst="rect">
                <a:avLst/>
              </a:prstGeom>
              <a:blipFill rotWithShape="0">
                <a:blip r:embed="rId3"/>
                <a:stretch>
                  <a:fillRect/>
                </a:stretch>
              </a:blipFill>
              <a:ln>
                <a:noFill/>
              </a:ln>
            </p:spPr>
            <p:txBody>
              <a:bodyPr/>
              <a:lstStyle/>
              <a:p>
                <a:r>
                  <a:rPr lang="en-IN">
                    <a:noFill/>
                  </a:rPr>
                  <a:t> </a:t>
                </a:r>
              </a:p>
            </p:txBody>
          </p:sp>
        </mc:Fallback>
      </mc:AlternateContent>
      <p:sp>
        <p:nvSpPr>
          <p:cNvPr id="9" name="TextBox 8"/>
          <p:cNvSpPr txBox="1"/>
          <p:nvPr/>
        </p:nvSpPr>
        <p:spPr>
          <a:xfrm>
            <a:off x="5866230" y="1626844"/>
            <a:ext cx="6080931" cy="4524315"/>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pc="300" dirty="0" smtClean="0"/>
              <a:t>Over 10 years of seasoned experience in cyber security</a:t>
            </a:r>
          </a:p>
          <a:p>
            <a:pPr marL="285750" indent="-285750">
              <a:lnSpc>
                <a:spcPct val="200000"/>
              </a:lnSpc>
              <a:buFont typeface="Arial" panose="020B0604020202020204" pitchFamily="34" charset="0"/>
              <a:buChar char="•"/>
            </a:pPr>
            <a:r>
              <a:rPr lang="en-US" spc="300" dirty="0" smtClean="0"/>
              <a:t>Proven track record on achievements and certification on cyber security</a:t>
            </a:r>
          </a:p>
          <a:p>
            <a:pPr marL="285750" indent="-285750">
              <a:lnSpc>
                <a:spcPct val="200000"/>
              </a:lnSpc>
              <a:buFont typeface="Arial" panose="020B0604020202020204" pitchFamily="34" charset="0"/>
              <a:buChar char="•"/>
            </a:pPr>
            <a:r>
              <a:rPr lang="en-US" spc="300" dirty="0" smtClean="0"/>
              <a:t>Authored “ Scarecrows – A Book for ethical Hacking”</a:t>
            </a:r>
          </a:p>
          <a:p>
            <a:pPr marL="285750" indent="-285750">
              <a:lnSpc>
                <a:spcPct val="200000"/>
              </a:lnSpc>
              <a:buFont typeface="Arial" panose="020B0604020202020204" pitchFamily="34" charset="0"/>
              <a:buChar char="•"/>
            </a:pPr>
            <a:r>
              <a:rPr lang="en-US" spc="300" dirty="0" smtClean="0"/>
              <a:t>Certified Ethical Hacker &amp; Security Auditor</a:t>
            </a:r>
          </a:p>
          <a:p>
            <a:pPr marL="285750" indent="-285750">
              <a:lnSpc>
                <a:spcPct val="200000"/>
              </a:lnSpc>
              <a:buFont typeface="Arial" panose="020B0604020202020204" pitchFamily="34" charset="0"/>
              <a:buChar char="•"/>
            </a:pPr>
            <a:r>
              <a:rPr lang="en-US" spc="300" dirty="0" smtClean="0"/>
              <a:t>Trainer &amp; Implementer</a:t>
            </a:r>
            <a:endParaRPr lang="en-IN" spc="300" dirty="0"/>
          </a:p>
        </p:txBody>
      </p:sp>
      <p:sp>
        <p:nvSpPr>
          <p:cNvPr id="10" name="TextBox 9"/>
          <p:cNvSpPr txBox="1"/>
          <p:nvPr/>
        </p:nvSpPr>
        <p:spPr>
          <a:xfrm>
            <a:off x="7884825" y="1238996"/>
            <a:ext cx="1484027" cy="369332"/>
          </a:xfrm>
          <a:prstGeom prst="rect">
            <a:avLst/>
          </a:prstGeom>
          <a:noFill/>
        </p:spPr>
        <p:txBody>
          <a:bodyPr wrap="square" rtlCol="0">
            <a:spAutoFit/>
          </a:bodyPr>
          <a:lstStyle/>
          <a:p>
            <a:r>
              <a:rPr lang="en-US" b="1" u="sng" spc="600" dirty="0" smtClean="0"/>
              <a:t>MYSELF</a:t>
            </a:r>
            <a:endParaRPr lang="en-IN" b="1" u="sng" spc="600" dirty="0"/>
          </a:p>
        </p:txBody>
      </p:sp>
    </p:spTree>
    <p:extLst>
      <p:ext uri="{BB962C8B-B14F-4D97-AF65-F5344CB8AC3E}">
        <p14:creationId xmlns:p14="http://schemas.microsoft.com/office/powerpoint/2010/main" val="16584691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Cyber Security vs. Information Security - Syntax Technologies"/>
          <p:cNvPicPr>
            <a:picLocks noChangeAspect="1" noChangeArrowheads="1"/>
          </p:cNvPicPr>
          <p:nvPr/>
        </p:nvPicPr>
        <p:blipFill rotWithShape="1">
          <a:blip r:embed="rId2">
            <a:extLst>
              <a:ext uri="{28A0092B-C50C-407E-A947-70E740481C1C}">
                <a14:useLocalDpi xmlns:a14="http://schemas.microsoft.com/office/drawing/2010/main" val="0"/>
              </a:ext>
            </a:extLst>
          </a:blip>
          <a:srcRect l="7598" t="31632" r="3091" b="18321"/>
          <a:stretch/>
        </p:blipFill>
        <p:spPr bwMode="auto">
          <a:xfrm>
            <a:off x="7603448" y="2673122"/>
            <a:ext cx="4040474" cy="197573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813808" y="484601"/>
            <a:ext cx="9203962" cy="590931"/>
          </a:xfrm>
          <a:prstGeom prst="rect">
            <a:avLst/>
          </a:prstGeom>
          <a:noFill/>
        </p:spPr>
        <p:txBody>
          <a:bodyPr vert="horz" wrap="square" lIns="91440" tIns="45720" rIns="91440" bIns="45720" rtlCol="0" anchor="ctr">
            <a:spAutoFit/>
          </a:bodyPr>
          <a:lstStyle>
            <a:lvl1pPr algn="ctr">
              <a:lnSpc>
                <a:spcPct val="90000"/>
              </a:lnSpc>
              <a:spcBef>
                <a:spcPct val="0"/>
              </a:spcBef>
              <a:buNone/>
              <a:defRPr sz="3600" b="1" spc="30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defRPr>
            </a:lvl1pPr>
          </a:lstStyle>
          <a:p>
            <a:r>
              <a:rPr lang="en-US" dirty="0"/>
              <a:t>Cyber Security Vs Information Security</a:t>
            </a:r>
            <a:endParaRPr lang="en-IN" dirty="0"/>
          </a:p>
        </p:txBody>
      </p:sp>
      <p:pic>
        <p:nvPicPr>
          <p:cNvPr id="1034" name="Picture 10" descr="Cyber Security vs. Information Security: Points of Overlap"/>
          <p:cNvPicPr>
            <a:picLocks noChangeAspect="1" noChangeArrowheads="1"/>
          </p:cNvPicPr>
          <p:nvPr/>
        </p:nvPicPr>
        <p:blipFill rotWithShape="1">
          <a:blip r:embed="rId3">
            <a:extLst>
              <a:ext uri="{28A0092B-C50C-407E-A947-70E740481C1C}">
                <a14:useLocalDpi xmlns:a14="http://schemas.microsoft.com/office/drawing/2010/main" val="0"/>
              </a:ext>
            </a:extLst>
          </a:blip>
          <a:srcRect l="6885" t="13409" r="7683" b="18918"/>
          <a:stretch/>
        </p:blipFill>
        <p:spPr bwMode="auto">
          <a:xfrm>
            <a:off x="734516" y="1618936"/>
            <a:ext cx="6579407" cy="4467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81406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43900" y="449243"/>
            <a:ext cx="9144677" cy="5463034"/>
          </a:xfrm>
          <a:prstGeom prst="rect">
            <a:avLst/>
          </a:prstGeom>
        </p:spPr>
        <p:txBody>
          <a:bodyPr wrap="square">
            <a:spAutoFit/>
          </a:bodyPr>
          <a:lstStyle/>
          <a:p>
            <a:r>
              <a:rPr lang="en-US" sz="2800" b="1" spc="300" dirty="0">
                <a:solidFill>
                  <a:srgbClr val="025CEB"/>
                </a:solidFill>
                <a:latin typeface="Plus Jakarta Sans"/>
              </a:rPr>
              <a:t>What is Information Security</a:t>
            </a:r>
            <a:r>
              <a:rPr lang="en-US" sz="2800" b="1" spc="300" dirty="0" smtClean="0">
                <a:solidFill>
                  <a:srgbClr val="025CEB"/>
                </a:solidFill>
                <a:latin typeface="Plus Jakarta Sans"/>
              </a:rPr>
              <a:t>?</a:t>
            </a:r>
          </a:p>
          <a:p>
            <a:endParaRPr lang="en-US" b="1" dirty="0">
              <a:solidFill>
                <a:srgbClr val="000000"/>
              </a:solidFill>
              <a:latin typeface="Plus Jakarta Sans"/>
            </a:endParaRPr>
          </a:p>
          <a:p>
            <a:endParaRPr lang="en-US" b="1" dirty="0">
              <a:solidFill>
                <a:srgbClr val="000000"/>
              </a:solidFill>
              <a:latin typeface="Plus Jakarta Sans"/>
            </a:endParaRPr>
          </a:p>
          <a:p>
            <a:pPr marL="285750" indent="-285750">
              <a:lnSpc>
                <a:spcPct val="250000"/>
              </a:lnSpc>
              <a:buFont typeface="Arial" panose="020B0604020202020204" pitchFamily="34" charset="0"/>
              <a:buChar char="•"/>
            </a:pPr>
            <a:r>
              <a:rPr lang="en-US" sz="1600" b="1" spc="300" dirty="0">
                <a:solidFill>
                  <a:srgbClr val="000000"/>
                </a:solidFill>
                <a:latin typeface="Arial" panose="020B0604020202020204" pitchFamily="34" charset="0"/>
                <a:cs typeface="Arial" panose="020B0604020202020204" pitchFamily="34" charset="0"/>
              </a:rPr>
              <a:t>Processed data </a:t>
            </a:r>
            <a:r>
              <a:rPr lang="en-US" sz="1600" spc="300" dirty="0">
                <a:solidFill>
                  <a:srgbClr val="000000"/>
                </a:solidFill>
                <a:latin typeface="Arial" panose="020B0604020202020204" pitchFamily="34" charset="0"/>
                <a:cs typeface="Arial" panose="020B0604020202020204" pitchFamily="34" charset="0"/>
              </a:rPr>
              <a:t>is referred to as information. Safeguarding and protecting this information is conducted through the process of Information Security</a:t>
            </a:r>
            <a:r>
              <a:rPr lang="en-US" sz="1600" spc="300" dirty="0" smtClean="0">
                <a:solidFill>
                  <a:srgbClr val="000000"/>
                </a:solidFill>
                <a:latin typeface="Arial" panose="020B0604020202020204" pitchFamily="34" charset="0"/>
                <a:cs typeface="Arial" panose="020B0604020202020204" pitchFamily="34" charset="0"/>
              </a:rPr>
              <a:t>.</a:t>
            </a:r>
          </a:p>
          <a:p>
            <a:pPr marL="285750" indent="-285750">
              <a:lnSpc>
                <a:spcPct val="250000"/>
              </a:lnSpc>
              <a:buFont typeface="Arial" panose="020B0604020202020204" pitchFamily="34" charset="0"/>
              <a:buChar char="•"/>
            </a:pPr>
            <a:r>
              <a:rPr lang="en-US" sz="1600" spc="300" dirty="0" smtClean="0">
                <a:solidFill>
                  <a:srgbClr val="000000"/>
                </a:solidFill>
                <a:latin typeface="Arial" panose="020B0604020202020204" pitchFamily="34" charset="0"/>
                <a:cs typeface="Arial" panose="020B0604020202020204" pitchFamily="34" charset="0"/>
              </a:rPr>
              <a:t>It </a:t>
            </a:r>
            <a:r>
              <a:rPr lang="en-US" sz="1600" spc="300" dirty="0">
                <a:solidFill>
                  <a:srgbClr val="000000"/>
                </a:solidFill>
                <a:latin typeface="Arial" panose="020B0604020202020204" pitchFamily="34" charset="0"/>
                <a:cs typeface="Arial" panose="020B0604020202020204" pitchFamily="34" charset="0"/>
              </a:rPr>
              <a:t>can be understood as the process of according protection to information systems in order to </a:t>
            </a:r>
            <a:r>
              <a:rPr lang="en-US" sz="1600" b="1" spc="300" dirty="0">
                <a:solidFill>
                  <a:srgbClr val="000000"/>
                </a:solidFill>
                <a:latin typeface="Arial" panose="020B0604020202020204" pitchFamily="34" charset="0"/>
                <a:cs typeface="Arial" panose="020B0604020202020204" pitchFamily="34" charset="0"/>
              </a:rPr>
              <a:t>prevent</a:t>
            </a:r>
            <a:r>
              <a:rPr lang="en-US" sz="1600" spc="300" dirty="0">
                <a:solidFill>
                  <a:srgbClr val="000000"/>
                </a:solidFill>
                <a:latin typeface="Arial" panose="020B0604020202020204" pitchFamily="34" charset="0"/>
                <a:cs typeface="Arial" panose="020B0604020202020204" pitchFamily="34" charset="0"/>
              </a:rPr>
              <a:t> it from being exposed to destruction, disclosure, disruption, modification and unauthorized access</a:t>
            </a:r>
            <a:r>
              <a:rPr lang="en-US" spc="300" dirty="0">
                <a:solidFill>
                  <a:srgbClr val="000000"/>
                </a:solidFill>
                <a:latin typeface="Arial" panose="020B0604020202020204" pitchFamily="34" charset="0"/>
                <a:cs typeface="Arial" panose="020B0604020202020204" pitchFamily="34" charset="0"/>
              </a:rPr>
              <a:t>. </a:t>
            </a:r>
            <a:endParaRPr lang="en-US" b="0" i="0" spc="300" dirty="0">
              <a:solidFill>
                <a:srgbClr val="000000"/>
              </a:solidFill>
              <a:effectLst/>
              <a:latin typeface="Arial" panose="020B0604020202020204" pitchFamily="34" charset="0"/>
              <a:cs typeface="Arial" panose="020B0604020202020204" pitchFamily="34" charset="0"/>
            </a:endParaRPr>
          </a:p>
        </p:txBody>
      </p:sp>
      <p:pic>
        <p:nvPicPr>
          <p:cNvPr id="2050" name="Picture 2" descr="https://assets-global.website-files.com/60078f9b9c5ea6f60974b74b/6176722ae00206dbcdacfd16_blog-39.1.png"/>
          <p:cNvPicPr>
            <a:picLocks noChangeAspect="1" noChangeArrowheads="1"/>
          </p:cNvPicPr>
          <p:nvPr/>
        </p:nvPicPr>
        <p:blipFill rotWithShape="1">
          <a:blip r:embed="rId2">
            <a:extLst>
              <a:ext uri="{28A0092B-C50C-407E-A947-70E740481C1C}">
                <a14:useLocalDpi xmlns:a14="http://schemas.microsoft.com/office/drawing/2010/main" val="0"/>
              </a:ext>
            </a:extLst>
          </a:blip>
          <a:srcRect l="51344" t="36669" r="4197" b="19895"/>
          <a:stretch/>
        </p:blipFill>
        <p:spPr bwMode="auto">
          <a:xfrm>
            <a:off x="8664315" y="4182255"/>
            <a:ext cx="3387778" cy="2068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70520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9146" y="444956"/>
            <a:ext cx="9414500" cy="5724644"/>
          </a:xfrm>
          <a:prstGeom prst="rect">
            <a:avLst/>
          </a:prstGeom>
        </p:spPr>
        <p:txBody>
          <a:bodyPr wrap="square">
            <a:spAutoFit/>
          </a:bodyPr>
          <a:lstStyle/>
          <a:p>
            <a:r>
              <a:rPr lang="en-US" sz="2800" b="1" spc="300" dirty="0" smtClean="0">
                <a:solidFill>
                  <a:srgbClr val="025CEB"/>
                </a:solidFill>
                <a:latin typeface="Plus Jakarta Sans"/>
              </a:rPr>
              <a:t> What </a:t>
            </a:r>
            <a:r>
              <a:rPr lang="en-US" sz="2800" b="1" spc="300" dirty="0">
                <a:solidFill>
                  <a:srgbClr val="025CEB"/>
                </a:solidFill>
                <a:latin typeface="Plus Jakarta Sans"/>
              </a:rPr>
              <a:t>is Cyber Security</a:t>
            </a:r>
            <a:r>
              <a:rPr lang="en-US" sz="2800" b="1" spc="300" dirty="0">
                <a:solidFill>
                  <a:srgbClr val="025CEB"/>
                </a:solidFill>
                <a:latin typeface="Plus Jakarta Sans"/>
              </a:rPr>
              <a:t>?</a:t>
            </a:r>
          </a:p>
          <a:p>
            <a:endParaRPr lang="en-US" b="1" dirty="0">
              <a:solidFill>
                <a:srgbClr val="000000"/>
              </a:solidFill>
              <a:latin typeface="Plus Jakarta Sans"/>
            </a:endParaRPr>
          </a:p>
          <a:p>
            <a:pPr marL="285750" indent="-285750">
              <a:lnSpc>
                <a:spcPct val="250000"/>
              </a:lnSpc>
              <a:buFont typeface="Arial" panose="020B0604020202020204" pitchFamily="34" charset="0"/>
              <a:buChar char="•"/>
            </a:pPr>
            <a:r>
              <a:rPr lang="en-US" sz="1600" spc="300" dirty="0">
                <a:solidFill>
                  <a:srgbClr val="000000"/>
                </a:solidFill>
                <a:latin typeface="Arial" panose="020B0604020202020204" pitchFamily="34" charset="0"/>
                <a:cs typeface="Arial" panose="020B0604020202020204" pitchFamily="34" charset="0"/>
              </a:rPr>
              <a:t>Cyber Security can be seen as a discipline which deals with providing </a:t>
            </a:r>
            <a:r>
              <a:rPr lang="en-US" sz="1600" b="1" spc="300" dirty="0">
                <a:solidFill>
                  <a:srgbClr val="000000"/>
                </a:solidFill>
                <a:latin typeface="Arial" panose="020B0604020202020204" pitchFamily="34" charset="0"/>
                <a:cs typeface="Arial" panose="020B0604020202020204" pitchFamily="34" charset="0"/>
              </a:rPr>
              <a:t>protection and security measures </a:t>
            </a:r>
            <a:r>
              <a:rPr lang="en-US" sz="1600" spc="300" dirty="0">
                <a:solidFill>
                  <a:srgbClr val="000000"/>
                </a:solidFill>
                <a:latin typeface="Arial" panose="020B0604020202020204" pitchFamily="34" charset="0"/>
                <a:cs typeface="Arial" panose="020B0604020202020204" pitchFamily="34" charset="0"/>
              </a:rPr>
              <a:t>to servers, computer systems, mobiles, programs, systems and networks; with the objective of defending them against malicious digital attacks (Cyber Security threats and Cyber Security attacks</a:t>
            </a:r>
            <a:r>
              <a:rPr lang="en-US" sz="1600" spc="300" dirty="0" smtClean="0">
                <a:solidFill>
                  <a:srgbClr val="000000"/>
                </a:solidFill>
                <a:latin typeface="Arial" panose="020B0604020202020204" pitchFamily="34" charset="0"/>
                <a:cs typeface="Arial" panose="020B0604020202020204" pitchFamily="34" charset="0"/>
              </a:rPr>
              <a:t>).</a:t>
            </a:r>
          </a:p>
          <a:p>
            <a:pPr marL="285750" indent="-285750">
              <a:lnSpc>
                <a:spcPct val="250000"/>
              </a:lnSpc>
              <a:buFont typeface="Arial" panose="020B0604020202020204" pitchFamily="34" charset="0"/>
              <a:buChar char="•"/>
            </a:pPr>
            <a:r>
              <a:rPr lang="en-US" sz="1600" spc="300" dirty="0" smtClean="0">
                <a:solidFill>
                  <a:srgbClr val="000000"/>
                </a:solidFill>
                <a:latin typeface="Arial" panose="020B0604020202020204" pitchFamily="34" charset="0"/>
                <a:cs typeface="Arial" panose="020B0604020202020204" pitchFamily="34" charset="0"/>
              </a:rPr>
              <a:t>These </a:t>
            </a:r>
            <a:r>
              <a:rPr lang="en-US" sz="1600" spc="300" dirty="0">
                <a:solidFill>
                  <a:srgbClr val="000000"/>
                </a:solidFill>
                <a:latin typeface="Arial" panose="020B0604020202020204" pitchFamily="34" charset="0"/>
                <a:cs typeface="Arial" panose="020B0604020202020204" pitchFamily="34" charset="0"/>
              </a:rPr>
              <a:t>attacks are essentially aimed at transforming, destroying </a:t>
            </a:r>
            <a:r>
              <a:rPr lang="en-US" sz="1600" spc="300" dirty="0">
                <a:solidFill>
                  <a:srgbClr val="000000"/>
                </a:solidFill>
                <a:latin typeface="Arial" panose="020B0604020202020204" pitchFamily="34" charset="0"/>
                <a:cs typeface="Arial" panose="020B0604020202020204" pitchFamily="34" charset="0"/>
              </a:rPr>
              <a:t>r </a:t>
            </a:r>
            <a:r>
              <a:rPr lang="en-US" sz="1600" spc="300" dirty="0">
                <a:solidFill>
                  <a:srgbClr val="000000"/>
                </a:solidFill>
                <a:latin typeface="Arial" panose="020B0604020202020204" pitchFamily="34" charset="0"/>
                <a:cs typeface="Arial" panose="020B0604020202020204" pitchFamily="34" charset="0"/>
              </a:rPr>
              <a:t>acquiring access to critical data; demanding ransom from the owners of data, or seeking to disrupt the normal procedure of business.</a:t>
            </a:r>
          </a:p>
        </p:txBody>
      </p:sp>
      <p:pic>
        <p:nvPicPr>
          <p:cNvPr id="3074" name="Picture 2" descr="https://assets-global.website-files.com/60078f9b9c5ea6f60974b74b/6176722ae00206dbcdacfd16_blog-39.1.png"/>
          <p:cNvPicPr>
            <a:picLocks noChangeAspect="1" noChangeArrowheads="1"/>
          </p:cNvPicPr>
          <p:nvPr/>
        </p:nvPicPr>
        <p:blipFill rotWithShape="1">
          <a:blip r:embed="rId2">
            <a:extLst>
              <a:ext uri="{28A0092B-C50C-407E-A947-70E740481C1C}">
                <a14:useLocalDpi xmlns:a14="http://schemas.microsoft.com/office/drawing/2010/main" val="0"/>
              </a:ext>
            </a:extLst>
          </a:blip>
          <a:srcRect l="9049" t="36780" r="51016" b="15692"/>
          <a:stretch/>
        </p:blipFill>
        <p:spPr bwMode="auto">
          <a:xfrm flipH="1">
            <a:off x="8604353" y="3852472"/>
            <a:ext cx="3405745" cy="2533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40421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1361" y="447623"/>
            <a:ext cx="10515600" cy="590931"/>
          </a:xfrm>
          <a:noFill/>
        </p:spPr>
        <p:txBody>
          <a:bodyPr vert="horz" wrap="square" lIns="91440" tIns="45720" rIns="91440" bIns="45720" rtlCol="0" anchor="ctr">
            <a:spAutoFit/>
          </a:bodyPr>
          <a:lstStyle/>
          <a:p>
            <a:pPr algn="ctr"/>
            <a:r>
              <a:rPr lang="en-US" sz="3600" b="1" spc="3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n-lt"/>
                <a:ea typeface="+mn-ea"/>
                <a:cs typeface="+mn-cs"/>
              </a:rPr>
              <a:t>Why Cyber security is Important?</a:t>
            </a:r>
            <a:endParaRPr lang="en-IN" sz="3600" b="1" spc="3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n-lt"/>
              <a:ea typeface="+mn-ea"/>
              <a:cs typeface="+mn-cs"/>
            </a:endParaRPr>
          </a:p>
        </p:txBody>
      </p:sp>
      <p:pic>
        <p:nvPicPr>
          <p:cNvPr id="4100" name="Picture 4" descr="Bank - Free business ico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1548" y="2512655"/>
            <a:ext cx="1703882" cy="1703882"/>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acker Icon Images – Browse 185,947 Stock Photos, Vectors, and Video |  Adobe Stock"/>
          <p:cNvPicPr>
            <a:picLocks noChangeAspect="1" noChangeArrowheads="1"/>
          </p:cNvPicPr>
          <p:nvPr/>
        </p:nvPicPr>
        <p:blipFill rotWithShape="1">
          <a:blip r:embed="rId3">
            <a:extLst>
              <a:ext uri="{28A0092B-C50C-407E-A947-70E740481C1C}">
                <a14:useLocalDpi xmlns:a14="http://schemas.microsoft.com/office/drawing/2010/main" val="0"/>
              </a:ext>
            </a:extLst>
          </a:blip>
          <a:srcRect l="21693" t="16535" r="20602" b="13083"/>
          <a:stretch/>
        </p:blipFill>
        <p:spPr bwMode="auto">
          <a:xfrm>
            <a:off x="5239859" y="2895414"/>
            <a:ext cx="1083157" cy="1321123"/>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Customers Icon, Transparent Customers.PNG Images &amp; Vector - FreeIcon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42357" y="1549053"/>
            <a:ext cx="983364" cy="983364"/>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Money - Free business icon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66986" y="2805375"/>
            <a:ext cx="529588" cy="529588"/>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File - Free files and folders icon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109940" y="3935352"/>
            <a:ext cx="663944" cy="663944"/>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descr="Stock market - Free business and finance icons"/>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166986" y="4790728"/>
            <a:ext cx="658735" cy="658735"/>
          </a:xfrm>
          <a:prstGeom prst="rect">
            <a:avLst/>
          </a:prstGeom>
          <a:noFill/>
          <a:extLst>
            <a:ext uri="{909E8E84-426E-40DD-AFC4-6F175D3DCCD1}">
              <a14:hiddenFill xmlns:a14="http://schemas.microsoft.com/office/drawing/2010/main">
                <a:solidFill>
                  <a:srgbClr val="FFFFFF"/>
                </a:solidFill>
              </a14:hiddenFill>
            </a:ext>
          </a:extLst>
        </p:spPr>
      </p:pic>
      <p:pic>
        <p:nvPicPr>
          <p:cNvPr id="4114" name="Picture 18" descr="Database free icons designed by srip | Free icons, Database icon, Ic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213869" y="5887791"/>
            <a:ext cx="564967" cy="564967"/>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a:stCxn id="4102" idx="1"/>
          </p:cNvCxnSpPr>
          <p:nvPr/>
        </p:nvCxnSpPr>
        <p:spPr>
          <a:xfrm flipH="1" flipV="1">
            <a:off x="2452224" y="3555975"/>
            <a:ext cx="2787635" cy="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 name="Straight Arrow Connector 6"/>
          <p:cNvCxnSpPr/>
          <p:nvPr/>
        </p:nvCxnSpPr>
        <p:spPr>
          <a:xfrm>
            <a:off x="2482204" y="3767169"/>
            <a:ext cx="27876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7397227" y="1700211"/>
            <a:ext cx="2012089" cy="369332"/>
          </a:xfrm>
          <a:prstGeom prst="rect">
            <a:avLst/>
          </a:prstGeom>
        </p:spPr>
        <p:txBody>
          <a:bodyPr wrap="none">
            <a:spAutoFit/>
          </a:bodyPr>
          <a:lstStyle/>
          <a:p>
            <a:pPr marL="285750" indent="-285750">
              <a:buFont typeface="Arial" panose="020B0604020202020204" pitchFamily="34" charset="0"/>
              <a:buChar char="•"/>
            </a:pPr>
            <a:r>
              <a:rPr lang="en-IN" dirty="0">
                <a:latin typeface="Söhne"/>
              </a:rPr>
              <a:t>Financial Loss:</a:t>
            </a:r>
            <a:endParaRPr lang="en-IN" dirty="0"/>
          </a:p>
        </p:txBody>
      </p:sp>
      <p:sp>
        <p:nvSpPr>
          <p:cNvPr id="9" name="Rectangle 8"/>
          <p:cNvSpPr/>
          <p:nvPr/>
        </p:nvSpPr>
        <p:spPr>
          <a:xfrm>
            <a:off x="7397227" y="2206884"/>
            <a:ext cx="2525050" cy="369332"/>
          </a:xfrm>
          <a:prstGeom prst="rect">
            <a:avLst/>
          </a:prstGeom>
        </p:spPr>
        <p:txBody>
          <a:bodyPr wrap="none">
            <a:spAutoFit/>
          </a:bodyPr>
          <a:lstStyle/>
          <a:p>
            <a:pPr marL="285750" indent="-285750">
              <a:buFont typeface="Arial" panose="020B0604020202020204" pitchFamily="34" charset="0"/>
              <a:buChar char="•"/>
            </a:pPr>
            <a:r>
              <a:rPr lang="en-IN" dirty="0">
                <a:latin typeface="Söhne"/>
              </a:rPr>
              <a:t>Reputation Damage</a:t>
            </a:r>
            <a:endParaRPr lang="en-IN" dirty="0"/>
          </a:p>
        </p:txBody>
      </p:sp>
      <p:sp>
        <p:nvSpPr>
          <p:cNvPr id="10" name="Rectangle 9"/>
          <p:cNvSpPr/>
          <p:nvPr/>
        </p:nvSpPr>
        <p:spPr>
          <a:xfrm>
            <a:off x="7397227" y="2767247"/>
            <a:ext cx="2601994" cy="369332"/>
          </a:xfrm>
          <a:prstGeom prst="rect">
            <a:avLst/>
          </a:prstGeom>
        </p:spPr>
        <p:txBody>
          <a:bodyPr wrap="none">
            <a:spAutoFit/>
          </a:bodyPr>
          <a:lstStyle/>
          <a:p>
            <a:pPr marL="285750" indent="-285750">
              <a:buFont typeface="Arial" panose="020B0604020202020204" pitchFamily="34" charset="0"/>
              <a:buChar char="•"/>
            </a:pPr>
            <a:r>
              <a:rPr lang="en-IN" dirty="0">
                <a:latin typeface="Söhne"/>
              </a:rPr>
              <a:t>Regulatory Penalties</a:t>
            </a:r>
            <a:endParaRPr lang="en-IN" dirty="0"/>
          </a:p>
        </p:txBody>
      </p:sp>
      <p:sp>
        <p:nvSpPr>
          <p:cNvPr id="11" name="Rectangle 10"/>
          <p:cNvSpPr/>
          <p:nvPr/>
        </p:nvSpPr>
        <p:spPr>
          <a:xfrm>
            <a:off x="7397227" y="3259408"/>
            <a:ext cx="2640466" cy="369332"/>
          </a:xfrm>
          <a:prstGeom prst="rect">
            <a:avLst/>
          </a:prstGeom>
        </p:spPr>
        <p:txBody>
          <a:bodyPr wrap="none">
            <a:spAutoFit/>
          </a:bodyPr>
          <a:lstStyle/>
          <a:p>
            <a:pPr marL="285750" indent="-285750">
              <a:buFont typeface="Arial" panose="020B0604020202020204" pitchFamily="34" charset="0"/>
              <a:buChar char="•"/>
            </a:pPr>
            <a:r>
              <a:rPr lang="en-IN" dirty="0">
                <a:latin typeface="Söhne"/>
              </a:rPr>
              <a:t>Legal Consequences</a:t>
            </a:r>
            <a:endParaRPr lang="en-IN" dirty="0"/>
          </a:p>
        </p:txBody>
      </p:sp>
      <p:sp>
        <p:nvSpPr>
          <p:cNvPr id="12" name="Rectangle 11"/>
          <p:cNvSpPr/>
          <p:nvPr/>
        </p:nvSpPr>
        <p:spPr>
          <a:xfrm>
            <a:off x="7316674" y="3730562"/>
            <a:ext cx="2768707" cy="369332"/>
          </a:xfrm>
          <a:prstGeom prst="rect">
            <a:avLst/>
          </a:prstGeom>
        </p:spPr>
        <p:txBody>
          <a:bodyPr wrap="none">
            <a:spAutoFit/>
          </a:bodyPr>
          <a:lstStyle/>
          <a:p>
            <a:pPr marL="285750" indent="-285750">
              <a:buFont typeface="Arial" panose="020B0604020202020204" pitchFamily="34" charset="0"/>
              <a:buChar char="•"/>
            </a:pPr>
            <a:r>
              <a:rPr lang="en-IN" dirty="0">
                <a:latin typeface="Söhne"/>
              </a:rPr>
              <a:t>Operational Disruption</a:t>
            </a:r>
            <a:endParaRPr lang="en-IN" dirty="0"/>
          </a:p>
        </p:txBody>
      </p:sp>
      <p:sp>
        <p:nvSpPr>
          <p:cNvPr id="13" name="Rectangle 12"/>
          <p:cNvSpPr/>
          <p:nvPr/>
        </p:nvSpPr>
        <p:spPr>
          <a:xfrm>
            <a:off x="7352256" y="4200427"/>
            <a:ext cx="2918428" cy="369332"/>
          </a:xfrm>
          <a:prstGeom prst="rect">
            <a:avLst/>
          </a:prstGeom>
        </p:spPr>
        <p:txBody>
          <a:bodyPr wrap="none">
            <a:spAutoFit/>
          </a:bodyPr>
          <a:lstStyle/>
          <a:p>
            <a:pPr marL="285750" indent="-285750">
              <a:buFont typeface="Arial" panose="020B0604020202020204" pitchFamily="34" charset="0"/>
              <a:buChar char="•"/>
            </a:pPr>
            <a:r>
              <a:rPr lang="en-IN" dirty="0">
                <a:latin typeface="Söhne"/>
              </a:rPr>
              <a:t>Identity Theft and Fraud</a:t>
            </a:r>
            <a:endParaRPr lang="en-IN" dirty="0"/>
          </a:p>
        </p:txBody>
      </p:sp>
      <p:sp>
        <p:nvSpPr>
          <p:cNvPr id="14" name="Rectangle 13"/>
          <p:cNvSpPr/>
          <p:nvPr/>
        </p:nvSpPr>
        <p:spPr>
          <a:xfrm>
            <a:off x="7316674" y="4670292"/>
            <a:ext cx="3615092" cy="369332"/>
          </a:xfrm>
          <a:prstGeom prst="rect">
            <a:avLst/>
          </a:prstGeom>
        </p:spPr>
        <p:txBody>
          <a:bodyPr wrap="none">
            <a:spAutoFit/>
          </a:bodyPr>
          <a:lstStyle/>
          <a:p>
            <a:pPr marL="285750" indent="-285750">
              <a:buFont typeface="Arial" panose="020B0604020202020204" pitchFamily="34" charset="0"/>
              <a:buChar char="•"/>
            </a:pPr>
            <a:r>
              <a:rPr lang="en-IN" dirty="0">
                <a:latin typeface="Söhne"/>
              </a:rPr>
              <a:t>Increased Cybersecurity Costs</a:t>
            </a:r>
            <a:endParaRPr lang="en-IN" dirty="0"/>
          </a:p>
        </p:txBody>
      </p:sp>
      <p:sp>
        <p:nvSpPr>
          <p:cNvPr id="15" name="Rectangle 14"/>
          <p:cNvSpPr/>
          <p:nvPr/>
        </p:nvSpPr>
        <p:spPr>
          <a:xfrm>
            <a:off x="7352256" y="5199261"/>
            <a:ext cx="3653629" cy="369332"/>
          </a:xfrm>
          <a:prstGeom prst="rect">
            <a:avLst/>
          </a:prstGeom>
        </p:spPr>
        <p:txBody>
          <a:bodyPr wrap="none">
            <a:spAutoFit/>
          </a:bodyPr>
          <a:lstStyle/>
          <a:p>
            <a:pPr marL="285750" indent="-285750">
              <a:buFont typeface="Arial" panose="020B0604020202020204" pitchFamily="34" charset="0"/>
              <a:buChar char="•"/>
            </a:pPr>
            <a:r>
              <a:rPr lang="en-IN" dirty="0">
                <a:latin typeface="Söhne"/>
              </a:rPr>
              <a:t>Loss of Competitive Advantage</a:t>
            </a:r>
            <a:endParaRPr lang="en-IN" dirty="0"/>
          </a:p>
        </p:txBody>
      </p:sp>
      <p:sp>
        <p:nvSpPr>
          <p:cNvPr id="16" name="Rectangle 15"/>
          <p:cNvSpPr/>
          <p:nvPr/>
        </p:nvSpPr>
        <p:spPr>
          <a:xfrm>
            <a:off x="7390782" y="5622937"/>
            <a:ext cx="2648995" cy="369332"/>
          </a:xfrm>
          <a:prstGeom prst="rect">
            <a:avLst/>
          </a:prstGeom>
        </p:spPr>
        <p:txBody>
          <a:bodyPr wrap="none">
            <a:spAutoFit/>
          </a:bodyPr>
          <a:lstStyle/>
          <a:p>
            <a:pPr marL="285750" indent="-285750">
              <a:buFont typeface="Arial" panose="020B0604020202020204" pitchFamily="34" charset="0"/>
              <a:buChar char="•"/>
            </a:pPr>
            <a:r>
              <a:rPr lang="en-IN" dirty="0">
                <a:latin typeface="Söhne"/>
              </a:rPr>
              <a:t>Market Value Decline</a:t>
            </a:r>
            <a:endParaRPr lang="en-IN" dirty="0"/>
          </a:p>
        </p:txBody>
      </p:sp>
      <p:sp>
        <p:nvSpPr>
          <p:cNvPr id="17" name="Rectangle 16"/>
          <p:cNvSpPr/>
          <p:nvPr/>
        </p:nvSpPr>
        <p:spPr>
          <a:xfrm>
            <a:off x="7390782" y="6067316"/>
            <a:ext cx="4358950" cy="369332"/>
          </a:xfrm>
          <a:prstGeom prst="rect">
            <a:avLst/>
          </a:prstGeom>
        </p:spPr>
        <p:txBody>
          <a:bodyPr wrap="none">
            <a:spAutoFit/>
          </a:bodyPr>
          <a:lstStyle/>
          <a:p>
            <a:pPr marL="285750" indent="-285750">
              <a:buFont typeface="Arial" panose="020B0604020202020204" pitchFamily="34" charset="0"/>
              <a:buChar char="•"/>
            </a:pPr>
            <a:r>
              <a:rPr lang="en-IN" dirty="0">
                <a:latin typeface="Söhne"/>
              </a:rPr>
              <a:t>Customer Inconvenience and Anguish</a:t>
            </a:r>
            <a:endParaRPr lang="en-IN" dirty="0"/>
          </a:p>
        </p:txBody>
      </p:sp>
      <p:sp>
        <p:nvSpPr>
          <p:cNvPr id="18" name="TextBox 17"/>
          <p:cNvSpPr txBox="1"/>
          <p:nvPr/>
        </p:nvSpPr>
        <p:spPr>
          <a:xfrm>
            <a:off x="6658563" y="1769199"/>
            <a:ext cx="738664" cy="3922726"/>
          </a:xfrm>
          <a:prstGeom prst="rect">
            <a:avLst/>
          </a:prstGeom>
          <a:noFill/>
        </p:spPr>
        <p:txBody>
          <a:bodyPr vert="vert270" wrap="square" rtlCol="0">
            <a:spAutoFit/>
          </a:bodyPr>
          <a:lstStyle/>
          <a:p>
            <a:r>
              <a:rPr lang="en-US" sz="3600" spc="300" dirty="0" smtClean="0">
                <a:solidFill>
                  <a:srgbClr val="FF0000"/>
                </a:solidFill>
              </a:rPr>
              <a:t>CONSEQUENCES</a:t>
            </a:r>
            <a:endParaRPr lang="en-IN" sz="3600" spc="300" dirty="0">
              <a:solidFill>
                <a:srgbClr val="FF0000"/>
              </a:solidFill>
            </a:endParaRPr>
          </a:p>
        </p:txBody>
      </p:sp>
    </p:spTree>
    <p:extLst>
      <p:ext uri="{BB962C8B-B14F-4D97-AF65-F5344CB8AC3E}">
        <p14:creationId xmlns:p14="http://schemas.microsoft.com/office/powerpoint/2010/main" val="474821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yber Security"/>
          <p:cNvPicPr>
            <a:picLocks noChangeAspect="1" noChangeArrowheads="1"/>
          </p:cNvPicPr>
          <p:nvPr/>
        </p:nvPicPr>
        <p:blipFill rotWithShape="1">
          <a:blip r:embed="rId2">
            <a:extLst>
              <a:ext uri="{28A0092B-C50C-407E-A947-70E740481C1C}">
                <a14:useLocalDpi xmlns:a14="http://schemas.microsoft.com/office/drawing/2010/main" val="0"/>
              </a:ext>
            </a:extLst>
          </a:blip>
          <a:srcRect t="24742" b="13989"/>
          <a:stretch/>
        </p:blipFill>
        <p:spPr bwMode="auto">
          <a:xfrm>
            <a:off x="8768168" y="4871803"/>
            <a:ext cx="3423832" cy="179808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99805" y="435969"/>
            <a:ext cx="12231973" cy="480131"/>
          </a:xfrm>
          <a:prstGeom prst="rect">
            <a:avLst/>
          </a:prstGeom>
          <a:noFill/>
        </p:spPr>
        <p:txBody>
          <a:bodyPr vert="horz" wrap="square" lIns="91440" tIns="45720" rIns="91440" bIns="45720" rtlCol="0" anchor="ctr">
            <a:spAutoFit/>
          </a:bodyPr>
          <a:lstStyle>
            <a:defPPr>
              <a:defRPr lang="en-US"/>
            </a:defPPr>
            <a:lvl1pPr algn="ctr">
              <a:lnSpc>
                <a:spcPct val="90000"/>
              </a:lnSpc>
              <a:spcBef>
                <a:spcPct val="0"/>
              </a:spcBef>
              <a:buNone/>
              <a:defRPr sz="3600" b="1" spc="30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defRPr>
            </a:lvl1pPr>
          </a:lstStyle>
          <a:p>
            <a:r>
              <a:rPr lang="en-US" sz="2800" dirty="0" smtClean="0"/>
              <a:t>Definition </a:t>
            </a:r>
            <a:r>
              <a:rPr lang="en-US" sz="2800" dirty="0"/>
              <a:t>: Cyber </a:t>
            </a:r>
            <a:r>
              <a:rPr lang="en-US" sz="2800" dirty="0" smtClean="0"/>
              <a:t>Security | Information Security</a:t>
            </a:r>
            <a:endParaRPr lang="en-IN" sz="2800" dirty="0"/>
          </a:p>
        </p:txBody>
      </p:sp>
      <p:sp>
        <p:nvSpPr>
          <p:cNvPr id="5" name="Rectangle 4"/>
          <p:cNvSpPr/>
          <p:nvPr/>
        </p:nvSpPr>
        <p:spPr>
          <a:xfrm>
            <a:off x="652896" y="1156475"/>
            <a:ext cx="10568065" cy="1493229"/>
          </a:xfrm>
          <a:prstGeom prst="rect">
            <a:avLst/>
          </a:prstGeom>
        </p:spPr>
        <p:txBody>
          <a:bodyPr wrap="square">
            <a:spAutoFit/>
          </a:bodyPr>
          <a:lstStyle/>
          <a:p>
            <a:pPr marL="285750" indent="-285750">
              <a:lnSpc>
                <a:spcPct val="200000"/>
              </a:lnSpc>
              <a:buFont typeface="Arial" panose="020B0604020202020204" pitchFamily="34" charset="0"/>
              <a:buChar char="•"/>
            </a:pPr>
            <a:r>
              <a:rPr lang="en-US" sz="1600" b="1" spc="300" dirty="0">
                <a:solidFill>
                  <a:srgbClr val="374151"/>
                </a:solidFill>
                <a:latin typeface="Arial" panose="020B0604020202020204" pitchFamily="34" charset="0"/>
                <a:cs typeface="Arial" panose="020B0604020202020204" pitchFamily="34" charset="0"/>
              </a:rPr>
              <a:t>Cybersecurit</a:t>
            </a:r>
            <a:r>
              <a:rPr lang="en-US" sz="1600" spc="300" dirty="0">
                <a:solidFill>
                  <a:srgbClr val="374151"/>
                </a:solidFill>
                <a:latin typeface="Arial" panose="020B0604020202020204" pitchFamily="34" charset="0"/>
                <a:cs typeface="Arial" panose="020B0604020202020204" pitchFamily="34" charset="0"/>
              </a:rPr>
              <a:t>y is the </a:t>
            </a:r>
            <a:r>
              <a:rPr lang="en-US" sz="1600" b="1" spc="300" dirty="0">
                <a:solidFill>
                  <a:srgbClr val="374151"/>
                </a:solidFill>
                <a:latin typeface="Arial" panose="020B0604020202020204" pitchFamily="34" charset="0"/>
                <a:cs typeface="Arial" panose="020B0604020202020204" pitchFamily="34" charset="0"/>
              </a:rPr>
              <a:t>practice of protecting </a:t>
            </a:r>
            <a:r>
              <a:rPr lang="en-US" sz="1600" spc="300" dirty="0">
                <a:solidFill>
                  <a:srgbClr val="374151"/>
                </a:solidFill>
                <a:latin typeface="Arial" panose="020B0604020202020204" pitchFamily="34" charset="0"/>
                <a:cs typeface="Arial" panose="020B0604020202020204" pitchFamily="34" charset="0"/>
              </a:rPr>
              <a:t>computer systems, networks, and data from unauthorized access, attacks, and damage, with the goal of ensuring the confidentiality, integrity, and availability of information in the digital realm.</a:t>
            </a:r>
            <a:endParaRPr lang="en-IN" sz="1600" spc="300" dirty="0">
              <a:latin typeface="Arial" panose="020B0604020202020204" pitchFamily="34" charset="0"/>
              <a:cs typeface="Arial" panose="020B0604020202020204" pitchFamily="34" charset="0"/>
            </a:endParaRPr>
          </a:p>
        </p:txBody>
      </p:sp>
      <p:sp>
        <p:nvSpPr>
          <p:cNvPr id="6" name="Rectangle 5"/>
          <p:cNvSpPr/>
          <p:nvPr/>
        </p:nvSpPr>
        <p:spPr>
          <a:xfrm>
            <a:off x="652896" y="2890079"/>
            <a:ext cx="10799589" cy="2554545"/>
          </a:xfrm>
          <a:prstGeom prst="rect">
            <a:avLst/>
          </a:prstGeom>
        </p:spPr>
        <p:txBody>
          <a:bodyPr wrap="square">
            <a:spAutoFit/>
          </a:bodyPr>
          <a:lstStyle/>
          <a:p>
            <a:pPr marL="285750" indent="-285750">
              <a:lnSpc>
                <a:spcPct val="200000"/>
              </a:lnSpc>
              <a:buFont typeface="Arial" panose="020B0604020202020204" pitchFamily="34" charset="0"/>
              <a:buChar char="•"/>
            </a:pPr>
            <a:r>
              <a:rPr lang="en-US" sz="1600" b="1" spc="300" dirty="0">
                <a:solidFill>
                  <a:srgbClr val="374151"/>
                </a:solidFill>
                <a:latin typeface="Arial" panose="020B0604020202020204" pitchFamily="34" charset="0"/>
                <a:cs typeface="Arial" panose="020B0604020202020204" pitchFamily="34" charset="0"/>
              </a:rPr>
              <a:t>Information security </a:t>
            </a:r>
            <a:r>
              <a:rPr lang="en-US" sz="1600" spc="300" dirty="0">
                <a:solidFill>
                  <a:srgbClr val="374151"/>
                </a:solidFill>
                <a:latin typeface="Arial" panose="020B0604020202020204" pitchFamily="34" charset="0"/>
                <a:cs typeface="Arial" panose="020B0604020202020204" pitchFamily="34" charset="0"/>
              </a:rPr>
              <a:t>involves safeguarding sensitive data, ensuring its accuracy and confidentiality, and protecting it from unauthorized access or alterations. It encompasses measures and practices designed to secure information in various forms, such as digital or physical, to mitigate risks and maintain the trustworthiness of data.</a:t>
            </a:r>
            <a:endParaRPr lang="en-IN" sz="1600" spc="300" dirty="0">
              <a:solidFill>
                <a:srgbClr val="37415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747875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Fundamental Principles of Information Security - InfosecTra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172" y="1048463"/>
            <a:ext cx="6048739" cy="477956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230911" y="2160971"/>
            <a:ext cx="5641298" cy="2554545"/>
          </a:xfrm>
          <a:prstGeom prst="rect">
            <a:avLst/>
          </a:prstGeom>
        </p:spPr>
        <p:txBody>
          <a:bodyPr wrap="square">
            <a:spAutoFit/>
          </a:bodyPr>
          <a:lstStyle/>
          <a:p>
            <a:pPr marL="342900" indent="-342900">
              <a:buFont typeface="Arial" panose="020B0604020202020204" pitchFamily="34" charset="0"/>
              <a:buChar char="•"/>
            </a:pPr>
            <a:r>
              <a:rPr lang="en-US" sz="2000" b="1" spc="300" dirty="0" smtClean="0">
                <a:solidFill>
                  <a:srgbClr val="374151"/>
                </a:solidFill>
                <a:latin typeface="Arial" panose="020B0604020202020204" pitchFamily="34" charset="0"/>
                <a:cs typeface="Arial" panose="020B0604020202020204" pitchFamily="34" charset="0"/>
              </a:rPr>
              <a:t>Confidentiality-</a:t>
            </a:r>
            <a:r>
              <a:rPr lang="en-US" sz="2000" spc="300" dirty="0" smtClean="0">
                <a:solidFill>
                  <a:srgbClr val="374151"/>
                </a:solidFill>
                <a:latin typeface="Arial" panose="020B0604020202020204" pitchFamily="34" charset="0"/>
                <a:cs typeface="Arial" panose="020B0604020202020204" pitchFamily="34" charset="0"/>
              </a:rPr>
              <a:t> protecting </a:t>
            </a:r>
            <a:r>
              <a:rPr lang="en-US" sz="2000" spc="300" dirty="0">
                <a:solidFill>
                  <a:srgbClr val="374151"/>
                </a:solidFill>
                <a:latin typeface="Arial" panose="020B0604020202020204" pitchFamily="34" charset="0"/>
                <a:cs typeface="Arial" panose="020B0604020202020204" pitchFamily="34" charset="0"/>
              </a:rPr>
              <a:t>sensitive </a:t>
            </a:r>
            <a:r>
              <a:rPr lang="en-US" sz="2000" spc="300" dirty="0" smtClean="0">
                <a:solidFill>
                  <a:srgbClr val="374151"/>
                </a:solidFill>
                <a:latin typeface="Arial" panose="020B0604020202020204" pitchFamily="34" charset="0"/>
                <a:cs typeface="Arial" panose="020B0604020202020204" pitchFamily="34" charset="0"/>
              </a:rPr>
              <a:t>information</a:t>
            </a:r>
          </a:p>
          <a:p>
            <a:pPr marL="342900" indent="-342900">
              <a:buFont typeface="Arial" panose="020B0604020202020204" pitchFamily="34" charset="0"/>
              <a:buChar char="•"/>
            </a:pPr>
            <a:endParaRPr lang="en-US" sz="2000" spc="300" dirty="0">
              <a:solidFill>
                <a:srgbClr val="37415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b="1" spc="300" dirty="0" smtClean="0">
                <a:solidFill>
                  <a:srgbClr val="374151"/>
                </a:solidFill>
                <a:latin typeface="Arial" panose="020B0604020202020204" pitchFamily="34" charset="0"/>
                <a:cs typeface="Arial" panose="020B0604020202020204" pitchFamily="34" charset="0"/>
              </a:rPr>
              <a:t>Integrity</a:t>
            </a:r>
            <a:r>
              <a:rPr lang="en-US" sz="2000" spc="300" dirty="0" smtClean="0">
                <a:solidFill>
                  <a:srgbClr val="374151"/>
                </a:solidFill>
                <a:latin typeface="Arial" panose="020B0604020202020204" pitchFamily="34" charset="0"/>
                <a:cs typeface="Arial" panose="020B0604020202020204" pitchFamily="34" charset="0"/>
              </a:rPr>
              <a:t> - ensuring </a:t>
            </a:r>
            <a:r>
              <a:rPr lang="en-US" sz="2000" spc="300" dirty="0">
                <a:solidFill>
                  <a:srgbClr val="374151"/>
                </a:solidFill>
                <a:latin typeface="Arial" panose="020B0604020202020204" pitchFamily="34" charset="0"/>
                <a:cs typeface="Arial" panose="020B0604020202020204" pitchFamily="34" charset="0"/>
              </a:rPr>
              <a:t>data </a:t>
            </a:r>
            <a:r>
              <a:rPr lang="en-US" sz="2000" spc="300" dirty="0" smtClean="0">
                <a:solidFill>
                  <a:srgbClr val="374151"/>
                </a:solidFill>
                <a:latin typeface="Arial" panose="020B0604020202020204" pitchFamily="34" charset="0"/>
                <a:cs typeface="Arial" panose="020B0604020202020204" pitchFamily="34" charset="0"/>
              </a:rPr>
              <a:t>accuracy</a:t>
            </a:r>
          </a:p>
          <a:p>
            <a:pPr marL="342900" indent="-342900">
              <a:buFont typeface="Arial" panose="020B0604020202020204" pitchFamily="34" charset="0"/>
              <a:buChar char="•"/>
            </a:pPr>
            <a:endParaRPr lang="en-US" sz="2000" spc="300" dirty="0">
              <a:solidFill>
                <a:srgbClr val="37415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b="1" spc="300" dirty="0" smtClean="0">
                <a:solidFill>
                  <a:srgbClr val="374151"/>
                </a:solidFill>
                <a:latin typeface="Arial" panose="020B0604020202020204" pitchFamily="34" charset="0"/>
                <a:cs typeface="Arial" panose="020B0604020202020204" pitchFamily="34" charset="0"/>
              </a:rPr>
              <a:t>Availability</a:t>
            </a:r>
            <a:r>
              <a:rPr lang="en-US" sz="2000" spc="300" dirty="0" smtClean="0">
                <a:solidFill>
                  <a:srgbClr val="374151"/>
                </a:solidFill>
                <a:latin typeface="Arial" panose="020B0604020202020204" pitchFamily="34" charset="0"/>
                <a:cs typeface="Arial" panose="020B0604020202020204" pitchFamily="34" charset="0"/>
              </a:rPr>
              <a:t> - ensuring </a:t>
            </a:r>
            <a:r>
              <a:rPr lang="en-US" sz="2000" spc="300" dirty="0">
                <a:solidFill>
                  <a:srgbClr val="374151"/>
                </a:solidFill>
                <a:latin typeface="Arial" panose="020B0604020202020204" pitchFamily="34" charset="0"/>
                <a:cs typeface="Arial" panose="020B0604020202020204" pitchFamily="34" charset="0"/>
              </a:rPr>
              <a:t>systems are accessible when </a:t>
            </a:r>
            <a:r>
              <a:rPr lang="en-US" sz="2000" spc="300" dirty="0" smtClean="0">
                <a:solidFill>
                  <a:srgbClr val="374151"/>
                </a:solidFill>
                <a:latin typeface="Arial" panose="020B0604020202020204" pitchFamily="34" charset="0"/>
                <a:cs typeface="Arial" panose="020B0604020202020204" pitchFamily="34" charset="0"/>
              </a:rPr>
              <a:t>needed</a:t>
            </a:r>
            <a:endParaRPr lang="en-IN" sz="2000" spc="3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483579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TotalTime>
  <Words>498</Words>
  <Application>Microsoft Office PowerPoint</Application>
  <PresentationFormat>Widescreen</PresentationFormat>
  <Paragraphs>70</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Agency FB</vt:lpstr>
      <vt:lpstr>Arial</vt:lpstr>
      <vt:lpstr>Arial Black</vt:lpstr>
      <vt:lpstr>Calibri</vt:lpstr>
      <vt:lpstr>Calibri Light</vt:lpstr>
      <vt:lpstr>Cambria Math</vt:lpstr>
      <vt:lpstr>Plus Jakarta Sans</vt:lpstr>
      <vt:lpstr>Söhne</vt:lpstr>
      <vt:lpstr>Wingdings 3</vt:lpstr>
      <vt:lpstr>Office Theme</vt:lpstr>
      <vt:lpstr>PowerPoint Presentation</vt:lpstr>
      <vt:lpstr>PowerPoint Presentation</vt:lpstr>
      <vt:lpstr>Welcome &amp; Introduction</vt:lpstr>
      <vt:lpstr>PowerPoint Presentation</vt:lpstr>
      <vt:lpstr>PowerPoint Presentation</vt:lpstr>
      <vt:lpstr>PowerPoint Presentation</vt:lpstr>
      <vt:lpstr>Why Cyber security is Important?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CYBER SECURITY &amp; OS SECURITY</dc:title>
  <dc:creator>Hp</dc:creator>
  <cp:lastModifiedBy>Hp</cp:lastModifiedBy>
  <cp:revision>27</cp:revision>
  <dcterms:created xsi:type="dcterms:W3CDTF">2024-01-04T20:17:56Z</dcterms:created>
  <dcterms:modified xsi:type="dcterms:W3CDTF">2024-01-17T21:25:49Z</dcterms:modified>
</cp:coreProperties>
</file>