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4" r:id="rId6"/>
    <p:sldId id="260" r:id="rId7"/>
    <p:sldId id="259" r:id="rId8"/>
    <p:sldId id="263" r:id="rId9"/>
    <p:sldId id="261" r:id="rId10"/>
    <p:sldId id="265" r:id="rId11"/>
    <p:sldId id="266" r:id="rId12"/>
    <p:sldId id="267" r:id="rId13"/>
    <p:sldId id="268" r:id="rId14"/>
    <p:sldId id="269" r:id="rId15"/>
    <p:sldId id="270" r:id="rId16"/>
    <p:sldId id="271" r:id="rId17"/>
    <p:sldId id="272" r:id="rId18"/>
    <p:sldId id="273" r:id="rId19"/>
    <p:sldId id="276" r:id="rId20"/>
    <p:sldId id="275" r:id="rId21"/>
    <p:sldId id="274"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A39A9-28A3-4B1C-B13B-3CC6D26B3BCB}">
          <p14:sldIdLst>
            <p14:sldId id="256"/>
            <p14:sldId id="257"/>
            <p14:sldId id="258"/>
            <p14:sldId id="262"/>
            <p14:sldId id="264"/>
            <p14:sldId id="260"/>
            <p14:sldId id="259"/>
            <p14:sldId id="263"/>
            <p14:sldId id="261"/>
            <p14:sldId id="265"/>
            <p14:sldId id="266"/>
            <p14:sldId id="267"/>
            <p14:sldId id="268"/>
            <p14:sldId id="269"/>
            <p14:sldId id="270"/>
            <p14:sldId id="271"/>
            <p14:sldId id="272"/>
            <p14:sldId id="273"/>
            <p14:sldId id="276"/>
            <p14:sldId id="275"/>
            <p14:sldId id="274"/>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53"/>
    <a:srgbClr val="363491"/>
    <a:srgbClr val="46A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42" d="100"/>
          <a:sy n="42" d="100"/>
        </p:scale>
        <p:origin x="1698"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2373022-D6D0-46F9-B59A-082A2A8BD56A}"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171199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73022-D6D0-46F9-B59A-082A2A8BD56A}"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10668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73022-D6D0-46F9-B59A-082A2A8BD56A}"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295045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373022-D6D0-46F9-B59A-082A2A8BD56A}"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284785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73022-D6D0-46F9-B59A-082A2A8BD56A}" type="datetimeFigureOut">
              <a:rPr lang="en-IN" smtClean="0"/>
              <a:t>19-01-2024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194006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2373022-D6D0-46F9-B59A-082A2A8BD56A}"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1845919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2373022-D6D0-46F9-B59A-082A2A8BD56A}" type="datetimeFigureOut">
              <a:rPr lang="en-IN" smtClean="0"/>
              <a:t>19-01-2024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93927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2373022-D6D0-46F9-B59A-082A2A8BD56A}" type="datetimeFigureOut">
              <a:rPr lang="en-IN" smtClean="0"/>
              <a:t>19-01-2024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415175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73022-D6D0-46F9-B59A-082A2A8BD56A}" type="datetimeFigureOut">
              <a:rPr lang="en-IN" smtClean="0"/>
              <a:t>19-01-2024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317236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73022-D6D0-46F9-B59A-082A2A8BD56A}"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389004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73022-D6D0-46F9-B59A-082A2A8BD56A}" type="datetimeFigureOut">
              <a:rPr lang="en-IN" smtClean="0"/>
              <a:t>19-01-2024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E3639E-A263-421A-B930-8184E375A366}" type="slidenum">
              <a:rPr lang="en-IN" smtClean="0"/>
              <a:t>‹#›</a:t>
            </a:fld>
            <a:endParaRPr lang="en-IN"/>
          </a:p>
        </p:txBody>
      </p:sp>
    </p:spTree>
    <p:extLst>
      <p:ext uri="{BB962C8B-B14F-4D97-AF65-F5344CB8AC3E}">
        <p14:creationId xmlns:p14="http://schemas.microsoft.com/office/powerpoint/2010/main" val="3139806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73022-D6D0-46F9-B59A-082A2A8BD56A}" type="datetimeFigureOut">
              <a:rPr lang="en-IN" smtClean="0"/>
              <a:t>19-01-2024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3639E-A263-421A-B930-8184E375A366}" type="slidenum">
              <a:rPr lang="en-IN" smtClean="0"/>
              <a:t>‹#›</a:t>
            </a:fld>
            <a:endParaRPr lang="en-IN"/>
          </a:p>
        </p:txBody>
      </p:sp>
    </p:spTree>
    <p:extLst>
      <p:ext uri="{BB962C8B-B14F-4D97-AF65-F5344CB8AC3E}">
        <p14:creationId xmlns:p14="http://schemas.microsoft.com/office/powerpoint/2010/main" val="1290828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reports/data-breach"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topics/threat-actor?_ga=2.222079004.564519137.1683724005-1962068404.1646064688&amp;_gl=1*145gtil*_ga*MTk2MjA2ODQwNC4xNjQ2MDY0Njg4*_ga_FYECCCS21D*MTY4MzgwODE2Ni4xNy4xLjE2ODM4MDk1NjEuMC4wLjA."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hyperlink" Target="https://www.ibm.com/topics/social-engineering" TargetMode="External"/><Relationship Id="rId4" Type="http://schemas.openxmlformats.org/officeDocument/2006/relationships/hyperlink" Target="https://www.ibm.com/topics/mal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ibm.com/topics/data-brea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uters.com/world/europe/factbox-the-cyber-war-between-ukraine-russia-2022-05-10/"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295031" cy="6858000"/>
          </a:xfrm>
          <a:prstGeom prst="rect">
            <a:avLst/>
          </a:prstGeom>
        </p:spPr>
      </p:pic>
      <p:sp>
        <p:nvSpPr>
          <p:cNvPr id="5" name="TextBox 4"/>
          <p:cNvSpPr txBox="1"/>
          <p:nvPr/>
        </p:nvSpPr>
        <p:spPr>
          <a:xfrm>
            <a:off x="5196440" y="2968376"/>
            <a:ext cx="6438879" cy="830997"/>
          </a:xfrm>
          <a:prstGeom prst="rect">
            <a:avLst/>
          </a:prstGeom>
          <a:noFill/>
        </p:spPr>
        <p:txBody>
          <a:bodyPr wrap="none" rtlCol="0">
            <a:spAutoFit/>
          </a:bodyPr>
          <a:lstStyle/>
          <a:p>
            <a:r>
              <a:rPr lang="en-US" sz="4800" spc="300" dirty="0" smtClean="0">
                <a:solidFill>
                  <a:srgbClr val="46AFCD"/>
                </a:solidFill>
                <a:latin typeface="Arial Black" panose="020B0A04020102020204" pitchFamily="34" charset="0"/>
              </a:rPr>
              <a:t>CYBER ATTACKS</a:t>
            </a:r>
            <a:endParaRPr lang="en-IN" sz="4800" spc="300" dirty="0">
              <a:solidFill>
                <a:srgbClr val="46AFCD"/>
              </a:solidFill>
              <a:latin typeface="Arial Black" panose="020B0A04020102020204" pitchFamily="34" charset="0"/>
            </a:endParaRPr>
          </a:p>
        </p:txBody>
      </p:sp>
      <p:sp>
        <p:nvSpPr>
          <p:cNvPr id="6" name="TextBox 5"/>
          <p:cNvSpPr txBox="1"/>
          <p:nvPr/>
        </p:nvSpPr>
        <p:spPr>
          <a:xfrm>
            <a:off x="5550794" y="5414430"/>
            <a:ext cx="6744237" cy="800219"/>
          </a:xfrm>
          <a:prstGeom prst="rect">
            <a:avLst/>
          </a:prstGeom>
          <a:noFill/>
        </p:spPr>
        <p:txBody>
          <a:bodyPr wrap="square" rtlCol="0">
            <a:spAutoFit/>
          </a:bodyPr>
          <a:lstStyle/>
          <a:p>
            <a:r>
              <a:rPr lang="en-US" sz="1200" dirty="0" smtClean="0">
                <a:solidFill>
                  <a:schemeClr val="bg1"/>
                </a:solidFill>
              </a:rPr>
              <a:t>PRESENTED BY</a:t>
            </a:r>
          </a:p>
          <a:p>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DINESH </a:t>
            </a:r>
            <a:r>
              <a:rPr lang="en-US" sz="2000" dirty="0" smtClean="0">
                <a:solidFill>
                  <a:schemeClr val="bg1"/>
                </a:solidFill>
                <a:effectLst>
                  <a:outerShdw blurRad="38100" dist="38100" dir="2700000" algn="tl">
                    <a:srgbClr val="000000">
                      <a:alpha val="43137"/>
                    </a:srgbClr>
                  </a:outerShdw>
                </a:effectLst>
                <a:latin typeface="Arial Black" panose="020B0A04020102020204" pitchFamily="34" charset="0"/>
              </a:rPr>
              <a:t>JEEV</a:t>
            </a:r>
          </a:p>
          <a:p>
            <a:r>
              <a:rPr lang="en-US" sz="1400" dirty="0" smtClean="0">
                <a:solidFill>
                  <a:srgbClr val="46AFCD"/>
                </a:solidFill>
                <a:effectLst>
                  <a:outerShdw blurRad="38100" dist="38100" dir="2700000" algn="tl">
                    <a:srgbClr val="000000">
                      <a:alpha val="43137"/>
                    </a:srgbClr>
                  </a:outerShdw>
                </a:effectLst>
                <a:latin typeface="Arial Black" panose="020B0A04020102020204" pitchFamily="34" charset="0"/>
              </a:rPr>
              <a:t>Certified: </a:t>
            </a:r>
            <a:r>
              <a:rPr lang="en-US" sz="1400" dirty="0" smtClean="0">
                <a:solidFill>
                  <a:schemeClr val="bg1"/>
                </a:solidFill>
                <a:effectLst>
                  <a:outerShdw blurRad="38100" dist="38100" dir="2700000" algn="tl">
                    <a:srgbClr val="000000">
                      <a:alpha val="43137"/>
                    </a:srgbClr>
                  </a:outerShdw>
                </a:effectLst>
                <a:latin typeface="Arial Black" panose="020B0A04020102020204" pitchFamily="34" charset="0"/>
              </a:rPr>
              <a:t>CEH | CEC | ISO27001 Lead Audit | CISA |</a:t>
            </a:r>
            <a:endParaRPr lang="en-IN" sz="1400" dirty="0">
              <a:solidFill>
                <a:schemeClr val="bg1"/>
              </a:solidFill>
              <a:effectLst>
                <a:outerShdw blurRad="38100" dist="38100" dir="2700000" algn="tl">
                  <a:srgbClr val="000000">
                    <a:alpha val="43137"/>
                  </a:srgbClr>
                </a:outerShdw>
              </a:effectLst>
              <a:latin typeface="Arial Black" panose="020B0A04020102020204" pitchFamily="34" charset="0"/>
            </a:endParaRPr>
          </a:p>
        </p:txBody>
      </p:sp>
      <p:sp>
        <p:nvSpPr>
          <p:cNvPr id="8" name="Rectangle 7"/>
          <p:cNvSpPr/>
          <p:nvPr/>
        </p:nvSpPr>
        <p:spPr>
          <a:xfrm>
            <a:off x="5263541" y="3614707"/>
            <a:ext cx="5537606" cy="369332"/>
          </a:xfrm>
          <a:prstGeom prst="rect">
            <a:avLst/>
          </a:prstGeom>
        </p:spPr>
        <p:txBody>
          <a:bodyPr wrap="none">
            <a:spAutoFit/>
          </a:bodyPr>
          <a:lstStyle/>
          <a:p>
            <a:r>
              <a:rPr lang="en-IN" spc="600" dirty="0" smtClean="0">
                <a:solidFill>
                  <a:schemeClr val="bg1"/>
                </a:solidFill>
              </a:rPr>
              <a:t>Be aware, be prepared, be safe.</a:t>
            </a:r>
            <a:endParaRPr lang="en-IN" spc="600" dirty="0">
              <a:solidFill>
                <a:schemeClr val="bg1"/>
              </a:solidFill>
            </a:endParaRPr>
          </a:p>
        </p:txBody>
      </p:sp>
    </p:spTree>
    <p:extLst>
      <p:ext uri="{BB962C8B-B14F-4D97-AF65-F5344CB8AC3E}">
        <p14:creationId xmlns:p14="http://schemas.microsoft.com/office/powerpoint/2010/main" val="2548526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What is a Cyber Attack? Definition &amp; Prevention | Forti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52" y="261574"/>
            <a:ext cx="9315450" cy="610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25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63491"/>
        </a:solidFill>
        <a:effectLst/>
      </p:bgPr>
    </p:bg>
    <p:spTree>
      <p:nvGrpSpPr>
        <p:cNvPr id="1" name=""/>
        <p:cNvGrpSpPr/>
        <p:nvPr/>
      </p:nvGrpSpPr>
      <p:grpSpPr>
        <a:xfrm>
          <a:off x="0" y="0"/>
          <a:ext cx="0" cy="0"/>
          <a:chOff x="0" y="0"/>
          <a:chExt cx="0" cy="0"/>
        </a:xfrm>
      </p:grpSpPr>
      <p:pic>
        <p:nvPicPr>
          <p:cNvPr id="13320" name="Picture 8" descr="Simple Ways to Prevent Cyber Attacks in 2023 I Bajaj Allianz"/>
          <p:cNvPicPr>
            <a:picLocks noChangeAspect="1" noChangeArrowheads="1"/>
          </p:cNvPicPr>
          <p:nvPr/>
        </p:nvPicPr>
        <p:blipFill rotWithShape="1">
          <a:blip r:embed="rId2">
            <a:extLst>
              <a:ext uri="{28A0092B-C50C-407E-A947-70E740481C1C}">
                <a14:useLocalDpi xmlns:a14="http://schemas.microsoft.com/office/drawing/2010/main" val="0"/>
              </a:ext>
            </a:extLst>
          </a:blip>
          <a:srcRect l="16786" r="19321"/>
          <a:stretch/>
        </p:blipFill>
        <p:spPr bwMode="auto">
          <a:xfrm>
            <a:off x="2886890" y="663692"/>
            <a:ext cx="6479178" cy="5702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60419" y="5535380"/>
            <a:ext cx="4932119" cy="830997"/>
          </a:xfrm>
          <a:prstGeom prst="rect">
            <a:avLst/>
          </a:prstGeom>
          <a:noFill/>
        </p:spPr>
        <p:txBody>
          <a:bodyPr wrap="none" rtlCol="0">
            <a:spAutoFit/>
          </a:bodyPr>
          <a:lstStyle/>
          <a:p>
            <a:r>
              <a:rPr lang="en-US" sz="4800" b="1" dirty="0" smtClean="0">
                <a:solidFill>
                  <a:schemeClr val="bg1"/>
                </a:solidFill>
              </a:rPr>
              <a:t>MALWARE ATTACK</a:t>
            </a:r>
            <a:endParaRPr lang="en-IN" sz="4800" b="1" dirty="0">
              <a:solidFill>
                <a:schemeClr val="bg1"/>
              </a:solidFill>
            </a:endParaRPr>
          </a:p>
        </p:txBody>
      </p:sp>
    </p:spTree>
    <p:extLst>
      <p:ext uri="{BB962C8B-B14F-4D97-AF65-F5344CB8AC3E}">
        <p14:creationId xmlns:p14="http://schemas.microsoft.com/office/powerpoint/2010/main" val="3891270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ow to Detect Malware Attack in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562" y="2142309"/>
            <a:ext cx="3889831" cy="28346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15617" y="252573"/>
            <a:ext cx="8381701"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WHAT IS A MALWARE?</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373540" y="1536241"/>
            <a:ext cx="7496296" cy="4524315"/>
          </a:xfrm>
          <a:prstGeom prst="rect">
            <a:avLst/>
          </a:prstGeom>
        </p:spPr>
        <p:txBody>
          <a:bodyPr wrap="square">
            <a:spAutoFit/>
          </a:bodyPr>
          <a:lstStyle/>
          <a:p>
            <a:pPr marL="285750" indent="-285750">
              <a:lnSpc>
                <a:spcPct val="200000"/>
              </a:lnSpc>
              <a:buFont typeface="Arial" panose="020B0604020202020204" pitchFamily="34" charset="0"/>
              <a:buChar char="•"/>
            </a:pPr>
            <a:r>
              <a:rPr lang="en-US" b="1" spc="300" dirty="0"/>
              <a:t>Malware</a:t>
            </a:r>
            <a:r>
              <a:rPr lang="en-US" spc="300" dirty="0"/>
              <a:t>, short for malicious software, refers to any intrusive software developed by cybercriminals (often called hackers) to steal data and damage or destroy computers and computer systems. </a:t>
            </a:r>
            <a:endParaRPr lang="en-US" spc="300" dirty="0" smtClean="0"/>
          </a:p>
          <a:p>
            <a:pPr marL="285750" indent="-285750">
              <a:lnSpc>
                <a:spcPct val="200000"/>
              </a:lnSpc>
              <a:buFont typeface="Arial" panose="020B0604020202020204" pitchFamily="34" charset="0"/>
              <a:buChar char="•"/>
            </a:pPr>
            <a:r>
              <a:rPr lang="en-US" spc="300" dirty="0"/>
              <a:t>Malware is a pervasive and evolving threat in the digital </a:t>
            </a:r>
            <a:r>
              <a:rPr lang="en-US" spc="300" dirty="0" smtClean="0"/>
              <a:t>landscape.</a:t>
            </a:r>
            <a:endParaRPr lang="en-US" spc="300" dirty="0"/>
          </a:p>
          <a:p>
            <a:pPr marL="285750" indent="-285750">
              <a:lnSpc>
                <a:spcPct val="200000"/>
              </a:lnSpc>
              <a:buFont typeface="Arial" panose="020B0604020202020204" pitchFamily="34" charset="0"/>
              <a:buChar char="•"/>
            </a:pPr>
            <a:r>
              <a:rPr lang="en-US" spc="300" dirty="0" smtClean="0"/>
              <a:t>Examples </a:t>
            </a:r>
            <a:r>
              <a:rPr lang="en-US" spc="300" dirty="0"/>
              <a:t>of common malware include </a:t>
            </a:r>
            <a:r>
              <a:rPr lang="en-US" b="1" spc="300" dirty="0"/>
              <a:t>viruses</a:t>
            </a:r>
            <a:r>
              <a:rPr lang="en-US" spc="300" dirty="0"/>
              <a:t>, worms, Trojan viruses, spyware, adware, and ransomware</a:t>
            </a:r>
            <a:r>
              <a:rPr lang="en-US" b="0" i="0" dirty="0" smtClean="0">
                <a:solidFill>
                  <a:srgbClr val="4D5156"/>
                </a:solidFill>
                <a:effectLst/>
                <a:latin typeface="Google Sans"/>
              </a:rPr>
              <a:t>.</a:t>
            </a:r>
            <a:endParaRPr lang="en-IN" dirty="0"/>
          </a:p>
        </p:txBody>
      </p:sp>
    </p:spTree>
    <p:extLst>
      <p:ext uri="{BB962C8B-B14F-4D97-AF65-F5344CB8AC3E}">
        <p14:creationId xmlns:p14="http://schemas.microsoft.com/office/powerpoint/2010/main" val="2269059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Types of Malware and How To Prevent Them - Panda 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79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ome Historical Reference About Ransomware You May Not Know | by Eduard  Kiiko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06" y="519398"/>
            <a:ext cx="6003203" cy="5997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3750" y="2338251"/>
            <a:ext cx="6484889" cy="1938992"/>
          </a:xfrm>
          <a:prstGeom prst="rect">
            <a:avLst/>
          </a:prstGeom>
          <a:noFill/>
        </p:spPr>
        <p:txBody>
          <a:bodyPr wrap="square" rtlCol="0">
            <a:spAutoFit/>
          </a:bodyPr>
          <a:lstStyle/>
          <a:p>
            <a:r>
              <a:rPr lang="en-US" sz="6000" b="1" dirty="0" smtClean="0">
                <a:solidFill>
                  <a:srgbClr val="F15A53"/>
                </a:solidFill>
              </a:rPr>
              <a:t>RANSOMWARE </a:t>
            </a:r>
          </a:p>
          <a:p>
            <a:r>
              <a:rPr lang="en-US" sz="6000" b="1" dirty="0" smtClean="0">
                <a:solidFill>
                  <a:srgbClr val="F15A53"/>
                </a:solidFill>
              </a:rPr>
              <a:t>ATTACK</a:t>
            </a:r>
            <a:endParaRPr lang="en-IN" sz="6000" b="1" dirty="0">
              <a:solidFill>
                <a:srgbClr val="F15A53"/>
              </a:solidFill>
            </a:endParaRPr>
          </a:p>
        </p:txBody>
      </p:sp>
    </p:spTree>
    <p:extLst>
      <p:ext uri="{BB962C8B-B14F-4D97-AF65-F5344CB8AC3E}">
        <p14:creationId xmlns:p14="http://schemas.microsoft.com/office/powerpoint/2010/main" val="1471084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hat is ransomware? Everything you need to know and how to reduce your risk  | ZDN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5311" y="3030583"/>
            <a:ext cx="4074686" cy="27153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09746" y="1679138"/>
            <a:ext cx="9688287" cy="3693319"/>
          </a:xfrm>
          <a:prstGeom prst="rect">
            <a:avLst/>
          </a:prstGeom>
        </p:spPr>
        <p:txBody>
          <a:bodyPr wrap="square">
            <a:spAutoFit/>
          </a:bodyPr>
          <a:lstStyle/>
          <a:p>
            <a:pPr marL="285750" indent="-285750">
              <a:buFont typeface="Arial" panose="020B0604020202020204" pitchFamily="34" charset="0"/>
              <a:buChar char="•"/>
            </a:pPr>
            <a:r>
              <a:rPr lang="en-US" spc="300" dirty="0"/>
              <a:t>Ransomware is a type of malicious software designed to block access to a computer system or files until a sum of money, often in </a:t>
            </a:r>
            <a:r>
              <a:rPr lang="en-US" spc="300" dirty="0" smtClean="0"/>
              <a:t>crypto-currency</a:t>
            </a:r>
            <a:r>
              <a:rPr lang="en-US" spc="300" dirty="0"/>
              <a:t>, is paid to the attacker. </a:t>
            </a:r>
            <a:endParaRPr lang="en-US" spc="300" dirty="0" smtClean="0"/>
          </a:p>
          <a:p>
            <a:pPr marL="285750" indent="-285750">
              <a:buFont typeface="Arial" panose="020B0604020202020204" pitchFamily="34" charset="0"/>
              <a:buChar char="•"/>
            </a:pPr>
            <a:endParaRPr lang="en-US" spc="300" dirty="0" smtClean="0"/>
          </a:p>
          <a:p>
            <a:pPr marL="285750" indent="-285750">
              <a:buFont typeface="Arial" panose="020B0604020202020204" pitchFamily="34" charset="0"/>
              <a:buChar char="•"/>
            </a:pPr>
            <a:endParaRPr lang="en-US" spc="300" dirty="0"/>
          </a:p>
          <a:p>
            <a:pPr marL="285750" indent="-285750">
              <a:buFont typeface="Arial" panose="020B0604020202020204" pitchFamily="34" charset="0"/>
              <a:buChar char="•"/>
            </a:pPr>
            <a:r>
              <a:rPr lang="en-US" spc="300" dirty="0" smtClean="0"/>
              <a:t>It's </a:t>
            </a:r>
            <a:r>
              <a:rPr lang="en-US" spc="300" dirty="0"/>
              <a:t>a form of extortion that encrypts the victim's </a:t>
            </a:r>
            <a:endParaRPr lang="en-US" spc="300" dirty="0" smtClean="0"/>
          </a:p>
          <a:p>
            <a:r>
              <a:rPr lang="en-US" spc="300" dirty="0" smtClean="0"/>
              <a:t>   files</a:t>
            </a:r>
            <a:r>
              <a:rPr lang="en-US" spc="300" dirty="0"/>
              <a:t>, rendering them inaccessible, and then demands </a:t>
            </a:r>
            <a:endParaRPr lang="en-US" spc="300" dirty="0" smtClean="0"/>
          </a:p>
          <a:p>
            <a:r>
              <a:rPr lang="en-US" spc="300" dirty="0" smtClean="0"/>
              <a:t>   a </a:t>
            </a:r>
            <a:r>
              <a:rPr lang="en-US" spc="300" dirty="0"/>
              <a:t>ransom for their release. </a:t>
            </a:r>
            <a:endParaRPr lang="en-US" spc="300" dirty="0" smtClean="0"/>
          </a:p>
          <a:p>
            <a:endParaRPr lang="en-US" spc="300" dirty="0" smtClean="0"/>
          </a:p>
          <a:p>
            <a:pPr marL="285750" indent="-285750">
              <a:buFont typeface="Arial" panose="020B0604020202020204" pitchFamily="34" charset="0"/>
              <a:buChar char="•"/>
            </a:pPr>
            <a:endParaRPr lang="en-US" spc="300" dirty="0"/>
          </a:p>
          <a:p>
            <a:pPr marL="285750" indent="-285750">
              <a:buFont typeface="Arial" panose="020B0604020202020204" pitchFamily="34" charset="0"/>
              <a:buChar char="•"/>
            </a:pPr>
            <a:r>
              <a:rPr lang="en-US" spc="300" dirty="0" smtClean="0"/>
              <a:t>Ransomware </a:t>
            </a:r>
            <a:r>
              <a:rPr lang="en-US" spc="300" dirty="0"/>
              <a:t>attacks can target individuals, </a:t>
            </a:r>
          </a:p>
          <a:p>
            <a:r>
              <a:rPr lang="en-US" spc="300" dirty="0" smtClean="0"/>
              <a:t>   businesses</a:t>
            </a:r>
            <a:r>
              <a:rPr lang="en-US" spc="300" dirty="0"/>
              <a:t>, or even entire organizations, and they </a:t>
            </a:r>
            <a:endParaRPr lang="en-US" spc="300" dirty="0" smtClean="0"/>
          </a:p>
          <a:p>
            <a:r>
              <a:rPr lang="en-US" spc="300" dirty="0" smtClean="0"/>
              <a:t>   can </a:t>
            </a:r>
            <a:r>
              <a:rPr lang="en-US" spc="300" dirty="0"/>
              <a:t>cause significant financial and operational damage.</a:t>
            </a:r>
            <a:endParaRPr lang="en-IN" spc="300" dirty="0"/>
          </a:p>
        </p:txBody>
      </p:sp>
      <p:sp>
        <p:nvSpPr>
          <p:cNvPr id="5" name="Rectangle 4"/>
          <p:cNvSpPr/>
          <p:nvPr/>
        </p:nvSpPr>
        <p:spPr>
          <a:xfrm>
            <a:off x="1615617" y="252573"/>
            <a:ext cx="8381701"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WHAT IS A RAMSOMWARE?</a:t>
            </a:r>
            <a:endParaRPr lang="en-IN" sz="3600" b="1" spc="30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57020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5617" y="252573"/>
            <a:ext cx="8381701"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Example : Wanna Cry Attack</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730684" y="1326425"/>
            <a:ext cx="11018729" cy="646331"/>
          </a:xfrm>
          <a:prstGeom prst="rect">
            <a:avLst/>
          </a:prstGeom>
        </p:spPr>
        <p:txBody>
          <a:bodyPr wrap="square">
            <a:spAutoFit/>
          </a:bodyPr>
          <a:lstStyle/>
          <a:p>
            <a:r>
              <a:rPr lang="en-US" b="0" i="0" spc="300" dirty="0" smtClean="0">
                <a:solidFill>
                  <a:srgbClr val="374151"/>
                </a:solidFill>
                <a:effectLst/>
              </a:rPr>
              <a:t>In May 2017, the world witnessed one of the most widespread and impactful ransomware attacks in history known as the WannaCry attack.</a:t>
            </a:r>
            <a:endParaRPr lang="en-IN" spc="300" dirty="0"/>
          </a:p>
        </p:txBody>
      </p:sp>
      <p:sp>
        <p:nvSpPr>
          <p:cNvPr id="6" name="Rectangle 5"/>
          <p:cNvSpPr/>
          <p:nvPr/>
        </p:nvSpPr>
        <p:spPr>
          <a:xfrm>
            <a:off x="730684" y="2400277"/>
            <a:ext cx="6897668" cy="646331"/>
          </a:xfrm>
          <a:prstGeom prst="rect">
            <a:avLst/>
          </a:prstGeom>
        </p:spPr>
        <p:txBody>
          <a:bodyPr wrap="square">
            <a:spAutoFit/>
          </a:bodyPr>
          <a:lstStyle/>
          <a:p>
            <a:r>
              <a:rPr lang="en-US" b="0" i="0" spc="300" dirty="0" smtClean="0">
                <a:solidFill>
                  <a:srgbClr val="374151"/>
                </a:solidFill>
                <a:effectLst/>
              </a:rPr>
              <a:t>The attack primarily targeted computers running Microsoft Windows operating systems.</a:t>
            </a:r>
            <a:endParaRPr lang="en-IN" spc="300" dirty="0"/>
          </a:p>
        </p:txBody>
      </p:sp>
      <p:sp>
        <p:nvSpPr>
          <p:cNvPr id="7" name="Rectangle 6"/>
          <p:cNvSpPr/>
          <p:nvPr/>
        </p:nvSpPr>
        <p:spPr>
          <a:xfrm>
            <a:off x="730683" y="3197130"/>
            <a:ext cx="7223344" cy="1477328"/>
          </a:xfrm>
          <a:prstGeom prst="rect">
            <a:avLst/>
          </a:prstGeom>
        </p:spPr>
        <p:txBody>
          <a:bodyPr wrap="square">
            <a:spAutoFit/>
          </a:bodyPr>
          <a:lstStyle/>
          <a:p>
            <a:r>
              <a:rPr lang="en-US" b="0" i="0" spc="300" dirty="0" smtClean="0">
                <a:solidFill>
                  <a:srgbClr val="374151"/>
                </a:solidFill>
                <a:effectLst/>
              </a:rPr>
              <a:t>WannaCry utilized a vulnerability called EternalBlue, which was initially developed by the U.S. National Security Agency (NSA) but later leaked. The malware spread rapidly through networks, exploiting this vulnerability.</a:t>
            </a:r>
            <a:endParaRPr lang="en-IN" spc="300" dirty="0"/>
          </a:p>
        </p:txBody>
      </p:sp>
      <p:sp>
        <p:nvSpPr>
          <p:cNvPr id="8" name="Rectangle 7"/>
          <p:cNvSpPr/>
          <p:nvPr/>
        </p:nvSpPr>
        <p:spPr>
          <a:xfrm>
            <a:off x="730683" y="4972213"/>
            <a:ext cx="7223344" cy="646331"/>
          </a:xfrm>
          <a:prstGeom prst="rect">
            <a:avLst/>
          </a:prstGeom>
        </p:spPr>
        <p:txBody>
          <a:bodyPr wrap="square">
            <a:spAutoFit/>
          </a:bodyPr>
          <a:lstStyle/>
          <a:p>
            <a:r>
              <a:rPr lang="en-US" b="0" i="0" spc="300" dirty="0" smtClean="0">
                <a:solidFill>
                  <a:srgbClr val="374151"/>
                </a:solidFill>
                <a:effectLst/>
              </a:rPr>
              <a:t>Once on a system, WannaCry encrypted files, making them inaccessible to the user.</a:t>
            </a:r>
            <a:endParaRPr lang="en-IN" spc="300" dirty="0"/>
          </a:p>
        </p:txBody>
      </p:sp>
      <p:pic>
        <p:nvPicPr>
          <p:cNvPr id="18434" name="Picture 2" descr="WannaCry - Microsoft 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99" y="2400277"/>
            <a:ext cx="3216101" cy="321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117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5617" y="252573"/>
            <a:ext cx="8381701"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Impacts of Wanna Cry Attack</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893523" y="1488551"/>
            <a:ext cx="10718104" cy="923330"/>
          </a:xfrm>
          <a:prstGeom prst="rect">
            <a:avLst/>
          </a:prstGeom>
        </p:spPr>
        <p:txBody>
          <a:bodyPr wrap="square">
            <a:spAutoFit/>
          </a:bodyPr>
          <a:lstStyle/>
          <a:p>
            <a:r>
              <a:rPr lang="en-US" b="1" i="0" spc="300" dirty="0" smtClean="0">
                <a:solidFill>
                  <a:srgbClr val="374151"/>
                </a:solidFill>
                <a:effectLst/>
              </a:rPr>
              <a:t>Global Reach : </a:t>
            </a:r>
            <a:r>
              <a:rPr lang="en-US" b="0" i="0" spc="300" dirty="0" smtClean="0">
                <a:solidFill>
                  <a:srgbClr val="374151"/>
                </a:solidFill>
                <a:effectLst/>
              </a:rPr>
              <a:t>The attack affected hundreds of thousands of computers across more than 150 countries, including critical infrastructure such as healthcare systems, telecommunications, and transportation.</a:t>
            </a:r>
            <a:endParaRPr lang="en-IN" spc="300" dirty="0"/>
          </a:p>
        </p:txBody>
      </p:sp>
      <p:sp>
        <p:nvSpPr>
          <p:cNvPr id="6" name="Rectangle 5"/>
          <p:cNvSpPr/>
          <p:nvPr/>
        </p:nvSpPr>
        <p:spPr>
          <a:xfrm>
            <a:off x="893523" y="2894852"/>
            <a:ext cx="7361130" cy="1200329"/>
          </a:xfrm>
          <a:prstGeom prst="rect">
            <a:avLst/>
          </a:prstGeom>
        </p:spPr>
        <p:txBody>
          <a:bodyPr wrap="square">
            <a:spAutoFit/>
          </a:bodyPr>
          <a:lstStyle/>
          <a:p>
            <a:r>
              <a:rPr lang="en-US" b="1" i="0" spc="300" dirty="0" smtClean="0">
                <a:solidFill>
                  <a:srgbClr val="374151"/>
                </a:solidFill>
                <a:effectLst/>
              </a:rPr>
              <a:t>Disruption </a:t>
            </a:r>
            <a:r>
              <a:rPr lang="en-US" b="0" i="0" spc="300" dirty="0" smtClean="0">
                <a:solidFill>
                  <a:srgbClr val="374151"/>
                </a:solidFill>
                <a:effectLst/>
              </a:rPr>
              <a:t>: Infected computers displayed a ransom message demanding payment in Bit-coin in exchange for the decryption key. Failure to pay within a specified time threatened permanent loss of data.</a:t>
            </a:r>
            <a:endParaRPr lang="en-IN" spc="300" dirty="0"/>
          </a:p>
        </p:txBody>
      </p:sp>
      <p:sp>
        <p:nvSpPr>
          <p:cNvPr id="7" name="Rectangle 6"/>
          <p:cNvSpPr/>
          <p:nvPr/>
        </p:nvSpPr>
        <p:spPr>
          <a:xfrm>
            <a:off x="981205" y="4407829"/>
            <a:ext cx="6459256" cy="1200329"/>
          </a:xfrm>
          <a:prstGeom prst="rect">
            <a:avLst/>
          </a:prstGeom>
        </p:spPr>
        <p:txBody>
          <a:bodyPr wrap="square">
            <a:spAutoFit/>
          </a:bodyPr>
          <a:lstStyle/>
          <a:p>
            <a:r>
              <a:rPr lang="en-US" b="1" i="0" spc="300" dirty="0" smtClean="0">
                <a:effectLst/>
              </a:rPr>
              <a:t>Financial Consequences:</a:t>
            </a:r>
            <a:r>
              <a:rPr lang="en-US" b="0" i="0" spc="300" dirty="0" smtClean="0">
                <a:solidFill>
                  <a:srgbClr val="374151"/>
                </a:solidFill>
                <a:effectLst/>
              </a:rPr>
              <a:t> Organizations faced significant financial losses due to downtime, remediation efforts, and potential ransom payments.</a:t>
            </a:r>
            <a:endParaRPr lang="en-IN" spc="300" dirty="0"/>
          </a:p>
        </p:txBody>
      </p:sp>
      <p:pic>
        <p:nvPicPr>
          <p:cNvPr id="20484" name="Picture 4" descr="File:Countries initially affected in WannaCry ransomware attack.pn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1142" y="3495016"/>
            <a:ext cx="4820858" cy="2113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7468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6035" t="34632" r="25515" b="10401"/>
          <a:stretch/>
        </p:blipFill>
        <p:spPr>
          <a:xfrm>
            <a:off x="701456" y="801664"/>
            <a:ext cx="10681657" cy="4822522"/>
          </a:xfrm>
          <a:prstGeom prst="rect">
            <a:avLst/>
          </a:prstGeom>
        </p:spPr>
      </p:pic>
    </p:spTree>
    <p:extLst>
      <p:ext uri="{BB962C8B-B14F-4D97-AF65-F5344CB8AC3E}">
        <p14:creationId xmlns:p14="http://schemas.microsoft.com/office/powerpoint/2010/main" val="421252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What Is Adware?"/>
          <p:cNvPicPr>
            <a:picLocks noChangeAspect="1" noChangeArrowheads="1"/>
          </p:cNvPicPr>
          <p:nvPr/>
        </p:nvPicPr>
        <p:blipFill rotWithShape="1">
          <a:blip r:embed="rId2">
            <a:extLst>
              <a:ext uri="{28A0092B-C50C-407E-A947-70E740481C1C}">
                <a14:useLocalDpi xmlns:a14="http://schemas.microsoft.com/office/drawing/2010/main" val="0"/>
              </a:ext>
            </a:extLst>
          </a:blip>
          <a:srcRect l="10699" t="12992" r="10435" b="14408"/>
          <a:stretch/>
        </p:blipFill>
        <p:spPr bwMode="auto">
          <a:xfrm>
            <a:off x="2203937" y="375139"/>
            <a:ext cx="8323385" cy="612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793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55933" y="383266"/>
            <a:ext cx="2258246" cy="707886"/>
          </a:xfrm>
          <a:prstGeom prst="rect">
            <a:avLst/>
          </a:prstGeom>
          <a:noFill/>
        </p:spPr>
        <p:txBody>
          <a:bodyPr wrap="none" lIns="91440" tIns="45720" rIns="91440" bIns="45720">
            <a:spAutoFit/>
          </a:bodyPr>
          <a:lstStyle/>
          <a:p>
            <a:pPr algn="ctr"/>
            <a:r>
              <a:rPr lang="en-US" sz="4000" b="1" cap="none" spc="300" dirty="0" smtClean="0">
                <a:ln w="0"/>
                <a:solidFill>
                  <a:srgbClr val="0070C0"/>
                </a:solidFill>
                <a:effectLst>
                  <a:reflection blurRad="6350" stA="53000" endA="300" endPos="35500" dir="5400000" sy="-90000" algn="bl" rotWithShape="0"/>
                </a:effectLst>
              </a:rPr>
              <a:t>AGENDA</a:t>
            </a:r>
            <a:endParaRPr lang="en-US" sz="4000" b="1" cap="none" spc="300" dirty="0">
              <a:ln w="0"/>
              <a:solidFill>
                <a:srgbClr val="0070C0"/>
              </a:solidFill>
              <a:effectLst>
                <a:reflection blurRad="6350" stA="53000" endA="300" endPos="35500" dir="5400000" sy="-90000" algn="bl" rotWithShape="0"/>
              </a:effectLst>
            </a:endParaRPr>
          </a:p>
        </p:txBody>
      </p:sp>
      <p:sp>
        <p:nvSpPr>
          <p:cNvPr id="5" name="TextBox 4"/>
          <p:cNvSpPr txBox="1"/>
          <p:nvPr/>
        </p:nvSpPr>
        <p:spPr>
          <a:xfrm>
            <a:off x="837127" y="1406139"/>
            <a:ext cx="7431110" cy="355481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pc="300" dirty="0" smtClean="0"/>
              <a:t>Recap : On Previous Session</a:t>
            </a:r>
          </a:p>
          <a:p>
            <a:pPr marL="285750" indent="-285750">
              <a:lnSpc>
                <a:spcPct val="250000"/>
              </a:lnSpc>
              <a:buFont typeface="Arial" panose="020B0604020202020204" pitchFamily="34" charset="0"/>
              <a:buChar char="•"/>
            </a:pPr>
            <a:r>
              <a:rPr lang="en-US" spc="300" dirty="0" smtClean="0"/>
              <a:t>Cyber </a:t>
            </a:r>
            <a:r>
              <a:rPr lang="en-US" spc="300" dirty="0"/>
              <a:t>Attacks: A Comprehensive </a:t>
            </a:r>
            <a:r>
              <a:rPr lang="en-US" spc="300" dirty="0" smtClean="0"/>
              <a:t>Overview</a:t>
            </a:r>
          </a:p>
          <a:p>
            <a:pPr marL="285750" indent="-285750">
              <a:lnSpc>
                <a:spcPct val="250000"/>
              </a:lnSpc>
              <a:buFont typeface="Arial" panose="020B0604020202020204" pitchFamily="34" charset="0"/>
              <a:buChar char="•"/>
            </a:pPr>
            <a:r>
              <a:rPr lang="en-US" spc="300" dirty="0"/>
              <a:t>Understanding Threats in the Digital </a:t>
            </a:r>
            <a:r>
              <a:rPr lang="en-US" spc="300" dirty="0" smtClean="0"/>
              <a:t>Landscape</a:t>
            </a:r>
          </a:p>
          <a:p>
            <a:pPr marL="285750" indent="-285750">
              <a:lnSpc>
                <a:spcPct val="250000"/>
              </a:lnSpc>
              <a:buFont typeface="Arial" panose="020B0604020202020204" pitchFamily="34" charset="0"/>
              <a:buChar char="•"/>
            </a:pPr>
            <a:r>
              <a:rPr lang="en-IN" spc="300" dirty="0"/>
              <a:t>Introduction to Cyber </a:t>
            </a:r>
            <a:r>
              <a:rPr lang="en-IN" spc="300" dirty="0" smtClean="0"/>
              <a:t>Attacks</a:t>
            </a:r>
          </a:p>
          <a:p>
            <a:pPr marL="285750" indent="-285750">
              <a:lnSpc>
                <a:spcPct val="250000"/>
              </a:lnSpc>
              <a:buFont typeface="Arial" panose="020B0604020202020204" pitchFamily="34" charset="0"/>
              <a:buChar char="•"/>
            </a:pPr>
            <a:r>
              <a:rPr lang="en-IN" spc="300" dirty="0" smtClean="0"/>
              <a:t>Malware Attacks</a:t>
            </a:r>
            <a:endParaRPr lang="en-US" spc="300" dirty="0" smtClean="0"/>
          </a:p>
        </p:txBody>
      </p:sp>
      <p:pic>
        <p:nvPicPr>
          <p:cNvPr id="1026" name="Picture 2" descr="Agenda Generic Fla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377" y="1406139"/>
            <a:ext cx="4348623" cy="43486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296400" y="2833352"/>
            <a:ext cx="2047740" cy="584775"/>
          </a:xfrm>
          <a:prstGeom prst="rect">
            <a:avLst/>
          </a:prstGeom>
          <a:noFill/>
        </p:spPr>
        <p:txBody>
          <a:bodyPr wrap="none" rtlCol="0">
            <a:spAutoFit/>
          </a:bodyPr>
          <a:lstStyle/>
          <a:p>
            <a:r>
              <a:rPr lang="en-US" sz="3200" b="1" spc="600" dirty="0" smtClean="0">
                <a:solidFill>
                  <a:schemeClr val="bg1"/>
                </a:solidFill>
                <a:latin typeface="+mj-lt"/>
              </a:rPr>
              <a:t>AGENDA</a:t>
            </a:r>
            <a:endParaRPr lang="en-IN" sz="3200" b="1" spc="600" dirty="0">
              <a:solidFill>
                <a:schemeClr val="bg1"/>
              </a:solidFill>
              <a:latin typeface="+mj-lt"/>
            </a:endParaRPr>
          </a:p>
        </p:txBody>
      </p:sp>
    </p:spTree>
    <p:extLst>
      <p:ext uri="{BB962C8B-B14F-4D97-AF65-F5344CB8AC3E}">
        <p14:creationId xmlns:p14="http://schemas.microsoft.com/office/powerpoint/2010/main" val="17778059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What Is Adware &amp; How Do You Prevent I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8794" y="2336477"/>
            <a:ext cx="5153206" cy="35668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12618" y="1692947"/>
            <a:ext cx="11180618" cy="3416320"/>
          </a:xfrm>
          <a:prstGeom prst="rect">
            <a:avLst/>
          </a:prstGeom>
        </p:spPr>
        <p:txBody>
          <a:bodyPr wrap="square">
            <a:spAutoFit/>
          </a:bodyPr>
          <a:lstStyle/>
          <a:p>
            <a:r>
              <a:rPr lang="en-US" b="1" i="0" spc="300" dirty="0" smtClean="0">
                <a:solidFill>
                  <a:srgbClr val="374151"/>
                </a:solidFill>
                <a:effectLst/>
              </a:rPr>
              <a:t>Adware</a:t>
            </a:r>
            <a:r>
              <a:rPr lang="en-US" b="0" i="0" spc="300" dirty="0" smtClean="0">
                <a:solidFill>
                  <a:srgbClr val="374151"/>
                </a:solidFill>
                <a:effectLst/>
              </a:rPr>
              <a:t>, short for advertising-supported software, is a type of software that displays unwanted advertisements on a computer or mobile device. </a:t>
            </a:r>
          </a:p>
          <a:p>
            <a:endParaRPr lang="en-US" spc="300" dirty="0" smtClean="0">
              <a:solidFill>
                <a:srgbClr val="374151"/>
              </a:solidFill>
            </a:endParaRPr>
          </a:p>
          <a:p>
            <a:endParaRPr lang="en-US" spc="300" dirty="0">
              <a:solidFill>
                <a:srgbClr val="374151"/>
              </a:solidFill>
            </a:endParaRPr>
          </a:p>
          <a:p>
            <a:pPr marL="285750" indent="-285750">
              <a:buFont typeface="Arial" panose="020B0604020202020204" pitchFamily="34" charset="0"/>
              <a:buChar char="•"/>
            </a:pPr>
            <a:r>
              <a:rPr lang="en-US" b="0" i="0" spc="300" dirty="0" smtClean="0">
                <a:solidFill>
                  <a:srgbClr val="374151"/>
                </a:solidFill>
                <a:effectLst/>
              </a:rPr>
              <a:t>Adware often comes bundled with free software or is </a:t>
            </a:r>
          </a:p>
          <a:p>
            <a:r>
              <a:rPr lang="en-US" b="0" i="0" spc="300" dirty="0" smtClean="0">
                <a:solidFill>
                  <a:srgbClr val="374151"/>
                </a:solidFill>
                <a:effectLst/>
              </a:rPr>
              <a:t>installed unknowingly when a user clicks on certain ads. </a:t>
            </a:r>
          </a:p>
          <a:p>
            <a:endParaRPr lang="en-US" spc="300" dirty="0" smtClean="0">
              <a:solidFill>
                <a:srgbClr val="374151"/>
              </a:solidFill>
            </a:endParaRPr>
          </a:p>
          <a:p>
            <a:endParaRPr lang="en-US" spc="300" dirty="0">
              <a:solidFill>
                <a:srgbClr val="374151"/>
              </a:solidFill>
            </a:endParaRPr>
          </a:p>
          <a:p>
            <a:pPr marL="285750" indent="-285750">
              <a:buFont typeface="Arial" panose="020B0604020202020204" pitchFamily="34" charset="0"/>
              <a:buChar char="•"/>
            </a:pPr>
            <a:r>
              <a:rPr lang="en-US" b="0" i="0" spc="300" dirty="0" smtClean="0">
                <a:solidFill>
                  <a:srgbClr val="374151"/>
                </a:solidFill>
                <a:effectLst/>
              </a:rPr>
              <a:t>While adware is not inherently malicious, it can be </a:t>
            </a:r>
          </a:p>
          <a:p>
            <a:r>
              <a:rPr lang="en-US" b="0" i="0" spc="300" dirty="0" smtClean="0">
                <a:solidFill>
                  <a:srgbClr val="374151"/>
                </a:solidFill>
                <a:effectLst/>
              </a:rPr>
              <a:t>intrusive and negatively impact the user experience </a:t>
            </a:r>
          </a:p>
          <a:p>
            <a:r>
              <a:rPr lang="en-US" b="0" i="0" spc="300" dirty="0" smtClean="0">
                <a:solidFill>
                  <a:srgbClr val="374151"/>
                </a:solidFill>
                <a:effectLst/>
              </a:rPr>
              <a:t>by delivering pop-up ads, banners, or redirecting </a:t>
            </a:r>
          </a:p>
          <a:p>
            <a:r>
              <a:rPr lang="en-US" b="0" i="0" spc="300" dirty="0" smtClean="0">
                <a:solidFill>
                  <a:srgbClr val="374151"/>
                </a:solidFill>
                <a:effectLst/>
              </a:rPr>
              <a:t>browsers to advertising websites.</a:t>
            </a:r>
            <a:endParaRPr lang="en-IN" spc="300" dirty="0"/>
          </a:p>
        </p:txBody>
      </p:sp>
      <p:sp>
        <p:nvSpPr>
          <p:cNvPr id="6" name="Rectangle 5"/>
          <p:cNvSpPr/>
          <p:nvPr/>
        </p:nvSpPr>
        <p:spPr>
          <a:xfrm>
            <a:off x="1615617" y="252573"/>
            <a:ext cx="8381701"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What is an Adware?</a:t>
            </a:r>
            <a:endParaRPr lang="en-IN" sz="3600" b="1" spc="300" dirty="0">
              <a:ln w="0"/>
              <a:solidFill>
                <a:srgbClr val="0070C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832297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descr="Lenovo Superfish Adware Excuses Are Lame | InformationW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0731" y="2621065"/>
            <a:ext cx="3774905" cy="3774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06931" y="348734"/>
            <a:ext cx="6540830"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Example: </a:t>
            </a:r>
            <a:r>
              <a:rPr lang="en-IN" sz="3600" b="1" spc="300" dirty="0" smtClean="0">
                <a:ln w="0"/>
                <a:solidFill>
                  <a:srgbClr val="0070C0"/>
                </a:solidFill>
                <a:effectLst>
                  <a:reflection blurRad="6350" stA="53000" endA="300" endPos="35500" dir="5400000" sy="-90000" algn="bl" rotWithShape="0"/>
                </a:effectLst>
              </a:rPr>
              <a:t>Super-fish </a:t>
            </a:r>
            <a:r>
              <a:rPr lang="en-IN" sz="3600" b="1" spc="300" dirty="0">
                <a:ln w="0"/>
                <a:solidFill>
                  <a:srgbClr val="0070C0"/>
                </a:solidFill>
                <a:effectLst>
                  <a:reflection blurRad="6350" stA="53000" endA="300" endPos="35500" dir="5400000" sy="-90000" algn="bl" rotWithShape="0"/>
                </a:effectLst>
              </a:rPr>
              <a:t>Adware </a:t>
            </a:r>
          </a:p>
        </p:txBody>
      </p:sp>
      <p:sp>
        <p:nvSpPr>
          <p:cNvPr id="5" name="Rectangle 4"/>
          <p:cNvSpPr/>
          <p:nvPr/>
        </p:nvSpPr>
        <p:spPr>
          <a:xfrm>
            <a:off x="775854" y="1484899"/>
            <a:ext cx="11069782" cy="646331"/>
          </a:xfrm>
          <a:prstGeom prst="rect">
            <a:avLst/>
          </a:prstGeom>
        </p:spPr>
        <p:txBody>
          <a:bodyPr wrap="square">
            <a:spAutoFit/>
          </a:bodyPr>
          <a:lstStyle/>
          <a:p>
            <a:r>
              <a:rPr lang="en-US" b="0" i="0" spc="300" dirty="0" smtClean="0">
                <a:solidFill>
                  <a:srgbClr val="374151"/>
                </a:solidFill>
                <a:effectLst/>
              </a:rPr>
              <a:t>In 2015, a significant adware-related controversy emerged involving a piece of pre-installed software called Superfish on certain Lenovo laptops.</a:t>
            </a:r>
            <a:endParaRPr lang="en-IN" spc="300" dirty="0"/>
          </a:p>
        </p:txBody>
      </p:sp>
      <p:sp>
        <p:nvSpPr>
          <p:cNvPr id="6" name="Rectangle 5"/>
          <p:cNvSpPr/>
          <p:nvPr/>
        </p:nvSpPr>
        <p:spPr>
          <a:xfrm>
            <a:off x="775853" y="2510090"/>
            <a:ext cx="8271907" cy="646331"/>
          </a:xfrm>
          <a:prstGeom prst="rect">
            <a:avLst/>
          </a:prstGeom>
        </p:spPr>
        <p:txBody>
          <a:bodyPr wrap="square">
            <a:spAutoFit/>
          </a:bodyPr>
          <a:lstStyle/>
          <a:p>
            <a:pPr marL="285750" indent="-285750">
              <a:buFont typeface="Arial" panose="020B0604020202020204" pitchFamily="34" charset="0"/>
              <a:buChar char="•"/>
            </a:pPr>
            <a:r>
              <a:rPr lang="en-US" b="0" i="0" spc="300" dirty="0" smtClean="0">
                <a:solidFill>
                  <a:srgbClr val="374151"/>
                </a:solidFill>
                <a:effectLst/>
              </a:rPr>
              <a:t>Lenovo, one of the world's leading laptop manufacturers, pre-installed Superfish on some of their laptops.</a:t>
            </a:r>
            <a:endParaRPr lang="en-IN" spc="300" dirty="0"/>
          </a:p>
        </p:txBody>
      </p:sp>
      <p:sp>
        <p:nvSpPr>
          <p:cNvPr id="7" name="Rectangle 6"/>
          <p:cNvSpPr/>
          <p:nvPr/>
        </p:nvSpPr>
        <p:spPr>
          <a:xfrm>
            <a:off x="775852" y="3299844"/>
            <a:ext cx="7910947" cy="923330"/>
          </a:xfrm>
          <a:prstGeom prst="rect">
            <a:avLst/>
          </a:prstGeom>
        </p:spPr>
        <p:txBody>
          <a:bodyPr wrap="square">
            <a:spAutoFit/>
          </a:bodyPr>
          <a:lstStyle/>
          <a:p>
            <a:pPr marL="285750" indent="-285750">
              <a:buFont typeface="Arial" panose="020B0604020202020204" pitchFamily="34" charset="0"/>
              <a:buChar char="•"/>
            </a:pPr>
            <a:r>
              <a:rPr lang="en-US" b="0" i="0" spc="300" dirty="0" smtClean="0">
                <a:solidFill>
                  <a:srgbClr val="374151"/>
                </a:solidFill>
                <a:effectLst/>
              </a:rPr>
              <a:t>Superfish was designed to inject third-party ads into users' web browsers, including pop-ups and banners, while they browsed the internet.</a:t>
            </a:r>
            <a:endParaRPr lang="en-IN" spc="300" dirty="0"/>
          </a:p>
        </p:txBody>
      </p:sp>
      <p:sp>
        <p:nvSpPr>
          <p:cNvPr id="8" name="Rectangle 7"/>
          <p:cNvSpPr/>
          <p:nvPr/>
        </p:nvSpPr>
        <p:spPr>
          <a:xfrm>
            <a:off x="775852" y="4325035"/>
            <a:ext cx="7523019" cy="1200329"/>
          </a:xfrm>
          <a:prstGeom prst="rect">
            <a:avLst/>
          </a:prstGeom>
        </p:spPr>
        <p:txBody>
          <a:bodyPr wrap="square">
            <a:spAutoFit/>
          </a:bodyPr>
          <a:lstStyle/>
          <a:p>
            <a:pPr marL="285750" indent="-285750">
              <a:buFont typeface="Arial" panose="020B0604020202020204" pitchFamily="34" charset="0"/>
              <a:buChar char="•"/>
            </a:pPr>
            <a:r>
              <a:rPr lang="en-US" b="0" i="0" spc="300" dirty="0" smtClean="0">
                <a:solidFill>
                  <a:srgbClr val="374151"/>
                </a:solidFill>
                <a:effectLst/>
              </a:rPr>
              <a:t>What made this case particularly controversial was that Superfish used a technique known as SSL hijacking to intercept encrypted </a:t>
            </a:r>
            <a:r>
              <a:rPr lang="en-US" b="0" i="0" spc="300" dirty="0" smtClean="0">
                <a:solidFill>
                  <a:schemeClr val="accent1">
                    <a:lumMod val="50000"/>
                  </a:schemeClr>
                </a:solidFill>
                <a:effectLst/>
              </a:rPr>
              <a:t>communications, potentially compromising users' security.</a:t>
            </a:r>
            <a:endParaRPr lang="en-IN" spc="300" dirty="0">
              <a:solidFill>
                <a:schemeClr val="accent1">
                  <a:lumMod val="50000"/>
                </a:schemeClr>
              </a:solidFill>
            </a:endParaRPr>
          </a:p>
        </p:txBody>
      </p:sp>
    </p:spTree>
    <p:extLst>
      <p:ext uri="{BB962C8B-B14F-4D97-AF65-F5344CB8AC3E}">
        <p14:creationId xmlns:p14="http://schemas.microsoft.com/office/powerpoint/2010/main" val="2265779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5617" y="252573"/>
            <a:ext cx="8381701" cy="646331"/>
          </a:xfrm>
          <a:prstGeom prst="rect">
            <a:avLst/>
          </a:prstGeom>
          <a:noFill/>
        </p:spPr>
        <p:txBody>
          <a:bodyPr wrap="square" lIns="91440" tIns="45720" rIns="91440" bIns="45720">
            <a:spAutoFit/>
          </a:bodyPr>
          <a:lstStyle/>
          <a:p>
            <a:pPr algn="ctr"/>
            <a:r>
              <a:rPr lang="en-US" sz="3600" b="1" spc="300" dirty="0" smtClean="0">
                <a:ln w="0"/>
                <a:solidFill>
                  <a:srgbClr val="0070C0"/>
                </a:solidFill>
                <a:effectLst>
                  <a:reflection blurRad="6350" stA="53000" endA="300" endPos="35500" dir="5400000" sy="-90000" algn="bl" rotWithShape="0"/>
                </a:effectLst>
              </a:rPr>
              <a:t>Impacts of Superfish</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928254" y="1526692"/>
            <a:ext cx="10709563" cy="2031325"/>
          </a:xfrm>
          <a:prstGeom prst="rect">
            <a:avLst/>
          </a:prstGeom>
        </p:spPr>
        <p:txBody>
          <a:bodyPr wrap="square">
            <a:spAutoFit/>
          </a:bodyPr>
          <a:lstStyle/>
          <a:p>
            <a:pPr>
              <a:buFont typeface="Arial" panose="020B0604020202020204" pitchFamily="34" charset="0"/>
              <a:buChar char="•"/>
            </a:pPr>
            <a:r>
              <a:rPr lang="en-US" b="1" i="0" spc="300" dirty="0" smtClean="0">
                <a:solidFill>
                  <a:srgbClr val="374151"/>
                </a:solidFill>
                <a:effectLst/>
                <a:latin typeface="Calibri" panose="020F0502020204030204" pitchFamily="34" charset="0"/>
                <a:cs typeface="Calibri" panose="020F0502020204030204" pitchFamily="34" charset="0"/>
              </a:rPr>
              <a:t>User Privacy Concerns:</a:t>
            </a:r>
            <a:r>
              <a:rPr lang="en-US" b="0" i="0" spc="300" dirty="0" smtClean="0">
                <a:solidFill>
                  <a:srgbClr val="374151"/>
                </a:solidFill>
                <a:effectLst/>
                <a:latin typeface="Calibri" panose="020F0502020204030204" pitchFamily="34" charset="0"/>
                <a:cs typeface="Calibri" panose="020F0502020204030204" pitchFamily="34" charset="0"/>
              </a:rPr>
              <a:t> The adware raised serious privacy concerns as it had the potential to intercept sensitive information, including passwords and financial details.</a:t>
            </a:r>
          </a:p>
          <a:p>
            <a:pPr>
              <a:buFont typeface="Arial" panose="020B0604020202020204" pitchFamily="34" charset="0"/>
              <a:buChar char="•"/>
            </a:pPr>
            <a:endParaRPr lang="en-US" b="0" i="0" spc="300" dirty="0" smtClean="0">
              <a:solidFill>
                <a:srgbClr val="374151"/>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b="1" i="0" spc="300" dirty="0" smtClean="0">
                <a:solidFill>
                  <a:srgbClr val="374151"/>
                </a:solidFill>
                <a:effectLst/>
                <a:latin typeface="Calibri" panose="020F0502020204030204" pitchFamily="34" charset="0"/>
                <a:cs typeface="Calibri" panose="020F0502020204030204" pitchFamily="34" charset="0"/>
              </a:rPr>
              <a:t>Browser Vulnerabilities:</a:t>
            </a:r>
            <a:r>
              <a:rPr lang="en-US" b="0" i="0" spc="300" dirty="0" smtClean="0">
                <a:solidFill>
                  <a:srgbClr val="374151"/>
                </a:solidFill>
                <a:effectLst/>
                <a:latin typeface="Calibri" panose="020F0502020204030204" pitchFamily="34" charset="0"/>
                <a:cs typeface="Calibri" panose="020F0502020204030204" pitchFamily="34" charset="0"/>
              </a:rPr>
              <a:t> The SSL hijacking technique introduced vulnerabilities in the security of encrypted connections, making users susceptible to various forms of cyber attacks.</a:t>
            </a:r>
            <a:endParaRPr lang="en-US" b="0" i="0" spc="300" dirty="0">
              <a:solidFill>
                <a:srgbClr val="374151"/>
              </a:solidFill>
              <a:effectLst/>
              <a:latin typeface="Calibri" panose="020F0502020204030204" pitchFamily="34" charset="0"/>
              <a:cs typeface="Calibri" panose="020F0502020204030204" pitchFamily="34" charset="0"/>
            </a:endParaRPr>
          </a:p>
        </p:txBody>
      </p:sp>
      <p:sp>
        <p:nvSpPr>
          <p:cNvPr id="6" name="Rectangle 5"/>
          <p:cNvSpPr/>
          <p:nvPr/>
        </p:nvSpPr>
        <p:spPr>
          <a:xfrm>
            <a:off x="1012794" y="4079568"/>
            <a:ext cx="6664037" cy="1200329"/>
          </a:xfrm>
          <a:prstGeom prst="rect">
            <a:avLst/>
          </a:prstGeom>
        </p:spPr>
        <p:txBody>
          <a:bodyPr wrap="square">
            <a:spAutoFit/>
          </a:bodyPr>
          <a:lstStyle/>
          <a:p>
            <a:r>
              <a:rPr lang="en-US" b="0" i="0" spc="300" dirty="0" smtClean="0">
                <a:solidFill>
                  <a:srgbClr val="374151"/>
                </a:solidFill>
                <a:effectLst/>
                <a:latin typeface="Calibri" panose="020F0502020204030204" pitchFamily="34" charset="0"/>
                <a:cs typeface="Calibri" panose="020F0502020204030204" pitchFamily="34" charset="0"/>
              </a:rPr>
              <a:t>**The incident highlighted the potential security risks associated with certain types of adware, particularly those that tamper with encrypted communications.</a:t>
            </a:r>
            <a:endParaRPr lang="en-IN" spc="300" dirty="0">
              <a:latin typeface="Calibri" panose="020F0502020204030204" pitchFamily="34" charset="0"/>
              <a:cs typeface="Calibri" panose="020F0502020204030204" pitchFamily="34" charset="0"/>
            </a:endParaRPr>
          </a:p>
        </p:txBody>
      </p:sp>
      <p:pic>
        <p:nvPicPr>
          <p:cNvPr id="24578" name="Picture 2" descr="What is AdWare and How Can You Avoid it? | E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2664" y="3130695"/>
            <a:ext cx="3585153" cy="358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521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Free Google Thank You Slide &amp; PowerPoi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72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4+ Thousand Cyber Security Presentation Royalty-Free Images, Stock Photos  &amp; Pictur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06323" y="0"/>
            <a:ext cx="16067114" cy="73373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16765" y="649356"/>
            <a:ext cx="8971922" cy="646331"/>
          </a:xfrm>
          <a:prstGeom prst="rect">
            <a:avLst/>
          </a:prstGeom>
          <a:noFill/>
        </p:spPr>
        <p:txBody>
          <a:bodyPr wrap="square" lIns="91440" tIns="45720" rIns="91440" bIns="45720">
            <a:spAutoFit/>
          </a:bodyPr>
          <a:lstStyle>
            <a:defPPr>
              <a:defRPr lang="en-US"/>
            </a:defPPr>
            <a:lvl1pPr algn="ctr">
              <a:defRPr sz="5400" b="1" cap="none" spc="300">
                <a:ln w="0"/>
                <a:solidFill>
                  <a:srgbClr val="0070C0"/>
                </a:solidFill>
                <a:effectLst>
                  <a:reflection blurRad="6350" stA="53000" endA="300" endPos="35500" dir="5400000" sy="-90000" algn="bl" rotWithShape="0"/>
                </a:effectLst>
              </a:defRPr>
            </a:lvl1pPr>
          </a:lstStyle>
          <a:p>
            <a:r>
              <a:rPr lang="en-US" sz="3600" dirty="0"/>
              <a:t>Introduction to Cyber Attacks</a:t>
            </a:r>
            <a:endParaRPr lang="en-IN" sz="3600" dirty="0"/>
          </a:p>
        </p:txBody>
      </p:sp>
      <p:sp>
        <p:nvSpPr>
          <p:cNvPr id="5" name="Rectangle 4"/>
          <p:cNvSpPr/>
          <p:nvPr/>
        </p:nvSpPr>
        <p:spPr>
          <a:xfrm>
            <a:off x="1060173" y="1774638"/>
            <a:ext cx="9793357" cy="923330"/>
          </a:xfrm>
          <a:prstGeom prst="rect">
            <a:avLst/>
          </a:prstGeom>
        </p:spPr>
        <p:txBody>
          <a:bodyPr wrap="square">
            <a:spAutoFit/>
          </a:bodyPr>
          <a:lstStyle/>
          <a:p>
            <a:pPr marL="285750" indent="-285750">
              <a:buFont typeface="Arial" panose="020B0604020202020204" pitchFamily="34" charset="0"/>
              <a:buChar char="•"/>
            </a:pPr>
            <a:r>
              <a:rPr lang="en-US" b="0" i="0" spc="300" dirty="0" smtClean="0">
                <a:solidFill>
                  <a:srgbClr val="374151"/>
                </a:solidFill>
                <a:effectLst/>
                <a:latin typeface="Söhne"/>
              </a:rPr>
              <a:t>"In today's interconnected world, the digital realm presents both opportunities and challenges. One significant challenge is the persistent threat of cyber attacks."</a:t>
            </a:r>
            <a:endParaRPr lang="en-IN" spc="300" dirty="0"/>
          </a:p>
        </p:txBody>
      </p:sp>
      <p:sp>
        <p:nvSpPr>
          <p:cNvPr id="8" name="Rectangle 7"/>
          <p:cNvSpPr/>
          <p:nvPr/>
        </p:nvSpPr>
        <p:spPr>
          <a:xfrm>
            <a:off x="1060173" y="3070325"/>
            <a:ext cx="9395792" cy="923330"/>
          </a:xfrm>
          <a:prstGeom prst="rect">
            <a:avLst/>
          </a:prstGeom>
        </p:spPr>
        <p:txBody>
          <a:bodyPr wrap="square">
            <a:spAutoFit/>
          </a:bodyPr>
          <a:lstStyle/>
          <a:p>
            <a:pPr marL="285750" indent="-285750">
              <a:buFont typeface="Arial" panose="020B0604020202020204" pitchFamily="34" charset="0"/>
              <a:buChar char="•"/>
            </a:pPr>
            <a:r>
              <a:rPr lang="en-US" spc="300" dirty="0" smtClean="0">
                <a:solidFill>
                  <a:srgbClr val="374151"/>
                </a:solidFill>
                <a:latin typeface="Söhne"/>
              </a:rPr>
              <a:t>Cyber attacks </a:t>
            </a:r>
            <a:r>
              <a:rPr lang="en-US" spc="300" dirty="0">
                <a:solidFill>
                  <a:srgbClr val="374151"/>
                </a:solidFill>
                <a:latin typeface="Söhne"/>
              </a:rPr>
              <a:t>can disrupt, damage and even destroy businesses. </a:t>
            </a:r>
            <a:r>
              <a:rPr lang="en-US" spc="300" dirty="0">
                <a:solidFill>
                  <a:srgbClr val="374151"/>
                </a:solidFill>
                <a:latin typeface="Söhne"/>
              </a:rPr>
              <a:t>The average cost of a data breach is</a:t>
            </a:r>
            <a:r>
              <a:rPr lang="en-US" spc="300" dirty="0">
                <a:solidFill>
                  <a:srgbClr val="374151"/>
                </a:solidFill>
                <a:latin typeface="Söhne"/>
                <a:hlinkClick r:id="rId3"/>
              </a:rPr>
              <a:t> USD 4.35 million</a:t>
            </a:r>
            <a:r>
              <a:rPr lang="en-US" spc="300" dirty="0">
                <a:solidFill>
                  <a:srgbClr val="374151"/>
                </a:solidFill>
                <a:latin typeface="Söhne"/>
              </a:rPr>
              <a:t>. </a:t>
            </a:r>
            <a:endParaRPr lang="en-IN" spc="300" dirty="0">
              <a:solidFill>
                <a:srgbClr val="374151"/>
              </a:solidFill>
              <a:latin typeface="Söhne"/>
            </a:endParaRPr>
          </a:p>
        </p:txBody>
      </p:sp>
      <p:sp>
        <p:nvSpPr>
          <p:cNvPr id="9" name="Rectangle 8"/>
          <p:cNvSpPr/>
          <p:nvPr/>
        </p:nvSpPr>
        <p:spPr>
          <a:xfrm>
            <a:off x="1060173" y="4251493"/>
            <a:ext cx="9170504" cy="1200329"/>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latin typeface="Söhne"/>
              </a:rPr>
              <a:t>This price tag includes the costs of discovering and responding to the violation, downtime and lost revenue, and the long-term reputational damage to a business and its brand.</a:t>
            </a:r>
            <a:endParaRPr lang="en-IN" spc="300" dirty="0">
              <a:solidFill>
                <a:srgbClr val="374151"/>
              </a:solidFill>
              <a:latin typeface="Söhne"/>
            </a:endParaRPr>
          </a:p>
        </p:txBody>
      </p:sp>
    </p:spTree>
    <p:extLst>
      <p:ext uri="{BB962C8B-B14F-4D97-AF65-F5344CB8AC3E}">
        <p14:creationId xmlns:p14="http://schemas.microsoft.com/office/powerpoint/2010/main" val="3357331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iggest Cyber Threats For Financial Institutions In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196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531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218" name="Picture 2" descr="VMWare modern bank hei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2698"/>
            <a:ext cx="12192000" cy="612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35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068" y="385593"/>
            <a:ext cx="8381701" cy="646331"/>
          </a:xfrm>
          <a:prstGeom prst="rect">
            <a:avLst/>
          </a:prstGeom>
          <a:noFill/>
        </p:spPr>
        <p:txBody>
          <a:bodyPr wrap="square" lIns="91440" tIns="45720" rIns="91440" bIns="45720">
            <a:spAutoFit/>
          </a:bodyPr>
          <a:lstStyle/>
          <a:p>
            <a:pPr algn="ctr"/>
            <a:r>
              <a:rPr lang="en-IN" sz="3600" b="1" spc="300" dirty="0" smtClean="0">
                <a:ln w="0"/>
                <a:solidFill>
                  <a:srgbClr val="0070C0"/>
                </a:solidFill>
                <a:effectLst>
                  <a:reflection blurRad="6350" stA="53000" endA="300" endPos="35500" dir="5400000" sy="-90000" algn="bl" rotWithShape="0"/>
                </a:effectLst>
              </a:rPr>
              <a:t>What is a cyber attack?</a:t>
            </a:r>
            <a:endParaRPr lang="en-IN" sz="3600" b="1" spc="300" dirty="0">
              <a:ln w="0"/>
              <a:solidFill>
                <a:srgbClr val="0070C0"/>
              </a:solidFill>
              <a:effectLst>
                <a:reflection blurRad="6350" stA="53000" endA="300" endPos="35500" dir="5400000" sy="-90000" algn="bl" rotWithShape="0"/>
              </a:effectLst>
            </a:endParaRPr>
          </a:p>
        </p:txBody>
      </p:sp>
      <p:sp>
        <p:nvSpPr>
          <p:cNvPr id="5" name="Rectangle 4"/>
          <p:cNvSpPr/>
          <p:nvPr/>
        </p:nvSpPr>
        <p:spPr>
          <a:xfrm>
            <a:off x="1057085" y="1464493"/>
            <a:ext cx="5800915" cy="1754326"/>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latin typeface="Söhne"/>
              </a:rPr>
              <a:t>A </a:t>
            </a:r>
            <a:r>
              <a:rPr lang="en-US" spc="300" dirty="0" smtClean="0">
                <a:solidFill>
                  <a:srgbClr val="374151"/>
                </a:solidFill>
                <a:latin typeface="Söhne"/>
              </a:rPr>
              <a:t>cyber attack </a:t>
            </a:r>
            <a:r>
              <a:rPr lang="en-US" spc="300" dirty="0">
                <a:solidFill>
                  <a:srgbClr val="374151"/>
                </a:solidFill>
                <a:latin typeface="Söhne"/>
              </a:rPr>
              <a:t>is any intentional effort to steal, expose, alter, disable, or destroy data, applications or other assets through unauthorized access to a network, computer system or digital </a:t>
            </a:r>
            <a:r>
              <a:rPr lang="en-US" spc="300" dirty="0" smtClean="0">
                <a:solidFill>
                  <a:srgbClr val="374151"/>
                </a:solidFill>
                <a:latin typeface="Söhne"/>
              </a:rPr>
              <a:t>device.</a:t>
            </a:r>
            <a:endParaRPr lang="en-IN" spc="300" dirty="0">
              <a:solidFill>
                <a:srgbClr val="374151"/>
              </a:solidFill>
              <a:latin typeface="Söhne"/>
            </a:endParaRPr>
          </a:p>
        </p:txBody>
      </p:sp>
      <p:pic>
        <p:nvPicPr>
          <p:cNvPr id="6146" name="Picture 2" descr="115 cybersecurity statistics + trends to know in 20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7262" y="273885"/>
            <a:ext cx="4015138" cy="61833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57085" y="3928387"/>
            <a:ext cx="6096000" cy="2031325"/>
          </a:xfrm>
          <a:prstGeom prst="rect">
            <a:avLst/>
          </a:prstGeom>
        </p:spPr>
        <p:txBody>
          <a:bodyPr wrap="square">
            <a:spAutoFit/>
          </a:bodyPr>
          <a:lstStyle/>
          <a:p>
            <a:pPr marL="285750" indent="-285750">
              <a:buFont typeface="Arial" panose="020B0604020202020204" pitchFamily="34" charset="0"/>
              <a:buChar char="•"/>
            </a:pPr>
            <a:r>
              <a:rPr lang="en-US" spc="300" dirty="0">
                <a:solidFill>
                  <a:srgbClr val="374151"/>
                </a:solidFill>
                <a:latin typeface="Söhne"/>
                <a:hlinkClick r:id="rId3"/>
              </a:rPr>
              <a:t>Threat actors</a:t>
            </a:r>
            <a:r>
              <a:rPr lang="en-US" spc="300" dirty="0">
                <a:solidFill>
                  <a:srgbClr val="374151"/>
                </a:solidFill>
                <a:latin typeface="Söhne"/>
              </a:rPr>
              <a:t> launch </a:t>
            </a:r>
            <a:r>
              <a:rPr lang="en-US" spc="300" dirty="0" smtClean="0">
                <a:solidFill>
                  <a:srgbClr val="374151"/>
                </a:solidFill>
                <a:latin typeface="Söhne"/>
              </a:rPr>
              <a:t>cyber attacks </a:t>
            </a:r>
            <a:r>
              <a:rPr lang="en-US" spc="300" dirty="0">
                <a:solidFill>
                  <a:srgbClr val="374151"/>
                </a:solidFill>
                <a:latin typeface="Söhne"/>
              </a:rPr>
              <a:t>for all sorts of reasons, from petty theft to acts of war. </a:t>
            </a:r>
            <a:r>
              <a:rPr lang="en-US" spc="300" dirty="0">
                <a:solidFill>
                  <a:srgbClr val="374151"/>
                </a:solidFill>
                <a:latin typeface="Söhne"/>
              </a:rPr>
              <a:t>They use a variety of tactics, like </a:t>
            </a:r>
            <a:r>
              <a:rPr lang="en-US" spc="300" dirty="0">
                <a:solidFill>
                  <a:srgbClr val="374151"/>
                </a:solidFill>
                <a:latin typeface="Söhne"/>
                <a:hlinkClick r:id="rId4"/>
              </a:rPr>
              <a:t>malware attacks</a:t>
            </a:r>
            <a:r>
              <a:rPr lang="en-US" spc="300" dirty="0">
                <a:solidFill>
                  <a:srgbClr val="374151"/>
                </a:solidFill>
                <a:latin typeface="Söhne"/>
              </a:rPr>
              <a:t>, </a:t>
            </a:r>
            <a:r>
              <a:rPr lang="en-US" spc="300" dirty="0">
                <a:solidFill>
                  <a:srgbClr val="374151"/>
                </a:solidFill>
                <a:latin typeface="Söhne"/>
                <a:hlinkClick r:id="rId5"/>
              </a:rPr>
              <a:t>social engineering</a:t>
            </a:r>
            <a:r>
              <a:rPr lang="en-US" spc="300" dirty="0">
                <a:solidFill>
                  <a:srgbClr val="374151"/>
                </a:solidFill>
                <a:latin typeface="Söhne"/>
              </a:rPr>
              <a:t> scams, and password theft, to gain unauthorized access to their target systems.</a:t>
            </a:r>
            <a:endParaRPr lang="en-IN" spc="300" dirty="0">
              <a:solidFill>
                <a:srgbClr val="374151"/>
              </a:solidFill>
              <a:latin typeface="Söhne"/>
            </a:endParaRPr>
          </a:p>
        </p:txBody>
      </p:sp>
    </p:spTree>
    <p:extLst>
      <p:ext uri="{BB962C8B-B14F-4D97-AF65-F5344CB8AC3E}">
        <p14:creationId xmlns:p14="http://schemas.microsoft.com/office/powerpoint/2010/main" val="3083263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37685" y="383201"/>
            <a:ext cx="8381701" cy="646331"/>
          </a:xfrm>
          <a:prstGeom prst="rect">
            <a:avLst/>
          </a:prstGeom>
          <a:noFill/>
        </p:spPr>
        <p:txBody>
          <a:bodyPr wrap="square" lIns="91440" tIns="45720" rIns="91440" bIns="45720">
            <a:spAutoFit/>
          </a:bodyPr>
          <a:lstStyle/>
          <a:p>
            <a:pPr algn="ctr"/>
            <a:r>
              <a:rPr lang="en-IN" sz="3600" b="1" spc="300" dirty="0">
                <a:ln w="0"/>
                <a:solidFill>
                  <a:srgbClr val="0070C0"/>
                </a:solidFill>
                <a:effectLst>
                  <a:reflection blurRad="6350" stA="53000" endA="300" endPos="35500" dir="5400000" sy="-90000" algn="bl" rotWithShape="0"/>
                </a:effectLst>
              </a:rPr>
              <a:t>Why do cyber attacks happen? </a:t>
            </a:r>
          </a:p>
        </p:txBody>
      </p:sp>
      <p:sp>
        <p:nvSpPr>
          <p:cNvPr id="8" name="Rectangle 7"/>
          <p:cNvSpPr/>
          <p:nvPr/>
        </p:nvSpPr>
        <p:spPr>
          <a:xfrm>
            <a:off x="707413" y="1227418"/>
            <a:ext cx="10642243" cy="1200329"/>
          </a:xfrm>
          <a:prstGeom prst="rect">
            <a:avLst/>
          </a:prstGeom>
        </p:spPr>
        <p:txBody>
          <a:bodyPr wrap="square">
            <a:spAutoFit/>
          </a:bodyPr>
          <a:lstStyle/>
          <a:p>
            <a:endParaRPr lang="en-IN" spc="300" dirty="0" smtClean="0"/>
          </a:p>
          <a:p>
            <a:r>
              <a:rPr lang="en-IN" spc="300" dirty="0" smtClean="0"/>
              <a:t>The motivations behind cyberattacks can vary, but there are three main categories: criminal, political, and personal.</a:t>
            </a:r>
          </a:p>
          <a:p>
            <a:endParaRPr lang="en-IN" spc="300" dirty="0" smtClean="0"/>
          </a:p>
        </p:txBody>
      </p:sp>
      <p:sp>
        <p:nvSpPr>
          <p:cNvPr id="10" name="Rectangle 9"/>
          <p:cNvSpPr/>
          <p:nvPr/>
        </p:nvSpPr>
        <p:spPr>
          <a:xfrm>
            <a:off x="514573" y="2625633"/>
            <a:ext cx="6642693" cy="3416320"/>
          </a:xfrm>
          <a:prstGeom prst="rect">
            <a:avLst/>
          </a:prstGeom>
        </p:spPr>
        <p:txBody>
          <a:bodyPr wrap="square">
            <a:spAutoFit/>
          </a:bodyPr>
          <a:lstStyle/>
          <a:p>
            <a:pPr marL="285750" indent="-285750">
              <a:buFont typeface="Arial" panose="020B0604020202020204" pitchFamily="34" charset="0"/>
              <a:buChar char="•"/>
            </a:pPr>
            <a:r>
              <a:rPr lang="en-US" b="1" spc="300" dirty="0"/>
              <a:t>Criminally motivated</a:t>
            </a:r>
            <a:r>
              <a:rPr lang="en-US" spc="300" dirty="0"/>
              <a:t> attackers seek financial gain through monetary theft, </a:t>
            </a:r>
            <a:r>
              <a:rPr lang="en-US" spc="300" dirty="0">
                <a:hlinkClick r:id="rId2"/>
              </a:rPr>
              <a:t>data theft</a:t>
            </a:r>
            <a:r>
              <a:rPr lang="en-US" spc="300" dirty="0"/>
              <a:t>, or business disruption. </a:t>
            </a:r>
            <a:endParaRPr lang="en-US" spc="300" dirty="0" smtClean="0"/>
          </a:p>
          <a:p>
            <a:pPr marL="285750" indent="-285750">
              <a:buFont typeface="Arial" panose="020B0604020202020204" pitchFamily="34" charset="0"/>
              <a:buChar char="•"/>
            </a:pPr>
            <a:endParaRPr lang="en-US" spc="300" dirty="0"/>
          </a:p>
          <a:p>
            <a:pPr marL="285750" indent="-285750">
              <a:buFont typeface="Arial" panose="020B0604020202020204" pitchFamily="34" charset="0"/>
              <a:buChar char="•"/>
            </a:pPr>
            <a:r>
              <a:rPr lang="en-US" spc="300" dirty="0" smtClean="0"/>
              <a:t>Cybercriminals </a:t>
            </a:r>
            <a:r>
              <a:rPr lang="en-US" spc="300" dirty="0"/>
              <a:t>may hack into a bank account to steal money directly or use social engineering scams to trick people into sending money to them. </a:t>
            </a:r>
            <a:endParaRPr lang="en-US" spc="300" dirty="0" smtClean="0"/>
          </a:p>
          <a:p>
            <a:pPr marL="285750" indent="-285750">
              <a:buFont typeface="Arial" panose="020B0604020202020204" pitchFamily="34" charset="0"/>
              <a:buChar char="•"/>
            </a:pPr>
            <a:endParaRPr lang="en-US" spc="300" dirty="0"/>
          </a:p>
          <a:p>
            <a:pPr marL="285750" indent="-285750">
              <a:buFont typeface="Arial" panose="020B0604020202020204" pitchFamily="34" charset="0"/>
              <a:buChar char="•"/>
            </a:pPr>
            <a:r>
              <a:rPr lang="en-US" spc="300" dirty="0" smtClean="0"/>
              <a:t>Hackers </a:t>
            </a:r>
            <a:r>
              <a:rPr lang="en-US" spc="300" dirty="0"/>
              <a:t>may steal data and use it to commit identity theft or sell it on the dark web or hold it for ransom.</a:t>
            </a:r>
            <a:endParaRPr lang="en-IN" spc="300" dirty="0"/>
          </a:p>
        </p:txBody>
      </p:sp>
      <p:pic>
        <p:nvPicPr>
          <p:cNvPr id="7174" name="Picture 6" descr="Different Types of Hackers You May Encounter | Succurr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266" y="2743199"/>
            <a:ext cx="3810000" cy="3810000"/>
          </a:xfrm>
          <a:prstGeom prst="ellipse">
            <a:avLst/>
          </a:prstGeom>
          <a:ln w="190500" cap="rnd">
            <a:solidFill>
              <a:schemeClr val="bg2"/>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917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duotone>
              <a:schemeClr val="bg2">
                <a:shade val="45000"/>
                <a:satMod val="135000"/>
              </a:schemeClr>
              <a:prstClr val="white"/>
            </a:duotone>
          </a:blip>
          <a:stretch>
            <a:fillRect/>
          </a:stretch>
        </p:blipFill>
        <p:spPr>
          <a:xfrm>
            <a:off x="2178776" y="1405732"/>
            <a:ext cx="6991350" cy="3637392"/>
          </a:xfrm>
          <a:prstGeom prst="rect">
            <a:avLst/>
          </a:prstGeom>
        </p:spPr>
      </p:pic>
      <p:sp>
        <p:nvSpPr>
          <p:cNvPr id="4" name="Rectangle 3"/>
          <p:cNvSpPr/>
          <p:nvPr/>
        </p:nvSpPr>
        <p:spPr>
          <a:xfrm>
            <a:off x="618307" y="477522"/>
            <a:ext cx="11007635" cy="5493812"/>
          </a:xfrm>
          <a:prstGeom prst="rect">
            <a:avLst/>
          </a:prstGeom>
        </p:spPr>
        <p:txBody>
          <a:bodyPr wrap="square">
            <a:spAutoFit/>
          </a:bodyPr>
          <a:lstStyle/>
          <a:p>
            <a:pPr marL="285750" indent="-285750">
              <a:lnSpc>
                <a:spcPct val="150000"/>
              </a:lnSpc>
              <a:buFont typeface="Arial" panose="020B0604020202020204" pitchFamily="34" charset="0"/>
              <a:buChar char="•"/>
            </a:pPr>
            <a:r>
              <a:rPr lang="en-US" b="1" spc="300" dirty="0"/>
              <a:t>Personally motivated</a:t>
            </a:r>
            <a:r>
              <a:rPr lang="en-US" spc="300" dirty="0"/>
              <a:t> attackers, such as disgruntled current or former employees, primarily seek retribution for some perceived slight. </a:t>
            </a:r>
            <a:r>
              <a:rPr lang="en-US" spc="300" dirty="0"/>
              <a:t>They may take money, steal sensitive data, or disrupt a company's systems</a:t>
            </a:r>
            <a:r>
              <a:rPr lang="en-US" spc="300" dirty="0" smtClean="0"/>
              <a:t>.</a:t>
            </a:r>
          </a:p>
          <a:p>
            <a:pPr marL="285750" indent="-285750">
              <a:lnSpc>
                <a:spcPct val="150000"/>
              </a:lnSpc>
              <a:buFont typeface="Arial" panose="020B0604020202020204" pitchFamily="34" charset="0"/>
              <a:buChar char="•"/>
            </a:pPr>
            <a:endParaRPr lang="en-US" spc="300" dirty="0"/>
          </a:p>
          <a:p>
            <a:pPr marL="285750" indent="-285750">
              <a:lnSpc>
                <a:spcPct val="150000"/>
              </a:lnSpc>
              <a:buFont typeface="Arial" panose="020B0604020202020204" pitchFamily="34" charset="0"/>
              <a:buChar char="•"/>
            </a:pPr>
            <a:r>
              <a:rPr lang="en-US" b="1" spc="300" dirty="0"/>
              <a:t>Politically motivated</a:t>
            </a:r>
            <a:r>
              <a:rPr lang="en-US" spc="300" dirty="0"/>
              <a:t> attackers are often associated with </a:t>
            </a:r>
            <a:r>
              <a:rPr lang="en-US" spc="300" dirty="0" smtClean="0"/>
              <a:t>cyber warfare, cyber terrorism, </a:t>
            </a:r>
            <a:r>
              <a:rPr lang="en-US" spc="300" dirty="0"/>
              <a:t>or "hacktivism." In </a:t>
            </a:r>
            <a:r>
              <a:rPr lang="en-US" spc="300" dirty="0" smtClean="0"/>
              <a:t>cyber warfare, </a:t>
            </a:r>
            <a:r>
              <a:rPr lang="en-US" spc="300" dirty="0"/>
              <a:t>nation-state actors often target their enemies' government agencies or critical infrastructure. </a:t>
            </a:r>
          </a:p>
          <a:p>
            <a:pPr marL="285750" indent="-285750">
              <a:lnSpc>
                <a:spcPct val="150000"/>
              </a:lnSpc>
              <a:buFont typeface="Arial" panose="020B0604020202020204" pitchFamily="34" charset="0"/>
              <a:buChar char="•"/>
            </a:pPr>
            <a:endParaRPr lang="en-US" spc="300" dirty="0"/>
          </a:p>
          <a:p>
            <a:pPr marL="285750" indent="-285750">
              <a:lnSpc>
                <a:spcPct val="150000"/>
              </a:lnSpc>
              <a:buFont typeface="Arial" panose="020B0604020202020204" pitchFamily="34" charset="0"/>
              <a:buChar char="•"/>
            </a:pPr>
            <a:r>
              <a:rPr lang="en-US" spc="300" dirty="0"/>
              <a:t>For example, since the start of the Russia-Ukraine War, both countries have experienced</a:t>
            </a:r>
            <a:r>
              <a:rPr lang="en-US" spc="300" dirty="0">
                <a:hlinkClick r:id="rId3"/>
              </a:rPr>
              <a:t> a rash of </a:t>
            </a:r>
            <a:r>
              <a:rPr lang="en-US" spc="300" dirty="0" err="1">
                <a:hlinkClick r:id="rId3"/>
              </a:rPr>
              <a:t>cyberattacks</a:t>
            </a:r>
            <a:r>
              <a:rPr lang="en-US" spc="300" dirty="0">
                <a:hlinkClick r:id="rId3"/>
              </a:rPr>
              <a:t> against vital institutions</a:t>
            </a:r>
            <a:r>
              <a:rPr lang="en-US" spc="300" dirty="0"/>
              <a:t> (link resides outside ibm.com). Activist hackers, called "hacktivists," may not cause extensive damage to their targets. Instead, they typically seek attention for their causes by making their attacks known to the public.</a:t>
            </a:r>
            <a:endParaRPr lang="en-IN" spc="300" dirty="0"/>
          </a:p>
        </p:txBody>
      </p:sp>
    </p:spTree>
    <p:extLst>
      <p:ext uri="{BB962C8B-B14F-4D97-AF65-F5344CB8AC3E}">
        <p14:creationId xmlns:p14="http://schemas.microsoft.com/office/powerpoint/2010/main" val="2799761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098" name="Picture 2" descr="Cyber attack motives, part 1: Why hackers hack? Who are they? | Nixu  Cybersec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171" y="688340"/>
            <a:ext cx="10203542" cy="535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18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4959</TotalTime>
  <Words>744</Words>
  <Application>Microsoft Office PowerPoint</Application>
  <PresentationFormat>Widescreen</PresentationFormat>
  <Paragraphs>82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Calibri</vt:lpstr>
      <vt:lpstr>Calibri Light</vt:lpstr>
      <vt:lpstr>Google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30</cp:revision>
  <dcterms:created xsi:type="dcterms:W3CDTF">2024-01-19T18:23:46Z</dcterms:created>
  <dcterms:modified xsi:type="dcterms:W3CDTF">2024-01-23T05:03:21Z</dcterms:modified>
</cp:coreProperties>
</file>