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2" r:id="rId9"/>
    <p:sldId id="265" r:id="rId10"/>
    <p:sldId id="266" r:id="rId11"/>
    <p:sldId id="267" r:id="rId12"/>
    <p:sldId id="268" r:id="rId13"/>
    <p:sldId id="269" r:id="rId14"/>
    <p:sldId id="270" r:id="rId15"/>
    <p:sldId id="271" r:id="rId16"/>
    <p:sldId id="276" r:id="rId17"/>
    <p:sldId id="272"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FD8"/>
    <a:srgbClr val="ACDEFF"/>
    <a:srgbClr val="5C7395"/>
    <a:srgbClr val="1AD5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B03EFB-3F29-4CCC-BB0A-B67D2ED3CD98}"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185229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B03EFB-3F29-4CCC-BB0A-B67D2ED3CD98}"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166521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B03EFB-3F29-4CCC-BB0A-B67D2ED3CD98}"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406383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B03EFB-3F29-4CCC-BB0A-B67D2ED3CD98}"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92294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03EFB-3F29-4CCC-BB0A-B67D2ED3CD98}"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280247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B03EFB-3F29-4CCC-BB0A-B67D2ED3CD98}"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167297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B03EFB-3F29-4CCC-BB0A-B67D2ED3CD98}"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220953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B03EFB-3F29-4CCC-BB0A-B67D2ED3CD98}"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258726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03EFB-3F29-4CCC-BB0A-B67D2ED3CD98}"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395555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03EFB-3F29-4CCC-BB0A-B67D2ED3CD98}"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43254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03EFB-3F29-4CCC-BB0A-B67D2ED3CD98}"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F27FA-104A-42FE-B537-34502944D8D8}" type="slidenum">
              <a:rPr lang="en-IN" smtClean="0"/>
              <a:t>‹#›</a:t>
            </a:fld>
            <a:endParaRPr lang="en-IN"/>
          </a:p>
        </p:txBody>
      </p:sp>
    </p:spTree>
    <p:extLst>
      <p:ext uri="{BB962C8B-B14F-4D97-AF65-F5344CB8AC3E}">
        <p14:creationId xmlns:p14="http://schemas.microsoft.com/office/powerpoint/2010/main" val="55715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03EFB-3F29-4CCC-BB0A-B67D2ED3CD98}" type="datetimeFigureOut">
              <a:rPr lang="en-IN" smtClean="0"/>
              <a:t>24-01-2024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F27FA-104A-42FE-B537-34502944D8D8}" type="slidenum">
              <a:rPr lang="en-IN" smtClean="0"/>
              <a:t>‹#›</a:t>
            </a:fld>
            <a:endParaRPr lang="en-IN"/>
          </a:p>
        </p:txBody>
      </p:sp>
    </p:spTree>
    <p:extLst>
      <p:ext uri="{BB962C8B-B14F-4D97-AF65-F5344CB8AC3E}">
        <p14:creationId xmlns:p14="http://schemas.microsoft.com/office/powerpoint/2010/main" val="714502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295031" cy="6858000"/>
          </a:xfrm>
          <a:prstGeom prst="rect">
            <a:avLst/>
          </a:prstGeom>
        </p:spPr>
      </p:pic>
      <p:sp>
        <p:nvSpPr>
          <p:cNvPr id="6" name="TextBox 5"/>
          <p:cNvSpPr txBox="1"/>
          <p:nvPr/>
        </p:nvSpPr>
        <p:spPr>
          <a:xfrm>
            <a:off x="5196440" y="2968376"/>
            <a:ext cx="6438879" cy="830997"/>
          </a:xfrm>
          <a:prstGeom prst="rect">
            <a:avLst/>
          </a:prstGeom>
          <a:noFill/>
        </p:spPr>
        <p:txBody>
          <a:bodyPr wrap="none" rtlCol="0">
            <a:spAutoFit/>
          </a:bodyPr>
          <a:lstStyle/>
          <a:p>
            <a:r>
              <a:rPr lang="en-US" sz="4800" spc="300" dirty="0" smtClean="0">
                <a:solidFill>
                  <a:srgbClr val="46AFCD"/>
                </a:solidFill>
                <a:latin typeface="Arial Black" panose="020B0A04020102020204" pitchFamily="34" charset="0"/>
              </a:rPr>
              <a:t>CYBER ATTACKS</a:t>
            </a:r>
            <a:endParaRPr lang="en-IN" sz="4800" spc="300" dirty="0">
              <a:solidFill>
                <a:srgbClr val="46AFCD"/>
              </a:solidFill>
              <a:latin typeface="Arial Black" panose="020B0A04020102020204" pitchFamily="34" charset="0"/>
            </a:endParaRPr>
          </a:p>
        </p:txBody>
      </p:sp>
      <p:sp>
        <p:nvSpPr>
          <p:cNvPr id="7" name="TextBox 6"/>
          <p:cNvSpPr txBox="1"/>
          <p:nvPr/>
        </p:nvSpPr>
        <p:spPr>
          <a:xfrm>
            <a:off x="5550794" y="5414430"/>
            <a:ext cx="6744237" cy="800219"/>
          </a:xfrm>
          <a:prstGeom prst="rect">
            <a:avLst/>
          </a:prstGeom>
          <a:noFill/>
        </p:spPr>
        <p:txBody>
          <a:bodyPr wrap="square" rtlCol="0">
            <a:spAutoFit/>
          </a:bodyPr>
          <a:lstStyle/>
          <a:p>
            <a:r>
              <a:rPr lang="en-US" sz="1200" dirty="0" smtClean="0">
                <a:solidFill>
                  <a:schemeClr val="bg1"/>
                </a:solidFill>
              </a:rPr>
              <a:t>PRESENTED BY</a:t>
            </a:r>
          </a:p>
          <a:p>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DINESH </a:t>
            </a:r>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JEEV</a:t>
            </a:r>
          </a:p>
          <a:p>
            <a:r>
              <a:rPr lang="en-US" sz="1400" dirty="0" smtClean="0">
                <a:solidFill>
                  <a:srgbClr val="46AFCD"/>
                </a:solidFill>
                <a:effectLst>
                  <a:outerShdw blurRad="38100" dist="38100" dir="2700000" algn="tl">
                    <a:srgbClr val="000000">
                      <a:alpha val="43137"/>
                    </a:srgbClr>
                  </a:outerShdw>
                </a:effectLst>
                <a:latin typeface="Arial Black" panose="020B0A04020102020204" pitchFamily="34" charset="0"/>
              </a:rPr>
              <a:t>Certified: </a:t>
            </a:r>
            <a:r>
              <a:rPr lang="en-US" sz="1400" dirty="0" smtClean="0">
                <a:solidFill>
                  <a:schemeClr val="bg1"/>
                </a:solidFill>
                <a:effectLst>
                  <a:outerShdw blurRad="38100" dist="38100" dir="2700000" algn="tl">
                    <a:srgbClr val="000000">
                      <a:alpha val="43137"/>
                    </a:srgbClr>
                  </a:outerShdw>
                </a:effectLst>
                <a:latin typeface="Arial Black" panose="020B0A04020102020204" pitchFamily="34" charset="0"/>
              </a:rPr>
              <a:t>CEH | CEC | ISO27001 Lead Audit | CISA |</a:t>
            </a:r>
            <a:endParaRPr lang="en-IN" sz="1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8" name="Rectangle 7"/>
          <p:cNvSpPr/>
          <p:nvPr/>
        </p:nvSpPr>
        <p:spPr>
          <a:xfrm>
            <a:off x="5263541" y="3614707"/>
            <a:ext cx="5537606" cy="369332"/>
          </a:xfrm>
          <a:prstGeom prst="rect">
            <a:avLst/>
          </a:prstGeom>
        </p:spPr>
        <p:txBody>
          <a:bodyPr wrap="none">
            <a:spAutoFit/>
          </a:bodyPr>
          <a:lstStyle/>
          <a:p>
            <a:r>
              <a:rPr lang="en-IN" spc="600" dirty="0" smtClean="0">
                <a:solidFill>
                  <a:schemeClr val="bg1"/>
                </a:solidFill>
              </a:rPr>
              <a:t>Be aware, be prepared, be safe.</a:t>
            </a:r>
            <a:endParaRPr lang="en-IN" spc="600" dirty="0">
              <a:solidFill>
                <a:schemeClr val="bg1"/>
              </a:solidFill>
            </a:endParaRPr>
          </a:p>
        </p:txBody>
      </p:sp>
    </p:spTree>
    <p:extLst>
      <p:ext uri="{BB962C8B-B14F-4D97-AF65-F5344CB8AC3E}">
        <p14:creationId xmlns:p14="http://schemas.microsoft.com/office/powerpoint/2010/main" val="307440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Ransomware Explained - What is it &amp; StrategiesTo Prevent Cyber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823" y="2386378"/>
            <a:ext cx="4364691" cy="29097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07090" y="1251269"/>
            <a:ext cx="9503079" cy="923330"/>
          </a:xfrm>
          <a:prstGeom prst="rect">
            <a:avLst/>
          </a:prstGeom>
        </p:spPr>
        <p:txBody>
          <a:bodyPr wrap="square">
            <a:spAutoFit/>
          </a:bodyPr>
          <a:lstStyle/>
          <a:p>
            <a:r>
              <a:rPr lang="en-US" b="0" i="0" spc="300" dirty="0" smtClean="0">
                <a:solidFill>
                  <a:srgbClr val="374151"/>
                </a:solidFill>
                <a:effectLst/>
              </a:rPr>
              <a:t>The rootkit created security vulnerabilities that could be exploited by other malware, as it hid files and processes from the operating system and antivirus programs.</a:t>
            </a:r>
            <a:endParaRPr lang="en-IN" spc="300" dirty="0"/>
          </a:p>
        </p:txBody>
      </p:sp>
      <p:sp>
        <p:nvSpPr>
          <p:cNvPr id="5" name="Rectangle 4"/>
          <p:cNvSpPr/>
          <p:nvPr/>
        </p:nvSpPr>
        <p:spPr>
          <a:xfrm>
            <a:off x="1407090" y="2640946"/>
            <a:ext cx="6860088" cy="1200329"/>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rPr>
              <a:t>Once discovered, the use of a rootkit by a major corporation led to public outrage and legal action against Sony BMG for violating user privacy and computer security.</a:t>
            </a:r>
            <a:endParaRPr lang="en-IN" spc="300" dirty="0">
              <a:solidFill>
                <a:srgbClr val="374151"/>
              </a:solidFill>
            </a:endParaRPr>
          </a:p>
        </p:txBody>
      </p:sp>
      <p:sp>
        <p:nvSpPr>
          <p:cNvPr id="6" name="Rectangle 5"/>
          <p:cNvSpPr/>
          <p:nvPr/>
        </p:nvSpPr>
        <p:spPr>
          <a:xfrm>
            <a:off x="1407090" y="4307622"/>
            <a:ext cx="6446729" cy="1200329"/>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rPr>
              <a:t>Sony BMG faced significant damage to its reputation and was forced to recall the affected CDs, provide removal tools, and settle class-action lawsuits.</a:t>
            </a:r>
            <a:endParaRPr lang="en-IN" spc="300" dirty="0">
              <a:solidFill>
                <a:srgbClr val="374151"/>
              </a:solidFill>
            </a:endParaRPr>
          </a:p>
        </p:txBody>
      </p:sp>
      <p:sp>
        <p:nvSpPr>
          <p:cNvPr id="7" name="TextBox 6"/>
          <p:cNvSpPr txBox="1"/>
          <p:nvPr/>
        </p:nvSpPr>
        <p:spPr>
          <a:xfrm>
            <a:off x="2941771" y="261702"/>
            <a:ext cx="5588453" cy="523220"/>
          </a:xfrm>
          <a:prstGeom prst="rect">
            <a:avLst/>
          </a:prstGeom>
          <a:noFill/>
        </p:spPr>
        <p:txBody>
          <a:bodyPr wrap="none" lIns="91440" tIns="45720" rIns="91440" bIns="45720">
            <a:spAutoFit/>
          </a:bodyPr>
          <a:lstStyle>
            <a:defPPr>
              <a:defRPr lang="en-US"/>
            </a:defPPr>
            <a:lvl1pPr algn="ctr">
              <a:defRPr sz="2800" b="1" cap="none" spc="300">
                <a:ln w="0"/>
                <a:solidFill>
                  <a:srgbClr val="0070C0"/>
                </a:solidFill>
                <a:effectLst>
                  <a:reflection blurRad="6350" stA="53000" endA="300" endPos="35500" dir="5400000" sy="-90000" algn="bl" rotWithShape="0"/>
                </a:effectLst>
              </a:defRPr>
            </a:lvl1pPr>
          </a:lstStyle>
          <a:p>
            <a:r>
              <a:rPr lang="en-US" dirty="0" smtClean="0"/>
              <a:t>Impacts of Sony BMG Rootkit</a:t>
            </a:r>
            <a:endParaRPr lang="en-IN" dirty="0"/>
          </a:p>
        </p:txBody>
      </p:sp>
    </p:spTree>
    <p:extLst>
      <p:ext uri="{BB962C8B-B14F-4D97-AF65-F5344CB8AC3E}">
        <p14:creationId xmlns:p14="http://schemas.microsoft.com/office/powerpoint/2010/main" val="857903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are botnets? How they work &amp; how to prevent botnet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310"/>
            <a:ext cx="12192000" cy="75469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2652" y="2719326"/>
            <a:ext cx="4541821" cy="1569660"/>
          </a:xfrm>
          <a:prstGeom prst="rect">
            <a:avLst/>
          </a:prstGeom>
          <a:noFill/>
        </p:spPr>
        <p:txBody>
          <a:bodyPr wrap="none" rtlCol="0">
            <a:spAutoFit/>
          </a:bodyPr>
          <a:lstStyle/>
          <a:p>
            <a:r>
              <a:rPr lang="en-US" sz="9600" b="1" spc="300" dirty="0" smtClean="0">
                <a:solidFill>
                  <a:schemeClr val="bg1"/>
                </a:solidFill>
              </a:rPr>
              <a:t>BOTNET</a:t>
            </a:r>
            <a:endParaRPr lang="en-IN" sz="9600" b="1" spc="300" dirty="0">
              <a:solidFill>
                <a:schemeClr val="bg1"/>
              </a:solidFill>
            </a:endParaRPr>
          </a:p>
        </p:txBody>
      </p:sp>
    </p:spTree>
    <p:extLst>
      <p:ext uri="{BB962C8B-B14F-4D97-AF65-F5344CB8AC3E}">
        <p14:creationId xmlns:p14="http://schemas.microsoft.com/office/powerpoint/2010/main" val="3690963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0723" y="1300662"/>
            <a:ext cx="9121035"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A botnet is a network of compromised computers, often referred to as "bots" or "zombies," that are controlled by a single entity, the "botmaster" or "command and control server" (C&amp;C server). </a:t>
            </a:r>
            <a:endParaRPr lang="en-IN" spc="300" dirty="0">
              <a:solidFill>
                <a:srgbClr val="374151"/>
              </a:solidFill>
            </a:endParaRPr>
          </a:p>
        </p:txBody>
      </p:sp>
      <p:sp>
        <p:nvSpPr>
          <p:cNvPr id="5" name="Rectangle 4"/>
          <p:cNvSpPr/>
          <p:nvPr/>
        </p:nvSpPr>
        <p:spPr>
          <a:xfrm>
            <a:off x="1350723" y="2981604"/>
            <a:ext cx="6640881"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These compromised computers, known as bots, can be used collectively to carry out various malicious activities, such as launching distributed denial-of-service (DDoS) attacks, spreading malware, sending spam, or conducting coordinated cyber-attacks.</a:t>
            </a:r>
            <a:endParaRPr lang="en-IN" spc="300" dirty="0">
              <a:solidFill>
                <a:srgbClr val="374151"/>
              </a:solidFill>
            </a:endParaRPr>
          </a:p>
        </p:txBody>
      </p:sp>
      <p:sp>
        <p:nvSpPr>
          <p:cNvPr id="7" name="TextBox 6"/>
          <p:cNvSpPr txBox="1"/>
          <p:nvPr/>
        </p:nvSpPr>
        <p:spPr>
          <a:xfrm>
            <a:off x="4803852" y="261702"/>
            <a:ext cx="1864293" cy="707886"/>
          </a:xfrm>
          <a:prstGeom prst="rect">
            <a:avLst/>
          </a:prstGeom>
          <a:noFill/>
        </p:spPr>
        <p:txBody>
          <a:bodyPr wrap="none" lIns="91440" tIns="45720" rIns="91440" bIns="45720">
            <a:spAutoFit/>
          </a:bodyPr>
          <a:lstStyle>
            <a:defPPr>
              <a:defRPr lang="en-US"/>
            </a:defPPr>
            <a:lvl1pPr algn="ctr">
              <a:defRPr sz="2800" b="1" cap="none" spc="300">
                <a:ln w="0"/>
                <a:solidFill>
                  <a:srgbClr val="0070C0"/>
                </a:solidFill>
                <a:effectLst>
                  <a:reflection blurRad="6350" stA="53000" endA="300" endPos="35500" dir="5400000" sy="-90000" algn="bl" rotWithShape="0"/>
                </a:effectLst>
              </a:defRPr>
            </a:lvl1pPr>
          </a:lstStyle>
          <a:p>
            <a:r>
              <a:rPr lang="en-US" sz="4000" dirty="0" smtClean="0"/>
              <a:t>Botnet</a:t>
            </a:r>
            <a:endParaRPr lang="en-IN" sz="4000" dirty="0"/>
          </a:p>
        </p:txBody>
      </p:sp>
      <p:pic>
        <p:nvPicPr>
          <p:cNvPr id="11268" name="Picture 4" descr="Bad Networking: What is a Botnet? - United States Cybersecurity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073" y="3012028"/>
            <a:ext cx="3813175" cy="252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71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6" name="Picture 8" descr="OMG: Mirai-based Bot Turns IoT Devices into Proxy Serv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3327769"/>
            <a:ext cx="4458875" cy="32205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93013" y="183729"/>
            <a:ext cx="5081456"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Mirai Botnet (2016)</a:t>
            </a:r>
          </a:p>
        </p:txBody>
      </p:sp>
      <p:sp>
        <p:nvSpPr>
          <p:cNvPr id="5" name="Rectangle 4"/>
          <p:cNvSpPr/>
          <p:nvPr/>
        </p:nvSpPr>
        <p:spPr>
          <a:xfrm>
            <a:off x="1098884" y="1258851"/>
            <a:ext cx="9693442"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 Mirai botnet, discovered in 2016, primarily targeted Internet of Things (IoT) devices, such as cameras, routers, and DVRs</a:t>
            </a:r>
            <a:endParaRPr lang="en-IN" spc="300" dirty="0">
              <a:solidFill>
                <a:srgbClr val="374151"/>
              </a:solidFill>
            </a:endParaRPr>
          </a:p>
        </p:txBody>
      </p:sp>
      <p:sp>
        <p:nvSpPr>
          <p:cNvPr id="7" name="Rectangle 6"/>
          <p:cNvSpPr/>
          <p:nvPr/>
        </p:nvSpPr>
        <p:spPr>
          <a:xfrm>
            <a:off x="1098884" y="2333890"/>
            <a:ext cx="10375361"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Mirai spread by exploiting weak or default credentials on IoT devices. It scanned the internet for devices with known vulnerabilities and attempted to gain control over them.</a:t>
            </a:r>
            <a:endParaRPr lang="en-IN" spc="300" dirty="0">
              <a:solidFill>
                <a:srgbClr val="374151"/>
              </a:solidFill>
            </a:endParaRPr>
          </a:p>
        </p:txBody>
      </p:sp>
      <p:sp>
        <p:nvSpPr>
          <p:cNvPr id="8" name="Rectangle 7"/>
          <p:cNvSpPr/>
          <p:nvPr/>
        </p:nvSpPr>
        <p:spPr>
          <a:xfrm>
            <a:off x="1183104" y="3833325"/>
            <a:ext cx="5837128"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Once infected, devices became part of the Mirai botnet, and the botmaster could issue commands to launch large-scale DDoS attacks.</a:t>
            </a:r>
            <a:endParaRPr lang="en-IN" spc="300" dirty="0">
              <a:solidFill>
                <a:srgbClr val="374151"/>
              </a:solidFill>
            </a:endParaRPr>
          </a:p>
        </p:txBody>
      </p:sp>
    </p:spTree>
    <p:extLst>
      <p:ext uri="{BB962C8B-B14F-4D97-AF65-F5344CB8AC3E}">
        <p14:creationId xmlns:p14="http://schemas.microsoft.com/office/powerpoint/2010/main" val="2259244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successor to Mirai? Newly discovered malware aims to create fresh IoT  botnet • The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706" y="3210750"/>
            <a:ext cx="4709294" cy="27701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59541" y="1391922"/>
            <a:ext cx="9376229"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Mirai gained notoriety for its involvement in some of the largest DDoS attacks ever recorded. These attacks disrupted internet services for major websites and online services.</a:t>
            </a:r>
            <a:endParaRPr lang="en-IN" spc="300" dirty="0">
              <a:solidFill>
                <a:srgbClr val="374151"/>
              </a:solidFill>
            </a:endParaRPr>
          </a:p>
        </p:txBody>
      </p:sp>
      <p:sp>
        <p:nvSpPr>
          <p:cNvPr id="5" name="Rectangle 4"/>
          <p:cNvSpPr/>
          <p:nvPr/>
        </p:nvSpPr>
        <p:spPr>
          <a:xfrm>
            <a:off x="1059541" y="3010878"/>
            <a:ext cx="788125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 incident highlighted the vulnerabilities of poorly secured IoT devices and the potential consequences when large numbers of these devices are hijacked.</a:t>
            </a:r>
            <a:endParaRPr lang="en-IN" spc="300" dirty="0">
              <a:solidFill>
                <a:srgbClr val="374151"/>
              </a:solidFill>
            </a:endParaRPr>
          </a:p>
        </p:txBody>
      </p:sp>
      <p:sp>
        <p:nvSpPr>
          <p:cNvPr id="6" name="Rectangle 5"/>
          <p:cNvSpPr/>
          <p:nvPr/>
        </p:nvSpPr>
        <p:spPr>
          <a:xfrm>
            <a:off x="1019822" y="4549392"/>
            <a:ext cx="6367949"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Mirai's source code was later released online, leading to the creation of numerous derivative botnets, further exacerbating the problem.</a:t>
            </a:r>
            <a:endParaRPr lang="en-IN" spc="300" dirty="0">
              <a:solidFill>
                <a:srgbClr val="374151"/>
              </a:solidFill>
            </a:endParaRPr>
          </a:p>
        </p:txBody>
      </p:sp>
      <p:sp>
        <p:nvSpPr>
          <p:cNvPr id="7" name="Rectangle 6"/>
          <p:cNvSpPr/>
          <p:nvPr/>
        </p:nvSpPr>
        <p:spPr>
          <a:xfrm>
            <a:off x="2979252" y="183729"/>
            <a:ext cx="6108980" cy="707886"/>
          </a:xfrm>
          <a:prstGeom prst="rect">
            <a:avLst/>
          </a:prstGeom>
          <a:noFill/>
        </p:spPr>
        <p:txBody>
          <a:bodyPr wrap="none" lIns="91440" tIns="45720" rIns="91440" bIns="45720">
            <a:spAutoFit/>
          </a:bodyPr>
          <a:lstStyle/>
          <a:p>
            <a:pPr algn="ctr"/>
            <a:r>
              <a:rPr lang="en-IN" sz="4000" b="1" spc="300" dirty="0" smtClean="0">
                <a:ln w="0"/>
                <a:solidFill>
                  <a:srgbClr val="0070C0"/>
                </a:solidFill>
                <a:effectLst>
                  <a:reflection blurRad="6350" stA="53000" endA="300" endPos="35500" dir="5400000" sy="-90000" algn="bl" rotWithShape="0"/>
                </a:effectLst>
              </a:rPr>
              <a:t>Impacts of Mirai Botnet</a:t>
            </a:r>
            <a:endParaRPr lang="en-IN" sz="4000" b="1" spc="30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29996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4800" y="183729"/>
            <a:ext cx="6557885" cy="707886"/>
          </a:xfrm>
          <a:prstGeom prst="rect">
            <a:avLst/>
          </a:prstGeom>
          <a:noFill/>
        </p:spPr>
        <p:txBody>
          <a:bodyPr wrap="none" lIns="91440" tIns="45720" rIns="91440" bIns="45720">
            <a:spAutoFit/>
          </a:bodyPr>
          <a:lstStyle/>
          <a:p>
            <a:pPr algn="ctr"/>
            <a:r>
              <a:rPr lang="en-IN" sz="4000" b="1" spc="300" dirty="0" smtClean="0">
                <a:ln w="0"/>
                <a:solidFill>
                  <a:srgbClr val="0070C0"/>
                </a:solidFill>
                <a:effectLst>
                  <a:reflection blurRad="6350" stA="53000" endA="300" endPos="35500" dir="5400000" sy="-90000" algn="bl" rotWithShape="0"/>
                </a:effectLst>
              </a:rPr>
              <a:t>Mitigations &amp; Takeaways</a:t>
            </a:r>
            <a:endParaRPr lang="en-IN" sz="40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914399" y="1056570"/>
            <a:ext cx="11001829"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rPr>
              <a:t>Manufacturers and users of IoT devices were urged to </a:t>
            </a:r>
            <a:r>
              <a:rPr lang="en-US" sz="1600" b="1" spc="300" dirty="0">
                <a:solidFill>
                  <a:srgbClr val="374151"/>
                </a:solidFill>
              </a:rPr>
              <a:t>enhance device security </a:t>
            </a:r>
            <a:r>
              <a:rPr lang="en-US" sz="1600" spc="300" dirty="0">
                <a:solidFill>
                  <a:srgbClr val="374151"/>
                </a:solidFill>
              </a:rPr>
              <a:t>by changing default passwords, updating firmware, and implementing stronger access controls.</a:t>
            </a:r>
            <a:endParaRPr lang="en-IN" sz="1600" spc="300" dirty="0">
              <a:solidFill>
                <a:srgbClr val="374151"/>
              </a:solidFill>
            </a:endParaRPr>
          </a:p>
        </p:txBody>
      </p:sp>
      <p:sp>
        <p:nvSpPr>
          <p:cNvPr id="6" name="Rectangle 5"/>
          <p:cNvSpPr/>
          <p:nvPr/>
        </p:nvSpPr>
        <p:spPr>
          <a:xfrm>
            <a:off x="914398" y="2385066"/>
            <a:ext cx="11001829"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rPr>
              <a:t>Internet service providers (ISPs) and cybersecurity organizations worked to </a:t>
            </a:r>
            <a:r>
              <a:rPr lang="en-US" sz="1600" b="1" spc="300" dirty="0">
                <a:solidFill>
                  <a:srgbClr val="374151"/>
                </a:solidFill>
              </a:rPr>
              <a:t>monitor and filter malicious traffic </a:t>
            </a:r>
            <a:r>
              <a:rPr lang="en-US" sz="1600" spc="300" dirty="0">
                <a:solidFill>
                  <a:srgbClr val="374151"/>
                </a:solidFill>
              </a:rPr>
              <a:t>associated with Mirai and its variants.</a:t>
            </a:r>
            <a:endParaRPr lang="en-IN" sz="1600" spc="300" dirty="0">
              <a:solidFill>
                <a:srgbClr val="374151"/>
              </a:solidFill>
            </a:endParaRPr>
          </a:p>
        </p:txBody>
      </p:sp>
      <p:sp>
        <p:nvSpPr>
          <p:cNvPr id="7" name="Rectangle 6"/>
          <p:cNvSpPr/>
          <p:nvPr/>
        </p:nvSpPr>
        <p:spPr>
          <a:xfrm>
            <a:off x="914397" y="3308396"/>
            <a:ext cx="10537373"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rPr>
              <a:t>Mirai exploited the often lax security measures in IoT devices, highlighting the need for </a:t>
            </a:r>
            <a:r>
              <a:rPr lang="en-US" sz="1600" b="1" spc="300" dirty="0">
                <a:solidFill>
                  <a:srgbClr val="374151"/>
                </a:solidFill>
              </a:rPr>
              <a:t>better security practices </a:t>
            </a:r>
            <a:r>
              <a:rPr lang="en-US" sz="1600" spc="300" dirty="0">
                <a:solidFill>
                  <a:srgbClr val="374151"/>
                </a:solidFill>
              </a:rPr>
              <a:t>in the design and deployment of such devices.</a:t>
            </a:r>
            <a:endParaRPr lang="en-IN" sz="1600" spc="300" dirty="0">
              <a:solidFill>
                <a:srgbClr val="374151"/>
              </a:solidFill>
            </a:endParaRPr>
          </a:p>
        </p:txBody>
      </p:sp>
      <p:sp>
        <p:nvSpPr>
          <p:cNvPr id="8" name="Rectangle 7"/>
          <p:cNvSpPr/>
          <p:nvPr/>
        </p:nvSpPr>
        <p:spPr>
          <a:xfrm>
            <a:off x="899886" y="4382857"/>
            <a:ext cx="10551884"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rPr>
              <a:t>Mirai </a:t>
            </a:r>
            <a:r>
              <a:rPr lang="en-US" sz="1600" b="1" spc="300" dirty="0">
                <a:solidFill>
                  <a:srgbClr val="374151"/>
                </a:solidFill>
              </a:rPr>
              <a:t>demonstrated the power </a:t>
            </a:r>
            <a:r>
              <a:rPr lang="en-US" sz="1600" spc="300" dirty="0">
                <a:solidFill>
                  <a:srgbClr val="374151"/>
                </a:solidFill>
              </a:rPr>
              <a:t>of a large botnet in orchestrating massive DDoS attacks, causing disruptions on a global scale.</a:t>
            </a:r>
            <a:endParaRPr lang="en-IN" sz="1600" spc="300" dirty="0">
              <a:solidFill>
                <a:srgbClr val="374151"/>
              </a:solidFill>
            </a:endParaRPr>
          </a:p>
        </p:txBody>
      </p:sp>
      <p:sp>
        <p:nvSpPr>
          <p:cNvPr id="9" name="Rectangle 8"/>
          <p:cNvSpPr/>
          <p:nvPr/>
        </p:nvSpPr>
        <p:spPr>
          <a:xfrm>
            <a:off x="914396" y="5457318"/>
            <a:ext cx="11161489"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rPr>
              <a:t>The release of Mirai's source code highlighted the </a:t>
            </a:r>
            <a:r>
              <a:rPr lang="en-US" sz="1600" b="1" spc="300" dirty="0">
                <a:solidFill>
                  <a:srgbClr val="374151"/>
                </a:solidFill>
              </a:rPr>
              <a:t>risk of malicious tools becoming widely accessible</a:t>
            </a:r>
            <a:r>
              <a:rPr lang="en-US" sz="1600" spc="300" dirty="0">
                <a:solidFill>
                  <a:srgbClr val="374151"/>
                </a:solidFill>
              </a:rPr>
              <a:t>, leading to the proliferation of similar threats.</a:t>
            </a:r>
            <a:endParaRPr lang="en-IN" sz="1600" spc="300" dirty="0">
              <a:solidFill>
                <a:srgbClr val="374151"/>
              </a:solidFill>
            </a:endParaRPr>
          </a:p>
        </p:txBody>
      </p:sp>
    </p:spTree>
    <p:extLst>
      <p:ext uri="{BB962C8B-B14F-4D97-AF65-F5344CB8AC3E}">
        <p14:creationId xmlns:p14="http://schemas.microsoft.com/office/powerpoint/2010/main" val="2448486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AD5D2"/>
        </a:solidFill>
        <a:effectLst/>
      </p:bgPr>
    </p:bg>
    <p:spTree>
      <p:nvGrpSpPr>
        <p:cNvPr id="1" name=""/>
        <p:cNvGrpSpPr/>
        <p:nvPr/>
      </p:nvGrpSpPr>
      <p:grpSpPr>
        <a:xfrm>
          <a:off x="0" y="0"/>
          <a:ext cx="0" cy="0"/>
          <a:chOff x="0" y="0"/>
          <a:chExt cx="0" cy="0"/>
        </a:xfrm>
      </p:grpSpPr>
      <p:pic>
        <p:nvPicPr>
          <p:cNvPr id="18434" name="Picture 2" descr="Living off the Land – Fileless Malware - infoax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644" y="1364344"/>
            <a:ext cx="10602867" cy="380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404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Fileless Malware Attacks Rise Dramatically"/>
          <p:cNvPicPr>
            <a:picLocks noChangeAspect="1" noChangeArrowheads="1"/>
          </p:cNvPicPr>
          <p:nvPr/>
        </p:nvPicPr>
        <p:blipFill rotWithShape="1">
          <a:blip r:embed="rId2">
            <a:extLst>
              <a:ext uri="{28A0092B-C50C-407E-A947-70E740481C1C}">
                <a14:useLocalDpi xmlns:a14="http://schemas.microsoft.com/office/drawing/2010/main" val="0"/>
              </a:ext>
            </a:extLst>
          </a:blip>
          <a:srcRect l="22397" r="20376"/>
          <a:stretch/>
        </p:blipFill>
        <p:spPr bwMode="auto">
          <a:xfrm>
            <a:off x="8360228" y="3002922"/>
            <a:ext cx="3439885" cy="30054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98084" y="167305"/>
            <a:ext cx="4350806" cy="707886"/>
          </a:xfrm>
          <a:prstGeom prst="rect">
            <a:avLst/>
          </a:prstGeom>
          <a:noFill/>
        </p:spPr>
        <p:txBody>
          <a:bodyPr wrap="none" lIns="91440" tIns="45720" rIns="91440" bIns="45720">
            <a:spAutoFit/>
          </a:bodyPr>
          <a:lstStyle/>
          <a:p>
            <a:pPr algn="ctr"/>
            <a:r>
              <a:rPr lang="en-IN" sz="4000" b="1" spc="300" dirty="0" err="1">
                <a:ln w="0"/>
                <a:solidFill>
                  <a:srgbClr val="0070C0"/>
                </a:solidFill>
                <a:effectLst>
                  <a:reflection blurRad="6350" stA="53000" endA="300" endPos="35500" dir="5400000" sy="-90000" algn="bl" rotWithShape="0"/>
                </a:effectLst>
              </a:rPr>
              <a:t>Fileless</a:t>
            </a:r>
            <a:r>
              <a:rPr lang="en-IN" sz="4000" b="1" spc="300" dirty="0">
                <a:ln w="0"/>
                <a:solidFill>
                  <a:srgbClr val="0070C0"/>
                </a:solidFill>
                <a:effectLst>
                  <a:reflection blurRad="6350" stA="53000" endA="300" endPos="35500" dir="5400000" sy="-90000" algn="bl" rotWithShape="0"/>
                </a:effectLst>
              </a:rPr>
              <a:t> </a:t>
            </a:r>
            <a:r>
              <a:rPr lang="en-IN" sz="4000" b="1" spc="300" dirty="0" smtClean="0">
                <a:ln w="0"/>
                <a:solidFill>
                  <a:srgbClr val="0070C0"/>
                </a:solidFill>
                <a:effectLst>
                  <a:reflection blurRad="6350" stA="53000" endA="300" endPos="35500" dir="5400000" sy="-90000" algn="bl" rotWithShape="0"/>
                </a:effectLst>
              </a:rPr>
              <a:t>Malware</a:t>
            </a:r>
            <a:endParaRPr lang="en-IN" sz="40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870857" y="1186842"/>
            <a:ext cx="10479315" cy="2585323"/>
          </a:xfrm>
          <a:prstGeom prst="rect">
            <a:avLst/>
          </a:prstGeom>
        </p:spPr>
        <p:txBody>
          <a:bodyPr wrap="square">
            <a:spAutoFit/>
          </a:bodyPr>
          <a:lstStyle/>
          <a:p>
            <a:pPr>
              <a:lnSpc>
                <a:spcPct val="150000"/>
              </a:lnSpc>
            </a:pPr>
            <a:r>
              <a:rPr lang="en-US" b="0" i="0" spc="300" dirty="0" smtClean="0">
                <a:solidFill>
                  <a:srgbClr val="374151"/>
                </a:solidFill>
                <a:effectLst/>
              </a:rPr>
              <a:t>Fileless malware refers to malicious software that operates in a system's memory without leaving a footprint on the file system. </a:t>
            </a:r>
          </a:p>
          <a:p>
            <a:pPr>
              <a:lnSpc>
                <a:spcPct val="150000"/>
              </a:lnSpc>
            </a:pPr>
            <a:endParaRPr lang="en-US" spc="300" dirty="0">
              <a:solidFill>
                <a:srgbClr val="374151"/>
              </a:solidFill>
            </a:endParaRPr>
          </a:p>
          <a:p>
            <a:pPr marL="285750" indent="-285750">
              <a:lnSpc>
                <a:spcPct val="150000"/>
              </a:lnSpc>
              <a:buFont typeface="Arial" panose="020B0604020202020204" pitchFamily="34" charset="0"/>
              <a:buChar char="•"/>
            </a:pPr>
            <a:r>
              <a:rPr lang="en-US" b="0" i="0" spc="300" dirty="0" smtClean="0">
                <a:solidFill>
                  <a:srgbClr val="374151"/>
                </a:solidFill>
                <a:effectLst/>
              </a:rPr>
              <a:t>Unlike traditional malware that relies on files and executables, fileless malware leverages legitimate system tools and processes to </a:t>
            </a:r>
          </a:p>
          <a:p>
            <a:pPr>
              <a:lnSpc>
                <a:spcPct val="150000"/>
              </a:lnSpc>
            </a:pPr>
            <a:r>
              <a:rPr lang="en-US" b="0" i="0" spc="300" dirty="0" smtClean="0">
                <a:solidFill>
                  <a:srgbClr val="374151"/>
                </a:solidFill>
                <a:effectLst/>
              </a:rPr>
              <a:t>   carry out its malicious activities.</a:t>
            </a:r>
            <a:endParaRPr lang="en-IN" spc="300" dirty="0"/>
          </a:p>
        </p:txBody>
      </p:sp>
      <p:sp>
        <p:nvSpPr>
          <p:cNvPr id="6" name="Rectangle 5"/>
          <p:cNvSpPr/>
          <p:nvPr/>
        </p:nvSpPr>
        <p:spPr>
          <a:xfrm>
            <a:off x="870857" y="4083817"/>
            <a:ext cx="7489371"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This type of malware often exploits vulnerabilities in scripts, applications, or in-memory processes to avoid detection by traditional antivirus solutions.</a:t>
            </a:r>
            <a:endParaRPr lang="en-IN" spc="300" dirty="0">
              <a:solidFill>
                <a:srgbClr val="374151"/>
              </a:solidFill>
            </a:endParaRPr>
          </a:p>
        </p:txBody>
      </p:sp>
    </p:spTree>
    <p:extLst>
      <p:ext uri="{BB962C8B-B14F-4D97-AF65-F5344CB8AC3E}">
        <p14:creationId xmlns:p14="http://schemas.microsoft.com/office/powerpoint/2010/main" val="937229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9345" y="326963"/>
            <a:ext cx="9671366" cy="584775"/>
          </a:xfrm>
          <a:prstGeom prst="rect">
            <a:avLst/>
          </a:prstGeom>
          <a:noFill/>
        </p:spPr>
        <p:txBody>
          <a:bodyPr wrap="none" lIns="91440" tIns="45720" rIns="91440" bIns="45720">
            <a:spAutoFit/>
          </a:bodyPr>
          <a:lstStyle/>
          <a:p>
            <a:pPr algn="ctr"/>
            <a:r>
              <a:rPr lang="en-IN" sz="3200" b="1" spc="300" dirty="0">
                <a:ln w="0"/>
                <a:solidFill>
                  <a:srgbClr val="0070C0"/>
                </a:solidFill>
                <a:effectLst>
                  <a:reflection blurRad="6350" stA="53000" endA="300" endPos="35500" dir="5400000" sy="-90000" algn="bl" rotWithShape="0"/>
                </a:effectLst>
              </a:rPr>
              <a:t>Real-Time Example: PowerShell-based Attacks</a:t>
            </a:r>
          </a:p>
        </p:txBody>
      </p:sp>
      <p:sp>
        <p:nvSpPr>
          <p:cNvPr id="5" name="Rectangle 4"/>
          <p:cNvSpPr/>
          <p:nvPr/>
        </p:nvSpPr>
        <p:spPr>
          <a:xfrm>
            <a:off x="696685" y="1588479"/>
            <a:ext cx="10264025"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spc="300" dirty="0" smtClean="0">
                <a:solidFill>
                  <a:srgbClr val="374151"/>
                </a:solidFill>
                <a:effectLst/>
              </a:rPr>
              <a:t>Fileless malware often utilizes PowerShell, a legitimate scripting language in Windows, to carry out malicious activities without relying on traditional malicious files.</a:t>
            </a:r>
            <a:endParaRPr lang="en-IN" spc="300" dirty="0"/>
          </a:p>
        </p:txBody>
      </p:sp>
      <p:sp>
        <p:nvSpPr>
          <p:cNvPr id="6" name="Rectangle 5"/>
          <p:cNvSpPr/>
          <p:nvPr/>
        </p:nvSpPr>
        <p:spPr>
          <a:xfrm>
            <a:off x="696685" y="3010263"/>
            <a:ext cx="10943772"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In a fileless malware attack, the malicious code is injected directly into the memory of the PowerShell process, making it difficult to detect as it doesn't involve the creation of new files on the disk.</a:t>
            </a:r>
            <a:endParaRPr lang="en-IN" spc="300" dirty="0">
              <a:solidFill>
                <a:srgbClr val="374151"/>
              </a:solidFill>
            </a:endParaRPr>
          </a:p>
        </p:txBody>
      </p:sp>
      <p:sp>
        <p:nvSpPr>
          <p:cNvPr id="7" name="Rectangle 6"/>
          <p:cNvSpPr/>
          <p:nvPr/>
        </p:nvSpPr>
        <p:spPr>
          <a:xfrm>
            <a:off x="696686" y="4475007"/>
            <a:ext cx="7170058"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 attacker might use PowerShell to download additional malicious payloads from the internet, execute commands, or perform other malicious actions.</a:t>
            </a:r>
            <a:endParaRPr lang="en-IN" spc="300" dirty="0">
              <a:solidFill>
                <a:srgbClr val="374151"/>
              </a:solidFill>
            </a:endParaRPr>
          </a:p>
        </p:txBody>
      </p:sp>
      <p:pic>
        <p:nvPicPr>
          <p:cNvPr id="9" name="Picture 8"/>
          <p:cNvPicPr>
            <a:picLocks noChangeAspect="1"/>
          </p:cNvPicPr>
          <p:nvPr/>
        </p:nvPicPr>
        <p:blipFill>
          <a:blip r:embed="rId2"/>
          <a:stretch>
            <a:fillRect/>
          </a:stretch>
        </p:blipFill>
        <p:spPr>
          <a:xfrm>
            <a:off x="7676249" y="4060562"/>
            <a:ext cx="4063569" cy="2282181"/>
          </a:xfrm>
          <a:prstGeom prst="rect">
            <a:avLst/>
          </a:prstGeom>
        </p:spPr>
      </p:pic>
    </p:spTree>
    <p:extLst>
      <p:ext uri="{BB962C8B-B14F-4D97-AF65-F5344CB8AC3E}">
        <p14:creationId xmlns:p14="http://schemas.microsoft.com/office/powerpoint/2010/main" val="196692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What is Fileless Malware?. What Is a Fileless Attack? | by Nelson .A.  Ojovb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142" y="537713"/>
            <a:ext cx="7503886" cy="575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87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5933" y="383266"/>
            <a:ext cx="2258246" cy="707886"/>
          </a:xfrm>
          <a:prstGeom prst="rect">
            <a:avLst/>
          </a:prstGeom>
          <a:noFill/>
        </p:spPr>
        <p:txBody>
          <a:bodyPr wrap="none" lIns="91440" tIns="45720" rIns="91440" bIns="45720">
            <a:spAutoFit/>
          </a:bodyPr>
          <a:lstStyle/>
          <a:p>
            <a:pPr algn="ctr"/>
            <a:r>
              <a:rPr lang="en-US" sz="4000" b="1" cap="none" spc="300" dirty="0" smtClean="0">
                <a:ln w="0"/>
                <a:solidFill>
                  <a:srgbClr val="0070C0"/>
                </a:solidFill>
                <a:effectLst>
                  <a:reflection blurRad="6350" stA="53000" endA="300" endPos="35500" dir="5400000" sy="-90000" algn="bl" rotWithShape="0"/>
                </a:effectLst>
              </a:rPr>
              <a:t>AGENDA</a:t>
            </a:r>
            <a:endParaRPr lang="en-US" sz="4000" b="1" cap="none" spc="300" dirty="0">
              <a:ln w="0"/>
              <a:solidFill>
                <a:srgbClr val="0070C0"/>
              </a:solidFill>
              <a:effectLst>
                <a:reflection blurRad="6350" stA="53000" endA="300" endPos="35500" dir="5400000" sy="-90000" algn="bl" rotWithShape="0"/>
              </a:effectLst>
            </a:endParaRPr>
          </a:p>
        </p:txBody>
      </p:sp>
      <p:sp>
        <p:nvSpPr>
          <p:cNvPr id="5" name="TextBox 4"/>
          <p:cNvSpPr txBox="1"/>
          <p:nvPr/>
        </p:nvSpPr>
        <p:spPr>
          <a:xfrm>
            <a:off x="1622104" y="1459589"/>
            <a:ext cx="6645859"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spc="300" dirty="0" smtClean="0">
                <a:solidFill>
                  <a:srgbClr val="002060"/>
                </a:solidFill>
              </a:rPr>
              <a:t>Recap : On Previous Session</a:t>
            </a:r>
          </a:p>
          <a:p>
            <a:pPr marL="285750" indent="-285750">
              <a:lnSpc>
                <a:spcPct val="200000"/>
              </a:lnSpc>
              <a:buFont typeface="Arial" panose="020B0604020202020204" pitchFamily="34" charset="0"/>
              <a:buChar char="•"/>
            </a:pPr>
            <a:r>
              <a:rPr lang="en-US" sz="2000" spc="300" dirty="0" smtClean="0">
                <a:solidFill>
                  <a:srgbClr val="002060"/>
                </a:solidFill>
              </a:rPr>
              <a:t>Types of Malware Attacks</a:t>
            </a:r>
          </a:p>
          <a:p>
            <a:pPr marL="285750" indent="-285750">
              <a:lnSpc>
                <a:spcPct val="200000"/>
              </a:lnSpc>
              <a:buFont typeface="Arial" panose="020B0604020202020204" pitchFamily="34" charset="0"/>
              <a:buChar char="•"/>
            </a:pPr>
            <a:r>
              <a:rPr lang="en-US" sz="2000" spc="300" dirty="0" smtClean="0">
                <a:solidFill>
                  <a:srgbClr val="002060"/>
                </a:solidFill>
              </a:rPr>
              <a:t>Rootkits</a:t>
            </a:r>
          </a:p>
          <a:p>
            <a:pPr marL="285750" indent="-285750">
              <a:lnSpc>
                <a:spcPct val="200000"/>
              </a:lnSpc>
              <a:buFont typeface="Arial" panose="020B0604020202020204" pitchFamily="34" charset="0"/>
              <a:buChar char="•"/>
            </a:pPr>
            <a:r>
              <a:rPr lang="en-US" sz="2000" spc="300" dirty="0" smtClean="0">
                <a:solidFill>
                  <a:srgbClr val="002060"/>
                </a:solidFill>
              </a:rPr>
              <a:t>Botnets</a:t>
            </a:r>
          </a:p>
          <a:p>
            <a:pPr marL="285750" indent="-285750">
              <a:lnSpc>
                <a:spcPct val="200000"/>
              </a:lnSpc>
              <a:buFont typeface="Arial" panose="020B0604020202020204" pitchFamily="34" charset="0"/>
              <a:buChar char="•"/>
            </a:pPr>
            <a:r>
              <a:rPr lang="en-US" sz="2000" spc="300" dirty="0" smtClean="0">
                <a:solidFill>
                  <a:srgbClr val="002060"/>
                </a:solidFill>
              </a:rPr>
              <a:t>Fileless Malware</a:t>
            </a:r>
          </a:p>
          <a:p>
            <a:pPr marL="285750" indent="-285750">
              <a:lnSpc>
                <a:spcPct val="200000"/>
              </a:lnSpc>
              <a:buFont typeface="Arial" panose="020B0604020202020204" pitchFamily="34" charset="0"/>
              <a:buChar char="•"/>
            </a:pPr>
            <a:r>
              <a:rPr lang="en-US" sz="2000" spc="300" dirty="0" smtClean="0">
                <a:solidFill>
                  <a:srgbClr val="002060"/>
                </a:solidFill>
              </a:rPr>
              <a:t>Mobile Malware</a:t>
            </a:r>
            <a:endParaRPr lang="en-IN" sz="2000" spc="300" dirty="0" smtClean="0">
              <a:solidFill>
                <a:srgbClr val="002060"/>
              </a:solidFill>
            </a:endParaRPr>
          </a:p>
        </p:txBody>
      </p:sp>
      <p:pic>
        <p:nvPicPr>
          <p:cNvPr id="6" name="Picture 2" descr="Agenda Generic Fla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233" y="1670167"/>
            <a:ext cx="4073508" cy="40735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58116" y="3186541"/>
            <a:ext cx="2515819" cy="584775"/>
          </a:xfrm>
          <a:prstGeom prst="rect">
            <a:avLst/>
          </a:prstGeom>
          <a:noFill/>
        </p:spPr>
        <p:txBody>
          <a:bodyPr wrap="square" rtlCol="0">
            <a:spAutoFit/>
          </a:bodyPr>
          <a:lstStyle/>
          <a:p>
            <a:r>
              <a:rPr lang="en-US" sz="3200" b="1" spc="600" dirty="0" smtClean="0">
                <a:solidFill>
                  <a:schemeClr val="bg1"/>
                </a:solidFill>
                <a:latin typeface="+mj-lt"/>
              </a:rPr>
              <a:t>AGENDA</a:t>
            </a:r>
            <a:endParaRPr lang="en-IN" sz="3200" b="1" spc="600" dirty="0">
              <a:solidFill>
                <a:schemeClr val="bg1"/>
              </a:solidFill>
              <a:latin typeface="+mj-lt"/>
            </a:endParaRPr>
          </a:p>
        </p:txBody>
      </p:sp>
    </p:spTree>
    <p:extLst>
      <p:ext uri="{BB962C8B-B14F-4D97-AF65-F5344CB8AC3E}">
        <p14:creationId xmlns:p14="http://schemas.microsoft.com/office/powerpoint/2010/main" val="4031654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6" y="1220190"/>
            <a:ext cx="10334172"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Because fileless malware doesn't rely on traditional files, it can evade detection by signature-based antivirus solutions that typically look for known malicious files.</a:t>
            </a:r>
            <a:endParaRPr lang="en-IN" spc="300" dirty="0">
              <a:solidFill>
                <a:srgbClr val="374151"/>
              </a:solidFill>
            </a:endParaRPr>
          </a:p>
        </p:txBody>
      </p:sp>
      <p:sp>
        <p:nvSpPr>
          <p:cNvPr id="5" name="Rectangle 4"/>
          <p:cNvSpPr/>
          <p:nvPr/>
        </p:nvSpPr>
        <p:spPr>
          <a:xfrm>
            <a:off x="957946" y="2516058"/>
            <a:ext cx="10334172"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Fileless malware can be challenging to remove as it operates in memory and may not leave any persistent traces on the system's file system.</a:t>
            </a:r>
            <a:endParaRPr lang="en-IN" spc="300" dirty="0">
              <a:solidFill>
                <a:srgbClr val="374151"/>
              </a:solidFill>
            </a:endParaRPr>
          </a:p>
        </p:txBody>
      </p:sp>
      <p:sp>
        <p:nvSpPr>
          <p:cNvPr id="6" name="Rectangle 5"/>
          <p:cNvSpPr/>
          <p:nvPr/>
        </p:nvSpPr>
        <p:spPr>
          <a:xfrm>
            <a:off x="935820" y="3649506"/>
            <a:ext cx="9826172"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Security solutions need to focus on monitoring and analyzing the behavior of processes and scripts rather than relying solely on static file signatures.</a:t>
            </a:r>
            <a:endParaRPr lang="en-IN" spc="300" dirty="0">
              <a:solidFill>
                <a:srgbClr val="374151"/>
              </a:solidFill>
            </a:endParaRPr>
          </a:p>
        </p:txBody>
      </p:sp>
      <p:sp>
        <p:nvSpPr>
          <p:cNvPr id="7" name="Rectangle 6"/>
          <p:cNvSpPr/>
          <p:nvPr/>
        </p:nvSpPr>
        <p:spPr>
          <a:xfrm>
            <a:off x="928914" y="5100545"/>
            <a:ext cx="10087428"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Restricting the privileges of scripts and applications, such as PowerShell, can limit the potential impact of fileless malware.</a:t>
            </a:r>
            <a:endParaRPr lang="en-IN" spc="300" dirty="0">
              <a:solidFill>
                <a:srgbClr val="374151"/>
              </a:solidFill>
            </a:endParaRPr>
          </a:p>
        </p:txBody>
      </p:sp>
      <p:sp>
        <p:nvSpPr>
          <p:cNvPr id="8" name="Rectangle 7"/>
          <p:cNvSpPr/>
          <p:nvPr/>
        </p:nvSpPr>
        <p:spPr>
          <a:xfrm>
            <a:off x="3853192" y="326963"/>
            <a:ext cx="4543681" cy="584775"/>
          </a:xfrm>
          <a:prstGeom prst="rect">
            <a:avLst/>
          </a:prstGeom>
          <a:noFill/>
        </p:spPr>
        <p:txBody>
          <a:bodyPr wrap="none" lIns="91440" tIns="45720" rIns="91440" bIns="45720">
            <a:spAutoFit/>
          </a:bodyPr>
          <a:lstStyle/>
          <a:p>
            <a:pPr algn="ctr"/>
            <a:r>
              <a:rPr lang="en-IN" sz="3200" b="1" spc="300" dirty="0" smtClean="0">
                <a:ln w="0"/>
                <a:solidFill>
                  <a:srgbClr val="0070C0"/>
                </a:solidFill>
                <a:effectLst>
                  <a:reflection blurRad="6350" stA="53000" endA="300" endPos="35500" dir="5400000" sy="-90000" algn="bl" rotWithShape="0"/>
                </a:effectLst>
              </a:rPr>
              <a:t>Impacts &amp; Mitigation</a:t>
            </a:r>
            <a:endParaRPr lang="en-IN" sz="3200" b="1" spc="30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2630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CDEFF"/>
        </a:solidFill>
        <a:effectLst/>
      </p:bgPr>
    </p:bg>
    <p:spTree>
      <p:nvGrpSpPr>
        <p:cNvPr id="1" name=""/>
        <p:cNvGrpSpPr/>
        <p:nvPr/>
      </p:nvGrpSpPr>
      <p:grpSpPr>
        <a:xfrm>
          <a:off x="0" y="0"/>
          <a:ext cx="0" cy="0"/>
          <a:chOff x="0" y="0"/>
          <a:chExt cx="0" cy="0"/>
        </a:xfrm>
      </p:grpSpPr>
      <p:pic>
        <p:nvPicPr>
          <p:cNvPr id="19458" name="Picture 2" descr="The Growing Threat of Mobile Malware Attacks: How to Protect Your Mobile  Devices - Businesstechweekl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8104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57717" y="2705725"/>
            <a:ext cx="4673025" cy="1446550"/>
          </a:xfrm>
          <a:prstGeom prst="rect">
            <a:avLst/>
          </a:prstGeom>
          <a:noFill/>
        </p:spPr>
        <p:txBody>
          <a:bodyPr wrap="square" rtlCol="0">
            <a:spAutoFit/>
          </a:bodyPr>
          <a:lstStyle/>
          <a:p>
            <a:r>
              <a:rPr lang="en-US" sz="4400" b="1" dirty="0" smtClean="0">
                <a:solidFill>
                  <a:srgbClr val="C00000"/>
                </a:solidFill>
              </a:rPr>
              <a:t>The Rise of Mobile </a:t>
            </a:r>
          </a:p>
          <a:p>
            <a:r>
              <a:rPr lang="en-US" sz="4400" b="1" dirty="0" smtClean="0">
                <a:solidFill>
                  <a:srgbClr val="C00000"/>
                </a:solidFill>
              </a:rPr>
              <a:t>Malwares</a:t>
            </a:r>
            <a:endParaRPr lang="en-IN" sz="4400" b="1" dirty="0">
              <a:solidFill>
                <a:srgbClr val="C00000"/>
              </a:solidFill>
            </a:endParaRPr>
          </a:p>
        </p:txBody>
      </p:sp>
    </p:spTree>
    <p:extLst>
      <p:ext uri="{BB962C8B-B14F-4D97-AF65-F5344CB8AC3E}">
        <p14:creationId xmlns:p14="http://schemas.microsoft.com/office/powerpoint/2010/main" val="406290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5373" y="1317785"/>
            <a:ext cx="10421256"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Mobile malware refers to malicious software specifically designed to target mobile devices, such as smartphones and tablets.</a:t>
            </a:r>
            <a:endParaRPr lang="en-IN" spc="300" dirty="0">
              <a:solidFill>
                <a:srgbClr val="374151"/>
              </a:solidFill>
            </a:endParaRPr>
          </a:p>
        </p:txBody>
      </p:sp>
      <p:sp>
        <p:nvSpPr>
          <p:cNvPr id="5" name="Rectangle 4"/>
          <p:cNvSpPr/>
          <p:nvPr/>
        </p:nvSpPr>
        <p:spPr>
          <a:xfrm>
            <a:off x="883073" y="2537835"/>
            <a:ext cx="10423556"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These malicious programs can compromise the security and privacy of mobile users by exploiting vulnerabilities in mobile operating systems, applications, or by employing social engineering techniques. </a:t>
            </a:r>
            <a:endParaRPr lang="en-IN" spc="300" dirty="0">
              <a:solidFill>
                <a:srgbClr val="374151"/>
              </a:solidFill>
            </a:endParaRPr>
          </a:p>
        </p:txBody>
      </p:sp>
      <p:sp>
        <p:nvSpPr>
          <p:cNvPr id="6" name="Rectangle 5"/>
          <p:cNvSpPr/>
          <p:nvPr/>
        </p:nvSpPr>
        <p:spPr>
          <a:xfrm>
            <a:off x="883074" y="4334469"/>
            <a:ext cx="7680356"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Mobile malware can take various forms, including viruses, Trojans, ransomware, spyware, and adware, posing threats to both Android and </a:t>
            </a:r>
            <a:r>
              <a:rPr lang="en-US" spc="300" dirty="0" err="1">
                <a:solidFill>
                  <a:srgbClr val="374151"/>
                </a:solidFill>
              </a:rPr>
              <a:t>iOS</a:t>
            </a:r>
            <a:r>
              <a:rPr lang="en-US" spc="300" dirty="0">
                <a:solidFill>
                  <a:srgbClr val="374151"/>
                </a:solidFill>
              </a:rPr>
              <a:t> platforms.</a:t>
            </a:r>
            <a:endParaRPr lang="en-IN" spc="300" dirty="0">
              <a:solidFill>
                <a:srgbClr val="374151"/>
              </a:solidFill>
            </a:endParaRPr>
          </a:p>
        </p:txBody>
      </p:sp>
      <p:sp>
        <p:nvSpPr>
          <p:cNvPr id="7" name="Rectangle 6"/>
          <p:cNvSpPr/>
          <p:nvPr/>
        </p:nvSpPr>
        <p:spPr>
          <a:xfrm>
            <a:off x="4151086" y="318248"/>
            <a:ext cx="3773714" cy="584775"/>
          </a:xfrm>
          <a:prstGeom prst="rect">
            <a:avLst/>
          </a:prstGeom>
          <a:noFill/>
        </p:spPr>
        <p:txBody>
          <a:bodyPr wrap="none" lIns="91440" tIns="45720" rIns="91440" bIns="45720">
            <a:spAutoFit/>
          </a:bodyPr>
          <a:lstStyle/>
          <a:p>
            <a:pPr algn="ctr"/>
            <a:r>
              <a:rPr lang="en-US" sz="3200" b="1" spc="300" dirty="0">
                <a:ln w="0"/>
                <a:solidFill>
                  <a:srgbClr val="0070C0"/>
                </a:solidFill>
                <a:effectLst>
                  <a:reflection blurRad="6350" stA="53000" endA="300" endPos="35500" dir="5400000" sy="-90000" algn="bl" rotWithShape="0"/>
                </a:effectLst>
              </a:rPr>
              <a:t>Mobile Malwares</a:t>
            </a:r>
            <a:endParaRPr lang="en-IN" sz="3200" b="1" spc="300" dirty="0">
              <a:ln w="0"/>
              <a:solidFill>
                <a:srgbClr val="0070C0"/>
              </a:solidFill>
              <a:effectLst>
                <a:reflection blurRad="6350" stA="53000" endA="300" endPos="35500" dir="5400000" sy="-90000" algn="bl" rotWithShape="0"/>
              </a:effectLst>
            </a:endParaRPr>
          </a:p>
        </p:txBody>
      </p:sp>
      <p:pic>
        <p:nvPicPr>
          <p:cNvPr id="20482" name="Picture 2" descr="Mobile Malware"/>
          <p:cNvPicPr>
            <a:picLocks noChangeAspect="1" noChangeArrowheads="1"/>
          </p:cNvPicPr>
          <p:nvPr/>
        </p:nvPicPr>
        <p:blipFill rotWithShape="1">
          <a:blip r:embed="rId2">
            <a:extLst>
              <a:ext uri="{28A0092B-C50C-407E-A947-70E740481C1C}">
                <a14:useLocalDpi xmlns:a14="http://schemas.microsoft.com/office/drawing/2010/main" val="0"/>
              </a:ext>
            </a:extLst>
          </a:blip>
          <a:srcRect l="23959" t="12909" r="19778" b="12410"/>
          <a:stretch/>
        </p:blipFill>
        <p:spPr bwMode="auto">
          <a:xfrm>
            <a:off x="8403771" y="4078512"/>
            <a:ext cx="3033487" cy="230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1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73" y="355990"/>
            <a:ext cx="10800456" cy="523220"/>
          </a:xfrm>
          <a:prstGeom prst="rect">
            <a:avLst/>
          </a:prstGeom>
          <a:noFill/>
        </p:spPr>
        <p:txBody>
          <a:bodyPr wrap="none" lIns="91440" tIns="45720" rIns="91440" bIns="45720">
            <a:spAutoFit/>
          </a:bodyPr>
          <a:lstStyle/>
          <a:p>
            <a:pPr algn="ctr"/>
            <a:r>
              <a:rPr lang="en-IN" sz="2800" b="1" spc="300" dirty="0">
                <a:ln w="0"/>
                <a:solidFill>
                  <a:srgbClr val="0070C0"/>
                </a:solidFill>
                <a:effectLst>
                  <a:reflection blurRad="6350" stA="53000" endA="300" endPos="35500" dir="5400000" sy="-90000" algn="bl" rotWithShape="0"/>
                </a:effectLst>
              </a:rPr>
              <a:t>Real Time Example: Android Malware - Joker (2019-2020)</a:t>
            </a:r>
          </a:p>
        </p:txBody>
      </p:sp>
      <p:sp>
        <p:nvSpPr>
          <p:cNvPr id="5" name="Rectangle 4"/>
          <p:cNvSpPr/>
          <p:nvPr/>
        </p:nvSpPr>
        <p:spPr>
          <a:xfrm>
            <a:off x="782244" y="1160920"/>
            <a:ext cx="10727584"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Joker is a family of Android malware that was distributed through malicious apps on the Google Play Store.</a:t>
            </a:r>
            <a:endParaRPr lang="en-IN" spc="300" dirty="0">
              <a:solidFill>
                <a:srgbClr val="374151"/>
              </a:solidFill>
            </a:endParaRPr>
          </a:p>
        </p:txBody>
      </p:sp>
      <p:sp>
        <p:nvSpPr>
          <p:cNvPr id="6" name="Rectangle 5"/>
          <p:cNvSpPr/>
          <p:nvPr/>
        </p:nvSpPr>
        <p:spPr>
          <a:xfrm>
            <a:off x="782243" y="2157681"/>
            <a:ext cx="10379241" cy="878574"/>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The malware operated by subscribing users to premium services without their consent, leading to financial losses.</a:t>
            </a:r>
            <a:endParaRPr lang="en-IN" spc="300" dirty="0">
              <a:solidFill>
                <a:srgbClr val="374151"/>
              </a:solidFill>
            </a:endParaRPr>
          </a:p>
        </p:txBody>
      </p:sp>
      <p:sp>
        <p:nvSpPr>
          <p:cNvPr id="7" name="Rectangle 6"/>
          <p:cNvSpPr/>
          <p:nvPr/>
        </p:nvSpPr>
        <p:spPr>
          <a:xfrm>
            <a:off x="782243" y="3154442"/>
            <a:ext cx="8971358"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Joker employed various techniques to avoid detection, including dynamically loading code, encrypting strings, and using steganography to hide malicious code.</a:t>
            </a:r>
            <a:endParaRPr lang="en-IN" spc="300" dirty="0">
              <a:solidFill>
                <a:srgbClr val="374151"/>
              </a:solidFill>
            </a:endParaRPr>
          </a:p>
        </p:txBody>
      </p:sp>
      <p:sp>
        <p:nvSpPr>
          <p:cNvPr id="8" name="Rectangle 7"/>
          <p:cNvSpPr/>
          <p:nvPr/>
        </p:nvSpPr>
        <p:spPr>
          <a:xfrm>
            <a:off x="782243" y="4493270"/>
            <a:ext cx="7552599"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pc="300" dirty="0">
                <a:solidFill>
                  <a:srgbClr val="374151"/>
                </a:solidFill>
              </a:rPr>
              <a:t>Despite Google's efforts to secure the Play Store, Joker-infected apps managed to bypass security checks and were downloaded by thousands of users before being discovered and removed.</a:t>
            </a:r>
            <a:endParaRPr lang="en-IN" spc="300" dirty="0">
              <a:solidFill>
                <a:srgbClr val="374151"/>
              </a:solidFill>
            </a:endParaRPr>
          </a:p>
        </p:txBody>
      </p:sp>
      <p:pic>
        <p:nvPicPr>
          <p:cNvPr id="21506" name="Picture 2" descr="Joker malware attack: Delete THESE 50 apps immediately from your Android  phone | Technology News | Zee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4842" y="4188539"/>
            <a:ext cx="3465572" cy="198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62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4685" y="1391922"/>
            <a:ext cx="9666515" cy="923330"/>
          </a:xfrm>
          <a:prstGeom prst="rect">
            <a:avLst/>
          </a:prstGeom>
        </p:spPr>
        <p:txBody>
          <a:bodyPr wrap="square">
            <a:spAutoFit/>
          </a:bodyPr>
          <a:lstStyle/>
          <a:p>
            <a:r>
              <a:rPr lang="en-US" b="1" i="0" spc="300" dirty="0" smtClean="0">
                <a:effectLst/>
              </a:rPr>
              <a:t>App Store Vigilance:</a:t>
            </a:r>
            <a:r>
              <a:rPr lang="en-US" b="0" i="0" spc="300" dirty="0" smtClean="0">
                <a:solidFill>
                  <a:srgbClr val="374151"/>
                </a:solidFill>
                <a:effectLst/>
              </a:rPr>
              <a:t> Users are advised to download apps only from official app stores (Google Play for Android, App Store for </a:t>
            </a:r>
            <a:r>
              <a:rPr lang="en-US" b="0" i="0" spc="300" dirty="0" err="1" smtClean="0">
                <a:solidFill>
                  <a:srgbClr val="374151"/>
                </a:solidFill>
                <a:effectLst/>
              </a:rPr>
              <a:t>iOS</a:t>
            </a:r>
            <a:r>
              <a:rPr lang="en-US" b="0" i="0" spc="300" dirty="0" smtClean="0">
                <a:solidFill>
                  <a:srgbClr val="374151"/>
                </a:solidFill>
                <a:effectLst/>
              </a:rPr>
              <a:t>) to reduce the risk of downloading malicious software</a:t>
            </a:r>
            <a:endParaRPr lang="en-IN" spc="300" dirty="0"/>
          </a:p>
        </p:txBody>
      </p:sp>
      <p:sp>
        <p:nvSpPr>
          <p:cNvPr id="5" name="Rectangle 4"/>
          <p:cNvSpPr/>
          <p:nvPr/>
        </p:nvSpPr>
        <p:spPr>
          <a:xfrm>
            <a:off x="1081318" y="5373469"/>
            <a:ext cx="10087428" cy="646331"/>
          </a:xfrm>
          <a:prstGeom prst="rect">
            <a:avLst/>
          </a:prstGeom>
        </p:spPr>
        <p:txBody>
          <a:bodyPr wrap="square">
            <a:spAutoFit/>
          </a:bodyPr>
          <a:lstStyle/>
          <a:p>
            <a:r>
              <a:rPr lang="en-US" b="1" spc="300" dirty="0"/>
              <a:t>Security Software: </a:t>
            </a:r>
            <a:r>
              <a:rPr lang="en-US" spc="300" dirty="0"/>
              <a:t>Installing reputable mobile security applications that can detect and block known malware threats.</a:t>
            </a:r>
            <a:endParaRPr lang="en-IN" spc="300" dirty="0"/>
          </a:p>
        </p:txBody>
      </p:sp>
      <p:sp>
        <p:nvSpPr>
          <p:cNvPr id="6" name="Rectangle 5"/>
          <p:cNvSpPr/>
          <p:nvPr/>
        </p:nvSpPr>
        <p:spPr>
          <a:xfrm>
            <a:off x="4953654" y="326963"/>
            <a:ext cx="2342757" cy="584775"/>
          </a:xfrm>
          <a:prstGeom prst="rect">
            <a:avLst/>
          </a:prstGeom>
          <a:noFill/>
        </p:spPr>
        <p:txBody>
          <a:bodyPr wrap="none" lIns="91440" tIns="45720" rIns="91440" bIns="45720">
            <a:spAutoFit/>
          </a:bodyPr>
          <a:lstStyle/>
          <a:p>
            <a:pPr algn="ctr"/>
            <a:r>
              <a:rPr lang="en-IN" sz="3200" b="1" spc="300" dirty="0" smtClean="0">
                <a:ln w="0"/>
                <a:solidFill>
                  <a:srgbClr val="92D050"/>
                </a:solidFill>
                <a:effectLst>
                  <a:reflection blurRad="6350" stA="53000" endA="300" endPos="35500" dir="5400000" sy="-90000" algn="bl" rotWithShape="0"/>
                </a:effectLst>
              </a:rPr>
              <a:t>Mitigation</a:t>
            </a:r>
            <a:endParaRPr lang="en-IN" sz="3200" b="1" spc="300" dirty="0">
              <a:ln w="0"/>
              <a:solidFill>
                <a:srgbClr val="92D050"/>
              </a:solidFill>
              <a:effectLst>
                <a:reflection blurRad="6350" stA="53000" endA="300" endPos="35500" dir="5400000" sy="-90000" algn="bl" rotWithShape="0"/>
              </a:effectLst>
            </a:endParaRPr>
          </a:p>
        </p:txBody>
      </p:sp>
      <p:pic>
        <p:nvPicPr>
          <p:cNvPr id="22530" name="Picture 2" descr="The Joker's in town. Time to secure your Android devices - ManageEngin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2713448"/>
            <a:ext cx="6498318" cy="230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00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3500" y="318248"/>
            <a:ext cx="3208892" cy="584775"/>
          </a:xfrm>
          <a:prstGeom prst="rect">
            <a:avLst/>
          </a:prstGeom>
          <a:noFill/>
        </p:spPr>
        <p:txBody>
          <a:bodyPr wrap="none" lIns="91440" tIns="45720" rIns="91440" bIns="45720">
            <a:spAutoFit/>
          </a:bodyPr>
          <a:lstStyle/>
          <a:p>
            <a:pPr algn="ctr"/>
            <a:r>
              <a:rPr lang="en-US" sz="3200" b="1" spc="300" dirty="0" smtClean="0">
                <a:ln w="0"/>
                <a:solidFill>
                  <a:srgbClr val="0070C0"/>
                </a:solidFill>
                <a:effectLst>
                  <a:reflection blurRad="6350" stA="53000" endA="300" endPos="35500" dir="5400000" sy="-90000" algn="bl" rotWithShape="0"/>
                </a:effectLst>
              </a:rPr>
              <a:t>Key Takeaways</a:t>
            </a:r>
            <a:endParaRPr lang="en-IN" sz="32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244601" y="1198709"/>
            <a:ext cx="10210797" cy="923330"/>
          </a:xfrm>
          <a:prstGeom prst="rect">
            <a:avLst/>
          </a:prstGeom>
        </p:spPr>
        <p:txBody>
          <a:bodyPr wrap="square">
            <a:spAutoFit/>
          </a:bodyPr>
          <a:lstStyle/>
          <a:p>
            <a:pPr marL="285750" indent="-285750">
              <a:buFont typeface="Arial" panose="020B0604020202020204" pitchFamily="34" charset="0"/>
              <a:buChar char="•"/>
            </a:pPr>
            <a:r>
              <a:rPr lang="en-US" b="1" i="0" spc="300" dirty="0" smtClean="0">
                <a:effectLst/>
              </a:rPr>
              <a:t>App Store Risks:</a:t>
            </a:r>
            <a:r>
              <a:rPr lang="en-US" b="0" i="0" spc="300" dirty="0" smtClean="0">
                <a:solidFill>
                  <a:srgbClr val="374151"/>
                </a:solidFill>
                <a:effectLst/>
              </a:rPr>
              <a:t> While official app stores implement security measures, some malicious apps can still slip through, emphasizing the need for users to be vigilant.</a:t>
            </a:r>
            <a:endParaRPr lang="en-IN" spc="300" dirty="0"/>
          </a:p>
        </p:txBody>
      </p:sp>
      <p:sp>
        <p:nvSpPr>
          <p:cNvPr id="6" name="Rectangle 5"/>
          <p:cNvSpPr/>
          <p:nvPr/>
        </p:nvSpPr>
        <p:spPr>
          <a:xfrm>
            <a:off x="1190172" y="2451986"/>
            <a:ext cx="10319656" cy="923330"/>
          </a:xfrm>
          <a:prstGeom prst="rect">
            <a:avLst/>
          </a:prstGeom>
        </p:spPr>
        <p:txBody>
          <a:bodyPr wrap="square">
            <a:spAutoFit/>
          </a:bodyPr>
          <a:lstStyle/>
          <a:p>
            <a:pPr marL="285750" indent="-285750">
              <a:buFont typeface="Arial" panose="020B0604020202020204" pitchFamily="34" charset="0"/>
              <a:buChar char="•"/>
            </a:pPr>
            <a:r>
              <a:rPr lang="en-US" b="1" spc="300" dirty="0"/>
              <a:t>Financial Impacts: </a:t>
            </a:r>
            <a:r>
              <a:rPr lang="en-US" spc="300" dirty="0"/>
              <a:t>Mobile malware, like Joker, often targets users for financial gain, subscribing them to premium services without their knowledge.</a:t>
            </a:r>
            <a:endParaRPr lang="en-IN" spc="300" dirty="0"/>
          </a:p>
        </p:txBody>
      </p:sp>
      <p:sp>
        <p:nvSpPr>
          <p:cNvPr id="7" name="Rectangle 6"/>
          <p:cNvSpPr/>
          <p:nvPr/>
        </p:nvSpPr>
        <p:spPr>
          <a:xfrm>
            <a:off x="1190172" y="3516578"/>
            <a:ext cx="9869714" cy="923330"/>
          </a:xfrm>
          <a:prstGeom prst="rect">
            <a:avLst/>
          </a:prstGeom>
        </p:spPr>
        <p:txBody>
          <a:bodyPr wrap="square">
            <a:spAutoFit/>
          </a:bodyPr>
          <a:lstStyle/>
          <a:p>
            <a:pPr marL="285750" indent="-285750">
              <a:buFont typeface="Arial" panose="020B0604020202020204" pitchFamily="34" charset="0"/>
              <a:buChar char="•"/>
            </a:pPr>
            <a:r>
              <a:rPr lang="en-US" b="1" spc="300" dirty="0"/>
              <a:t>Cross-Platform Concerns: </a:t>
            </a:r>
            <a:r>
              <a:rPr lang="en-US" spc="300" dirty="0"/>
              <a:t>While Joker primarily targeted Android devices, the incident highlights the importance of security measures for both Android and </a:t>
            </a:r>
            <a:r>
              <a:rPr lang="en-US" spc="300" dirty="0" err="1"/>
              <a:t>iOS</a:t>
            </a:r>
            <a:r>
              <a:rPr lang="en-US" spc="300" dirty="0"/>
              <a:t> platforms.</a:t>
            </a:r>
            <a:endParaRPr lang="en-IN" spc="300" dirty="0"/>
          </a:p>
        </p:txBody>
      </p:sp>
      <p:sp>
        <p:nvSpPr>
          <p:cNvPr id="8" name="Rectangle 7"/>
          <p:cNvSpPr/>
          <p:nvPr/>
        </p:nvSpPr>
        <p:spPr>
          <a:xfrm>
            <a:off x="1190172" y="4788265"/>
            <a:ext cx="10450285" cy="923330"/>
          </a:xfrm>
          <a:prstGeom prst="rect">
            <a:avLst/>
          </a:prstGeom>
        </p:spPr>
        <p:txBody>
          <a:bodyPr wrap="square">
            <a:spAutoFit/>
          </a:bodyPr>
          <a:lstStyle/>
          <a:p>
            <a:r>
              <a:rPr lang="en-US" spc="300" dirty="0"/>
              <a:t>Mobile malware threats continue to evolve, and users need to stay informed about potential risks, practice secure mobile behavior, and use security solutions to mitigate the impact of these threats.</a:t>
            </a:r>
            <a:endParaRPr lang="en-IN" spc="300" dirty="0"/>
          </a:p>
        </p:txBody>
      </p:sp>
    </p:spTree>
    <p:extLst>
      <p:ext uri="{BB962C8B-B14F-4D97-AF65-F5344CB8AC3E}">
        <p14:creationId xmlns:p14="http://schemas.microsoft.com/office/powerpoint/2010/main" val="179205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CFD8"/>
        </a:solidFill>
        <a:effectLst/>
      </p:bgPr>
    </p:bg>
    <p:spTree>
      <p:nvGrpSpPr>
        <p:cNvPr id="1" name=""/>
        <p:cNvGrpSpPr/>
        <p:nvPr/>
      </p:nvGrpSpPr>
      <p:grpSpPr>
        <a:xfrm>
          <a:off x="0" y="0"/>
          <a:ext cx="0" cy="0"/>
          <a:chOff x="0" y="0"/>
          <a:chExt cx="0" cy="0"/>
        </a:xfrm>
      </p:grpSpPr>
      <p:pic>
        <p:nvPicPr>
          <p:cNvPr id="23554" name="Picture 2" descr="Free Download - Closing Slides | PowerPoint Template &amp; Google 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985837"/>
            <a:ext cx="6858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9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ypes of Malware and How To Prevent Them - Panda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35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2076" y="1396112"/>
            <a:ext cx="7731619"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spc="300" dirty="0" smtClean="0">
                <a:solidFill>
                  <a:srgbClr val="374151"/>
                </a:solidFill>
                <a:effectLst/>
              </a:rPr>
              <a:t>A rootkit is a type of malicious software that is designed to gain unauthorized access to a computer or system while hiding its presence from users and security tools.</a:t>
            </a:r>
            <a:endParaRPr lang="en-IN" spc="300" dirty="0"/>
          </a:p>
        </p:txBody>
      </p:sp>
      <p:sp>
        <p:nvSpPr>
          <p:cNvPr id="5" name="Rectangle 4"/>
          <p:cNvSpPr/>
          <p:nvPr/>
        </p:nvSpPr>
        <p:spPr>
          <a:xfrm>
            <a:off x="1232076" y="3334279"/>
            <a:ext cx="7834651"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spc="300" dirty="0" smtClean="0">
                <a:solidFill>
                  <a:srgbClr val="374151"/>
                </a:solidFill>
                <a:effectLst/>
              </a:rPr>
              <a:t>Once installed, a rootkit often provides a stealthy and persistent way for attackers to maintain control over a compromised system, enabling them to execute malicious activities, hide other malware, and evade detection by antivirus or security software.</a:t>
            </a:r>
            <a:endParaRPr lang="en-IN" spc="300" dirty="0"/>
          </a:p>
        </p:txBody>
      </p:sp>
      <p:pic>
        <p:nvPicPr>
          <p:cNvPr id="1026" name="Picture 2" descr="What is a Rootkit &amp; How to Remove it? | Avast"/>
          <p:cNvPicPr>
            <a:picLocks noChangeAspect="1" noChangeArrowheads="1"/>
          </p:cNvPicPr>
          <p:nvPr/>
        </p:nvPicPr>
        <p:blipFill rotWithShape="1">
          <a:blip r:embed="rId2">
            <a:extLst>
              <a:ext uri="{28A0092B-C50C-407E-A947-70E740481C1C}">
                <a14:useLocalDpi xmlns:a14="http://schemas.microsoft.com/office/drawing/2010/main" val="0"/>
              </a:ext>
            </a:extLst>
          </a:blip>
          <a:srcRect l="25087" r="25335"/>
          <a:stretch/>
        </p:blipFill>
        <p:spPr bwMode="auto">
          <a:xfrm>
            <a:off x="8963695" y="2051309"/>
            <a:ext cx="2794026" cy="2565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63653" y="400684"/>
            <a:ext cx="2495940" cy="707886"/>
          </a:xfrm>
          <a:prstGeom prst="rect">
            <a:avLst/>
          </a:prstGeom>
          <a:noFill/>
        </p:spPr>
        <p:txBody>
          <a:bodyPr wrap="none" lIns="91440" tIns="45720" rIns="91440" bIns="45720">
            <a:spAutoFit/>
          </a:bodyPr>
          <a:lstStyle>
            <a:defPPr>
              <a:defRPr lang="en-US"/>
            </a:defPPr>
            <a:lvl1pPr algn="ctr">
              <a:defRPr sz="4000" b="1" cap="none" spc="300">
                <a:ln w="0"/>
                <a:solidFill>
                  <a:srgbClr val="0070C0"/>
                </a:solidFill>
                <a:effectLst>
                  <a:reflection blurRad="6350" stA="53000" endA="300" endPos="35500" dir="5400000" sy="-90000" algn="bl" rotWithShape="0"/>
                </a:effectLst>
              </a:defRPr>
            </a:lvl1pPr>
          </a:lstStyle>
          <a:p>
            <a:r>
              <a:rPr lang="en-US" dirty="0"/>
              <a:t>ROOT KIT</a:t>
            </a:r>
            <a:endParaRPr lang="en-IN" dirty="0"/>
          </a:p>
        </p:txBody>
      </p:sp>
    </p:spTree>
    <p:extLst>
      <p:ext uri="{BB962C8B-B14F-4D97-AF65-F5344CB8AC3E}">
        <p14:creationId xmlns:p14="http://schemas.microsoft.com/office/powerpoint/2010/main" val="714541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2930" y="149961"/>
            <a:ext cx="6454909" cy="523220"/>
          </a:xfrm>
          <a:prstGeom prst="rect">
            <a:avLst/>
          </a:prstGeom>
          <a:noFill/>
        </p:spPr>
        <p:txBody>
          <a:bodyPr wrap="none" lIns="91440" tIns="45720" rIns="91440" bIns="45720">
            <a:spAutoFit/>
          </a:bodyPr>
          <a:lstStyle>
            <a:defPPr>
              <a:defRPr lang="en-US"/>
            </a:defPPr>
            <a:lvl1pPr algn="ctr">
              <a:defRPr sz="4000" b="1" cap="none" spc="300">
                <a:ln w="0"/>
                <a:solidFill>
                  <a:srgbClr val="0070C0"/>
                </a:solidFill>
                <a:effectLst>
                  <a:reflection blurRad="6350" stA="53000" endA="300" endPos="35500" dir="5400000" sy="-90000" algn="bl" rotWithShape="0"/>
                </a:effectLst>
              </a:defRPr>
            </a:lvl1pPr>
          </a:lstStyle>
          <a:p>
            <a:r>
              <a:rPr lang="en-US" sz="2800" dirty="0"/>
              <a:t>Possible signs of Rootkit Malware</a:t>
            </a:r>
            <a:endParaRPr lang="en-IN" sz="2800" dirty="0"/>
          </a:p>
        </p:txBody>
      </p:sp>
      <p:sp>
        <p:nvSpPr>
          <p:cNvPr id="5" name="Rectangle 4"/>
          <p:cNvSpPr/>
          <p:nvPr/>
        </p:nvSpPr>
        <p:spPr>
          <a:xfrm>
            <a:off x="671973" y="895425"/>
            <a:ext cx="10379901" cy="5632311"/>
          </a:xfrm>
          <a:prstGeom prst="rect">
            <a:avLst/>
          </a:prstGeom>
        </p:spPr>
        <p:txBody>
          <a:bodyPr wrap="square">
            <a:spAutoFit/>
          </a:bodyPr>
          <a:lstStyle/>
          <a:p>
            <a:pPr marL="285750" indent="-285750" fontAlgn="base">
              <a:buFont typeface="Arial" panose="020B0604020202020204" pitchFamily="34" charset="0"/>
              <a:buChar char="•"/>
            </a:pPr>
            <a:r>
              <a:rPr lang="en-US" b="1" i="0" spc="300" dirty="0" smtClean="0">
                <a:solidFill>
                  <a:srgbClr val="004961"/>
                </a:solidFill>
                <a:effectLst/>
              </a:rPr>
              <a:t>Blue screen</a:t>
            </a:r>
          </a:p>
          <a:p>
            <a:pPr fontAlgn="base"/>
            <a:r>
              <a:rPr lang="en-US" b="0" i="0" spc="300" dirty="0" smtClean="0">
                <a:solidFill>
                  <a:srgbClr val="3A3A3A"/>
                </a:solidFill>
                <a:effectLst/>
              </a:rPr>
              <a:t>Blue screens with white text or error messages are frequent (also referred to as “the blue screen of death”) while your computer constantly needs to reboot.</a:t>
            </a:r>
          </a:p>
          <a:p>
            <a:pPr fontAlgn="base"/>
            <a:endParaRPr lang="en-US" b="0" i="0" spc="300" dirty="0" smtClean="0">
              <a:solidFill>
                <a:srgbClr val="3A3A3A"/>
              </a:solidFill>
              <a:effectLst/>
            </a:endParaRPr>
          </a:p>
          <a:p>
            <a:pPr marL="285750" indent="-285750" fontAlgn="base">
              <a:buFont typeface="Arial" panose="020B0604020202020204" pitchFamily="34" charset="0"/>
              <a:buChar char="•"/>
            </a:pPr>
            <a:r>
              <a:rPr lang="en-US" b="1" i="0" spc="300" dirty="0" smtClean="0">
                <a:solidFill>
                  <a:srgbClr val="004961"/>
                </a:solidFill>
                <a:effectLst/>
              </a:rPr>
              <a:t>Unusual web browser behavior</a:t>
            </a:r>
          </a:p>
          <a:p>
            <a:pPr fontAlgn="base"/>
            <a:r>
              <a:rPr lang="en-US" b="0" i="0" spc="300" dirty="0" smtClean="0">
                <a:solidFill>
                  <a:srgbClr val="3A3A3A"/>
                </a:solidFill>
                <a:effectLst/>
              </a:rPr>
              <a:t>Unrecognized bookmarks and redirections might be involved.</a:t>
            </a:r>
          </a:p>
          <a:p>
            <a:pPr fontAlgn="base"/>
            <a:endParaRPr lang="en-US" b="0" i="0" spc="300" dirty="0" smtClean="0">
              <a:solidFill>
                <a:srgbClr val="3A3A3A"/>
              </a:solidFill>
              <a:effectLst/>
            </a:endParaRPr>
          </a:p>
          <a:p>
            <a:pPr marL="285750" indent="-285750" fontAlgn="base">
              <a:buFont typeface="Arial" panose="020B0604020202020204" pitchFamily="34" charset="0"/>
              <a:buChar char="•"/>
            </a:pPr>
            <a:r>
              <a:rPr lang="en-US" b="1" i="0" spc="300" dirty="0" smtClean="0">
                <a:solidFill>
                  <a:srgbClr val="004961"/>
                </a:solidFill>
                <a:effectLst/>
              </a:rPr>
              <a:t>Slow device performance</a:t>
            </a:r>
          </a:p>
          <a:p>
            <a:pPr fontAlgn="base"/>
            <a:r>
              <a:rPr lang="en-US" b="0" i="0" spc="300" dirty="0" smtClean="0">
                <a:solidFill>
                  <a:srgbClr val="3A3A3A"/>
                </a:solidFill>
                <a:effectLst/>
              </a:rPr>
              <a:t>You may find that your device takes a long time to start and performs slowly or freezes frequently. The device might also not respond to input from the mouse or keyboard.</a:t>
            </a:r>
          </a:p>
          <a:p>
            <a:pPr fontAlgn="base"/>
            <a:endParaRPr lang="en-US" b="0" i="0" spc="300" dirty="0" smtClean="0">
              <a:solidFill>
                <a:srgbClr val="3A3A3A"/>
              </a:solidFill>
              <a:effectLst/>
            </a:endParaRPr>
          </a:p>
          <a:p>
            <a:pPr marL="285750" indent="-285750" fontAlgn="base">
              <a:buFont typeface="Arial" panose="020B0604020202020204" pitchFamily="34" charset="0"/>
              <a:buChar char="•"/>
            </a:pPr>
            <a:r>
              <a:rPr lang="en-US" b="1" i="0" spc="300" dirty="0" smtClean="0">
                <a:solidFill>
                  <a:srgbClr val="004961"/>
                </a:solidFill>
                <a:effectLst/>
              </a:rPr>
              <a:t>Windows settings change without permission</a:t>
            </a:r>
          </a:p>
          <a:p>
            <a:pPr fontAlgn="base"/>
            <a:r>
              <a:rPr lang="en-US" b="0" i="0" spc="300" dirty="0" smtClean="0">
                <a:solidFill>
                  <a:srgbClr val="3A3A3A"/>
                </a:solidFill>
                <a:effectLst/>
              </a:rPr>
              <a:t>The screensaver might change, the taskbar might disappear, or the date and time might display incorrectly – when you haven’t changed anything.</a:t>
            </a:r>
          </a:p>
          <a:p>
            <a:pPr fontAlgn="base"/>
            <a:endParaRPr lang="en-US" b="0" i="0" spc="300" dirty="0" smtClean="0">
              <a:solidFill>
                <a:srgbClr val="3A3A3A"/>
              </a:solidFill>
              <a:effectLst/>
            </a:endParaRPr>
          </a:p>
          <a:p>
            <a:pPr marL="285750" indent="-285750" fontAlgn="base">
              <a:buFont typeface="Arial" panose="020B0604020202020204" pitchFamily="34" charset="0"/>
              <a:buChar char="•"/>
            </a:pPr>
            <a:r>
              <a:rPr lang="en-US" b="1" i="0" spc="300" dirty="0" smtClean="0">
                <a:solidFill>
                  <a:srgbClr val="004961"/>
                </a:solidFill>
                <a:effectLst/>
              </a:rPr>
              <a:t>Web pages don’t function properly</a:t>
            </a:r>
          </a:p>
          <a:p>
            <a:pPr fontAlgn="base"/>
            <a:r>
              <a:rPr lang="en-US" b="0" i="0" spc="300" dirty="0" smtClean="0">
                <a:solidFill>
                  <a:srgbClr val="3A3A3A"/>
                </a:solidFill>
                <a:effectLst/>
              </a:rPr>
              <a:t>Excessive network traffic results in intermittent web pages or network activity that does not function properly.</a:t>
            </a:r>
            <a:endParaRPr lang="en-US" b="0" i="0" spc="300" dirty="0">
              <a:solidFill>
                <a:srgbClr val="3A3A3A"/>
              </a:solidFill>
              <a:effectLst/>
            </a:endParaRPr>
          </a:p>
        </p:txBody>
      </p:sp>
    </p:spTree>
    <p:extLst>
      <p:ext uri="{BB962C8B-B14F-4D97-AF65-F5344CB8AC3E}">
        <p14:creationId xmlns:p14="http://schemas.microsoft.com/office/powerpoint/2010/main" val="375198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a rootkit? Detection + prevention tips - Nort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877" t="18646" r="8841" b="11282"/>
          <a:stretch/>
        </p:blipFill>
        <p:spPr bwMode="auto">
          <a:xfrm>
            <a:off x="705191" y="971549"/>
            <a:ext cx="5980309" cy="51957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a rootkit? Detection + prevention tips - Nort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713" t="9234" r="8023" b="10431"/>
          <a:stretch/>
        </p:blipFill>
        <p:spPr bwMode="auto">
          <a:xfrm>
            <a:off x="6685500" y="971549"/>
            <a:ext cx="5251888" cy="502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537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812" y="1061839"/>
            <a:ext cx="11720188" cy="5078313"/>
          </a:xfrm>
          <a:prstGeom prst="rect">
            <a:avLst/>
          </a:prstGeom>
        </p:spPr>
        <p:txBody>
          <a:bodyPr wrap="square">
            <a:spAutoFit/>
          </a:bodyPr>
          <a:lstStyle/>
          <a:p>
            <a:r>
              <a:rPr lang="en-IN" b="1" dirty="0" smtClean="0">
                <a:solidFill>
                  <a:srgbClr val="0070C0"/>
                </a:solidFill>
              </a:rPr>
              <a:t>Hardware or firmware rootkits </a:t>
            </a:r>
            <a:r>
              <a:rPr lang="en-IN" dirty="0" smtClean="0"/>
              <a:t>are less common than other types, but they still pose a serious threat to internet security. These rootkits can damage your hard drive, router, or BIOS, which is the software installed on your computer’s motherboard.</a:t>
            </a:r>
          </a:p>
          <a:p>
            <a:endParaRPr lang="en-IN" dirty="0" smtClean="0"/>
          </a:p>
          <a:p>
            <a:r>
              <a:rPr lang="en-IN" b="1" dirty="0" smtClean="0">
                <a:solidFill>
                  <a:srgbClr val="0070C0"/>
                </a:solidFill>
              </a:rPr>
              <a:t>Kernel-mode rootkits </a:t>
            </a:r>
            <a:r>
              <a:rPr lang="en-IN" dirty="0" smtClean="0"/>
              <a:t>are among the most dangerous forms of this threat since they attack the kernel level of your operating system</a:t>
            </a:r>
          </a:p>
          <a:p>
            <a:endParaRPr lang="en-IN" dirty="0" smtClean="0"/>
          </a:p>
          <a:p>
            <a:r>
              <a:rPr lang="en-IN" b="1" dirty="0" smtClean="0">
                <a:solidFill>
                  <a:srgbClr val="0070C0"/>
                </a:solidFill>
              </a:rPr>
              <a:t>Bootloader rootkits</a:t>
            </a:r>
          </a:p>
          <a:p>
            <a:r>
              <a:rPr lang="en-IN" dirty="0" smtClean="0"/>
              <a:t>In most computers, the bootloader mechanism is responsible for loading the operating system. Hackers use bootloader rootkits to replace your computer’s legitimate bootloader with a hacked one.</a:t>
            </a:r>
          </a:p>
          <a:p>
            <a:endParaRPr lang="en-IN" dirty="0" smtClean="0"/>
          </a:p>
          <a:p>
            <a:r>
              <a:rPr lang="en-IN" b="1" dirty="0" smtClean="0">
                <a:solidFill>
                  <a:srgbClr val="0070C0"/>
                </a:solidFill>
              </a:rPr>
              <a:t>Application rootkits</a:t>
            </a:r>
          </a:p>
          <a:p>
            <a:r>
              <a:rPr lang="en-IN" dirty="0" smtClean="0"/>
              <a:t>A rootkit replaces your computer’s standard files with its own files, and in some cases, can even change how the applications work. Rootkits can infect programs like Microsoft Office, Notepad, or Paint.</a:t>
            </a:r>
          </a:p>
          <a:p>
            <a:endParaRPr lang="en-IN" dirty="0" smtClean="0"/>
          </a:p>
          <a:p>
            <a:r>
              <a:rPr lang="en-IN" b="1" dirty="0" smtClean="0">
                <a:solidFill>
                  <a:srgbClr val="0070C0"/>
                </a:solidFill>
              </a:rPr>
              <a:t>Memory rootkits</a:t>
            </a:r>
            <a:endParaRPr lang="en-IN" dirty="0" smtClean="0">
              <a:solidFill>
                <a:srgbClr val="0070C0"/>
              </a:solidFill>
            </a:endParaRPr>
          </a:p>
          <a:p>
            <a:r>
              <a:rPr lang="en-IN" dirty="0" smtClean="0"/>
              <a:t>The memory rootkit hides in your computer’s random-access memory (RAM) and uses the computer’s resources to carry out malicious activities in the background. These rootkits affect the performance of your computer’s RAM.</a:t>
            </a:r>
            <a:endParaRPr lang="en-IN" dirty="0"/>
          </a:p>
        </p:txBody>
      </p:sp>
      <p:sp>
        <p:nvSpPr>
          <p:cNvPr id="5" name="TextBox 4"/>
          <p:cNvSpPr txBox="1"/>
          <p:nvPr/>
        </p:nvSpPr>
        <p:spPr>
          <a:xfrm>
            <a:off x="4040012" y="237995"/>
            <a:ext cx="3395610" cy="523220"/>
          </a:xfrm>
          <a:prstGeom prst="rect">
            <a:avLst/>
          </a:prstGeom>
          <a:noFill/>
        </p:spPr>
        <p:txBody>
          <a:bodyPr wrap="none" lIns="91440" tIns="45720" rIns="91440" bIns="45720">
            <a:spAutoFit/>
          </a:bodyPr>
          <a:lstStyle>
            <a:defPPr>
              <a:defRPr lang="en-US"/>
            </a:defPPr>
            <a:lvl1pPr algn="ctr">
              <a:defRPr sz="2800" b="1" cap="none" spc="300">
                <a:ln w="0"/>
                <a:solidFill>
                  <a:srgbClr val="0070C0"/>
                </a:solidFill>
                <a:effectLst>
                  <a:reflection blurRad="6350" stA="53000" endA="300" endPos="35500" dir="5400000" sy="-90000" algn="bl" rotWithShape="0"/>
                </a:effectLst>
              </a:defRPr>
            </a:lvl1pPr>
          </a:lstStyle>
          <a:p>
            <a:r>
              <a:rPr lang="en-US" dirty="0"/>
              <a:t>Types of Rootkits</a:t>
            </a:r>
            <a:endParaRPr lang="en-IN" dirty="0"/>
          </a:p>
        </p:txBody>
      </p:sp>
    </p:spTree>
    <p:extLst>
      <p:ext uri="{BB962C8B-B14F-4D97-AF65-F5344CB8AC3E}">
        <p14:creationId xmlns:p14="http://schemas.microsoft.com/office/powerpoint/2010/main" val="122765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Rootkit? Definition, Causes, Risks, Detection, Removal -  zenarmor.com"/>
          <p:cNvPicPr>
            <a:picLocks noChangeAspect="1" noChangeArrowheads="1"/>
          </p:cNvPicPr>
          <p:nvPr/>
        </p:nvPicPr>
        <p:blipFill rotWithShape="1">
          <a:blip r:embed="rId2">
            <a:extLst>
              <a:ext uri="{28A0092B-C50C-407E-A947-70E740481C1C}">
                <a14:useLocalDpi xmlns:a14="http://schemas.microsoft.com/office/drawing/2010/main" val="0"/>
              </a:ext>
            </a:extLst>
          </a:blip>
          <a:srcRect l="30578" b="9003"/>
          <a:stretch/>
        </p:blipFill>
        <p:spPr bwMode="auto">
          <a:xfrm>
            <a:off x="2016690" y="119216"/>
            <a:ext cx="8546223" cy="630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268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 Conficker worm's evil geni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921" y="1781642"/>
            <a:ext cx="3199430" cy="42024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03785" y="275573"/>
            <a:ext cx="8669746" cy="523220"/>
          </a:xfrm>
          <a:prstGeom prst="rect">
            <a:avLst/>
          </a:prstGeom>
          <a:noFill/>
        </p:spPr>
        <p:txBody>
          <a:bodyPr wrap="none" lIns="91440" tIns="45720" rIns="91440" bIns="45720">
            <a:spAutoFit/>
          </a:bodyPr>
          <a:lstStyle>
            <a:defPPr>
              <a:defRPr lang="en-US"/>
            </a:defPPr>
            <a:lvl1pPr algn="ctr">
              <a:defRPr sz="2800" b="1" cap="none" spc="300">
                <a:ln w="0"/>
                <a:solidFill>
                  <a:srgbClr val="0070C0"/>
                </a:solidFill>
                <a:effectLst>
                  <a:reflection blurRad="6350" stA="53000" endA="300" endPos="35500" dir="5400000" sy="-90000" algn="bl" rotWithShape="0"/>
                </a:effectLst>
              </a:defRPr>
            </a:lvl1pPr>
          </a:lstStyle>
          <a:p>
            <a:r>
              <a:rPr lang="en-US" dirty="0" smtClean="0"/>
              <a:t>Real Time Example : Sony BMG Rootkit (2005)</a:t>
            </a:r>
            <a:endParaRPr lang="en-IN" dirty="0"/>
          </a:p>
        </p:txBody>
      </p:sp>
      <p:sp>
        <p:nvSpPr>
          <p:cNvPr id="5" name="Rectangle 4"/>
          <p:cNvSpPr/>
          <p:nvPr/>
        </p:nvSpPr>
        <p:spPr>
          <a:xfrm>
            <a:off x="1230543" y="1458477"/>
            <a:ext cx="9816230" cy="646331"/>
          </a:xfrm>
          <a:prstGeom prst="rect">
            <a:avLst/>
          </a:prstGeom>
        </p:spPr>
        <p:txBody>
          <a:bodyPr wrap="square">
            <a:spAutoFit/>
          </a:bodyPr>
          <a:lstStyle/>
          <a:p>
            <a:r>
              <a:rPr lang="en-US" b="0" i="0" spc="300" dirty="0" smtClean="0">
                <a:solidFill>
                  <a:srgbClr val="374151"/>
                </a:solidFill>
                <a:effectLst/>
              </a:rPr>
              <a:t>In 2005, Sony BMG, a major record label, included a rootkit on some of its audio CDs as a copy protection measure.</a:t>
            </a:r>
            <a:endParaRPr lang="en-IN" spc="300" dirty="0"/>
          </a:p>
        </p:txBody>
      </p:sp>
      <p:sp>
        <p:nvSpPr>
          <p:cNvPr id="6" name="Rectangle 5"/>
          <p:cNvSpPr/>
          <p:nvPr/>
        </p:nvSpPr>
        <p:spPr>
          <a:xfrm>
            <a:off x="1230543" y="2640946"/>
            <a:ext cx="7212000" cy="1200329"/>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rPr>
              <a:t>The rootkit was installed on users' computers when they played the audio CDs on their Windows-based computers. It was not disclosed to users and was installed without their explicit consent.</a:t>
            </a:r>
            <a:endParaRPr lang="en-IN" spc="300" dirty="0">
              <a:solidFill>
                <a:srgbClr val="374151"/>
              </a:solidFill>
            </a:endParaRPr>
          </a:p>
        </p:txBody>
      </p:sp>
      <p:sp>
        <p:nvSpPr>
          <p:cNvPr id="7" name="Rectangle 6"/>
          <p:cNvSpPr/>
          <p:nvPr/>
        </p:nvSpPr>
        <p:spPr>
          <a:xfrm>
            <a:off x="1230543" y="4131542"/>
            <a:ext cx="7512624" cy="1200329"/>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rPr>
              <a:t>The rootkit was intended to prevent unauthorized copying of the audio CDs. However, it had unintended consequences, creating serious security vulnerabilities on users' systems.</a:t>
            </a:r>
            <a:endParaRPr lang="en-IN" spc="300" dirty="0">
              <a:solidFill>
                <a:srgbClr val="374151"/>
              </a:solidFill>
            </a:endParaRPr>
          </a:p>
        </p:txBody>
      </p:sp>
    </p:spTree>
    <p:extLst>
      <p:ext uri="{BB962C8B-B14F-4D97-AF65-F5344CB8AC3E}">
        <p14:creationId xmlns:p14="http://schemas.microsoft.com/office/powerpoint/2010/main" val="4068241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1601</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created xsi:type="dcterms:W3CDTF">2024-01-24T17:11:10Z</dcterms:created>
  <dcterms:modified xsi:type="dcterms:W3CDTF">2024-01-24T21:01:29Z</dcterms:modified>
</cp:coreProperties>
</file>