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77" r:id="rId7"/>
    <p:sldId id="260" r:id="rId8"/>
    <p:sldId id="261" r:id="rId9"/>
    <p:sldId id="262" r:id="rId10"/>
    <p:sldId id="263" r:id="rId11"/>
    <p:sldId id="264" r:id="rId12"/>
    <p:sldId id="265" r:id="rId13"/>
    <p:sldId id="278" r:id="rId14"/>
    <p:sldId id="279" r:id="rId15"/>
    <p:sldId id="266" r:id="rId16"/>
    <p:sldId id="267"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ABD44-F2F9-40EA-B492-1FBF1649F9D2}">
          <p14:sldIdLst>
            <p14:sldId id="256"/>
            <p14:sldId id="257"/>
            <p14:sldId id="258"/>
            <p14:sldId id="276"/>
            <p14:sldId id="259"/>
            <p14:sldId id="277"/>
            <p14:sldId id="260"/>
            <p14:sldId id="261"/>
            <p14:sldId id="262"/>
            <p14:sldId id="263"/>
            <p14:sldId id="264"/>
            <p14:sldId id="265"/>
            <p14:sldId id="278"/>
            <p14:sldId id="279"/>
            <p14:sldId id="266"/>
            <p14:sldId id="267"/>
            <p14:sldId id="269"/>
            <p14:sldId id="270"/>
            <p14:sldId id="271"/>
            <p14:sldId id="272"/>
            <p14:sldId id="273"/>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5" d="100"/>
          <a:sy n="35" d="100"/>
        </p:scale>
        <p:origin x="153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59A18A-E49B-4686-BCFC-0AFDB396C15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225660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59A18A-E49B-4686-BCFC-0AFDB396C15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85741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59A18A-E49B-4686-BCFC-0AFDB396C15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18876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59A18A-E49B-4686-BCFC-0AFDB396C15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336322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9A18A-E49B-4686-BCFC-0AFDB396C15D}"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264102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59A18A-E49B-4686-BCFC-0AFDB396C15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66373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59A18A-E49B-4686-BCFC-0AFDB396C15D}"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224455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59A18A-E49B-4686-BCFC-0AFDB396C15D}"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105837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9A18A-E49B-4686-BCFC-0AFDB396C15D}"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171256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9A18A-E49B-4686-BCFC-0AFDB396C15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21526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9A18A-E49B-4686-BCFC-0AFDB396C15D}"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B1308-75E7-44EA-97E3-EE2EB2220461}" type="slidenum">
              <a:rPr lang="en-IN" smtClean="0"/>
              <a:t>‹#›</a:t>
            </a:fld>
            <a:endParaRPr lang="en-IN"/>
          </a:p>
        </p:txBody>
      </p:sp>
    </p:spTree>
    <p:extLst>
      <p:ext uri="{BB962C8B-B14F-4D97-AF65-F5344CB8AC3E}">
        <p14:creationId xmlns:p14="http://schemas.microsoft.com/office/powerpoint/2010/main" val="114324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9A18A-E49B-4686-BCFC-0AFDB396C15D}" type="datetimeFigureOut">
              <a:rPr lang="en-IN" smtClean="0"/>
              <a:t>30-01-2024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B1308-75E7-44EA-97E3-EE2EB2220461}" type="slidenum">
              <a:rPr lang="en-IN" smtClean="0"/>
              <a:t>‹#›</a:t>
            </a:fld>
            <a:endParaRPr lang="en-IN"/>
          </a:p>
        </p:txBody>
      </p:sp>
    </p:spTree>
    <p:extLst>
      <p:ext uri="{BB962C8B-B14F-4D97-AF65-F5344CB8AC3E}">
        <p14:creationId xmlns:p14="http://schemas.microsoft.com/office/powerpoint/2010/main" val="142838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295031" cy="6858000"/>
          </a:xfrm>
          <a:prstGeom prst="rect">
            <a:avLst/>
          </a:prstGeom>
        </p:spPr>
      </p:pic>
      <p:sp>
        <p:nvSpPr>
          <p:cNvPr id="5" name="TextBox 4"/>
          <p:cNvSpPr txBox="1"/>
          <p:nvPr/>
        </p:nvSpPr>
        <p:spPr>
          <a:xfrm>
            <a:off x="5196440" y="2968376"/>
            <a:ext cx="6406434" cy="830997"/>
          </a:xfrm>
          <a:prstGeom prst="rect">
            <a:avLst/>
          </a:prstGeom>
          <a:noFill/>
        </p:spPr>
        <p:txBody>
          <a:bodyPr wrap="none" rtlCol="0">
            <a:spAutoFit/>
          </a:bodyPr>
          <a:lstStyle/>
          <a:p>
            <a:r>
              <a:rPr lang="en-US" sz="4800" spc="300" dirty="0" smtClean="0">
                <a:solidFill>
                  <a:srgbClr val="46AFCD"/>
                </a:solidFill>
                <a:latin typeface="Arial Black" panose="020B0A04020102020204" pitchFamily="34" charset="0"/>
              </a:rPr>
              <a:t>Self Assessment</a:t>
            </a:r>
            <a:endParaRPr lang="en-IN" sz="4800" spc="300" dirty="0">
              <a:solidFill>
                <a:srgbClr val="46AFCD"/>
              </a:solidFill>
              <a:latin typeface="Arial Black" panose="020B0A04020102020204" pitchFamily="34" charset="0"/>
            </a:endParaRPr>
          </a:p>
        </p:txBody>
      </p:sp>
      <p:sp>
        <p:nvSpPr>
          <p:cNvPr id="6" name="TextBox 5"/>
          <p:cNvSpPr txBox="1"/>
          <p:nvPr/>
        </p:nvSpPr>
        <p:spPr>
          <a:xfrm>
            <a:off x="5550794" y="5414430"/>
            <a:ext cx="6744237" cy="800219"/>
          </a:xfrm>
          <a:prstGeom prst="rect">
            <a:avLst/>
          </a:prstGeom>
          <a:noFill/>
        </p:spPr>
        <p:txBody>
          <a:bodyPr wrap="square" rtlCol="0">
            <a:spAutoFit/>
          </a:bodyPr>
          <a:lstStyle/>
          <a:p>
            <a:r>
              <a:rPr lang="en-US" sz="1200" dirty="0" smtClean="0">
                <a:solidFill>
                  <a:schemeClr val="bg1"/>
                </a:solidFill>
              </a:rPr>
              <a:t>PRESENTED BY</a:t>
            </a:r>
          </a:p>
          <a:p>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DINESH JEEV</a:t>
            </a:r>
          </a:p>
          <a:p>
            <a:r>
              <a:rPr lang="en-US" sz="1400" dirty="0" smtClean="0">
                <a:solidFill>
                  <a:srgbClr val="46AFCD"/>
                </a:solidFill>
                <a:effectLst>
                  <a:outerShdw blurRad="38100" dist="38100" dir="2700000" algn="tl">
                    <a:srgbClr val="000000">
                      <a:alpha val="43137"/>
                    </a:srgbClr>
                  </a:outerShdw>
                </a:effectLst>
                <a:latin typeface="Arial Black" panose="020B0A04020102020204" pitchFamily="34" charset="0"/>
              </a:rPr>
              <a:t>Certified: </a:t>
            </a:r>
            <a:r>
              <a:rPr lang="en-US" sz="1400" dirty="0" smtClean="0">
                <a:solidFill>
                  <a:schemeClr val="bg1"/>
                </a:solidFill>
                <a:effectLst>
                  <a:outerShdw blurRad="38100" dist="38100" dir="2700000" algn="tl">
                    <a:srgbClr val="000000">
                      <a:alpha val="43137"/>
                    </a:srgbClr>
                  </a:outerShdw>
                </a:effectLst>
                <a:latin typeface="Arial Black" panose="020B0A04020102020204" pitchFamily="34" charset="0"/>
              </a:rPr>
              <a:t>CEH | CEC | ISO27001 Lead Audit | CISA |</a:t>
            </a:r>
            <a:endParaRPr lang="en-IN" sz="1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7" name="Rectangle 6"/>
          <p:cNvSpPr/>
          <p:nvPr/>
        </p:nvSpPr>
        <p:spPr>
          <a:xfrm>
            <a:off x="5263541" y="3614707"/>
            <a:ext cx="6468822" cy="369332"/>
          </a:xfrm>
          <a:prstGeom prst="rect">
            <a:avLst/>
          </a:prstGeom>
        </p:spPr>
        <p:txBody>
          <a:bodyPr wrap="none">
            <a:spAutoFit/>
          </a:bodyPr>
          <a:lstStyle/>
          <a:p>
            <a:r>
              <a:rPr lang="en-IN" spc="600" dirty="0" smtClean="0">
                <a:solidFill>
                  <a:schemeClr val="bg1"/>
                </a:solidFill>
              </a:rPr>
              <a:t>Interview Questionnaire &amp; Discussion</a:t>
            </a:r>
            <a:endParaRPr lang="en-IN" spc="600" dirty="0">
              <a:solidFill>
                <a:schemeClr val="bg1"/>
              </a:solidFill>
            </a:endParaRPr>
          </a:p>
        </p:txBody>
      </p:sp>
    </p:spTree>
    <p:extLst>
      <p:ext uri="{BB962C8B-B14F-4D97-AF65-F5344CB8AC3E}">
        <p14:creationId xmlns:p14="http://schemas.microsoft.com/office/powerpoint/2010/main" val="291686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1814" y="1293730"/>
            <a:ext cx="9545285"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An employee receives a phone call from someone claiming to be from IT support and asking for their login credentials. How would you train employees to handle such situations?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786187" y="333709"/>
            <a:ext cx="4748416"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Social Engineering</a:t>
            </a:r>
          </a:p>
        </p:txBody>
      </p:sp>
      <p:pic>
        <p:nvPicPr>
          <p:cNvPr id="7" name="Picture 6"/>
          <p:cNvPicPr>
            <a:picLocks noChangeAspect="1"/>
          </p:cNvPicPr>
          <p:nvPr/>
        </p:nvPicPr>
        <p:blipFill>
          <a:blip r:embed="rId2"/>
          <a:stretch>
            <a:fillRect/>
          </a:stretch>
        </p:blipFill>
        <p:spPr>
          <a:xfrm>
            <a:off x="6991257" y="2159135"/>
            <a:ext cx="4692832" cy="3238054"/>
          </a:xfrm>
          <a:prstGeom prst="rect">
            <a:avLst/>
          </a:prstGeom>
        </p:spPr>
      </p:pic>
      <p:sp>
        <p:nvSpPr>
          <p:cNvPr id="8" name="Rectangle 7"/>
          <p:cNvSpPr/>
          <p:nvPr/>
        </p:nvSpPr>
        <p:spPr>
          <a:xfrm>
            <a:off x="1413510" y="2586127"/>
            <a:ext cx="6393180" cy="2308324"/>
          </a:xfrm>
          <a:prstGeom prst="rect">
            <a:avLst/>
          </a:prstGeom>
        </p:spPr>
        <p:txBody>
          <a:bodyPr wrap="square">
            <a:spAutoFit/>
          </a:bodyPr>
          <a:lstStyle/>
          <a:p>
            <a:pPr marL="285750" indent="-285750">
              <a:buFont typeface="Arial" panose="020B0604020202020204" pitchFamily="34" charset="0"/>
              <a:buChar char="•"/>
            </a:pPr>
            <a:r>
              <a:rPr lang="en-US" sz="1600" b="1" spc="300" dirty="0" smtClean="0">
                <a:solidFill>
                  <a:srgbClr val="374151"/>
                </a:solidFill>
                <a:latin typeface="Calibri" panose="020F0502020204030204" pitchFamily="34" charset="0"/>
                <a:cs typeface="Calibri" panose="020F0502020204030204" pitchFamily="34" charset="0"/>
              </a:rPr>
              <a:t>Answer: </a:t>
            </a:r>
            <a:r>
              <a:rPr lang="en-US" sz="1600" spc="300" dirty="0" smtClean="0">
                <a:solidFill>
                  <a:srgbClr val="374151"/>
                </a:solidFill>
                <a:latin typeface="Calibri" panose="020F0502020204030204" pitchFamily="34" charset="0"/>
                <a:cs typeface="Calibri" panose="020F0502020204030204" pitchFamily="34" charset="0"/>
              </a:rPr>
              <a:t>Employees </a:t>
            </a:r>
            <a:r>
              <a:rPr lang="en-US" sz="1600" spc="300" dirty="0">
                <a:solidFill>
                  <a:srgbClr val="374151"/>
                </a:solidFill>
                <a:latin typeface="Calibri" panose="020F0502020204030204" pitchFamily="34" charset="0"/>
                <a:cs typeface="Calibri" panose="020F0502020204030204" pitchFamily="34" charset="0"/>
              </a:rPr>
              <a:t>should be trained to verify requests for sensitive information through a separate communication channel or by contacting the supposed requester using known contact information. </a:t>
            </a:r>
            <a:endParaRPr lang="en-US" sz="1600" spc="300" dirty="0" smtClean="0">
              <a:solidFill>
                <a:srgbClr val="37415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spc="300" dirty="0">
              <a:solidFill>
                <a:srgbClr val="37415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spc="300" dirty="0" smtClean="0">
                <a:solidFill>
                  <a:srgbClr val="374151"/>
                </a:solidFill>
                <a:latin typeface="Calibri" panose="020F0502020204030204" pitchFamily="34" charset="0"/>
                <a:cs typeface="Calibri" panose="020F0502020204030204" pitchFamily="34" charset="0"/>
              </a:rPr>
              <a:t>Regular </a:t>
            </a:r>
            <a:r>
              <a:rPr lang="en-US" sz="1600" spc="300" dirty="0">
                <a:solidFill>
                  <a:srgbClr val="374151"/>
                </a:solidFill>
                <a:latin typeface="Calibri" panose="020F0502020204030204" pitchFamily="34" charset="0"/>
                <a:cs typeface="Calibri" panose="020F0502020204030204" pitchFamily="34" charset="0"/>
              </a:rPr>
              <a:t>security awareness training is crucial for recognizing and reporting social engineering attempts.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92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0024" y="179162"/>
            <a:ext cx="3933193"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Insider Threats</a:t>
            </a:r>
          </a:p>
        </p:txBody>
      </p:sp>
      <p:sp>
        <p:nvSpPr>
          <p:cNvPr id="5" name="Rectangle 4"/>
          <p:cNvSpPr/>
          <p:nvPr/>
        </p:nvSpPr>
        <p:spPr>
          <a:xfrm>
            <a:off x="1541172" y="1138535"/>
            <a:ext cx="9180167"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disgruntled employee is suspected of trying to steal sensitive company information. What measures would you put in place to monitor and mitigate insider threats?</a:t>
            </a:r>
            <a:endParaRPr lang="en-IN" sz="1600" spc="300" dirty="0">
              <a:solidFill>
                <a:srgbClr val="374151"/>
              </a:solidFill>
              <a:latin typeface="Calibri" panose="020F0502020204030204" pitchFamily="34" charset="0"/>
              <a:cs typeface="Calibri" panose="020F0502020204030204" pitchFamily="34" charset="0"/>
            </a:endParaRPr>
          </a:p>
        </p:txBody>
      </p:sp>
      <p:pic>
        <p:nvPicPr>
          <p:cNvPr id="7170" name="Picture 2" descr="It's Not Just Malicious Users You Need To Worry About | Proofpoint 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762" y="2052935"/>
            <a:ext cx="3116586" cy="33079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41172" y="2610326"/>
            <a:ext cx="6096000" cy="2639441"/>
          </a:xfrm>
          <a:prstGeom prst="rect">
            <a:avLst/>
          </a:prstGeom>
        </p:spPr>
        <p:txBody>
          <a:bodyPr wrap="square">
            <a:spAutoFit/>
          </a:bodyPr>
          <a:lstStyle/>
          <a:p>
            <a:pPr>
              <a:lnSpc>
                <a:spcPct val="150000"/>
              </a:lnSpc>
            </a:pPr>
            <a:r>
              <a:rPr lang="en-US" sz="1600" b="1" spc="300" dirty="0" smtClean="0">
                <a:solidFill>
                  <a:srgbClr val="374151"/>
                </a:solidFill>
                <a:latin typeface="Calibri" panose="020F0502020204030204" pitchFamily="34" charset="0"/>
                <a:cs typeface="Calibri" panose="020F0502020204030204" pitchFamily="34" charset="0"/>
              </a:rPr>
              <a:t>Answer: </a:t>
            </a:r>
            <a:r>
              <a:rPr lang="en-US" sz="1600" spc="300" dirty="0" smtClean="0">
                <a:solidFill>
                  <a:srgbClr val="374151"/>
                </a:solidFill>
                <a:latin typeface="Calibri" panose="020F0502020204030204" pitchFamily="34" charset="0"/>
                <a:cs typeface="Calibri" panose="020F0502020204030204" pitchFamily="34" charset="0"/>
              </a:rPr>
              <a:t>Implementing </a:t>
            </a:r>
            <a:r>
              <a:rPr lang="en-US" sz="1600" spc="300" dirty="0">
                <a:solidFill>
                  <a:srgbClr val="374151"/>
                </a:solidFill>
                <a:latin typeface="Calibri" panose="020F0502020204030204" pitchFamily="34" charset="0"/>
                <a:cs typeface="Calibri" panose="020F0502020204030204" pitchFamily="34" charset="0"/>
              </a:rPr>
              <a:t>user behavior analytics tools and closely monitoring employee activities can help identify potential insider threats.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Additionally</a:t>
            </a:r>
            <a:r>
              <a:rPr lang="en-US" sz="1600" spc="300" dirty="0">
                <a:solidFill>
                  <a:srgbClr val="374151"/>
                </a:solidFill>
                <a:latin typeface="Calibri" panose="020F0502020204030204" pitchFamily="34" charset="0"/>
                <a:cs typeface="Calibri" panose="020F0502020204030204" pitchFamily="34" charset="0"/>
              </a:rPr>
              <a:t>, role-based access controls (RBAC) and periodic access reviews can limit the risk of unauthorized data access.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7563" y="1269808"/>
            <a:ext cx="9191115"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remote worker's laptop is lost, potentially exposing sensitive company data. What measures would you recommend to secure endpoint devices and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691249" y="256435"/>
            <a:ext cx="4783745"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Endpoint </a:t>
            </a:r>
            <a:r>
              <a:rPr lang="en-IN" sz="4000" b="1" spc="300" dirty="0" smtClean="0">
                <a:ln w="0"/>
                <a:solidFill>
                  <a:srgbClr val="0070C0"/>
                </a:solidFill>
                <a:effectLst>
                  <a:reflection blurRad="6350" stA="53000" endA="300" endPos="35500" dir="5400000" sy="-90000" algn="bl" rotWithShape="0"/>
                </a:effectLst>
              </a:rPr>
              <a:t>Security</a:t>
            </a:r>
            <a:endParaRPr lang="en-IN" sz="4000" b="1" spc="300" dirty="0">
              <a:ln w="0"/>
              <a:solidFill>
                <a:srgbClr val="0070C0"/>
              </a:solidFill>
              <a:effectLst>
                <a:reflection blurRad="6350" stA="53000" endA="300" endPos="35500" dir="5400000" sy="-90000" algn="bl" rotWithShape="0"/>
              </a:effectLst>
            </a:endParaRPr>
          </a:p>
        </p:txBody>
      </p:sp>
      <p:pic>
        <p:nvPicPr>
          <p:cNvPr id="8194" name="Picture 2" descr="What is Endpoint Security? | How It Works and Its Impor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39" y="2246273"/>
            <a:ext cx="3795803" cy="25305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82838" y="2406292"/>
            <a:ext cx="6363881" cy="2677656"/>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Implement remote device management capabilities to locate and wipe the lost device if necessary.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Regularly </a:t>
            </a:r>
            <a:r>
              <a:rPr lang="en-US" sz="1600" spc="300" dirty="0">
                <a:solidFill>
                  <a:srgbClr val="374151"/>
                </a:solidFill>
                <a:latin typeface="Calibri" panose="020F0502020204030204" pitchFamily="34" charset="0"/>
                <a:cs typeface="Calibri" panose="020F0502020204030204" pitchFamily="34" charset="0"/>
              </a:rPr>
              <a:t>update endpoint protection software and enforce security policies on all devices to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34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7563" y="1269808"/>
            <a:ext cx="9191115"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remote worker's laptop is lost, potentially exposing sensitive company data. What measures would you recommend to secure endpoint devices and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691249" y="256435"/>
            <a:ext cx="4783745"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Endpoint </a:t>
            </a:r>
            <a:r>
              <a:rPr lang="en-IN" sz="4000" b="1" spc="300" dirty="0" smtClean="0">
                <a:ln w="0"/>
                <a:solidFill>
                  <a:srgbClr val="0070C0"/>
                </a:solidFill>
                <a:effectLst>
                  <a:reflection blurRad="6350" stA="53000" endA="300" endPos="35500" dir="5400000" sy="-90000" algn="bl" rotWithShape="0"/>
                </a:effectLst>
              </a:rPr>
              <a:t>Security</a:t>
            </a:r>
            <a:endParaRPr lang="en-IN" sz="4000" b="1" spc="300" dirty="0">
              <a:ln w="0"/>
              <a:solidFill>
                <a:srgbClr val="0070C0"/>
              </a:solidFill>
              <a:effectLst>
                <a:reflection blurRad="6350" stA="53000" endA="300" endPos="35500" dir="5400000" sy="-90000" algn="bl" rotWithShape="0"/>
              </a:effectLst>
            </a:endParaRPr>
          </a:p>
        </p:txBody>
      </p:sp>
      <p:pic>
        <p:nvPicPr>
          <p:cNvPr id="8194" name="Picture 2" descr="What is Endpoint Security? | How It Works and Its Impor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39" y="2246273"/>
            <a:ext cx="3795803" cy="25305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82838" y="2406292"/>
            <a:ext cx="6363881" cy="2677656"/>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Implement remote device management capabilities to locate and wipe the lost device if necessary.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Regularly </a:t>
            </a:r>
            <a:r>
              <a:rPr lang="en-US" sz="1600" spc="300" dirty="0">
                <a:solidFill>
                  <a:srgbClr val="374151"/>
                </a:solidFill>
                <a:latin typeface="Calibri" panose="020F0502020204030204" pitchFamily="34" charset="0"/>
                <a:cs typeface="Calibri" panose="020F0502020204030204" pitchFamily="34" charset="0"/>
              </a:rPr>
              <a:t>update endpoint protection software and enforce security policies on all devices to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82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7563" y="1269808"/>
            <a:ext cx="9191115"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remote worker's laptop is lost, potentially exposing sensitive company data. What measures would you recommend to secure endpoint devices and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691249" y="256435"/>
            <a:ext cx="4783745"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Endpoint </a:t>
            </a:r>
            <a:r>
              <a:rPr lang="en-IN" sz="4000" b="1" spc="300" dirty="0" smtClean="0">
                <a:ln w="0"/>
                <a:solidFill>
                  <a:srgbClr val="0070C0"/>
                </a:solidFill>
                <a:effectLst>
                  <a:reflection blurRad="6350" stA="53000" endA="300" endPos="35500" dir="5400000" sy="-90000" algn="bl" rotWithShape="0"/>
                </a:effectLst>
              </a:rPr>
              <a:t>Security</a:t>
            </a:r>
            <a:endParaRPr lang="en-IN" sz="4000" b="1" spc="300" dirty="0">
              <a:ln w="0"/>
              <a:solidFill>
                <a:srgbClr val="0070C0"/>
              </a:solidFill>
              <a:effectLst>
                <a:reflection blurRad="6350" stA="53000" endA="300" endPos="35500" dir="5400000" sy="-90000" algn="bl" rotWithShape="0"/>
              </a:effectLst>
            </a:endParaRPr>
          </a:p>
        </p:txBody>
      </p:sp>
      <p:pic>
        <p:nvPicPr>
          <p:cNvPr id="8194" name="Picture 2" descr="What is Endpoint Security? | How It Works and Its Impor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39" y="2246273"/>
            <a:ext cx="3795803" cy="25305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82838" y="2406292"/>
            <a:ext cx="6363881" cy="2677656"/>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Implement remote device management capabilities to locate and wipe the lost device if necessary.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Regularly </a:t>
            </a:r>
            <a:r>
              <a:rPr lang="en-US" sz="1600" spc="300" dirty="0">
                <a:solidFill>
                  <a:srgbClr val="374151"/>
                </a:solidFill>
                <a:latin typeface="Calibri" panose="020F0502020204030204" pitchFamily="34" charset="0"/>
                <a:cs typeface="Calibri" panose="020F0502020204030204" pitchFamily="34" charset="0"/>
              </a:rPr>
              <a:t>update endpoint protection software and enforce security policies on all devices to prevent unauthorized access.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02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9807" y="1229516"/>
            <a:ext cx="8839200" cy="584775"/>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An unauthorized device is connected to the company's Wi-Fi network. How would you identify and mitigate this security risk?</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750715" y="333709"/>
            <a:ext cx="4497385"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Wireless Security</a:t>
            </a:r>
          </a:p>
        </p:txBody>
      </p:sp>
      <p:pic>
        <p:nvPicPr>
          <p:cNvPr id="9218" name="Picture 2" descr="How Vulnerable Is Your Wireless Network? | Anderson Technolog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7099" y="2508823"/>
            <a:ext cx="3431401" cy="31260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33549" y="2394496"/>
            <a:ext cx="6283549" cy="2554545"/>
          </a:xfrm>
          <a:prstGeom prst="rect">
            <a:avLst/>
          </a:prstGeom>
        </p:spPr>
        <p:txBody>
          <a:bodyPr wrap="square">
            <a:spAutoFit/>
          </a:bodyPr>
          <a:lstStyle/>
          <a:p>
            <a:pPr>
              <a:lnSpc>
                <a:spcPct val="20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Identify the unauthorized device and block its access. Regularly update Wi-Fi passwords, use WPA3 encryption, and implement MAC address filtering to enhance wireless network security.</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00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he Benefits of Incident Reporting and Investigation - Integrate  Sustain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217" y="2530052"/>
            <a:ext cx="4490722" cy="25260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61910" y="1619045"/>
            <a:ext cx="9150870"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An employee suspects they have fallen victim to a phishing attack. What steps would you advise them to take, and how would you ensure timely reporting of such incidents?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683031" y="372345"/>
            <a:ext cx="4825938"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Incident Reporting</a:t>
            </a:r>
          </a:p>
        </p:txBody>
      </p:sp>
      <p:sp>
        <p:nvSpPr>
          <p:cNvPr id="6" name="Rectangle 5"/>
          <p:cNvSpPr/>
          <p:nvPr/>
        </p:nvSpPr>
        <p:spPr>
          <a:xfrm>
            <a:off x="1833360" y="2988856"/>
            <a:ext cx="5447550" cy="1938992"/>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Instruct the user to report the incident to the IT/security team immediately. Communicate the importance of timely reporting to facilitate a swift response and minimize potential damage.</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26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984" y="1417231"/>
            <a:ext cx="9770826"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Explain a situation where the implementation of multi-factor authentication could have prevented a security incident. How would you promote MFA adoption within an organization?</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1980110" y="199930"/>
            <a:ext cx="8975855"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Multi-Factor Authentication (MFA):</a:t>
            </a:r>
          </a:p>
        </p:txBody>
      </p:sp>
      <p:pic>
        <p:nvPicPr>
          <p:cNvPr id="11266" name="Picture 2" descr="What is Multi-Factor Authentication (MFA)? - Global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069" y="2757643"/>
            <a:ext cx="2269165" cy="2081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84960" y="2838926"/>
            <a:ext cx="6621780" cy="1938992"/>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MFA adds an extra layer of security by requiring multiple forms of verification. Promoting MFA adoption involves educating users on its benefits, providing easy-to-follow setup instructions, and periodically reinforcing its importance.</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35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0058" y="1272477"/>
            <a:ext cx="9315582"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The company has adopted IoT devices for various operations. How would you ensure the security of these devices and protect against potential vulnerabilities?</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4129530" y="269314"/>
            <a:ext cx="3148619"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IoT Security</a:t>
            </a:r>
          </a:p>
        </p:txBody>
      </p:sp>
      <p:pic>
        <p:nvPicPr>
          <p:cNvPr id="12290" name="Picture 2" descr="IoT Device Security - What You Need To Know - Corsec Security,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500" y="2434590"/>
            <a:ext cx="4687050" cy="29977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45788" y="2779307"/>
            <a:ext cx="6698112" cy="2308324"/>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Implement security measures such as strong authentication for IoT devices, regular firmware updates, and network segmentation to isolate IoT devices from critical systems. Periodic security assessments should be conducted to identify vulnerabilities.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83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Vendor Assessment on GeM Portal - Process, Documents, F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172" y="2663190"/>
            <a:ext cx="2937758" cy="25464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3442" y="1383233"/>
            <a:ext cx="10049813"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vendor that handles sensitive customer data suffers a data breach. How would you assess and mitigate the impact of this incident on your organization's security?</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238212" y="307950"/>
            <a:ext cx="5586787"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Supply Chain Security</a:t>
            </a:r>
          </a:p>
        </p:txBody>
      </p:sp>
      <p:sp>
        <p:nvSpPr>
          <p:cNvPr id="6" name="Rectangle 5"/>
          <p:cNvSpPr/>
          <p:nvPr/>
        </p:nvSpPr>
        <p:spPr>
          <a:xfrm>
            <a:off x="1324430" y="2910836"/>
            <a:ext cx="6447969" cy="1938992"/>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Assess the impact of the vendor's data breach on the organization and implement measures such as third-party risk assessments, contractual security requirements, and continuous monitoring of vendor security practices.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463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5933" y="383266"/>
            <a:ext cx="2258246" cy="707886"/>
          </a:xfrm>
          <a:prstGeom prst="rect">
            <a:avLst/>
          </a:prstGeom>
          <a:noFill/>
        </p:spPr>
        <p:txBody>
          <a:bodyPr wrap="none" lIns="91440" tIns="45720" rIns="91440" bIns="45720">
            <a:spAutoFit/>
          </a:bodyPr>
          <a:lstStyle/>
          <a:p>
            <a:pPr algn="ctr"/>
            <a:r>
              <a:rPr lang="en-US" sz="4000" b="1" cap="none" spc="300" dirty="0" smtClean="0">
                <a:ln w="0"/>
                <a:solidFill>
                  <a:srgbClr val="0070C0"/>
                </a:solidFill>
                <a:effectLst>
                  <a:reflection blurRad="6350" stA="53000" endA="300" endPos="35500" dir="5400000" sy="-90000" algn="bl" rotWithShape="0"/>
                </a:effectLst>
              </a:rPr>
              <a:t>AGENDA</a:t>
            </a:r>
            <a:endParaRPr lang="en-US" sz="4000" b="1" cap="none" spc="300" dirty="0">
              <a:ln w="0"/>
              <a:solidFill>
                <a:srgbClr val="0070C0"/>
              </a:solidFill>
              <a:effectLst>
                <a:reflection blurRad="6350" stA="53000" endA="300" endPos="35500" dir="5400000" sy="-90000" algn="bl" rotWithShape="0"/>
              </a:effectLst>
            </a:endParaRPr>
          </a:p>
        </p:txBody>
      </p:sp>
      <p:pic>
        <p:nvPicPr>
          <p:cNvPr id="5" name="Picture 2" descr="Agenda Generic Fla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030" y="1760319"/>
            <a:ext cx="3315614" cy="33156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96400" y="2833352"/>
            <a:ext cx="2047740" cy="584775"/>
          </a:xfrm>
          <a:prstGeom prst="rect">
            <a:avLst/>
          </a:prstGeom>
          <a:noFill/>
        </p:spPr>
        <p:txBody>
          <a:bodyPr wrap="none" rtlCol="0">
            <a:spAutoFit/>
          </a:bodyPr>
          <a:lstStyle/>
          <a:p>
            <a:r>
              <a:rPr lang="en-US" sz="3200" b="1" spc="600" dirty="0" smtClean="0">
                <a:solidFill>
                  <a:schemeClr val="bg1"/>
                </a:solidFill>
                <a:latin typeface="+mj-lt"/>
              </a:rPr>
              <a:t>AGENDA</a:t>
            </a:r>
            <a:endParaRPr lang="en-IN" sz="3200" b="1" spc="600" dirty="0">
              <a:solidFill>
                <a:schemeClr val="bg1"/>
              </a:solidFill>
              <a:latin typeface="+mj-lt"/>
            </a:endParaRPr>
          </a:p>
        </p:txBody>
      </p:sp>
      <p:sp>
        <p:nvSpPr>
          <p:cNvPr id="7" name="TextBox 6"/>
          <p:cNvSpPr txBox="1"/>
          <p:nvPr/>
        </p:nvSpPr>
        <p:spPr>
          <a:xfrm>
            <a:off x="848246" y="1833076"/>
            <a:ext cx="6645859"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b="1" spc="300" dirty="0" smtClean="0">
                <a:solidFill>
                  <a:srgbClr val="002060"/>
                </a:solidFill>
              </a:rPr>
              <a:t>Recap : Last Session</a:t>
            </a:r>
          </a:p>
          <a:p>
            <a:pPr marL="285750" indent="-285750">
              <a:lnSpc>
                <a:spcPct val="200000"/>
              </a:lnSpc>
              <a:buFont typeface="Arial" panose="020B0604020202020204" pitchFamily="34" charset="0"/>
              <a:buChar char="•"/>
            </a:pPr>
            <a:r>
              <a:rPr lang="en-US" sz="2000" b="1" spc="300" dirty="0" smtClean="0">
                <a:solidFill>
                  <a:srgbClr val="002060"/>
                </a:solidFill>
              </a:rPr>
              <a:t>Cyber Security – Interview Questionnaire</a:t>
            </a:r>
          </a:p>
          <a:p>
            <a:pPr marL="285750" indent="-285750">
              <a:lnSpc>
                <a:spcPct val="200000"/>
              </a:lnSpc>
              <a:buFont typeface="Arial" panose="020B0604020202020204" pitchFamily="34" charset="0"/>
              <a:buChar char="•"/>
            </a:pPr>
            <a:r>
              <a:rPr lang="en-US" sz="2000" b="1" spc="300" dirty="0" smtClean="0">
                <a:solidFill>
                  <a:srgbClr val="002060"/>
                </a:solidFill>
              </a:rPr>
              <a:t>Discussion on Answers</a:t>
            </a:r>
            <a:endParaRPr lang="en-IN" sz="2000" b="1" spc="300" dirty="0" smtClean="0">
              <a:solidFill>
                <a:srgbClr val="002060"/>
              </a:solidFill>
            </a:endParaRPr>
          </a:p>
        </p:txBody>
      </p:sp>
    </p:spTree>
    <p:extLst>
      <p:ext uri="{BB962C8B-B14F-4D97-AF65-F5344CB8AC3E}">
        <p14:creationId xmlns:p14="http://schemas.microsoft.com/office/powerpoint/2010/main" val="2944985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6794" y="1398806"/>
            <a:ext cx="9145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An employee loses their company-issued mobile device. What measures would you implement to secure the device remotely and prevent unauthorized access to corporate data?</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2911886" y="272534"/>
            <a:ext cx="5916108"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Mobile Device Security</a:t>
            </a:r>
          </a:p>
        </p:txBody>
      </p:sp>
      <p:pic>
        <p:nvPicPr>
          <p:cNvPr id="14338" name="Picture 2" descr="5 Solutions to Counter Mobile Security Threats - Techo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8064" y="3026718"/>
            <a:ext cx="3488267" cy="261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62050" y="3035916"/>
            <a:ext cx="6096000" cy="2554545"/>
          </a:xfrm>
          <a:prstGeom prst="rect">
            <a:avLst/>
          </a:prstGeom>
        </p:spPr>
        <p:txBody>
          <a:bodyPr wrap="square">
            <a:spAutoFit/>
          </a:bodyPr>
          <a:lstStyle/>
          <a:p>
            <a:pPr>
              <a:lnSpc>
                <a:spcPct val="20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Remotely wipe the lost device if necessary, enforce strong password policies, and implement mobile device management (MDM) solutions. Regularly educate employees on secure mobile device practices.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486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314" y="1435080"/>
            <a:ext cx="9655810" cy="1200329"/>
          </a:xfrm>
          <a:prstGeom prst="rect">
            <a:avLst/>
          </a:prstGeom>
        </p:spPr>
        <p:txBody>
          <a:bodyPr wrap="square">
            <a:spAutoFit/>
          </a:bodyPr>
          <a:lstStyle/>
          <a:p>
            <a:pPr>
              <a:lnSpc>
                <a:spcPct val="150000"/>
              </a:lnSpc>
            </a:pPr>
            <a:r>
              <a:rPr lang="en-US" sz="1600" spc="300" dirty="0">
                <a:solidFill>
                  <a:srgbClr val="374151"/>
                </a:solidFill>
                <a:latin typeface="Calibri" panose="020F0502020204030204" pitchFamily="34" charset="0"/>
                <a:cs typeface="Calibri" panose="020F0502020204030204" pitchFamily="34" charset="0"/>
              </a:rPr>
              <a:t>An employee inadvertently shares sensitive information about the company on social media. How would you educate employees on the importance of practicing good social media security hygiene?</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372576" y="475734"/>
            <a:ext cx="5726248"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Social Media </a:t>
            </a:r>
            <a:r>
              <a:rPr lang="en-IN" sz="4000" b="1" spc="300" dirty="0" smtClean="0">
                <a:ln w="0"/>
                <a:solidFill>
                  <a:srgbClr val="0070C0"/>
                </a:solidFill>
                <a:effectLst>
                  <a:reflection blurRad="6350" stA="53000" endA="300" endPos="35500" dir="5400000" sy="-90000" algn="bl" rotWithShape="0"/>
                </a:effectLst>
              </a:rPr>
              <a:t>Security</a:t>
            </a:r>
            <a:endParaRPr lang="en-IN" sz="4000" b="1" spc="300" dirty="0">
              <a:ln w="0"/>
              <a:solidFill>
                <a:srgbClr val="0070C0"/>
              </a:solidFill>
              <a:effectLst>
                <a:reflection blurRad="6350" stA="53000" endA="300" endPos="35500" dir="5400000" sy="-90000" algn="bl" rotWithShape="0"/>
              </a:effectLst>
            </a:endParaRPr>
          </a:p>
        </p:txBody>
      </p:sp>
      <p:pic>
        <p:nvPicPr>
          <p:cNvPr id="15362" name="Picture 2" descr="Social media security for businesses - The CAG"/>
          <p:cNvPicPr>
            <a:picLocks noChangeAspect="1" noChangeArrowheads="1"/>
          </p:cNvPicPr>
          <p:nvPr/>
        </p:nvPicPr>
        <p:blipFill rotWithShape="1">
          <a:blip r:embed="rId2">
            <a:extLst>
              <a:ext uri="{28A0092B-C50C-407E-A947-70E740481C1C}">
                <a14:useLocalDpi xmlns:a14="http://schemas.microsoft.com/office/drawing/2010/main" val="0"/>
              </a:ext>
            </a:extLst>
          </a:blip>
          <a:srcRect l="26384" t="3459" r="23670" b="7459"/>
          <a:stretch/>
        </p:blipFill>
        <p:spPr bwMode="auto">
          <a:xfrm>
            <a:off x="6909904" y="3091835"/>
            <a:ext cx="3588220" cy="23999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2314" y="3166299"/>
            <a:ext cx="5855666" cy="1938992"/>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Educate employees on the importance of not sharing sensitive information on social media platforms. Establish clear social media usage policies and conduct regular training to reinforce security practices.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8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240" y="1408426"/>
            <a:ext cx="9442210" cy="1200329"/>
          </a:xfrm>
          <a:prstGeom prst="rect">
            <a:avLst/>
          </a:prstGeom>
        </p:spPr>
        <p:txBody>
          <a:bodyPr wrap="square">
            <a:spAutoFit/>
          </a:bodyPr>
          <a:lstStyle/>
          <a:p>
            <a:pPr>
              <a:lnSpc>
                <a:spcPct val="150000"/>
              </a:lnSpc>
            </a:pPr>
            <a:r>
              <a:rPr lang="en-US" sz="1600" spc="300" dirty="0">
                <a:solidFill>
                  <a:srgbClr val="374151"/>
                </a:solidFill>
                <a:latin typeface="Calibri" panose="020F0502020204030204" pitchFamily="34" charset="0"/>
                <a:cs typeface="Calibri" panose="020F0502020204030204" pitchFamily="34" charset="0"/>
              </a:rPr>
              <a:t>An employee's behavior changes, and they start accessing sensitive information outside of their regular responsibilities. How would you employ behavioral analytics to detect and mitigate potential insider threats?</a:t>
            </a:r>
            <a:endParaRPr lang="en-IN" sz="1600" spc="300" dirty="0">
              <a:solidFill>
                <a:srgbClr val="374151"/>
              </a:solidFill>
              <a:latin typeface="Calibri" panose="020F0502020204030204" pitchFamily="34" charset="0"/>
              <a:cs typeface="Calibri" panose="020F0502020204030204" pitchFamily="34" charset="0"/>
            </a:endParaRPr>
          </a:p>
        </p:txBody>
      </p:sp>
      <p:pic>
        <p:nvPicPr>
          <p:cNvPr id="16386" name="Picture 2" descr="The Benefits of Using an Insider Threat Detection Program - GBHackers on  Security | #1 Globally Trusted Cyber Security News Platfor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630"/>
          <a:stretch/>
        </p:blipFill>
        <p:spPr bwMode="auto">
          <a:xfrm>
            <a:off x="8641080" y="3440430"/>
            <a:ext cx="1714500" cy="17888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01416" y="475734"/>
            <a:ext cx="6268576" cy="707886"/>
          </a:xfrm>
          <a:prstGeom prst="rect">
            <a:avLst/>
          </a:prstGeom>
          <a:noFill/>
        </p:spPr>
        <p:txBody>
          <a:bodyPr wrap="none" lIns="91440" tIns="45720" rIns="91440" bIns="45720">
            <a:spAutoFit/>
          </a:bodyPr>
          <a:lstStyle/>
          <a:p>
            <a:pPr algn="ctr"/>
            <a:r>
              <a:rPr lang="en-US" sz="4000" b="1" spc="300" dirty="0" smtClean="0">
                <a:ln w="0"/>
                <a:solidFill>
                  <a:srgbClr val="0070C0"/>
                </a:solidFill>
                <a:effectLst>
                  <a:reflection blurRad="6350" stA="53000" endA="300" endPos="35500" dir="5400000" sy="-90000" algn="bl" rotWithShape="0"/>
                </a:effectLst>
              </a:rPr>
              <a:t>Insider Threat Detection</a:t>
            </a:r>
            <a:endParaRPr lang="en-IN" sz="40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016240" y="3286036"/>
            <a:ext cx="7124700" cy="1569660"/>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Use behavioral analytics tools to detect unusual employee behavior. Regularly review and update access controls, conduct periodic access reviews, and educate employees on the importance of secure data handling.</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620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4209" y="1506626"/>
            <a:ext cx="9074286" cy="830997"/>
          </a:xfrm>
          <a:prstGeom prst="rect">
            <a:avLst/>
          </a:prstGeom>
        </p:spPr>
        <p:txBody>
          <a:bodyPr wrap="square">
            <a:spAutoFit/>
          </a:bodyPr>
          <a:lstStyle/>
          <a:p>
            <a:pPr>
              <a:lnSpc>
                <a:spcPct val="150000"/>
              </a:lnSpc>
            </a:pPr>
            <a:r>
              <a:rPr lang="en-US" sz="1600" spc="300" dirty="0">
                <a:solidFill>
                  <a:srgbClr val="374151"/>
                </a:solidFill>
                <a:latin typeface="Calibri" panose="020F0502020204030204" pitchFamily="34" charset="0"/>
                <a:cs typeface="Calibri" panose="020F0502020204030204" pitchFamily="34" charset="0"/>
              </a:rPr>
              <a:t>A new employee joins the company. How would you ensure they are well-informed about the organization's security policies and procedures?</a:t>
            </a:r>
            <a:endParaRPr lang="en-IN" sz="1600" spc="300" dirty="0">
              <a:solidFill>
                <a:srgbClr val="374151"/>
              </a:solidFill>
              <a:latin typeface="Calibri" panose="020F0502020204030204" pitchFamily="34" charset="0"/>
              <a:cs typeface="Calibri" panose="020F0502020204030204" pitchFamily="34" charset="0"/>
            </a:endParaRPr>
          </a:p>
        </p:txBody>
      </p:sp>
      <p:pic>
        <p:nvPicPr>
          <p:cNvPr id="17410" name="Picture 2" descr="Security Policy Framework - CertMi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8781" y="2914649"/>
            <a:ext cx="4589980" cy="24053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64072" y="487164"/>
            <a:ext cx="7754560" cy="707886"/>
          </a:xfrm>
          <a:prstGeom prst="rect">
            <a:avLst/>
          </a:prstGeom>
          <a:noFill/>
        </p:spPr>
        <p:txBody>
          <a:bodyPr wrap="none" lIns="91440" tIns="45720" rIns="91440" bIns="45720">
            <a:spAutoFit/>
          </a:bodyPr>
          <a:lstStyle/>
          <a:p>
            <a:pPr algn="ctr"/>
            <a:r>
              <a:rPr lang="en-US" sz="4000" b="1" spc="300" dirty="0" smtClean="0">
                <a:ln w="0"/>
                <a:solidFill>
                  <a:srgbClr val="0070C0"/>
                </a:solidFill>
                <a:effectLst>
                  <a:reflection blurRad="6350" stA="53000" endA="300" endPos="35500" dir="5400000" sy="-90000" algn="bl" rotWithShape="0"/>
                </a:effectLst>
              </a:rPr>
              <a:t>Security Policies &amp; Procedures</a:t>
            </a:r>
            <a:endParaRPr lang="en-IN" sz="40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104209" y="3011716"/>
            <a:ext cx="5582342" cy="2308324"/>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Provide new employees with comprehensive security onboarding, including an overview of security policies and procedures. Ensure employees understand their role in maintaining a secure work environment.</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3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774" y="2048799"/>
            <a:ext cx="5709635"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b="0" i="0" spc="300" dirty="0" smtClean="0">
                <a:solidFill>
                  <a:srgbClr val="374151"/>
                </a:solidFill>
                <a:effectLst/>
                <a:latin typeface="Calibri" panose="020F0502020204030204" pitchFamily="34" charset="0"/>
                <a:cs typeface="Calibri" panose="020F0502020204030204" pitchFamily="34" charset="0"/>
              </a:rPr>
              <a:t>Imagine a company just implemented a new BYOD (Bring Your Own Device) policy. What security measures would you recommend to ensure the safety of corporate data?</a:t>
            </a:r>
            <a:endParaRPr lang="en-US" b="0" i="0" spc="300" dirty="0">
              <a:solidFill>
                <a:srgbClr val="374151"/>
              </a:solidFill>
              <a:effectLst/>
              <a:latin typeface="Calibri" panose="020F0502020204030204" pitchFamily="34" charset="0"/>
              <a:cs typeface="Calibri" panose="020F0502020204030204" pitchFamily="34" charset="0"/>
            </a:endParaRPr>
          </a:p>
        </p:txBody>
      </p:sp>
      <p:sp>
        <p:nvSpPr>
          <p:cNvPr id="5" name="Rectangle 4"/>
          <p:cNvSpPr/>
          <p:nvPr/>
        </p:nvSpPr>
        <p:spPr>
          <a:xfrm>
            <a:off x="2739607" y="423861"/>
            <a:ext cx="5450659" cy="707886"/>
          </a:xfrm>
          <a:prstGeom prst="rect">
            <a:avLst/>
          </a:prstGeom>
          <a:noFill/>
        </p:spPr>
        <p:txBody>
          <a:bodyPr wrap="none" lIns="91440" tIns="45720" rIns="91440" bIns="45720">
            <a:spAutoFit/>
          </a:bodyPr>
          <a:lstStyle/>
          <a:p>
            <a:pPr algn="ctr"/>
            <a:r>
              <a:rPr lang="en-US" sz="4000" b="1" spc="300" dirty="0">
                <a:ln w="0"/>
                <a:solidFill>
                  <a:srgbClr val="0070C0"/>
                </a:solidFill>
                <a:effectLst>
                  <a:reflection blurRad="6350" stA="53000" endA="300" endPos="35500" dir="5400000" sy="-90000" algn="bl" rotWithShape="0"/>
                </a:effectLst>
              </a:rPr>
              <a:t>Cybersecurity </a:t>
            </a:r>
            <a:r>
              <a:rPr lang="en-US" sz="4000" b="1" spc="300" dirty="0" smtClean="0">
                <a:ln w="0"/>
                <a:solidFill>
                  <a:srgbClr val="0070C0"/>
                </a:solidFill>
                <a:effectLst>
                  <a:reflection blurRad="6350" stA="53000" endA="300" endPos="35500" dir="5400000" sy="-90000" algn="bl" rotWithShape="0"/>
                </a:effectLst>
              </a:rPr>
              <a:t>Basics</a:t>
            </a:r>
            <a:endParaRPr lang="en-US" sz="4000" b="1" spc="300" dirty="0">
              <a:ln w="0"/>
              <a:solidFill>
                <a:srgbClr val="0070C0"/>
              </a:solidFill>
              <a:effectLst>
                <a:reflection blurRad="6350" stA="53000" endA="300" endPos="35500" dir="5400000" sy="-90000" algn="bl" rotWithShape="0"/>
              </a:effectLst>
            </a:endParaRPr>
          </a:p>
        </p:txBody>
      </p:sp>
      <p:pic>
        <p:nvPicPr>
          <p:cNvPr id="1026" name="Picture 2" descr="Bring your own device (BYOD) - Accountants et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857" y="2048799"/>
            <a:ext cx="4220568" cy="347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387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What is BYOD? Bring Your Own Device Meaning and Policies | Fort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639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ver 255m phishing attacks in 2022 so far | Security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471" y="1940193"/>
            <a:ext cx="5690354" cy="32002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18308" y="415507"/>
            <a:ext cx="4828566"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Phishing Scenarios</a:t>
            </a:r>
          </a:p>
        </p:txBody>
      </p:sp>
      <p:sp>
        <p:nvSpPr>
          <p:cNvPr id="5" name="Rectangle 4"/>
          <p:cNvSpPr/>
          <p:nvPr/>
        </p:nvSpPr>
        <p:spPr>
          <a:xfrm>
            <a:off x="1120387" y="1940193"/>
            <a:ext cx="5132132" cy="3416320"/>
          </a:xfrm>
          <a:prstGeom prst="rect">
            <a:avLst/>
          </a:prstGeom>
        </p:spPr>
        <p:txBody>
          <a:bodyPr wrap="square">
            <a:spAutoFit/>
          </a:bodyPr>
          <a:lstStyle/>
          <a:p>
            <a:pPr marL="285750" indent="-285750">
              <a:lnSpc>
                <a:spcPct val="200000"/>
              </a:lnSpc>
              <a:buFont typeface="Arial" panose="020B0604020202020204" pitchFamily="34" charset="0"/>
              <a:buChar char="•"/>
            </a:pPr>
            <a:r>
              <a:rPr lang="en-US" spc="300" dirty="0">
                <a:solidFill>
                  <a:srgbClr val="374151"/>
                </a:solidFill>
                <a:latin typeface="Calibri" panose="020F0502020204030204" pitchFamily="34" charset="0"/>
                <a:cs typeface="Calibri" panose="020F0502020204030204" pitchFamily="34" charset="0"/>
              </a:rPr>
              <a:t>You receive an email from a colleague with an urgent request for sensitive information. What steps would you take to verify the legitimacy of the email before responding?</a:t>
            </a:r>
            <a:endParaRPr lang="en-IN"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3333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5 Best Ways to Verify Email Addresses"/>
          <p:cNvPicPr>
            <a:picLocks noChangeAspect="1" noChangeArrowheads="1"/>
          </p:cNvPicPr>
          <p:nvPr/>
        </p:nvPicPr>
        <p:blipFill rotWithShape="1">
          <a:blip r:embed="rId2">
            <a:extLst>
              <a:ext uri="{28A0092B-C50C-407E-A947-70E740481C1C}">
                <a14:useLocalDpi xmlns:a14="http://schemas.microsoft.com/office/drawing/2010/main" val="0"/>
              </a:ext>
            </a:extLst>
          </a:blip>
          <a:srcRect l="21065" r="14070" b="14271"/>
          <a:stretch/>
        </p:blipFill>
        <p:spPr bwMode="auto">
          <a:xfrm>
            <a:off x="8570652" y="1556951"/>
            <a:ext cx="3492844" cy="2520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43913" y="945458"/>
            <a:ext cx="7149504"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en-US" b="0" i="0" spc="300" dirty="0" smtClean="0">
                <a:solidFill>
                  <a:srgbClr val="374151"/>
                </a:solidFill>
                <a:effectLst/>
                <a:latin typeface="Calibri" panose="020F0502020204030204" pitchFamily="34" charset="0"/>
                <a:cs typeface="Calibri" panose="020F0502020204030204" pitchFamily="34" charset="0"/>
              </a:rPr>
              <a:t>I would advise the user to verify the email sender's identity by cross-checking with known contact information or contacting the colleague through a different communication channel. </a:t>
            </a:r>
          </a:p>
          <a:p>
            <a:pPr marL="285750" indent="-285750">
              <a:lnSpc>
                <a:spcPct val="200000"/>
              </a:lnSpc>
              <a:buFont typeface="Arial" panose="020B0604020202020204" pitchFamily="34" charset="0"/>
              <a:buChar char="•"/>
            </a:pPr>
            <a:endParaRPr lang="en-US" spc="300" dirty="0">
              <a:solidFill>
                <a:srgbClr val="374151"/>
              </a:solidFill>
              <a:latin typeface="Calibri" panose="020F0502020204030204" pitchFamily="34" charset="0"/>
              <a:cs typeface="Calibri" panose="020F0502020204030204" pitchFamily="34" charset="0"/>
            </a:endParaRPr>
          </a:p>
          <a:p>
            <a:pPr marL="285750" indent="-285750">
              <a:lnSpc>
                <a:spcPct val="200000"/>
              </a:lnSpc>
              <a:buFont typeface="Arial" panose="020B0604020202020204" pitchFamily="34" charset="0"/>
              <a:buChar char="•"/>
            </a:pPr>
            <a:r>
              <a:rPr lang="en-US" b="0" i="0" spc="300" dirty="0" smtClean="0">
                <a:solidFill>
                  <a:srgbClr val="374151"/>
                </a:solidFill>
                <a:effectLst/>
                <a:latin typeface="Calibri" panose="020F0502020204030204" pitchFamily="34" charset="0"/>
                <a:cs typeface="Calibri" panose="020F0502020204030204" pitchFamily="34" charset="0"/>
              </a:rPr>
              <a:t>It's essential to remind users not to click on links or download attachments from unfamiliar or suspicious emails.</a:t>
            </a:r>
            <a:endParaRPr lang="en-IN" spc="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386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7566" y="256436"/>
            <a:ext cx="5113836"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Phishing Awareness</a:t>
            </a:r>
          </a:p>
        </p:txBody>
      </p:sp>
      <p:sp>
        <p:nvSpPr>
          <p:cNvPr id="5" name="Rectangle 4"/>
          <p:cNvSpPr/>
          <p:nvPr/>
        </p:nvSpPr>
        <p:spPr>
          <a:xfrm>
            <a:off x="929426" y="1406581"/>
            <a:ext cx="6522934" cy="1477328"/>
          </a:xfrm>
          <a:prstGeom prst="rect">
            <a:avLst/>
          </a:prstGeom>
        </p:spPr>
        <p:txBody>
          <a:bodyPr wrap="square">
            <a:spAutoFit/>
          </a:bodyPr>
          <a:lstStyle/>
          <a:p>
            <a:pPr marL="285750" indent="-285750">
              <a:buFont typeface="Arial" panose="020B0604020202020204" pitchFamily="34" charset="0"/>
              <a:buChar char="•"/>
            </a:pPr>
            <a:r>
              <a:rPr lang="en-US" b="0" i="0" spc="300" dirty="0" smtClean="0">
                <a:solidFill>
                  <a:srgbClr val="374151"/>
                </a:solidFill>
                <a:effectLst/>
                <a:latin typeface="Calibri" panose="020F0502020204030204" pitchFamily="34" charset="0"/>
                <a:cs typeface="Calibri" panose="020F0502020204030204" pitchFamily="34" charset="0"/>
              </a:rPr>
              <a:t>A user clicks on a link in an email claiming to be from the IT department, leading to a phishing site. How would you educate the user to recognize such phishing attempts in the future?</a:t>
            </a:r>
            <a:endParaRPr lang="en-IN" spc="3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933387" y="1854314"/>
            <a:ext cx="3444185" cy="3444185"/>
          </a:xfrm>
          <a:prstGeom prst="rect">
            <a:avLst/>
          </a:prstGeom>
        </p:spPr>
      </p:pic>
      <p:sp>
        <p:nvSpPr>
          <p:cNvPr id="8" name="Rectangle 7"/>
          <p:cNvSpPr/>
          <p:nvPr/>
        </p:nvSpPr>
        <p:spPr>
          <a:xfrm>
            <a:off x="872760" y="3233506"/>
            <a:ext cx="6820114" cy="2677656"/>
          </a:xfrm>
          <a:prstGeom prst="rect">
            <a:avLst/>
          </a:prstGeom>
        </p:spPr>
        <p:txBody>
          <a:bodyPr wrap="square">
            <a:spAutoFit/>
          </a:bodyPr>
          <a:lstStyle/>
          <a:p>
            <a:pPr>
              <a:lnSpc>
                <a:spcPct val="150000"/>
              </a:lnSpc>
            </a:pPr>
            <a:r>
              <a:rPr lang="en-US" sz="1600" b="1" spc="300" dirty="0" smtClean="0">
                <a:solidFill>
                  <a:srgbClr val="374151"/>
                </a:solidFill>
                <a:latin typeface="Calibri" panose="020F0502020204030204" pitchFamily="34" charset="0"/>
                <a:cs typeface="Calibri" panose="020F0502020204030204" pitchFamily="34" charset="0"/>
              </a:rPr>
              <a:t>ANSWER : </a:t>
            </a:r>
            <a:r>
              <a:rPr lang="en-US" sz="1600" spc="300" dirty="0" smtClean="0">
                <a:solidFill>
                  <a:srgbClr val="374151"/>
                </a:solidFill>
                <a:latin typeface="Calibri" panose="020F0502020204030204" pitchFamily="34" charset="0"/>
                <a:cs typeface="Calibri" panose="020F0502020204030204" pitchFamily="34" charset="0"/>
              </a:rPr>
              <a:t>I </a:t>
            </a:r>
            <a:r>
              <a:rPr lang="en-US" sz="1600" spc="300" dirty="0">
                <a:solidFill>
                  <a:srgbClr val="374151"/>
                </a:solidFill>
                <a:latin typeface="Calibri" panose="020F0502020204030204" pitchFamily="34" charset="0"/>
                <a:cs typeface="Calibri" panose="020F0502020204030204" pitchFamily="34" charset="0"/>
              </a:rPr>
              <a:t>would conduct regular phishing simulation exercises to test and improve employees' ability to recognize phishing attempts.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In </a:t>
            </a:r>
            <a:r>
              <a:rPr lang="en-US" sz="1600" spc="300" dirty="0">
                <a:solidFill>
                  <a:srgbClr val="374151"/>
                </a:solidFill>
                <a:latin typeface="Calibri" panose="020F0502020204030204" pitchFamily="34" charset="0"/>
                <a:cs typeface="Calibri" panose="020F0502020204030204" pitchFamily="34" charset="0"/>
              </a:rPr>
              <a:t>addition, continuous education programs can provide tips and examples of phishing scenarios to raise awareness.</a:t>
            </a:r>
            <a:endParaRPr lang="en-IN" sz="1600" spc="30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541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4166" y="127647"/>
            <a:ext cx="4926092"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Malware Detection</a:t>
            </a:r>
          </a:p>
        </p:txBody>
      </p:sp>
      <p:sp>
        <p:nvSpPr>
          <p:cNvPr id="5" name="Rectangle 4"/>
          <p:cNvSpPr/>
          <p:nvPr/>
        </p:nvSpPr>
        <p:spPr>
          <a:xfrm>
            <a:off x="1164626" y="1371868"/>
            <a:ext cx="6916384" cy="830997"/>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A user reports a slow computer and unexpected pop-ups. How would you investigate and remediate a potential malware infection on their system?</a:t>
            </a:r>
            <a:endParaRPr lang="en-IN" sz="1600" spc="300" dirty="0">
              <a:solidFill>
                <a:srgbClr val="374151"/>
              </a:solidFill>
              <a:latin typeface="Calibri" panose="020F0502020204030204" pitchFamily="34" charset="0"/>
              <a:cs typeface="Calibri" panose="020F0502020204030204" pitchFamily="34" charset="0"/>
            </a:endParaRPr>
          </a:p>
        </p:txBody>
      </p:sp>
      <p:pic>
        <p:nvPicPr>
          <p:cNvPr id="4098" name="Picture 2" descr="Detecting Malware | Malware Detection and Removal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258" y="1371868"/>
            <a:ext cx="2823210" cy="26605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67790" y="2878226"/>
            <a:ext cx="6713220" cy="1815882"/>
          </a:xfrm>
          <a:prstGeom prst="rect">
            <a:avLst/>
          </a:prstGeom>
        </p:spPr>
        <p:txBody>
          <a:bodyPr wrap="square">
            <a:spAutoFit/>
          </a:bodyPr>
          <a:lstStyle/>
          <a:p>
            <a:r>
              <a:rPr lang="en-US" sz="1600" b="1" i="0" spc="300" dirty="0" smtClean="0">
                <a:solidFill>
                  <a:srgbClr val="374151"/>
                </a:solidFill>
                <a:effectLst/>
                <a:latin typeface="Calibri" panose="020F0502020204030204" pitchFamily="34" charset="0"/>
                <a:cs typeface="Calibri" panose="020F0502020204030204" pitchFamily="34" charset="0"/>
              </a:rPr>
              <a:t>Answer : </a:t>
            </a:r>
            <a:r>
              <a:rPr lang="en-US" sz="1600" b="0" i="0" spc="300" dirty="0" smtClean="0">
                <a:solidFill>
                  <a:srgbClr val="374151"/>
                </a:solidFill>
                <a:effectLst/>
                <a:latin typeface="Calibri" panose="020F0502020204030204" pitchFamily="34" charset="0"/>
                <a:cs typeface="Calibri" panose="020F0502020204030204" pitchFamily="34" charset="0"/>
              </a:rPr>
              <a:t>I would isolate the affected system from the network, run a full antivirus scan, and remove the malware. </a:t>
            </a:r>
          </a:p>
          <a:p>
            <a:endParaRPr lang="en-US" sz="1600" spc="300" dirty="0">
              <a:solidFill>
                <a:srgbClr val="374151"/>
              </a:solidFill>
              <a:latin typeface="Calibri" panose="020F0502020204030204" pitchFamily="34" charset="0"/>
              <a:cs typeface="Calibri" panose="020F0502020204030204" pitchFamily="34" charset="0"/>
            </a:endParaRPr>
          </a:p>
          <a:p>
            <a:r>
              <a:rPr lang="en-US" sz="1600" b="0" i="0" spc="300" dirty="0" smtClean="0">
                <a:solidFill>
                  <a:srgbClr val="374151"/>
                </a:solidFill>
                <a:effectLst/>
                <a:latin typeface="Calibri" panose="020F0502020204030204" pitchFamily="34" charset="0"/>
                <a:cs typeface="Calibri" panose="020F0502020204030204" pitchFamily="34" charset="0"/>
              </a:rPr>
              <a:t>Post-incident, I would analyze how the malware entered the system and strengthen security measures to prevent future infections.</a:t>
            </a:r>
            <a:endParaRPr lang="en-IN" sz="1600" spc="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3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9040" y="1444531"/>
            <a:ext cx="9658030" cy="584775"/>
          </a:xfrm>
          <a:prstGeom prst="rect">
            <a:avLst/>
          </a:prstGeom>
        </p:spPr>
        <p:txBody>
          <a:bodyPr wrap="square">
            <a:spAutoFit/>
          </a:bodyPr>
          <a:lstStyle/>
          <a:p>
            <a:pPr marL="285750" indent="-285750">
              <a:buFont typeface="Arial" panose="020B0604020202020204" pitchFamily="34" charset="0"/>
              <a:buChar char="•"/>
            </a:pPr>
            <a:r>
              <a:rPr lang="en-US" sz="1600" spc="300" dirty="0">
                <a:solidFill>
                  <a:srgbClr val="374151"/>
                </a:solidFill>
                <a:latin typeface="Calibri" panose="020F0502020204030204" pitchFamily="34" charset="0"/>
                <a:cs typeface="Calibri" panose="020F0502020204030204" pitchFamily="34" charset="0"/>
              </a:rPr>
              <a:t>The organization's file server has been encrypted by ransomware. Describe the steps you would take to contain the incident and recover the data.</a:t>
            </a:r>
            <a:endParaRPr lang="en-IN" sz="1600" spc="300"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3407180" y="462497"/>
            <a:ext cx="5841279" cy="707886"/>
          </a:xfrm>
          <a:prstGeom prst="rect">
            <a:avLst/>
          </a:prstGeom>
          <a:noFill/>
        </p:spPr>
        <p:txBody>
          <a:bodyPr wrap="none" lIns="91440" tIns="45720" rIns="91440" bIns="45720">
            <a:spAutoFit/>
          </a:bodyPr>
          <a:lstStyle/>
          <a:p>
            <a:pPr algn="ctr"/>
            <a:r>
              <a:rPr lang="en-IN" sz="4000" b="1" spc="300" dirty="0">
                <a:ln w="0"/>
                <a:solidFill>
                  <a:srgbClr val="0070C0"/>
                </a:solidFill>
                <a:effectLst>
                  <a:reflection blurRad="6350" stA="53000" endA="300" endPos="35500" dir="5400000" sy="-90000" algn="bl" rotWithShape="0"/>
                </a:effectLst>
              </a:rPr>
              <a:t>Ransomware Response</a:t>
            </a:r>
          </a:p>
        </p:txBody>
      </p:sp>
      <p:sp>
        <p:nvSpPr>
          <p:cNvPr id="7" name="Rectangle 6"/>
          <p:cNvSpPr/>
          <p:nvPr/>
        </p:nvSpPr>
        <p:spPr>
          <a:xfrm>
            <a:off x="1321639" y="2642009"/>
            <a:ext cx="7033691" cy="2677656"/>
          </a:xfrm>
          <a:prstGeom prst="rect">
            <a:avLst/>
          </a:prstGeom>
        </p:spPr>
        <p:txBody>
          <a:bodyPr wrap="square">
            <a:spAutoFit/>
          </a:bodyPr>
          <a:lstStyle/>
          <a:p>
            <a:pPr>
              <a:lnSpc>
                <a:spcPct val="150000"/>
              </a:lnSpc>
            </a:pPr>
            <a:r>
              <a:rPr lang="en-US" sz="1600" b="1" spc="300" dirty="0">
                <a:solidFill>
                  <a:srgbClr val="374151"/>
                </a:solidFill>
                <a:latin typeface="Calibri" panose="020F0502020204030204" pitchFamily="34" charset="0"/>
                <a:cs typeface="Calibri" panose="020F0502020204030204" pitchFamily="34" charset="0"/>
              </a:rPr>
              <a:t>Answer </a:t>
            </a:r>
            <a:r>
              <a:rPr lang="en-US" sz="1600" spc="300" dirty="0">
                <a:solidFill>
                  <a:srgbClr val="374151"/>
                </a:solidFill>
                <a:latin typeface="Calibri" panose="020F0502020204030204" pitchFamily="34" charset="0"/>
                <a:cs typeface="Calibri" panose="020F0502020204030204" pitchFamily="34" charset="0"/>
              </a:rPr>
              <a:t>: I would immediately disconnect affected systems from the network to prevent further spread, report the incident to law enforcement, and assess the organization's backup systems for data restoration. </a:t>
            </a:r>
            <a:endParaRPr lang="en-US" sz="1600" spc="300" dirty="0" smtClean="0">
              <a:solidFill>
                <a:srgbClr val="374151"/>
              </a:solidFill>
              <a:latin typeface="Calibri" panose="020F0502020204030204" pitchFamily="34" charset="0"/>
              <a:cs typeface="Calibri" panose="020F0502020204030204" pitchFamily="34" charset="0"/>
            </a:endParaRPr>
          </a:p>
          <a:p>
            <a:pPr>
              <a:lnSpc>
                <a:spcPct val="150000"/>
              </a:lnSpc>
            </a:pPr>
            <a:endParaRPr lang="en-US" sz="1600" spc="300" dirty="0">
              <a:solidFill>
                <a:srgbClr val="374151"/>
              </a:solidFill>
              <a:latin typeface="Calibri" panose="020F0502020204030204" pitchFamily="34" charset="0"/>
              <a:cs typeface="Calibri" panose="020F0502020204030204" pitchFamily="34" charset="0"/>
            </a:endParaRPr>
          </a:p>
          <a:p>
            <a:pPr>
              <a:lnSpc>
                <a:spcPct val="150000"/>
              </a:lnSpc>
            </a:pPr>
            <a:r>
              <a:rPr lang="en-US" sz="1600" spc="300" dirty="0" smtClean="0">
                <a:solidFill>
                  <a:srgbClr val="374151"/>
                </a:solidFill>
                <a:latin typeface="Calibri" panose="020F0502020204030204" pitchFamily="34" charset="0"/>
                <a:cs typeface="Calibri" panose="020F0502020204030204" pitchFamily="34" charset="0"/>
              </a:rPr>
              <a:t>The </a:t>
            </a:r>
            <a:r>
              <a:rPr lang="en-US" sz="1600" spc="300" dirty="0">
                <a:solidFill>
                  <a:srgbClr val="374151"/>
                </a:solidFill>
                <a:latin typeface="Calibri" panose="020F0502020204030204" pitchFamily="34" charset="0"/>
                <a:cs typeface="Calibri" panose="020F0502020204030204" pitchFamily="34" charset="0"/>
              </a:rPr>
              <a:t>incident should be thoroughly investigated to identify the entry point and improve defenses.</a:t>
            </a:r>
            <a:endParaRPr lang="en-IN" sz="1600" spc="300" dirty="0">
              <a:solidFill>
                <a:srgbClr val="374151"/>
              </a:solidFill>
              <a:latin typeface="Calibri" panose="020F0502020204030204" pitchFamily="34" charset="0"/>
              <a:cs typeface="Calibri" panose="020F0502020204030204" pitchFamily="34" charset="0"/>
            </a:endParaRPr>
          </a:p>
        </p:txBody>
      </p:sp>
      <p:pic>
        <p:nvPicPr>
          <p:cNvPr id="8" name="Picture 2" descr="8 Critical Steps: Ransomware response plan for businesses"/>
          <p:cNvPicPr>
            <a:picLocks noChangeAspect="1" noChangeArrowheads="1"/>
          </p:cNvPicPr>
          <p:nvPr/>
        </p:nvPicPr>
        <p:blipFill rotWithShape="1">
          <a:blip r:embed="rId2">
            <a:extLst>
              <a:ext uri="{28A0092B-C50C-407E-A947-70E740481C1C}">
                <a14:useLocalDpi xmlns:a14="http://schemas.microsoft.com/office/drawing/2010/main" val="0"/>
              </a:ext>
            </a:extLst>
          </a:blip>
          <a:srcRect l="19062" r="16296"/>
          <a:stretch/>
        </p:blipFill>
        <p:spPr bwMode="auto">
          <a:xfrm>
            <a:off x="8452263" y="2800349"/>
            <a:ext cx="2491860" cy="217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2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1272</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cp:revision>
  <dcterms:created xsi:type="dcterms:W3CDTF">2024-01-30T14:57:40Z</dcterms:created>
  <dcterms:modified xsi:type="dcterms:W3CDTF">2024-01-31T14:31:23Z</dcterms:modified>
</cp:coreProperties>
</file>