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83" r:id="rId5"/>
    <p:sldId id="284" r:id="rId6"/>
    <p:sldId id="285" r:id="rId7"/>
    <p:sldId id="286" r:id="rId8"/>
    <p:sldId id="287" r:id="rId9"/>
    <p:sldId id="288" r:id="rId10"/>
    <p:sldId id="289" r:id="rId11"/>
    <p:sldId id="260" r:id="rId12"/>
    <p:sldId id="261" r:id="rId13"/>
    <p:sldId id="262" r:id="rId14"/>
    <p:sldId id="290"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6" r:id="rId28"/>
    <p:sldId id="275" r:id="rId29"/>
    <p:sldId id="277" r:id="rId30"/>
    <p:sldId id="278" r:id="rId31"/>
    <p:sldId id="279" r:id="rId32"/>
    <p:sldId id="280" r:id="rId33"/>
    <p:sldId id="281" r:id="rId34"/>
    <p:sldId id="28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B4E2EF"/>
    <a:srgbClr val="002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074C7E-036B-48AB-A4B8-136E1A0D0784}"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3817-2491-46DB-8EE4-BFA648EE2165}" type="slidenum">
              <a:rPr lang="en-IN" smtClean="0"/>
              <a:t>‹#›</a:t>
            </a:fld>
            <a:endParaRPr lang="en-IN"/>
          </a:p>
        </p:txBody>
      </p:sp>
    </p:spTree>
    <p:extLst>
      <p:ext uri="{BB962C8B-B14F-4D97-AF65-F5344CB8AC3E}">
        <p14:creationId xmlns:p14="http://schemas.microsoft.com/office/powerpoint/2010/main" val="3678045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074C7E-036B-48AB-A4B8-136E1A0D0784}"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3817-2491-46DB-8EE4-BFA648EE2165}" type="slidenum">
              <a:rPr lang="en-IN" smtClean="0"/>
              <a:t>‹#›</a:t>
            </a:fld>
            <a:endParaRPr lang="en-IN"/>
          </a:p>
        </p:txBody>
      </p:sp>
    </p:spTree>
    <p:extLst>
      <p:ext uri="{BB962C8B-B14F-4D97-AF65-F5344CB8AC3E}">
        <p14:creationId xmlns:p14="http://schemas.microsoft.com/office/powerpoint/2010/main" val="75727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074C7E-036B-48AB-A4B8-136E1A0D0784}"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3817-2491-46DB-8EE4-BFA648EE2165}" type="slidenum">
              <a:rPr lang="en-IN" smtClean="0"/>
              <a:t>‹#›</a:t>
            </a:fld>
            <a:endParaRPr lang="en-IN"/>
          </a:p>
        </p:txBody>
      </p:sp>
    </p:spTree>
    <p:extLst>
      <p:ext uri="{BB962C8B-B14F-4D97-AF65-F5344CB8AC3E}">
        <p14:creationId xmlns:p14="http://schemas.microsoft.com/office/powerpoint/2010/main" val="114006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074C7E-036B-48AB-A4B8-136E1A0D0784}"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3817-2491-46DB-8EE4-BFA648EE2165}" type="slidenum">
              <a:rPr lang="en-IN" smtClean="0"/>
              <a:t>‹#›</a:t>
            </a:fld>
            <a:endParaRPr lang="en-IN"/>
          </a:p>
        </p:txBody>
      </p:sp>
    </p:spTree>
    <p:extLst>
      <p:ext uri="{BB962C8B-B14F-4D97-AF65-F5344CB8AC3E}">
        <p14:creationId xmlns:p14="http://schemas.microsoft.com/office/powerpoint/2010/main" val="149099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074C7E-036B-48AB-A4B8-136E1A0D0784}"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3817-2491-46DB-8EE4-BFA648EE2165}" type="slidenum">
              <a:rPr lang="en-IN" smtClean="0"/>
              <a:t>‹#›</a:t>
            </a:fld>
            <a:endParaRPr lang="en-IN"/>
          </a:p>
        </p:txBody>
      </p:sp>
    </p:spTree>
    <p:extLst>
      <p:ext uri="{BB962C8B-B14F-4D97-AF65-F5344CB8AC3E}">
        <p14:creationId xmlns:p14="http://schemas.microsoft.com/office/powerpoint/2010/main" val="2974523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074C7E-036B-48AB-A4B8-136E1A0D0784}"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43817-2491-46DB-8EE4-BFA648EE2165}" type="slidenum">
              <a:rPr lang="en-IN" smtClean="0"/>
              <a:t>‹#›</a:t>
            </a:fld>
            <a:endParaRPr lang="en-IN"/>
          </a:p>
        </p:txBody>
      </p:sp>
    </p:spTree>
    <p:extLst>
      <p:ext uri="{BB962C8B-B14F-4D97-AF65-F5344CB8AC3E}">
        <p14:creationId xmlns:p14="http://schemas.microsoft.com/office/powerpoint/2010/main" val="215014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074C7E-036B-48AB-A4B8-136E1A0D0784}" type="datetimeFigureOut">
              <a:rPr lang="en-IN" smtClean="0"/>
              <a:t>01-02-2024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443817-2491-46DB-8EE4-BFA648EE2165}" type="slidenum">
              <a:rPr lang="en-IN" smtClean="0"/>
              <a:t>‹#›</a:t>
            </a:fld>
            <a:endParaRPr lang="en-IN"/>
          </a:p>
        </p:txBody>
      </p:sp>
    </p:spTree>
    <p:extLst>
      <p:ext uri="{BB962C8B-B14F-4D97-AF65-F5344CB8AC3E}">
        <p14:creationId xmlns:p14="http://schemas.microsoft.com/office/powerpoint/2010/main" val="333871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074C7E-036B-48AB-A4B8-136E1A0D0784}" type="datetimeFigureOut">
              <a:rPr lang="en-IN" smtClean="0"/>
              <a:t>01-02-2024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443817-2491-46DB-8EE4-BFA648EE2165}" type="slidenum">
              <a:rPr lang="en-IN" smtClean="0"/>
              <a:t>‹#›</a:t>
            </a:fld>
            <a:endParaRPr lang="en-IN"/>
          </a:p>
        </p:txBody>
      </p:sp>
    </p:spTree>
    <p:extLst>
      <p:ext uri="{BB962C8B-B14F-4D97-AF65-F5344CB8AC3E}">
        <p14:creationId xmlns:p14="http://schemas.microsoft.com/office/powerpoint/2010/main" val="226967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74C7E-036B-48AB-A4B8-136E1A0D0784}" type="datetimeFigureOut">
              <a:rPr lang="en-IN" smtClean="0"/>
              <a:t>01-02-2024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443817-2491-46DB-8EE4-BFA648EE2165}" type="slidenum">
              <a:rPr lang="en-IN" smtClean="0"/>
              <a:t>‹#›</a:t>
            </a:fld>
            <a:endParaRPr lang="en-IN"/>
          </a:p>
        </p:txBody>
      </p:sp>
    </p:spTree>
    <p:extLst>
      <p:ext uri="{BB962C8B-B14F-4D97-AF65-F5344CB8AC3E}">
        <p14:creationId xmlns:p14="http://schemas.microsoft.com/office/powerpoint/2010/main" val="142396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074C7E-036B-48AB-A4B8-136E1A0D0784}"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43817-2491-46DB-8EE4-BFA648EE2165}" type="slidenum">
              <a:rPr lang="en-IN" smtClean="0"/>
              <a:t>‹#›</a:t>
            </a:fld>
            <a:endParaRPr lang="en-IN"/>
          </a:p>
        </p:txBody>
      </p:sp>
    </p:spTree>
    <p:extLst>
      <p:ext uri="{BB962C8B-B14F-4D97-AF65-F5344CB8AC3E}">
        <p14:creationId xmlns:p14="http://schemas.microsoft.com/office/powerpoint/2010/main" val="2606817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074C7E-036B-48AB-A4B8-136E1A0D0784}"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43817-2491-46DB-8EE4-BFA648EE2165}" type="slidenum">
              <a:rPr lang="en-IN" smtClean="0"/>
              <a:t>‹#›</a:t>
            </a:fld>
            <a:endParaRPr lang="en-IN"/>
          </a:p>
        </p:txBody>
      </p:sp>
    </p:spTree>
    <p:extLst>
      <p:ext uri="{BB962C8B-B14F-4D97-AF65-F5344CB8AC3E}">
        <p14:creationId xmlns:p14="http://schemas.microsoft.com/office/powerpoint/2010/main" val="426780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74C7E-036B-48AB-A4B8-136E1A0D0784}" type="datetimeFigureOut">
              <a:rPr lang="en-IN" smtClean="0"/>
              <a:t>01-02-2024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43817-2491-46DB-8EE4-BFA648EE2165}" type="slidenum">
              <a:rPr lang="en-IN" smtClean="0"/>
              <a:t>‹#›</a:t>
            </a:fld>
            <a:endParaRPr lang="en-IN"/>
          </a:p>
        </p:txBody>
      </p:sp>
    </p:spTree>
    <p:extLst>
      <p:ext uri="{BB962C8B-B14F-4D97-AF65-F5344CB8AC3E}">
        <p14:creationId xmlns:p14="http://schemas.microsoft.com/office/powerpoint/2010/main" val="4163358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295031" cy="6858000"/>
          </a:xfrm>
          <a:prstGeom prst="rect">
            <a:avLst/>
          </a:prstGeom>
        </p:spPr>
      </p:pic>
      <p:sp>
        <p:nvSpPr>
          <p:cNvPr id="5" name="TextBox 4"/>
          <p:cNvSpPr txBox="1"/>
          <p:nvPr/>
        </p:nvSpPr>
        <p:spPr>
          <a:xfrm>
            <a:off x="5032383" y="1937157"/>
            <a:ext cx="6098331" cy="2123658"/>
          </a:xfrm>
          <a:prstGeom prst="rect">
            <a:avLst/>
          </a:prstGeom>
          <a:noFill/>
        </p:spPr>
        <p:txBody>
          <a:bodyPr wrap="square" rtlCol="0">
            <a:spAutoFit/>
          </a:bodyPr>
          <a:lstStyle/>
          <a:p>
            <a:r>
              <a:rPr lang="en-US" sz="4400" spc="300" dirty="0" smtClean="0">
                <a:solidFill>
                  <a:srgbClr val="46AFCD"/>
                </a:solidFill>
                <a:latin typeface="Arial Black" panose="020B0A04020102020204" pitchFamily="34" charset="0"/>
              </a:rPr>
              <a:t>Principles of Cryptography</a:t>
            </a:r>
          </a:p>
          <a:p>
            <a:endParaRPr lang="en-IN" sz="4400" spc="300" dirty="0">
              <a:solidFill>
                <a:srgbClr val="46AFCD"/>
              </a:solidFill>
              <a:latin typeface="Arial Black" panose="020B0A04020102020204" pitchFamily="34" charset="0"/>
            </a:endParaRPr>
          </a:p>
        </p:txBody>
      </p:sp>
      <p:sp>
        <p:nvSpPr>
          <p:cNvPr id="6" name="TextBox 5"/>
          <p:cNvSpPr txBox="1"/>
          <p:nvPr/>
        </p:nvSpPr>
        <p:spPr>
          <a:xfrm>
            <a:off x="5550794" y="5414430"/>
            <a:ext cx="6744237" cy="800219"/>
          </a:xfrm>
          <a:prstGeom prst="rect">
            <a:avLst/>
          </a:prstGeom>
          <a:noFill/>
        </p:spPr>
        <p:txBody>
          <a:bodyPr wrap="square" rtlCol="0">
            <a:spAutoFit/>
          </a:bodyPr>
          <a:lstStyle/>
          <a:p>
            <a:r>
              <a:rPr lang="en-US" sz="1200" dirty="0" smtClean="0">
                <a:solidFill>
                  <a:schemeClr val="bg1"/>
                </a:solidFill>
              </a:rPr>
              <a:t>PRESENTED BY</a:t>
            </a:r>
          </a:p>
          <a:p>
            <a:r>
              <a:rPr lang="en-US" sz="2000" dirty="0" smtClean="0">
                <a:solidFill>
                  <a:schemeClr val="bg1"/>
                </a:solidFill>
                <a:effectLst>
                  <a:outerShdw blurRad="38100" dist="38100" dir="2700000" algn="tl">
                    <a:srgbClr val="000000">
                      <a:alpha val="43137"/>
                    </a:srgbClr>
                  </a:outerShdw>
                </a:effectLst>
                <a:latin typeface="Arial Black" panose="020B0A04020102020204" pitchFamily="34" charset="0"/>
              </a:rPr>
              <a:t>DINESH JEEV</a:t>
            </a:r>
          </a:p>
          <a:p>
            <a:r>
              <a:rPr lang="en-US" sz="1400" dirty="0" smtClean="0">
                <a:solidFill>
                  <a:srgbClr val="46AFCD"/>
                </a:solidFill>
                <a:effectLst>
                  <a:outerShdw blurRad="38100" dist="38100" dir="2700000" algn="tl">
                    <a:srgbClr val="000000">
                      <a:alpha val="43137"/>
                    </a:srgbClr>
                  </a:outerShdw>
                </a:effectLst>
                <a:latin typeface="Arial Black" panose="020B0A04020102020204" pitchFamily="34" charset="0"/>
              </a:rPr>
              <a:t>Certified: </a:t>
            </a:r>
            <a:r>
              <a:rPr lang="en-US" sz="1400" dirty="0" smtClean="0">
                <a:solidFill>
                  <a:schemeClr val="bg1"/>
                </a:solidFill>
                <a:effectLst>
                  <a:outerShdw blurRad="38100" dist="38100" dir="2700000" algn="tl">
                    <a:srgbClr val="000000">
                      <a:alpha val="43137"/>
                    </a:srgbClr>
                  </a:outerShdw>
                </a:effectLst>
                <a:latin typeface="Arial Black" panose="020B0A04020102020204" pitchFamily="34" charset="0"/>
              </a:rPr>
              <a:t>CEH | CEC | ISO27001 Lead Audit | CISA |</a:t>
            </a:r>
            <a:endParaRPr lang="en-IN" sz="1400"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
        <p:nvSpPr>
          <p:cNvPr id="7" name="Rectangle 6"/>
          <p:cNvSpPr/>
          <p:nvPr/>
        </p:nvSpPr>
        <p:spPr>
          <a:xfrm>
            <a:off x="5144925" y="3470652"/>
            <a:ext cx="5157887" cy="338554"/>
          </a:xfrm>
          <a:prstGeom prst="rect">
            <a:avLst/>
          </a:prstGeom>
        </p:spPr>
        <p:txBody>
          <a:bodyPr wrap="none">
            <a:spAutoFit/>
          </a:bodyPr>
          <a:lstStyle/>
          <a:p>
            <a:r>
              <a:rPr lang="en-US" sz="1600" spc="600" dirty="0" smtClean="0">
                <a:solidFill>
                  <a:schemeClr val="bg1"/>
                </a:solidFill>
              </a:rPr>
              <a:t>Unlocking the art of deception</a:t>
            </a:r>
            <a:r>
              <a:rPr lang="en-IN" sz="1600" spc="600" dirty="0" smtClean="0">
                <a:solidFill>
                  <a:schemeClr val="bg1"/>
                </a:solidFill>
              </a:rPr>
              <a:t>.</a:t>
            </a:r>
            <a:endParaRPr lang="en-IN" sz="1600" spc="600" dirty="0">
              <a:solidFill>
                <a:schemeClr val="bg1"/>
              </a:solidFill>
            </a:endParaRPr>
          </a:p>
        </p:txBody>
      </p:sp>
    </p:spTree>
    <p:extLst>
      <p:ext uri="{BB962C8B-B14F-4D97-AF65-F5344CB8AC3E}">
        <p14:creationId xmlns:p14="http://schemas.microsoft.com/office/powerpoint/2010/main" val="4134755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Cybersecurity Background Images – Browse 115,537 Stock Photos, Vectors, and  Video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10752"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038601" y="2306184"/>
            <a:ext cx="6693854" cy="1446550"/>
          </a:xfrm>
          <a:prstGeom prst="rect">
            <a:avLst/>
          </a:prstGeom>
          <a:noFill/>
        </p:spPr>
        <p:txBody>
          <a:bodyPr wrap="square" lIns="91440" tIns="45720" rIns="91440" bIns="45720">
            <a:spAutoFit/>
          </a:bodyPr>
          <a:lstStyle/>
          <a:p>
            <a:pPr algn="ctr"/>
            <a:r>
              <a:rPr lang="en-US" sz="8800" b="1" spc="300" dirty="0" smtClean="0">
                <a:ln w="0"/>
                <a:solidFill>
                  <a:srgbClr val="0070C0"/>
                </a:solidFill>
                <a:effectLst>
                  <a:reflection blurRad="6350" stA="53000" endA="300" endPos="35500" dir="5400000" sy="-90000" algn="bl" rotWithShape="0"/>
                </a:effectLst>
              </a:rPr>
              <a:t>ENCRYPTION</a:t>
            </a:r>
            <a:endParaRPr lang="en-IN" sz="8800" b="1" spc="300" dirty="0">
              <a:ln w="0"/>
              <a:solidFill>
                <a:srgbClr val="0070C0"/>
              </a:solidFill>
              <a:effectLst>
                <a:reflection blurRad="6350" stA="53000" endA="300" endPos="35500" dir="5400000" sy="-90000" algn="bl" rotWithShape="0"/>
              </a:effectLst>
            </a:endParaRPr>
          </a:p>
        </p:txBody>
      </p:sp>
      <p:sp>
        <p:nvSpPr>
          <p:cNvPr id="7" name="Rectangle 6"/>
          <p:cNvSpPr/>
          <p:nvPr/>
        </p:nvSpPr>
        <p:spPr>
          <a:xfrm>
            <a:off x="7244064" y="3521901"/>
            <a:ext cx="4727540" cy="461665"/>
          </a:xfrm>
          <a:prstGeom prst="rect">
            <a:avLst/>
          </a:prstGeom>
        </p:spPr>
        <p:txBody>
          <a:bodyPr wrap="square">
            <a:spAutoFit/>
          </a:bodyPr>
          <a:lstStyle/>
          <a:p>
            <a:r>
              <a:rPr lang="en-US" sz="2400" b="1" spc="600" dirty="0" smtClean="0">
                <a:solidFill>
                  <a:srgbClr val="002060"/>
                </a:solidFill>
              </a:rPr>
              <a:t>The Art of Deception</a:t>
            </a:r>
            <a:endParaRPr lang="en-IN" sz="2400" b="1" spc="600" dirty="0">
              <a:solidFill>
                <a:srgbClr val="002060"/>
              </a:solidFill>
            </a:endParaRPr>
          </a:p>
        </p:txBody>
      </p:sp>
    </p:spTree>
    <p:extLst>
      <p:ext uri="{BB962C8B-B14F-4D97-AF65-F5344CB8AC3E}">
        <p14:creationId xmlns:p14="http://schemas.microsoft.com/office/powerpoint/2010/main" val="4217923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64546" y="308572"/>
            <a:ext cx="5163786" cy="646331"/>
          </a:xfrm>
          <a:prstGeom prst="rect">
            <a:avLst/>
          </a:prstGeom>
          <a:noFill/>
        </p:spPr>
        <p:txBody>
          <a:bodyPr wrap="square" lIns="91440" tIns="45720" rIns="91440" bIns="45720">
            <a:spAutoFit/>
          </a:bodyPr>
          <a:lstStyle/>
          <a:p>
            <a:pPr algn="ctr"/>
            <a:r>
              <a:rPr lang="en-US" sz="3600" b="1" spc="300" dirty="0">
                <a:ln w="0"/>
                <a:solidFill>
                  <a:srgbClr val="0070C0"/>
                </a:solidFill>
                <a:effectLst>
                  <a:reflection blurRad="6350" stA="53000" endA="300" endPos="35500" dir="5400000" sy="-90000" algn="bl" rotWithShape="0"/>
                </a:effectLst>
              </a:rPr>
              <a:t>What is ENCRYPTION?</a:t>
            </a:r>
            <a:endParaRPr lang="en-IN" sz="36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997131" y="1664386"/>
            <a:ext cx="8930639" cy="68505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Data can be scrambled using encryption so that only authorized parties can decipher it.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997130" y="2797518"/>
            <a:ext cx="8930639" cy="68505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Technically speaking, it is the process of changing plaintext that can be read by humans into cipher text, which is unreadable text.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997130" y="3930650"/>
            <a:ext cx="7323910" cy="1973104"/>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In simpler terms, encryption changes readable data to make it seem randomized. A cryptographic key, or collection of numbers that the sender and the recipient of an encrypted message both agree upon, is needed for encryption.</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4762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85276" y="230194"/>
            <a:ext cx="6798357" cy="646331"/>
          </a:xfrm>
          <a:prstGeom prst="rect">
            <a:avLst/>
          </a:prstGeom>
          <a:noFill/>
        </p:spPr>
        <p:txBody>
          <a:bodyPr wrap="square" lIns="91440" tIns="45720" rIns="91440" bIns="45720">
            <a:spAutoFit/>
          </a:bodyPr>
          <a:lstStyle/>
          <a:p>
            <a:pPr algn="ctr"/>
            <a:r>
              <a:rPr lang="en-US" sz="3600" b="1" spc="300" dirty="0">
                <a:ln w="0"/>
                <a:solidFill>
                  <a:srgbClr val="0070C0"/>
                </a:solidFill>
                <a:effectLst>
                  <a:reflection blurRad="6350" stA="53000" endA="300" endPos="35500" dir="5400000" sy="-90000" algn="bl" rotWithShape="0"/>
                </a:effectLst>
              </a:rPr>
              <a:t>What is </a:t>
            </a:r>
            <a:r>
              <a:rPr lang="en-US" sz="3600" b="1" spc="300" dirty="0" smtClean="0">
                <a:ln w="0"/>
                <a:solidFill>
                  <a:srgbClr val="0070C0"/>
                </a:solidFill>
                <a:effectLst>
                  <a:reflection blurRad="6350" stA="53000" endA="300" endPos="35500" dir="5400000" sy="-90000" algn="bl" rotWithShape="0"/>
                </a:effectLst>
              </a:rPr>
              <a:t>DATA ENCRYPTION</a:t>
            </a:r>
            <a:r>
              <a:rPr lang="en-US" sz="3600" b="1" spc="300" dirty="0">
                <a:ln w="0"/>
                <a:solidFill>
                  <a:srgbClr val="0070C0"/>
                </a:solidFill>
                <a:effectLst>
                  <a:reflection blurRad="6350" stA="53000" endA="300" endPos="35500" dir="5400000" sy="-90000" algn="bl" rotWithShape="0"/>
                </a:effectLst>
              </a:rPr>
              <a:t>?</a:t>
            </a:r>
            <a:endParaRPr lang="en-IN" sz="3600" b="1" spc="300" dirty="0">
              <a:ln w="0"/>
              <a:solidFill>
                <a:srgbClr val="0070C0"/>
              </a:solidFill>
              <a:effectLst>
                <a:reflection blurRad="6350" stA="53000" endA="300" endPos="35500" dir="5400000" sy="-90000" algn="bl" rotWithShape="0"/>
              </a:effectLst>
            </a:endParaRPr>
          </a:p>
        </p:txBody>
      </p:sp>
      <p:sp>
        <p:nvSpPr>
          <p:cNvPr id="6" name="Rectangle 5"/>
          <p:cNvSpPr/>
          <p:nvPr/>
        </p:nvSpPr>
        <p:spPr>
          <a:xfrm>
            <a:off x="1036319" y="1488553"/>
            <a:ext cx="9766663" cy="127778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Data encryption is the process of taking the information or text that you need and converting it into a code (also known as "</a:t>
            </a: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cipher text</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that only those with the right key can decipher. The data needs to be converted back or decrypted in order to be usable.</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036318" y="3023911"/>
            <a:ext cx="8564881" cy="127778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Because encryption prevents </a:t>
            </a: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unauthorized individuals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from viewing the relevant and often sensitive information we communicate over the internet and through technological means, it is essential.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036318" y="4560745"/>
            <a:ext cx="7506791" cy="1857368"/>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a:t>
            </a: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decryption</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of the data requires a key, which only authorized individuals will possess. However, keep in mind that even encrypted information can occasionally be deciphered by people with sufficient knowledge or resources, some of whom might have evil intentions</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9465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9783" y="266003"/>
            <a:ext cx="6680548"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How data encryption works?</a:t>
            </a:r>
          </a:p>
        </p:txBody>
      </p:sp>
      <p:sp>
        <p:nvSpPr>
          <p:cNvPr id="5" name="Rectangle 4"/>
          <p:cNvSpPr/>
          <p:nvPr/>
        </p:nvSpPr>
        <p:spPr>
          <a:xfrm>
            <a:off x="670561" y="1300482"/>
            <a:ext cx="9492342" cy="127778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word </a:t>
            </a: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"plaintext" or "cleartext</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refers to the data that needs to be encrypted. The plaintext must be transmitted using specific encryption techniques, which are essentially mathematical operations on unprocessed data.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70560" y="2847090"/>
            <a:ext cx="9139645" cy="155952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plaintext is transformed into the encrypted data, sometimes referred to as </a:t>
            </a: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ciphertext</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using the specified key and an appropriate encryption technique. The recipient receives the ciphertext instead of the plaintext thanks to insecure communication connections.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70560" y="4545261"/>
            <a:ext cx="8186057" cy="155952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intended recipient can employ a decryption key to restore the ciphertext to its plaintext form after it has arrived at their location. This </a:t>
            </a: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decryption key</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which may or may not be the same as the key used to encrypt the communication, must always be kept a secret.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2561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18434" name="Picture 2" descr="Data Encryption PowerPoint Template - PPT Slides"/>
          <p:cNvPicPr>
            <a:picLocks noChangeAspect="1" noChangeArrowheads="1"/>
          </p:cNvPicPr>
          <p:nvPr/>
        </p:nvPicPr>
        <p:blipFill rotWithShape="1">
          <a:blip r:embed="rId2">
            <a:extLst>
              <a:ext uri="{28A0092B-C50C-407E-A947-70E740481C1C}">
                <a14:useLocalDpi xmlns:a14="http://schemas.microsoft.com/office/drawing/2010/main" val="0"/>
              </a:ext>
            </a:extLst>
          </a:blip>
          <a:srcRect t="16815" b="11528"/>
          <a:stretch/>
        </p:blipFill>
        <p:spPr bwMode="auto">
          <a:xfrm>
            <a:off x="1956239" y="1561514"/>
            <a:ext cx="8009722" cy="43047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85413" y="448883"/>
            <a:ext cx="6680548" cy="646331"/>
          </a:xfrm>
          <a:prstGeom prst="rect">
            <a:avLst/>
          </a:prstGeom>
          <a:noFill/>
        </p:spPr>
        <p:txBody>
          <a:bodyPr wrap="square" lIns="91440" tIns="45720" rIns="91440" bIns="45720">
            <a:spAutoFit/>
          </a:bodyPr>
          <a:lstStyle/>
          <a:p>
            <a:pPr algn="ctr"/>
            <a:r>
              <a:rPr lang="en-IN" sz="3600" b="1" spc="300" dirty="0" smtClean="0">
                <a:ln w="0"/>
                <a:solidFill>
                  <a:srgbClr val="0070C0"/>
                </a:solidFill>
                <a:effectLst>
                  <a:reflection blurRad="6350" stA="53000" endA="300" endPos="35500" dir="5400000" sy="-90000" algn="bl" rotWithShape="0"/>
                </a:effectLst>
              </a:rPr>
              <a:t>Benefits of Data </a:t>
            </a:r>
            <a:r>
              <a:rPr lang="en-IN" sz="3600" b="1" spc="300" dirty="0">
                <a:ln w="0"/>
                <a:solidFill>
                  <a:srgbClr val="0070C0"/>
                </a:solidFill>
                <a:effectLst>
                  <a:reflection blurRad="6350" stA="53000" endA="300" endPos="35500" dir="5400000" sy="-90000" algn="bl" rotWithShape="0"/>
                </a:effectLst>
              </a:rPr>
              <a:t>E</a:t>
            </a:r>
            <a:r>
              <a:rPr lang="en-IN" sz="3600" b="1" spc="300" dirty="0" smtClean="0">
                <a:ln w="0"/>
                <a:solidFill>
                  <a:srgbClr val="0070C0"/>
                </a:solidFill>
                <a:effectLst>
                  <a:reflection blurRad="6350" stA="53000" endA="300" endPos="35500" dir="5400000" sy="-90000" algn="bl" rotWithShape="0"/>
                </a:effectLst>
              </a:rPr>
              <a:t>ncryption</a:t>
            </a:r>
            <a:endParaRPr lang="en-IN" sz="3600" b="1" spc="300" dirty="0">
              <a:ln w="0"/>
              <a:solidFill>
                <a:srgbClr val="0070C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84809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31399" y="161499"/>
            <a:ext cx="8547213"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Types of Data Encryption Techniques</a:t>
            </a:r>
          </a:p>
        </p:txBody>
      </p:sp>
      <p:sp>
        <p:nvSpPr>
          <p:cNvPr id="5" name="Rectangle 4"/>
          <p:cNvSpPr/>
          <p:nvPr/>
        </p:nvSpPr>
        <p:spPr>
          <a:xfrm>
            <a:off x="1286283" y="1240971"/>
            <a:ext cx="3279296" cy="388696"/>
          </a:xfrm>
          <a:prstGeom prst="rect">
            <a:avLst/>
          </a:prstGeom>
        </p:spPr>
        <p:txBody>
          <a:bodyPr wrap="square">
            <a:spAutoFit/>
          </a:bodyPr>
          <a:lstStyle/>
          <a:p>
            <a:pPr>
              <a:lnSpc>
                <a:spcPct val="107000"/>
              </a:lnSpc>
              <a:spcAft>
                <a:spcPts val="800"/>
              </a:spcAft>
            </a:pP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Symmetric Encryption</a:t>
            </a:r>
            <a:endParaRPr lang="en-IN"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286282" y="1975645"/>
            <a:ext cx="9503637" cy="981423"/>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sender and the receiver need to have access to the same key in order to use this technique, which is also known as private-key cryptography or a secret key algorithm.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286282" y="3126769"/>
            <a:ext cx="9033375" cy="127778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Therefore, before the message can be encrypted, the recipient needs to have the key. Since there is less chance of a third party infiltration, closed systems are the ideal prospects for this technique.</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286282" y="4563565"/>
            <a:ext cx="7505021" cy="127778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Symmetric encryption is quicker than asymmetric encryption, which is a plus. On the downside, both parties must ensure that the key is safely stored and only accessible to the appropriate software.</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511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ypes of Encryption: What to Know About Symmetric vs Asymmetric Encryption  - InfoSec Insights"/>
          <p:cNvPicPr/>
          <p:nvPr/>
        </p:nvPicPr>
        <p:blipFill>
          <a:blip r:embed="rId2">
            <a:extLst>
              <a:ext uri="{28A0092B-C50C-407E-A947-70E740481C1C}">
                <a14:useLocalDpi xmlns:a14="http://schemas.microsoft.com/office/drawing/2010/main" val="0"/>
              </a:ext>
            </a:extLst>
          </a:blip>
          <a:srcRect/>
          <a:stretch>
            <a:fillRect/>
          </a:stretch>
        </p:blipFill>
        <p:spPr bwMode="auto">
          <a:xfrm>
            <a:off x="1476103" y="1240972"/>
            <a:ext cx="8856617" cy="4180114"/>
          </a:xfrm>
          <a:prstGeom prst="rect">
            <a:avLst/>
          </a:prstGeom>
          <a:noFill/>
          <a:ln>
            <a:noFill/>
          </a:ln>
        </p:spPr>
      </p:pic>
    </p:spTree>
    <p:extLst>
      <p:ext uri="{BB962C8B-B14F-4D97-AF65-F5344CB8AC3E}">
        <p14:creationId xmlns:p14="http://schemas.microsoft.com/office/powerpoint/2010/main" val="1672811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1419" y="200685"/>
            <a:ext cx="5451878" cy="646331"/>
          </a:xfrm>
          <a:prstGeom prst="rect">
            <a:avLst/>
          </a:prstGeom>
          <a:noFill/>
        </p:spPr>
        <p:txBody>
          <a:bodyPr wrap="square" lIns="91440" tIns="45720" rIns="91440" bIns="45720">
            <a:spAutoFit/>
          </a:bodyPr>
          <a:lstStyle/>
          <a:p>
            <a:pPr algn="ctr"/>
            <a:r>
              <a:rPr lang="en-US" sz="3600" b="1" spc="300" dirty="0">
                <a:ln w="0"/>
                <a:solidFill>
                  <a:srgbClr val="0070C0"/>
                </a:solidFill>
                <a:effectLst>
                  <a:reflection blurRad="6350" stA="53000" endA="300" endPos="35500" dir="5400000" sy="-90000" algn="bl" rotWithShape="0"/>
                </a:effectLst>
              </a:rPr>
              <a:t>Asymmetric Encryption</a:t>
            </a:r>
            <a:endParaRPr lang="en-IN" sz="36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1375952" y="1488550"/>
            <a:ext cx="8969829" cy="157414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This technique, also known as public-key cryptography, encrypts data using two keys—a public key and a private key—that are mathematically linked. It doesn't matter which key you chose first; the user uses one for encryption and the other for decryption</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375951" y="3272970"/>
            <a:ext cx="8969829" cy="127778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As the name suggests, everyone may access the public key, however the intended recipients are the only ones who have access to the private key, which they require to decode the messages.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375950" y="4761027"/>
            <a:ext cx="9126585" cy="981423"/>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"asymmetric" aspect stems from the fact that both keys are just pairs of huge numbers that aren't identical but are coupled with one another.</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1682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Asymmetric encryption primitive. | Download Scientific Diagram"/>
          <p:cNvPicPr/>
          <p:nvPr/>
        </p:nvPicPr>
        <p:blipFill>
          <a:blip r:embed="rId2">
            <a:extLst>
              <a:ext uri="{28A0092B-C50C-407E-A947-70E740481C1C}">
                <a14:useLocalDpi xmlns:a14="http://schemas.microsoft.com/office/drawing/2010/main" val="0"/>
              </a:ext>
            </a:extLst>
          </a:blip>
          <a:srcRect/>
          <a:stretch>
            <a:fillRect/>
          </a:stretch>
        </p:blipFill>
        <p:spPr bwMode="auto">
          <a:xfrm>
            <a:off x="1802674" y="940525"/>
            <a:ext cx="7903029" cy="4689566"/>
          </a:xfrm>
          <a:prstGeom prst="rect">
            <a:avLst/>
          </a:prstGeom>
          <a:noFill/>
          <a:ln>
            <a:noFill/>
          </a:ln>
        </p:spPr>
      </p:pic>
    </p:spTree>
    <p:extLst>
      <p:ext uri="{BB962C8B-B14F-4D97-AF65-F5344CB8AC3E}">
        <p14:creationId xmlns:p14="http://schemas.microsoft.com/office/powerpoint/2010/main" val="2877824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3140" y="344380"/>
            <a:ext cx="4104522"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What is Hashing?</a:t>
            </a:r>
          </a:p>
        </p:txBody>
      </p:sp>
      <p:sp>
        <p:nvSpPr>
          <p:cNvPr id="5" name="Rectangle 4"/>
          <p:cNvSpPr/>
          <p:nvPr/>
        </p:nvSpPr>
        <p:spPr>
          <a:xfrm>
            <a:off x="1062446" y="1347540"/>
            <a:ext cx="9818914" cy="968278"/>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For a set of data or message, hashing creates a unique signature of a fixed length. Due to each message's unique hash, even little modifications to the data may be easily tracked.</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062445" y="2787446"/>
            <a:ext cx="9466217" cy="68505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Hashing makes it impossible to reverse or decrypt data once it has been encrypted. Hashing is therefore limited to data verification.</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7" name="Picture 6" descr="security - Fundamental difference between Hashing and Encryption algorithms  - Stack Overflow"/>
          <p:cNvPicPr/>
          <p:nvPr/>
        </p:nvPicPr>
        <p:blipFill>
          <a:blip r:embed="rId2">
            <a:extLst>
              <a:ext uri="{28A0092B-C50C-407E-A947-70E740481C1C}">
                <a14:useLocalDpi xmlns:a14="http://schemas.microsoft.com/office/drawing/2010/main" val="0"/>
              </a:ext>
            </a:extLst>
          </a:blip>
          <a:srcRect/>
          <a:stretch>
            <a:fillRect/>
          </a:stretch>
        </p:blipFill>
        <p:spPr bwMode="auto">
          <a:xfrm>
            <a:off x="2859359" y="3811224"/>
            <a:ext cx="5801315" cy="1952625"/>
          </a:xfrm>
          <a:prstGeom prst="rect">
            <a:avLst/>
          </a:prstGeom>
          <a:noFill/>
          <a:ln>
            <a:noFill/>
          </a:ln>
        </p:spPr>
      </p:pic>
    </p:spTree>
    <p:extLst>
      <p:ext uri="{BB962C8B-B14F-4D97-AF65-F5344CB8AC3E}">
        <p14:creationId xmlns:p14="http://schemas.microsoft.com/office/powerpoint/2010/main" val="355748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2925" y="1547107"/>
            <a:ext cx="8168640" cy="157414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smtClean="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In the field of technology, the term "</a:t>
            </a:r>
            <a:r>
              <a:rPr lang="en-US" b="1" spc="300" dirty="0" smtClean="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cryptography</a:t>
            </a:r>
            <a:r>
              <a:rPr lang="en-US" spc="300" dirty="0" smtClean="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refers to secure information and communication methods that use fundamental mathematical concepts and a system of calculations based on rules, or "algorithms," to manipulate messages in ways that are difficult to read. </a:t>
            </a:r>
            <a:endParaRPr lang="en-IN" sz="1400" spc="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4023360" y="117566"/>
            <a:ext cx="4495654" cy="1938992"/>
          </a:xfrm>
          <a:prstGeom prst="rect">
            <a:avLst/>
          </a:prstGeom>
          <a:noFill/>
        </p:spPr>
        <p:txBody>
          <a:bodyPr wrap="none" rtlCol="0">
            <a:spAutoFit/>
          </a:bodyPr>
          <a:lstStyle/>
          <a:p>
            <a:r>
              <a:rPr lang="en-US" sz="6000" b="1" dirty="0">
                <a:solidFill>
                  <a:schemeClr val="accent1">
                    <a:lumMod val="75000"/>
                  </a:schemeClr>
                </a:solidFill>
              </a:rPr>
              <a:t>Cryptography</a:t>
            </a:r>
            <a:endParaRPr lang="en-IN" sz="6000" dirty="0">
              <a:solidFill>
                <a:schemeClr val="accent1">
                  <a:lumMod val="75000"/>
                </a:schemeClr>
              </a:solidFill>
            </a:endParaRPr>
          </a:p>
          <a:p>
            <a:endParaRPr lang="en-IN" sz="6000" dirty="0">
              <a:solidFill>
                <a:schemeClr val="accent1">
                  <a:lumMod val="75000"/>
                </a:schemeClr>
              </a:solidFill>
            </a:endParaRPr>
          </a:p>
        </p:txBody>
      </p:sp>
      <p:sp>
        <p:nvSpPr>
          <p:cNvPr id="6" name="Rectangle 5"/>
          <p:cNvSpPr/>
          <p:nvPr/>
        </p:nvSpPr>
        <p:spPr>
          <a:xfrm>
            <a:off x="975359" y="3569861"/>
            <a:ext cx="6444343" cy="1857368"/>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These algorithms are used in the generation of cryptographic keys, digital signatures, data privacy protection, online browsing on the internet, and the security of private transactions like debit and credit card purchases.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3074" name="Picture 2" descr="Learn Cryptography - Apps on Google 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5505" y="3317371"/>
            <a:ext cx="2362346" cy="2362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982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157882"/>
            <a:ext cx="8264434" cy="3994042"/>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Although many internet security professionals don't even think of hashing as a true encryption technique, the distinction is sufficiently hazy to allow the classification to continue. </a:t>
            </a:r>
          </a:p>
          <a:p>
            <a:pPr marL="285750" indent="-285750">
              <a:lnSpc>
                <a:spcPct val="150000"/>
              </a:lnSpc>
              <a:spcAft>
                <a:spcPts val="800"/>
              </a:spcAft>
              <a:buFont typeface="Arial" panose="020B0604020202020204" pitchFamily="34" charset="0"/>
              <a:buChar char="•"/>
            </a:pPr>
            <a:endPar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In the end, it's a powerful technique to demonstrate that the data hasn't been altered. After reviewing the various data encryption methods, let's move on to learning the various encryption algorithms.</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5779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26966" y="342370"/>
            <a:ext cx="5045548"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Encryption Algorithm</a:t>
            </a:r>
          </a:p>
        </p:txBody>
      </p:sp>
      <p:sp>
        <p:nvSpPr>
          <p:cNvPr id="5" name="Rectangle 4"/>
          <p:cNvSpPr/>
          <p:nvPr/>
        </p:nvSpPr>
        <p:spPr>
          <a:xfrm>
            <a:off x="1345808" y="1570365"/>
            <a:ext cx="10063089" cy="2229456"/>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Encryption Algorithm are used to convert the data into ciphertext using encryption methods. </a:t>
            </a:r>
            <a:endParaRPr lang="en-US"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Data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can be altered predictably by an algorithm using the encryption key, making the encrypted data appear random; yet, the encrypted data can be decrypted and returned to plaintext using the decryption key.</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345808" y="4089010"/>
            <a:ext cx="10639865" cy="923330"/>
          </a:xfrm>
          <a:prstGeom prst="rect">
            <a:avLst/>
          </a:prstGeom>
        </p:spPr>
        <p:txBody>
          <a:bodyPr wrap="square">
            <a:spAutoFit/>
          </a:bodyPr>
          <a:lstStyle/>
          <a:p>
            <a:pPr>
              <a:lnSpc>
                <a:spcPct val="150000"/>
              </a:lnSpc>
              <a:spcAft>
                <a:spcPts val="800"/>
              </a:spcAft>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We will discuss about five most significant &amp; common algorithm that were in the market and used.</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5-Point Star 6"/>
          <p:cNvSpPr/>
          <p:nvPr/>
        </p:nvSpPr>
        <p:spPr>
          <a:xfrm>
            <a:off x="783102" y="4401848"/>
            <a:ext cx="253218" cy="253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4104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1629" y="430796"/>
            <a:ext cx="10756535" cy="584775"/>
          </a:xfrm>
          <a:prstGeom prst="rect">
            <a:avLst/>
          </a:prstGeom>
          <a:noFill/>
        </p:spPr>
        <p:txBody>
          <a:bodyPr wrap="square" lIns="91440" tIns="45720" rIns="91440" bIns="45720">
            <a:spAutoFit/>
          </a:bodyPr>
          <a:lstStyle/>
          <a:p>
            <a:pPr algn="ctr"/>
            <a:r>
              <a:rPr lang="en-IN" sz="3200" b="1" spc="300" dirty="0">
                <a:ln w="0"/>
                <a:solidFill>
                  <a:srgbClr val="0070C0"/>
                </a:solidFill>
                <a:effectLst>
                  <a:reflection blurRad="6350" stA="53000" endA="300" endPos="35500" dir="5400000" sy="-90000" algn="bl" rotWithShape="0"/>
                </a:effectLst>
              </a:rPr>
              <a:t>AES: </a:t>
            </a:r>
            <a:r>
              <a:rPr lang="en-US" sz="3200" b="1" spc="300" dirty="0">
                <a:ln w="0"/>
                <a:solidFill>
                  <a:srgbClr val="0070C0"/>
                </a:solidFill>
                <a:effectLst>
                  <a:reflection blurRad="6350" stA="53000" endA="300" endPos="35500" dir="5400000" sy="-90000" algn="bl" rotWithShape="0"/>
                </a:effectLst>
              </a:rPr>
              <a:t>The Advanced Encryption Standard (AES) </a:t>
            </a:r>
            <a:endParaRPr lang="en-IN" sz="32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683133" y="1391198"/>
            <a:ext cx="10316308" cy="1338828"/>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Advanced Encryption Standard (AES) is the </a:t>
            </a:r>
            <a:r>
              <a:rPr lang="en-US" spc="300" dirty="0" err="1">
                <a:solidFill>
                  <a:srgbClr val="000000"/>
                </a:solidFill>
                <a:latin typeface="Calibri Light" panose="020F0302020204030204" pitchFamily="34" charset="0"/>
                <a:ea typeface="Calibri" panose="020F0502020204030204" pitchFamily="34" charset="0"/>
                <a:cs typeface="Times New Roman" panose="02020603050405020304" pitchFamily="18" charset="0"/>
              </a:rPr>
              <a:t>The</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United States government and other organizations both employ a trusted standard </a:t>
            </a:r>
            <a:r>
              <a:rPr lang="en-US"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algorithm.</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83133" y="2691117"/>
            <a:ext cx="7995139" cy="1338828"/>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AES uses 192- and 256-bit keys for very demanding encryption tasks even though it is incredibly effective in the 128-bit variant.</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7" name="Picture 6" descr="What is Advanced Encryption Standard (AES): Beginner's Guide"/>
          <p:cNvPicPr/>
          <p:nvPr/>
        </p:nvPicPr>
        <p:blipFill rotWithShape="1">
          <a:blip r:embed="rId2">
            <a:extLst>
              <a:ext uri="{28A0092B-C50C-407E-A947-70E740481C1C}">
                <a14:useLocalDpi xmlns:a14="http://schemas.microsoft.com/office/drawing/2010/main" val="0"/>
              </a:ext>
            </a:extLst>
          </a:blip>
          <a:srcRect l="10590" t="8938" r="15107" b="8356"/>
          <a:stretch/>
        </p:blipFill>
        <p:spPr bwMode="auto">
          <a:xfrm>
            <a:off x="8676777" y="2588455"/>
            <a:ext cx="3191387" cy="2391507"/>
          </a:xfrm>
          <a:prstGeom prst="rect">
            <a:avLst/>
          </a:prstGeom>
          <a:noFill/>
          <a:ln>
            <a:noFill/>
          </a:ln>
          <a:extLst>
            <a:ext uri="{53640926-AAD7-44D8-BBD7-CCE9431645EC}">
              <a14:shadowObscured xmlns:a14="http://schemas.microsoft.com/office/drawing/2010/main"/>
            </a:ext>
          </a:extLst>
        </p:spPr>
      </p:pic>
      <p:sp>
        <p:nvSpPr>
          <p:cNvPr id="8" name="Rectangle 7"/>
          <p:cNvSpPr/>
          <p:nvPr/>
        </p:nvSpPr>
        <p:spPr>
          <a:xfrm>
            <a:off x="684628" y="3975631"/>
            <a:ext cx="8529710" cy="2169825"/>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It is sometimes referred as SP Network, substitution-permutation network. It is made up of a number of interconnected operations, such as permutations and substitutions, which involve rearranging bits to create different combinations of inputs and outputs.</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4532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5228" y="191645"/>
            <a:ext cx="10066282" cy="584775"/>
          </a:xfrm>
          <a:prstGeom prst="rect">
            <a:avLst/>
          </a:prstGeom>
          <a:noFill/>
        </p:spPr>
        <p:txBody>
          <a:bodyPr wrap="square" lIns="91440" tIns="45720" rIns="91440" bIns="45720">
            <a:spAutoFit/>
          </a:bodyPr>
          <a:lstStyle/>
          <a:p>
            <a:pPr algn="ctr"/>
            <a:r>
              <a:rPr lang="en-IN" sz="3200" b="1" spc="300" dirty="0">
                <a:ln w="0"/>
                <a:solidFill>
                  <a:srgbClr val="0070C0"/>
                </a:solidFill>
                <a:effectLst>
                  <a:reflection blurRad="6350" stA="53000" endA="300" endPos="35500" dir="5400000" sy="-90000" algn="bl" rotWithShape="0"/>
                </a:effectLst>
              </a:rPr>
              <a:t>Triple DES</a:t>
            </a:r>
            <a:r>
              <a:rPr lang="en-US" sz="3200" b="1" spc="300" dirty="0">
                <a:ln w="0"/>
                <a:solidFill>
                  <a:srgbClr val="0070C0"/>
                </a:solidFill>
                <a:effectLst>
                  <a:reflection blurRad="6350" stA="53000" endA="300" endPos="35500" dir="5400000" sy="-90000" algn="bl" rotWithShape="0"/>
                </a:effectLst>
              </a:rPr>
              <a:t>: The Data Encryption Standard (DES) </a:t>
            </a:r>
            <a:endParaRPr lang="en-IN" sz="32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1022252" y="1530253"/>
            <a:ext cx="10599258" cy="880369"/>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Data Encryption Standard (DES) algorithm was replaced by Triple DES after hackers discovered a way to compromise DES.</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022251" y="2517258"/>
            <a:ext cx="10372579" cy="923330"/>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TripleDES, which is frequently used to encrypt UNIX passwords and ATM PINs, runs the DES algorithm three times on each data block.</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7" name="Picture 6" descr="Hashing vs Encryption vs Salting – What's The Difference? 🤷🏽‍♂️"/>
          <p:cNvPicPr/>
          <p:nvPr/>
        </p:nvPicPr>
        <p:blipFill rotWithShape="1">
          <a:blip r:embed="rId2">
            <a:extLst>
              <a:ext uri="{28A0092B-C50C-407E-A947-70E740481C1C}">
                <a14:useLocalDpi xmlns:a14="http://schemas.microsoft.com/office/drawing/2010/main" val="0"/>
              </a:ext>
            </a:extLst>
          </a:blip>
          <a:srcRect t="16418" b="7570"/>
          <a:stretch/>
        </p:blipFill>
        <p:spPr bwMode="auto">
          <a:xfrm>
            <a:off x="2507762" y="3918145"/>
            <a:ext cx="7114540" cy="20606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3610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4389" y="233848"/>
            <a:ext cx="9289659" cy="584775"/>
          </a:xfrm>
          <a:prstGeom prst="rect">
            <a:avLst/>
          </a:prstGeom>
          <a:noFill/>
        </p:spPr>
        <p:txBody>
          <a:bodyPr wrap="square" lIns="91440" tIns="45720" rIns="91440" bIns="45720">
            <a:spAutoFit/>
          </a:bodyPr>
          <a:lstStyle/>
          <a:p>
            <a:pPr algn="ctr"/>
            <a:r>
              <a:rPr lang="en-IN" sz="3200" b="1" spc="300" dirty="0">
                <a:ln w="0"/>
                <a:solidFill>
                  <a:srgbClr val="0070C0"/>
                </a:solidFill>
                <a:effectLst>
                  <a:reflection blurRad="6350" stA="53000" endA="300" endPos="35500" dir="5400000" sy="-90000" algn="bl" rotWithShape="0"/>
                </a:effectLst>
              </a:rPr>
              <a:t>RSA </a:t>
            </a:r>
            <a:r>
              <a:rPr lang="en-IN" sz="2800" b="1" spc="300" dirty="0">
                <a:ln w="0"/>
                <a:solidFill>
                  <a:srgbClr val="0070C0"/>
                </a:solidFill>
                <a:effectLst>
                  <a:reflection blurRad="6350" stA="53000" endA="300" endPos="35500" dir="5400000" sy="-90000" algn="bl" rotWithShape="0"/>
                </a:effectLst>
              </a:rPr>
              <a:t>Rivest-Shamir-</a:t>
            </a:r>
            <a:r>
              <a:rPr lang="en-IN" sz="2800" b="1" spc="300" dirty="0" err="1">
                <a:ln w="0"/>
                <a:solidFill>
                  <a:srgbClr val="0070C0"/>
                </a:solidFill>
                <a:effectLst>
                  <a:reflection blurRad="6350" stA="53000" endA="300" endPos="35500" dir="5400000" sy="-90000" algn="bl" rotWithShape="0"/>
                </a:effectLst>
              </a:rPr>
              <a:t>Adleman</a:t>
            </a:r>
            <a:r>
              <a:rPr lang="en-IN" sz="3200" b="1" spc="300" dirty="0">
                <a:ln w="0"/>
                <a:solidFill>
                  <a:srgbClr val="0070C0"/>
                </a:solidFill>
                <a:effectLst>
                  <a:reflection blurRad="6350" stA="53000" endA="300" endPos="35500" dir="5400000" sy="-90000" algn="bl" rotWithShape="0"/>
                </a:effectLst>
              </a:rPr>
              <a:t> (RSA) algorithm</a:t>
            </a:r>
          </a:p>
        </p:txBody>
      </p:sp>
      <p:sp>
        <p:nvSpPr>
          <p:cNvPr id="5" name="Rectangle 4"/>
          <p:cNvSpPr/>
          <p:nvPr/>
        </p:nvSpPr>
        <p:spPr>
          <a:xfrm>
            <a:off x="1134794" y="1192629"/>
            <a:ext cx="9612924" cy="880369"/>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industry standard for encrypting data sent over the internet is the asymmetric public-key encryption method known as RSA.</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134793" y="2452482"/>
            <a:ext cx="10653933" cy="1338828"/>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RSA encryption is strong and dependable because it generates a huge amount of inactive information that frustrates would-be hackers and makes them spend a lot of time and effort trying to break into systems.</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7" name="Picture 6" descr="Difference between RSA algorithm and DSA - GeeksforGeeks"/>
          <p:cNvPicPr/>
          <p:nvPr/>
        </p:nvPicPr>
        <p:blipFill>
          <a:blip r:embed="rId2">
            <a:extLst>
              <a:ext uri="{28A0092B-C50C-407E-A947-70E740481C1C}">
                <a14:useLocalDpi xmlns:a14="http://schemas.microsoft.com/office/drawing/2010/main" val="0"/>
              </a:ext>
            </a:extLst>
          </a:blip>
          <a:srcRect/>
          <a:stretch>
            <a:fillRect/>
          </a:stretch>
        </p:blipFill>
        <p:spPr bwMode="auto">
          <a:xfrm>
            <a:off x="2891375" y="4063876"/>
            <a:ext cx="6196355" cy="1957096"/>
          </a:xfrm>
          <a:prstGeom prst="rect">
            <a:avLst/>
          </a:prstGeom>
          <a:noFill/>
          <a:ln>
            <a:noFill/>
          </a:ln>
        </p:spPr>
      </p:pic>
    </p:spTree>
    <p:extLst>
      <p:ext uri="{BB962C8B-B14F-4D97-AF65-F5344CB8AC3E}">
        <p14:creationId xmlns:p14="http://schemas.microsoft.com/office/powerpoint/2010/main" val="968866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9661" y="332112"/>
            <a:ext cx="5681764" cy="646331"/>
          </a:xfrm>
          <a:prstGeom prst="rect">
            <a:avLst/>
          </a:prstGeom>
          <a:noFill/>
        </p:spPr>
        <p:txBody>
          <a:bodyPr wrap="square" lIns="91440" tIns="45720" rIns="91440" bIns="45720">
            <a:spAutoFit/>
          </a:bodyPr>
          <a:lstStyle/>
          <a:p>
            <a:pPr algn="ctr"/>
            <a:r>
              <a:rPr lang="en-IN" sz="3600" b="1" spc="300" dirty="0" smtClean="0">
                <a:ln w="0"/>
                <a:solidFill>
                  <a:srgbClr val="0070C0"/>
                </a:solidFill>
                <a:effectLst>
                  <a:reflection blurRad="6350" stA="53000" endA="300" endPos="35500" dir="5400000" sy="-90000" algn="bl" rotWithShape="0"/>
                </a:effectLst>
              </a:rPr>
              <a:t>BLOWFISH ALGORITHM</a:t>
            </a:r>
            <a:endParaRPr lang="en-IN" sz="36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712762" y="1377686"/>
            <a:ext cx="10822745" cy="1295868"/>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Another algorithm intended to take the role of DES is blowfish. This symmetric benefit splits messages into 64-bit segments and then individually encrypts each one.</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712762" y="2882929"/>
            <a:ext cx="9697330" cy="1295868"/>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Blowfish has a reputation for being quick, adaptable, and unbreakable. It is free because it is in the public domain, which increases its popularity.</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12762" y="4330953"/>
            <a:ext cx="6053798" cy="1338828"/>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Blowfish is frequently used in password management programs, e-commerce platforms, and payment security.</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4098" name="Picture 2" descr="GitHub - ananya2407/Blowfish-Algorithm: A simple Python implementation for Blowfish  Encryption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32" y="3947557"/>
            <a:ext cx="6087768" cy="250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180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39661" y="332112"/>
            <a:ext cx="5681764" cy="646331"/>
          </a:xfrm>
          <a:prstGeom prst="rect">
            <a:avLst/>
          </a:prstGeom>
          <a:noFill/>
        </p:spPr>
        <p:txBody>
          <a:bodyPr wrap="square" lIns="91440" tIns="45720" rIns="91440" bIns="45720">
            <a:spAutoFit/>
          </a:bodyPr>
          <a:lstStyle/>
          <a:p>
            <a:pPr algn="ctr"/>
            <a:r>
              <a:rPr lang="en-IN" sz="3600" b="1" spc="300" dirty="0" smtClean="0">
                <a:ln w="0"/>
                <a:solidFill>
                  <a:srgbClr val="0070C0"/>
                </a:solidFill>
                <a:effectLst>
                  <a:reflection blurRad="6350" stA="53000" endA="300" endPos="35500" dir="5400000" sy="-90000" algn="bl" rotWithShape="0"/>
                </a:effectLst>
              </a:rPr>
              <a:t>TWOFISH ALGORITHM</a:t>
            </a:r>
            <a:endParaRPr lang="en-IN" sz="3600" b="1" spc="300" dirty="0">
              <a:ln w="0"/>
              <a:solidFill>
                <a:srgbClr val="0070C0"/>
              </a:solidFill>
              <a:effectLst>
                <a:reflection blurRad="6350" stA="53000" endA="300" endPos="35500" dir="5400000" sy="-90000" algn="bl" rotWithShape="0"/>
              </a:effectLst>
            </a:endParaRPr>
          </a:p>
        </p:txBody>
      </p:sp>
      <p:sp>
        <p:nvSpPr>
          <p:cNvPr id="6" name="Rectangle 5"/>
          <p:cNvSpPr/>
          <p:nvPr/>
        </p:nvSpPr>
        <p:spPr>
          <a:xfrm>
            <a:off x="1247335" y="1365795"/>
            <a:ext cx="10302239" cy="2169825"/>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Blowfish's replacement is Twofish.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Its symmetric encryption decodes 128-bit data blocks and is license-free</a:t>
            </a:r>
            <a:r>
              <a:rPr lang="en-US"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a:t>
            </a:r>
            <a:r>
              <a:rPr lang="en-US" b="1" dirty="0"/>
              <a:t>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Twofish is a symmetric key block cipher with a block size of 128 bits and key sizes up to 256 bits.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Additionally, regardless of the key size, Twofish always encrypts data in 16 rounds.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247335" y="3683876"/>
            <a:ext cx="6096000" cy="2169825"/>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Twofish is one of the fastest of its kind and is ideal for both software and hardware contexts. This technique is utilized by many file and folder encryption software programs today.</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5122" name="Picture 2" descr="Modular approach with the blend of Argon2 Hashing and Twofish Encryption  for strengthening Password 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5009" y="3535620"/>
            <a:ext cx="3417619" cy="221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092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B4E2EF"/>
        </a:solidFill>
        <a:effectLst/>
      </p:bgPr>
    </p:bg>
    <p:spTree>
      <p:nvGrpSpPr>
        <p:cNvPr id="1" name=""/>
        <p:cNvGrpSpPr/>
        <p:nvPr/>
      </p:nvGrpSpPr>
      <p:grpSpPr>
        <a:xfrm>
          <a:off x="0" y="0"/>
          <a:ext cx="0" cy="0"/>
          <a:chOff x="0" y="0"/>
          <a:chExt cx="0" cy="0"/>
        </a:xfrm>
      </p:grpSpPr>
      <p:pic>
        <p:nvPicPr>
          <p:cNvPr id="6146" name="Picture 2" descr="Different Types of Cryptography Attacks"/>
          <p:cNvPicPr>
            <a:picLocks noChangeAspect="1" noChangeArrowheads="1"/>
          </p:cNvPicPr>
          <p:nvPr/>
        </p:nvPicPr>
        <p:blipFill rotWithShape="1">
          <a:blip r:embed="rId2">
            <a:extLst>
              <a:ext uri="{28A0092B-C50C-407E-A947-70E740481C1C}">
                <a14:useLocalDpi xmlns:a14="http://schemas.microsoft.com/office/drawing/2010/main" val="0"/>
              </a:ext>
            </a:extLst>
          </a:blip>
          <a:srcRect l="1118" t="18462" r="1784" b="3659"/>
          <a:stretch/>
        </p:blipFill>
        <p:spPr bwMode="auto">
          <a:xfrm>
            <a:off x="1237957" y="1097279"/>
            <a:ext cx="9706708" cy="4192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053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65616" y="444863"/>
            <a:ext cx="6998391"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Types of cryptography attacks</a:t>
            </a:r>
          </a:p>
        </p:txBody>
      </p:sp>
      <p:sp>
        <p:nvSpPr>
          <p:cNvPr id="5" name="Rectangle 4"/>
          <p:cNvSpPr/>
          <p:nvPr/>
        </p:nvSpPr>
        <p:spPr>
          <a:xfrm>
            <a:off x="1219201" y="1152371"/>
            <a:ext cx="9570720" cy="1295868"/>
          </a:xfrm>
          <a:prstGeom prst="rect">
            <a:avLst/>
          </a:prstGeom>
        </p:spPr>
        <p:txBody>
          <a:bodyPr wrap="square">
            <a:spAutoFit/>
          </a:bodyPr>
          <a:lstStyle/>
          <a:p>
            <a:pPr>
              <a:lnSpc>
                <a:spcPct val="150000"/>
              </a:lnSpc>
              <a:spcAft>
                <a:spcPts val="800"/>
              </a:spcAft>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These attacks can be broadly categorized into six groups based on the type of cryptographic system in use and the information provided to the attacker:</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407232" y="2798553"/>
            <a:ext cx="2435282" cy="373757"/>
          </a:xfrm>
          <a:prstGeom prst="rect">
            <a:avLst/>
          </a:prstGeom>
        </p:spPr>
        <p:txBody>
          <a:bodyPr wrap="none">
            <a:spAutoFit/>
          </a:bodyPr>
          <a:lstStyle/>
          <a:p>
            <a:pPr marL="285750" indent="-285750">
              <a:lnSpc>
                <a:spcPct val="107000"/>
              </a:lnSpc>
              <a:spcAft>
                <a:spcPts val="800"/>
              </a:spcAft>
              <a:buFont typeface="Arial" panose="020B0604020202020204" pitchFamily="34" charset="0"/>
              <a:buChar char="•"/>
            </a:pPr>
            <a:r>
              <a:rPr lang="en-IN" b="1" dirty="0" smtClean="0">
                <a:solidFill>
                  <a:srgbClr val="00132F"/>
                </a:solidFill>
                <a:effectLst/>
                <a:latin typeface="Arial" panose="020B0604020202020204" pitchFamily="34" charset="0"/>
                <a:ea typeface="Calibri" panose="020F0502020204030204" pitchFamily="34" charset="0"/>
                <a:cs typeface="Times New Roman" panose="02020603050405020304" pitchFamily="18" charset="0"/>
              </a:rPr>
              <a:t>Brute force attack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407232" y="3360343"/>
            <a:ext cx="2896947" cy="373757"/>
          </a:xfrm>
          <a:prstGeom prst="rect">
            <a:avLst/>
          </a:prstGeom>
        </p:spPr>
        <p:txBody>
          <a:bodyPr wrap="none">
            <a:spAutoFit/>
          </a:bodyPr>
          <a:lstStyle/>
          <a:p>
            <a:pPr marL="285750" indent="-285750">
              <a:lnSpc>
                <a:spcPct val="107000"/>
              </a:lnSpc>
              <a:spcAft>
                <a:spcPts val="800"/>
              </a:spcAft>
              <a:buFont typeface="Arial" panose="020B0604020202020204" pitchFamily="34" charset="0"/>
              <a:buChar char="•"/>
            </a:pPr>
            <a:r>
              <a:rPr lang="en-IN" b="1" smtClean="0">
                <a:solidFill>
                  <a:srgbClr val="00132F"/>
                </a:solidFill>
                <a:effectLst/>
                <a:latin typeface="Arial" panose="020B0604020202020204" pitchFamily="34" charset="0"/>
                <a:ea typeface="Calibri" panose="020F0502020204030204" pitchFamily="34" charset="0"/>
                <a:cs typeface="Times New Roman" panose="02020603050405020304" pitchFamily="18" charset="0"/>
              </a:rPr>
              <a:t>Ciphertext-only attack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407232" y="3923815"/>
            <a:ext cx="3217547" cy="373757"/>
          </a:xfrm>
          <a:prstGeom prst="rect">
            <a:avLst/>
          </a:prstGeom>
        </p:spPr>
        <p:txBody>
          <a:bodyPr wrap="none">
            <a:spAutoFit/>
          </a:bodyPr>
          <a:lstStyle/>
          <a:p>
            <a:pPr marL="285750" indent="-285750">
              <a:lnSpc>
                <a:spcPct val="107000"/>
              </a:lnSpc>
              <a:spcAft>
                <a:spcPts val="800"/>
              </a:spcAft>
              <a:buFont typeface="Arial" panose="020B0604020202020204" pitchFamily="34" charset="0"/>
              <a:buChar char="•"/>
            </a:pPr>
            <a:r>
              <a:rPr lang="en-IN" b="1" dirty="0" smtClean="0">
                <a:solidFill>
                  <a:srgbClr val="00132F"/>
                </a:solidFill>
                <a:effectLst/>
                <a:latin typeface="Arial" panose="020B0604020202020204" pitchFamily="34" charset="0"/>
                <a:ea typeface="Calibri" panose="020F0502020204030204" pitchFamily="34" charset="0"/>
                <a:cs typeface="Times New Roman" panose="02020603050405020304" pitchFamily="18" charset="0"/>
              </a:rPr>
              <a:t>Chosen ciphertext attack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416528" y="4546311"/>
            <a:ext cx="2986715" cy="373757"/>
          </a:xfrm>
          <a:prstGeom prst="rect">
            <a:avLst/>
          </a:prstGeom>
        </p:spPr>
        <p:txBody>
          <a:bodyPr wrap="none">
            <a:spAutoFit/>
          </a:bodyPr>
          <a:lstStyle/>
          <a:p>
            <a:pPr marL="285750" indent="-285750">
              <a:lnSpc>
                <a:spcPct val="107000"/>
              </a:lnSpc>
              <a:spcAft>
                <a:spcPts val="800"/>
              </a:spcAft>
              <a:buFont typeface="Arial" panose="020B0604020202020204" pitchFamily="34" charset="0"/>
              <a:buChar char="•"/>
            </a:pPr>
            <a:r>
              <a:rPr lang="en-IN" b="1" dirty="0" smtClean="0">
                <a:solidFill>
                  <a:srgbClr val="00132F"/>
                </a:solidFill>
                <a:effectLst/>
                <a:latin typeface="Arial" panose="020B0604020202020204" pitchFamily="34" charset="0"/>
                <a:ea typeface="Calibri" panose="020F0502020204030204" pitchFamily="34" charset="0"/>
                <a:cs typeface="Times New Roman" panose="02020603050405020304" pitchFamily="18" charset="0"/>
              </a:rPr>
              <a:t>Known plaintext attack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407231" y="5168807"/>
            <a:ext cx="3217547" cy="373757"/>
          </a:xfrm>
          <a:prstGeom prst="rect">
            <a:avLst/>
          </a:prstGeom>
        </p:spPr>
        <p:txBody>
          <a:bodyPr wrap="none">
            <a:spAutoFit/>
          </a:bodyPr>
          <a:lstStyle/>
          <a:p>
            <a:pPr marL="285750" indent="-285750">
              <a:lnSpc>
                <a:spcPct val="107000"/>
              </a:lnSpc>
              <a:spcAft>
                <a:spcPts val="800"/>
              </a:spcAft>
              <a:buFont typeface="Arial" panose="020B0604020202020204" pitchFamily="34" charset="0"/>
              <a:buChar char="•"/>
            </a:pPr>
            <a:r>
              <a:rPr lang="en-IN" b="1" dirty="0" smtClean="0">
                <a:solidFill>
                  <a:srgbClr val="00132F"/>
                </a:solidFill>
                <a:effectLst/>
                <a:latin typeface="Arial" panose="020B0604020202020204" pitchFamily="34" charset="0"/>
                <a:ea typeface="Calibri" panose="020F0502020204030204" pitchFamily="34" charset="0"/>
                <a:cs typeface="Times New Roman" panose="02020603050405020304" pitchFamily="18" charset="0"/>
              </a:rPr>
              <a:t>Key and algorithm attack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7235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22727" y="449248"/>
            <a:ext cx="4290277"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Brute force attack</a:t>
            </a:r>
          </a:p>
        </p:txBody>
      </p:sp>
      <p:sp>
        <p:nvSpPr>
          <p:cNvPr id="5" name="Rectangle 4"/>
          <p:cNvSpPr/>
          <p:nvPr/>
        </p:nvSpPr>
        <p:spPr>
          <a:xfrm>
            <a:off x="1120726" y="1373417"/>
            <a:ext cx="10414782" cy="1338828"/>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In a cryptographic system, public and private keys are crucial for encrypting and decrypting data. An encrypted message or piece of data is decoded using a variety of private keys in a brute force assault.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120727" y="3469387"/>
            <a:ext cx="7221416" cy="1754326"/>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There are 256 (or 28) potential keys if the key size is 8 bits. To use this attack tactic, the cybercriminal needs to be familiar with the algorithm, which is typically available as open-source software.</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7170" name="Picture 2" descr="Brute force - Free security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72" y="2712245"/>
            <a:ext cx="2876036" cy="2876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794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3294" y="360823"/>
            <a:ext cx="8578759" cy="646331"/>
          </a:xfrm>
          <a:prstGeom prst="rect">
            <a:avLst/>
          </a:prstGeom>
          <a:noFill/>
        </p:spPr>
        <p:txBody>
          <a:bodyPr wrap="square" lIns="91440" tIns="45720" rIns="91440" bIns="45720">
            <a:spAutoFit/>
          </a:bodyPr>
          <a:lstStyle/>
          <a:p>
            <a:pPr algn="ctr"/>
            <a:r>
              <a:rPr lang="en-US" sz="3600" b="1" spc="300" dirty="0">
                <a:ln w="0"/>
                <a:solidFill>
                  <a:srgbClr val="0070C0"/>
                </a:solidFill>
                <a:effectLst>
                  <a:reflection blurRad="6350" stA="53000" endA="300" endPos="35500" dir="5400000" sy="-90000" algn="bl" rotWithShape="0"/>
                </a:effectLst>
              </a:rPr>
              <a:t>Significant features of Cryptography </a:t>
            </a:r>
            <a:endParaRPr lang="en-IN" sz="36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1049382" y="1469945"/>
            <a:ext cx="8512629" cy="4560607"/>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Confidentiality</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Information is only accessible by the intended recipient, and no one else is permitted access</a:t>
            </a:r>
            <a:r>
              <a:rPr lang="en-US"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Integrity: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Information cannot be modified while being stored or transferred between a sender and their intended recipient without the modification being detected</a:t>
            </a:r>
            <a:r>
              <a:rPr lang="en-US"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Authentication: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It can be determined who sent the message and who received it.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Additionally, the information's origin and destination are verified</a:t>
            </a:r>
            <a:r>
              <a:rPr lang="en-US"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Non-Repudiation: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information's the creator or sender cannot revoke their intention to send additional information.</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3737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0943" y="294504"/>
            <a:ext cx="5284011"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Ciphertext-only attack</a:t>
            </a:r>
          </a:p>
        </p:txBody>
      </p:sp>
      <p:sp>
        <p:nvSpPr>
          <p:cNvPr id="5" name="Rectangle 4"/>
          <p:cNvSpPr/>
          <p:nvPr/>
        </p:nvSpPr>
        <p:spPr>
          <a:xfrm>
            <a:off x="1402079" y="1307347"/>
            <a:ext cx="10302241" cy="1338828"/>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cybercriminal can select any plaintext data to access the ciphertext in this attack strategy. It makes it easier for the attacker to figure out the encryption key.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402079" y="2832501"/>
            <a:ext cx="10133429" cy="923330"/>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differential cryptanalysis carried out on block cyphers is a well-known illustration of this kind of attack.</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8196" name="Picture 4" descr="Block Cip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495" y="3942157"/>
            <a:ext cx="6648450" cy="1714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106572" y="5908431"/>
            <a:ext cx="1375698" cy="369332"/>
          </a:xfrm>
          <a:prstGeom prst="rect">
            <a:avLst/>
          </a:prstGeom>
          <a:noFill/>
        </p:spPr>
        <p:txBody>
          <a:bodyPr wrap="none" rtlCol="0">
            <a:spAutoFit/>
          </a:bodyPr>
          <a:lstStyle/>
          <a:p>
            <a:r>
              <a:rPr lang="en-US" b="1" dirty="0" smtClean="0">
                <a:solidFill>
                  <a:schemeClr val="accent1">
                    <a:lumMod val="75000"/>
                  </a:schemeClr>
                </a:solidFill>
              </a:rPr>
              <a:t>Block Cipher</a:t>
            </a:r>
            <a:endParaRPr lang="en-IN" b="1" dirty="0">
              <a:solidFill>
                <a:schemeClr val="accent1">
                  <a:lumMod val="75000"/>
                </a:schemeClr>
              </a:solidFill>
            </a:endParaRPr>
          </a:p>
        </p:txBody>
      </p:sp>
    </p:spTree>
    <p:extLst>
      <p:ext uri="{BB962C8B-B14F-4D97-AF65-F5344CB8AC3E}">
        <p14:creationId xmlns:p14="http://schemas.microsoft.com/office/powerpoint/2010/main" val="19746530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5346" y="378910"/>
            <a:ext cx="5851474"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Chosen ciphertext attack</a:t>
            </a:r>
          </a:p>
        </p:txBody>
      </p:sp>
      <p:sp>
        <p:nvSpPr>
          <p:cNvPr id="5" name="Rectangle 4"/>
          <p:cNvSpPr/>
          <p:nvPr/>
        </p:nvSpPr>
        <p:spPr>
          <a:xfrm>
            <a:off x="1331741" y="1265218"/>
            <a:ext cx="9978683" cy="1338828"/>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In this attack model, the online criminal examines a selected ciphertext that matches the plaintext. A secret key or information about the system are what the attacker is attempting to get.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233267" y="2981375"/>
            <a:ext cx="5659902" cy="2169825"/>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attacker tries to determine the key by examining the selected ciphertext and comparing it to the plaintext. RSA encryption in earlier versions was vulnerable to this attack.</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9218" name="Picture 2" descr="6. Chosen ciphertext attack - YouTub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7666" y="2654888"/>
            <a:ext cx="5018307" cy="282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7686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24035" y="378910"/>
            <a:ext cx="5453417"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Known plaintext attack</a:t>
            </a:r>
          </a:p>
        </p:txBody>
      </p:sp>
      <p:sp>
        <p:nvSpPr>
          <p:cNvPr id="5" name="Rectangle 4"/>
          <p:cNvSpPr/>
          <p:nvPr/>
        </p:nvSpPr>
        <p:spPr>
          <a:xfrm>
            <a:off x="1284339" y="1306361"/>
            <a:ext cx="10344444" cy="1338828"/>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In this attack method, the cybercriminal uses information gathering tactics to discover or obtain some of the ciphertext's plaintext.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One such instance is linear cryptanalysis in block cyphers.</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10242" name="Picture 2" descr="Known-plaintext attacks, explained"/>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4287" b="13724"/>
          <a:stretch/>
        </p:blipFill>
        <p:spPr bwMode="auto">
          <a:xfrm>
            <a:off x="3339548" y="3341808"/>
            <a:ext cx="5637904" cy="250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842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5131" y="431817"/>
            <a:ext cx="5879303"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Key and algorithm attack</a:t>
            </a:r>
          </a:p>
        </p:txBody>
      </p:sp>
      <p:sp>
        <p:nvSpPr>
          <p:cNvPr id="5" name="Rectangle 4"/>
          <p:cNvSpPr/>
          <p:nvPr/>
        </p:nvSpPr>
        <p:spPr>
          <a:xfrm>
            <a:off x="1547954" y="1572501"/>
            <a:ext cx="9523319" cy="880369"/>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Here, the attacker examines the cryptographic technique in an effort to determine the key that was used to encrypt or decode the data.</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11266" name="Picture 2" descr="Guide to the Diffie-Hellman Key Exchange Algorithm &amp; its Working |  Simplilea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208" y="2692206"/>
            <a:ext cx="5556543" cy="353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761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imple Style Year-end Summary Google Slides Theme And Powerpoint Template -  Slides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153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20096" y="491452"/>
            <a:ext cx="7201973"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What is a key in cryptography?</a:t>
            </a:r>
          </a:p>
        </p:txBody>
      </p:sp>
      <p:sp>
        <p:nvSpPr>
          <p:cNvPr id="5" name="Rectangle 4"/>
          <p:cNvSpPr/>
          <p:nvPr/>
        </p:nvSpPr>
        <p:spPr>
          <a:xfrm>
            <a:off x="1219200" y="1558389"/>
            <a:ext cx="6996332" cy="981423"/>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 string of characters called a cryptographic key is used in an encryption method to change data so that it appears random.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12290" name="Picture 2" descr="What is a cryptographic key? | Keys and SSL encryption | Cloud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794930" y="2542844"/>
            <a:ext cx="5183430" cy="27502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219200" y="2640201"/>
            <a:ext cx="6996332" cy="127778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In cryptography, a key is a piece of information (a string of bits or a numeric value) that is used to control the operation of a cryptographic algorithm. </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219200" y="4083228"/>
            <a:ext cx="6996332" cy="157414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Keys are essential for the functioning of cryptographic systems, as they determine the transformation of plaintext into ciphertext (encryption) and the reverse transformation of ciphertext into plaintext (decryption).</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8284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06179" y="247916"/>
            <a:ext cx="6889130" cy="646331"/>
          </a:xfrm>
          <a:prstGeom prst="rect">
            <a:avLst/>
          </a:prstGeom>
          <a:noFill/>
        </p:spPr>
        <p:txBody>
          <a:bodyPr wrap="square" lIns="91440" tIns="45720" rIns="91440" bIns="45720">
            <a:spAutoFit/>
          </a:bodyPr>
          <a:lstStyle/>
          <a:p>
            <a:pPr algn="ctr"/>
            <a:r>
              <a:rPr lang="en-US" sz="3600" b="1" spc="300" dirty="0" smtClean="0">
                <a:ln w="0"/>
                <a:solidFill>
                  <a:srgbClr val="0070C0"/>
                </a:solidFill>
                <a:effectLst>
                  <a:reflection blurRad="6350" stA="53000" endA="300" endPos="35500" dir="5400000" sy="-90000" algn="bl" rotWithShape="0"/>
                </a:effectLst>
              </a:rPr>
              <a:t>Types </a:t>
            </a:r>
            <a:r>
              <a:rPr lang="en-US" sz="3600" b="1" spc="300" dirty="0">
                <a:ln w="0"/>
                <a:solidFill>
                  <a:srgbClr val="0070C0"/>
                </a:solidFill>
                <a:effectLst>
                  <a:reflection blurRad="6350" stA="53000" endA="300" endPos="35500" dir="5400000" sy="-90000" algn="bl" rotWithShape="0"/>
                </a:effectLst>
              </a:rPr>
              <a:t>of keys in cryptography</a:t>
            </a:r>
            <a:endParaRPr lang="en-IN" sz="3600" b="1" spc="300" dirty="0">
              <a:ln w="0"/>
              <a:solidFill>
                <a:srgbClr val="0070C0"/>
              </a:solidFill>
              <a:effectLst>
                <a:reflection blurRad="6350" stA="53000" endA="300" endPos="35500" dir="5400000" sy="-90000" algn="bl" rotWithShape="0"/>
              </a:effectLst>
            </a:endParaRPr>
          </a:p>
        </p:txBody>
      </p:sp>
      <p:sp>
        <p:nvSpPr>
          <p:cNvPr id="6" name="Rectangle 5"/>
          <p:cNvSpPr/>
          <p:nvPr/>
        </p:nvSpPr>
        <p:spPr>
          <a:xfrm>
            <a:off x="1409912" y="1415535"/>
            <a:ext cx="2562305" cy="388696"/>
          </a:xfrm>
          <a:prstGeom prst="rect">
            <a:avLst/>
          </a:prstGeom>
        </p:spPr>
        <p:txBody>
          <a:bodyPr wrap="square">
            <a:spAutoFit/>
          </a:bodyPr>
          <a:lstStyle/>
          <a:p>
            <a:pPr>
              <a:lnSpc>
                <a:spcPct val="107000"/>
              </a:lnSpc>
              <a:spcAft>
                <a:spcPts val="800"/>
              </a:spcAft>
            </a:pPr>
            <a:r>
              <a:rPr lang="en-IN"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Symmetric Keys:</a:t>
            </a:r>
          </a:p>
        </p:txBody>
      </p:sp>
      <p:sp>
        <p:nvSpPr>
          <p:cNvPr id="7" name="Rectangle 6"/>
          <p:cNvSpPr/>
          <p:nvPr/>
        </p:nvSpPr>
        <p:spPr>
          <a:xfrm>
            <a:off x="1297370" y="1863854"/>
            <a:ext cx="9759835" cy="670120"/>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Symmetric-key cryptography, also known as secret-key cryptography, uses a single key for both encryption and decryption.</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297370" y="2719480"/>
            <a:ext cx="9388948" cy="981423"/>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How It Works</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The same key is used by both the sender and the receiver to encrypt and decrypt the message. Since the same key is used for both operations, it must be kept secret.</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409911" y="3986995"/>
            <a:ext cx="10505423" cy="685059"/>
          </a:xfrm>
          <a:prstGeom prst="rect">
            <a:avLst/>
          </a:prstGeom>
        </p:spPr>
        <p:txBody>
          <a:bodyPr wrap="square">
            <a:spAutoFit/>
          </a:bodyPr>
          <a:lstStyle/>
          <a:p>
            <a:pPr>
              <a:lnSpc>
                <a:spcPct val="107000"/>
              </a:lnSpc>
              <a:spcAft>
                <a:spcPts val="800"/>
              </a:spcAft>
            </a:pPr>
            <a:r>
              <a:rPr lang="en-US" b="1"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Example</a:t>
            </a: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Advanced Encryption Standard (AES) is a widely used symmetric encryption algorithm.</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13314" name="Picture 2" descr="Symmetric-Key Cryptography (Private Key Encryption) | by Rajitha Bhanuk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2217" y="4794366"/>
            <a:ext cx="4599745" cy="150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204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6179" y="113382"/>
            <a:ext cx="6889130" cy="646331"/>
          </a:xfrm>
          <a:prstGeom prst="rect">
            <a:avLst/>
          </a:prstGeom>
          <a:noFill/>
        </p:spPr>
        <p:txBody>
          <a:bodyPr wrap="square" lIns="91440" tIns="45720" rIns="91440" bIns="45720">
            <a:spAutoFit/>
          </a:bodyPr>
          <a:lstStyle/>
          <a:p>
            <a:pPr algn="ctr"/>
            <a:r>
              <a:rPr lang="en-US" sz="3600" b="1" spc="300" dirty="0" smtClean="0">
                <a:ln w="0"/>
                <a:solidFill>
                  <a:srgbClr val="0070C0"/>
                </a:solidFill>
                <a:effectLst>
                  <a:reflection blurRad="6350" stA="53000" endA="300" endPos="35500" dir="5400000" sy="-90000" algn="bl" rotWithShape="0"/>
                </a:effectLst>
              </a:rPr>
              <a:t>Types </a:t>
            </a:r>
            <a:r>
              <a:rPr lang="en-US" sz="3600" b="1" spc="300" dirty="0">
                <a:ln w="0"/>
                <a:solidFill>
                  <a:srgbClr val="0070C0"/>
                </a:solidFill>
                <a:effectLst>
                  <a:reflection blurRad="6350" stA="53000" endA="300" endPos="35500" dir="5400000" sy="-90000" algn="bl" rotWithShape="0"/>
                </a:effectLst>
              </a:rPr>
              <a:t>of keys in cryptography</a:t>
            </a:r>
            <a:endParaRPr lang="en-IN" sz="36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1227032" y="1102243"/>
            <a:ext cx="2562305" cy="388696"/>
          </a:xfrm>
          <a:prstGeom prst="rect">
            <a:avLst/>
          </a:prstGeom>
        </p:spPr>
        <p:txBody>
          <a:bodyPr wrap="square">
            <a:spAutoFit/>
          </a:bodyPr>
          <a:lstStyle/>
          <a:p>
            <a:pPr>
              <a:lnSpc>
                <a:spcPct val="107000"/>
              </a:lnSpc>
              <a:spcAft>
                <a:spcPts val="800"/>
              </a:spcAft>
            </a:pPr>
            <a:r>
              <a:rPr lang="en-IN" b="1"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Asymmetric </a:t>
            </a:r>
            <a:r>
              <a:rPr lang="en-IN"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Keys:</a:t>
            </a:r>
          </a:p>
        </p:txBody>
      </p:sp>
      <p:sp>
        <p:nvSpPr>
          <p:cNvPr id="6" name="Rectangle 5"/>
          <p:cNvSpPr/>
          <p:nvPr/>
        </p:nvSpPr>
        <p:spPr>
          <a:xfrm>
            <a:off x="1227031" y="1697440"/>
            <a:ext cx="9900513" cy="670120"/>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Asymmetric-key cryptography, also known as public-key cryptography, uses a pair of keys: a public key and a private key.</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227031" y="2574061"/>
            <a:ext cx="9619160" cy="981423"/>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How It Works: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public key is shared openly, while the private key is kept secret. Messages encrypted with the public key can only be decrypted by the corresponding private key, and vice versa.</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227030" y="3743564"/>
            <a:ext cx="10195935" cy="68505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IN"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Example: </a:t>
            </a:r>
            <a:r>
              <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RSA (Rivest–Shamir–</a:t>
            </a:r>
            <a:r>
              <a:rPr lang="en-IN" spc="300" dirty="0" err="1">
                <a:solidFill>
                  <a:srgbClr val="000000"/>
                </a:solidFill>
                <a:latin typeface="Calibri Light" panose="020F0302020204030204" pitchFamily="34" charset="0"/>
                <a:ea typeface="Calibri" panose="020F0502020204030204" pitchFamily="34" charset="0"/>
                <a:cs typeface="Times New Roman" panose="02020603050405020304" pitchFamily="18" charset="0"/>
              </a:rPr>
              <a:t>Adleman</a:t>
            </a:r>
            <a:r>
              <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algorithm is a popular asymmetric encryption algorithm.</a:t>
            </a:r>
          </a:p>
        </p:txBody>
      </p:sp>
      <p:pic>
        <p:nvPicPr>
          <p:cNvPr id="14338" name="Picture 2" descr="All You Need to Know About Asymmetric Encry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584" y="4428623"/>
            <a:ext cx="4873755" cy="217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635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5190" y="360457"/>
            <a:ext cx="4085350"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Key Management</a:t>
            </a:r>
          </a:p>
        </p:txBody>
      </p:sp>
      <p:sp>
        <p:nvSpPr>
          <p:cNvPr id="5" name="Rectangle 4"/>
          <p:cNvSpPr/>
          <p:nvPr/>
        </p:nvSpPr>
        <p:spPr>
          <a:xfrm>
            <a:off x="1169963" y="1533605"/>
            <a:ext cx="10759440" cy="358033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Key Generation: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process of creating cryptographic keys using algorithms</a:t>
            </a:r>
            <a:r>
              <a:rPr lang="en-US"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Key Distribution: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secure sharing of keys between communicating parties</a:t>
            </a:r>
            <a:r>
              <a:rPr lang="en-US"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Key Storage: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Safeguarding keys to prevent unauthorized </a:t>
            </a:r>
            <a:r>
              <a:rPr lang="en-US"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access.</a:t>
            </a:r>
          </a:p>
          <a:p>
            <a:pPr marL="285750" indent="-285750">
              <a:lnSpc>
                <a:spcPct val="107000"/>
              </a:lnSpc>
              <a:spcAft>
                <a:spcPts val="800"/>
              </a:spcAft>
              <a:buFont typeface="Arial" panose="020B0604020202020204" pitchFamily="34" charset="0"/>
              <a:buChar char="•"/>
            </a:pPr>
            <a:endPar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Key Exchange: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secure transfer of keys between parties</a:t>
            </a:r>
            <a:r>
              <a:rPr lang="en-US"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endPar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b="1"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Key Rotation</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Periodic changing of keys for added security.</a:t>
            </a:r>
          </a:p>
        </p:txBody>
      </p:sp>
      <p:pic>
        <p:nvPicPr>
          <p:cNvPr id="15362" name="Picture 2" descr="Premium Vector | Key management icon 3d illustration from company management  collection creative key management 3d icon for web design templates  infographics and mo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50437" y="3472131"/>
            <a:ext cx="1841646" cy="184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009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7508" y="388592"/>
            <a:ext cx="2831224"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Key </a:t>
            </a:r>
            <a:r>
              <a:rPr lang="en-IN" sz="3600" b="1" spc="300" dirty="0" smtClean="0">
                <a:ln w="0"/>
                <a:solidFill>
                  <a:srgbClr val="0070C0"/>
                </a:solidFill>
                <a:effectLst>
                  <a:reflection blurRad="6350" stA="53000" endA="300" endPos="35500" dir="5400000" sy="-90000" algn="bl" rotWithShape="0"/>
                </a:effectLst>
              </a:rPr>
              <a:t>Length</a:t>
            </a:r>
            <a:endParaRPr lang="en-IN" sz="36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951914" y="1511809"/>
            <a:ext cx="10456984" cy="981423"/>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The length of a key is crucial for the security of cryptographic systems. Longer keys generally provide greater security, as they increase the difficulty of brute-force attacks. Key length is typically measured in bits.</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951914" y="2720647"/>
            <a:ext cx="7952935" cy="2372060"/>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In summary, keys play a fundamental role in cryptography, influencing the security and effectiveness of cryptographic algorithms. </a:t>
            </a:r>
            <a:endParaRPr lang="en-US"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pc="300"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Proper </a:t>
            </a:r>
            <a:r>
              <a:rPr lang="en-US"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key management is essential to maintaining the confidentiality, integrity, and authenticity of information in secure communication and data protection systems.</a:t>
            </a:r>
            <a:endParaRPr lang="en-IN" spc="30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pic>
        <p:nvPicPr>
          <p:cNvPr id="16386" name="Picture 2" descr="Asymmetric, keys, cryptography, public key cryptography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56541" y="3161251"/>
            <a:ext cx="1726467" cy="172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38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Difference Between Public Key and Private Key in Cryptography - Pediaa.Com  | Cryptography, Public,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729" y="588816"/>
            <a:ext cx="7000875" cy="579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468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1962</Words>
  <Application>Microsoft Office PowerPoint</Application>
  <PresentationFormat>Widescreen</PresentationFormat>
  <Paragraphs>117</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16</cp:revision>
  <dcterms:created xsi:type="dcterms:W3CDTF">2024-02-01T18:18:47Z</dcterms:created>
  <dcterms:modified xsi:type="dcterms:W3CDTF">2024-02-01T20:54:52Z</dcterms:modified>
</cp:coreProperties>
</file>