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83837E5-306A-4E0E-BAE3-D65531FD4274}" type="datetimeFigureOut">
              <a:rPr lang="en-US" smtClean="0"/>
            </a:fld>
            <a:endParaRPr lang="en-IN"/>
          </a:p>
        </p:txBody>
      </p:sp>
      <p:sp>
        <p:nvSpPr>
          <p:cNvPr id="104866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6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5027476-2EC5-4D4C-8398-F09DE4C1837C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5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6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6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4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261A-AE24-4F6B-AE87-9E235EF204BE}" type="datetimeFigureOut">
              <a:rPr lang="en-US" smtClean="0"/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897F-9118-4A28-BC5A-E74A13DB0D99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 txBox="1"/>
          <p:nvPr/>
        </p:nvSpPr>
        <p:spPr>
          <a:xfrm>
            <a:off x="428596" y="0"/>
            <a:ext cx="8229600" cy="576262"/>
          </a:xfrm>
          <a:prstGeom prst="rect"/>
        </p:spPr>
        <p:txBody>
          <a:bodyPr anchor="ctr" bIns="45720" lIns="91440" rIns="91440" rtlCol="0" tIns="45720" vert="horz">
            <a:normAutofit fontScale="84091" lnSpcReduction="20000"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Interprocess Communication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285720" y="642918"/>
            <a:ext cx="8643998" cy="6215082"/>
          </a:xfrm>
        </p:spPr>
        <p:txBody>
          <a:bodyPr>
            <a:normAutofit fontScale="71429" lnSpcReduction="20000"/>
          </a:bodyPr>
          <a:p>
            <a:r>
              <a:rPr dirty="0" lang="en-US" smtClean="0"/>
              <a:t>Processes within a system may be </a:t>
            </a:r>
            <a:r>
              <a:rPr b="1" dirty="0" lang="en-US" smtClean="0"/>
              <a:t>independent </a:t>
            </a:r>
            <a:r>
              <a:rPr dirty="0" lang="en-US" smtClean="0"/>
              <a:t>or </a:t>
            </a:r>
            <a:r>
              <a:rPr b="1" dirty="0" lang="en-US" smtClean="0"/>
              <a:t>cooperating</a:t>
            </a:r>
          </a:p>
          <a:p>
            <a:endParaRPr b="1" dirty="0" lang="en-US" smtClean="0"/>
          </a:p>
          <a:p>
            <a:pPr algn="just"/>
            <a:r>
              <a:rPr dirty="0" lang="en-US" smtClean="0"/>
              <a:t>Cooperating process can affect or be affected by other processes, including sharing data</a:t>
            </a:r>
          </a:p>
          <a:p>
            <a:pPr>
              <a:buNone/>
            </a:pPr>
            <a:endParaRPr dirty="0" lang="en-US" smtClean="0"/>
          </a:p>
          <a:p>
            <a:r>
              <a:rPr dirty="0" lang="en-US" smtClean="0"/>
              <a:t>Reasons for cooperating processes:</a:t>
            </a:r>
          </a:p>
          <a:p>
            <a:pPr lvl="1"/>
            <a:r>
              <a:rPr dirty="0" lang="en-US" smtClean="0"/>
              <a:t>Information sharing</a:t>
            </a:r>
          </a:p>
          <a:p>
            <a:pPr lvl="1"/>
            <a:r>
              <a:rPr dirty="0" lang="en-US" smtClean="0"/>
              <a:t>Computation speedup</a:t>
            </a:r>
          </a:p>
          <a:p>
            <a:pPr lvl="1"/>
            <a:r>
              <a:rPr dirty="0" lang="en-US" smtClean="0"/>
              <a:t>Modularity</a:t>
            </a:r>
          </a:p>
          <a:p>
            <a:pPr lvl="1"/>
            <a:r>
              <a:rPr dirty="0" lang="en-US" smtClean="0"/>
              <a:t>Convenience	</a:t>
            </a:r>
          </a:p>
          <a:p>
            <a:pPr lvl="1"/>
            <a:endParaRPr dirty="0" lang="en-US" smtClean="0"/>
          </a:p>
          <a:p>
            <a:r>
              <a:rPr dirty="0" lang="en-US" smtClean="0"/>
              <a:t>Cooperating processes need </a:t>
            </a:r>
            <a:r>
              <a:rPr b="1" dirty="0" lang="en-US" smtClean="0"/>
              <a:t>interprocess communication </a:t>
            </a:r>
            <a:r>
              <a:rPr dirty="0" lang="en-US" smtClean="0"/>
              <a:t>(</a:t>
            </a:r>
            <a:r>
              <a:rPr b="1" dirty="0" lang="en-US" smtClean="0"/>
              <a:t>IPC</a:t>
            </a:r>
            <a:r>
              <a:rPr dirty="0" lang="en-US" smtClean="0"/>
              <a:t>)</a:t>
            </a:r>
          </a:p>
          <a:p>
            <a:endParaRPr dirty="0" lang="en-US" smtClean="0"/>
          </a:p>
          <a:p>
            <a:r>
              <a:rPr dirty="0" lang="en-US" smtClean="0"/>
              <a:t>Two models of IPC</a:t>
            </a:r>
          </a:p>
          <a:p>
            <a:pPr lvl="1"/>
            <a:r>
              <a:rPr dirty="0" lang="en-US" smtClean="0"/>
              <a:t>Shared memory</a:t>
            </a:r>
          </a:p>
          <a:p>
            <a:pPr lvl="1"/>
            <a:r>
              <a:rPr dirty="0" lang="en-US" smtClean="0"/>
              <a:t>Message passing</a:t>
            </a:r>
          </a:p>
          <a:p>
            <a:pPr lvl="1"/>
            <a:endParaRPr dirty="0" lang="en-US" smtClean="0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 fontScale="90000"/>
          </a:bodyPr>
          <a:p>
            <a:pPr eaLnBrk="1" hangingPunct="1"/>
            <a:r>
              <a:rPr altLang="en-US" dirty="0" lang="en-US" smtClean="0"/>
              <a:t>Synchronization</a:t>
            </a:r>
          </a:p>
        </p:txBody>
      </p:sp>
      <p:sp>
        <p:nvSpPr>
          <p:cNvPr id="1048604" name="Rectangle 3"/>
          <p:cNvSpPr>
            <a:spLocks noGrp="1" noChangeArrowheads="1"/>
          </p:cNvSpPr>
          <p:nvPr>
            <p:ph idx="1"/>
          </p:nvPr>
        </p:nvSpPr>
        <p:spPr>
          <a:xfrm>
            <a:off x="0" y="785794"/>
            <a:ext cx="9144000" cy="5786478"/>
          </a:xfrm>
        </p:spPr>
        <p:txBody>
          <a:bodyPr>
            <a:normAutofit fontScale="79167" lnSpcReduction="10000"/>
          </a:bodyPr>
          <a:p>
            <a:pPr indent="-379413" marL="379413"/>
            <a:r>
              <a:rPr dirty="0" lang="en-US" smtClean="0"/>
              <a:t>Message passing may be either blocking or non-blocking</a:t>
            </a:r>
          </a:p>
          <a:p>
            <a:pPr indent="-379413" marL="379413"/>
            <a:r>
              <a:rPr b="1" dirty="0" lang="en-US" smtClean="0">
                <a:solidFill>
                  <a:srgbClr val="3366FF"/>
                </a:solidFill>
              </a:rPr>
              <a:t>Blocking</a:t>
            </a:r>
            <a:r>
              <a:rPr dirty="0" lang="en-US" smtClean="0"/>
              <a:t> is considered </a:t>
            </a:r>
            <a:r>
              <a:rPr b="1" dirty="0" lang="en-US" smtClean="0">
                <a:solidFill>
                  <a:srgbClr val="3366FF"/>
                </a:solidFill>
              </a:rPr>
              <a:t>synchronous</a:t>
            </a:r>
          </a:p>
          <a:p>
            <a:pPr indent="-341313" lvl="1" marL="798513"/>
            <a:r>
              <a:rPr b="1" dirty="0" lang="en-US" smtClean="0"/>
              <a:t>Blocking send </a:t>
            </a:r>
            <a:r>
              <a:rPr dirty="0" lang="en-US" smtClean="0"/>
              <a:t>--</a:t>
            </a:r>
            <a:r>
              <a:rPr b="1" dirty="0" lang="en-US" smtClean="0"/>
              <a:t> </a:t>
            </a:r>
            <a:r>
              <a:rPr dirty="0" lang="en-US" smtClean="0"/>
              <a:t>the sender is blocked until the message is received</a:t>
            </a:r>
          </a:p>
          <a:p>
            <a:pPr indent="-341313" lvl="1" marL="798513"/>
            <a:r>
              <a:rPr b="1" dirty="0" lang="en-US" smtClean="0"/>
              <a:t>Blocking receive </a:t>
            </a:r>
            <a:r>
              <a:rPr dirty="0" lang="en-US" smtClean="0"/>
              <a:t>--</a:t>
            </a:r>
            <a:r>
              <a:rPr b="1" dirty="0" lang="en-US" smtClean="0"/>
              <a:t> </a:t>
            </a:r>
            <a:r>
              <a:rPr dirty="0" lang="en-US" smtClean="0"/>
              <a:t>the receiver is  blocked until a message is available</a:t>
            </a:r>
          </a:p>
          <a:p>
            <a:pPr indent="-379413" marL="379413"/>
            <a:r>
              <a:rPr b="1" dirty="0" lang="en-US" smtClean="0">
                <a:solidFill>
                  <a:srgbClr val="3366FF"/>
                </a:solidFill>
              </a:rPr>
              <a:t>Non-blocking</a:t>
            </a:r>
            <a:r>
              <a:rPr dirty="0" lang="en-US" smtClean="0"/>
              <a:t> is considered </a:t>
            </a:r>
            <a:r>
              <a:rPr b="1" dirty="0" lang="en-US" smtClean="0">
                <a:solidFill>
                  <a:srgbClr val="3366FF"/>
                </a:solidFill>
              </a:rPr>
              <a:t>asynchronous</a:t>
            </a:r>
          </a:p>
          <a:p>
            <a:pPr indent="-341313" lvl="1" marL="798513"/>
            <a:r>
              <a:rPr b="1" dirty="0" lang="en-US" smtClean="0"/>
              <a:t>Non-blocking send</a:t>
            </a:r>
            <a:r>
              <a:rPr dirty="0" lang="en-US" smtClean="0"/>
              <a:t> -- the sender sends the message and continue</a:t>
            </a:r>
          </a:p>
          <a:p>
            <a:pPr indent="-341313" lvl="1" marL="798513"/>
            <a:r>
              <a:rPr b="1" dirty="0" lang="en-US" smtClean="0"/>
              <a:t>Non-blocking receive</a:t>
            </a:r>
            <a:r>
              <a:rPr dirty="0" lang="en-US" smtClean="0"/>
              <a:t> -- the receiver receives:</a:t>
            </a:r>
          </a:p>
          <a:p>
            <a:pPr indent="-341313" lvl="2" marL="1141413"/>
            <a:r>
              <a:rPr dirty="0" lang="en-US" smtClean="0"/>
              <a:t> A valid message,  or </a:t>
            </a:r>
          </a:p>
          <a:p>
            <a:pPr indent="-341313" lvl="2" marL="1141413"/>
            <a:r>
              <a:rPr dirty="0" lang="en-US" smtClean="0"/>
              <a:t> Null message</a:t>
            </a:r>
          </a:p>
          <a:p>
            <a:pPr marL="398939"/>
            <a:r>
              <a:rPr dirty="0" lang="en-US" smtClean="0">
                <a:ea typeface="ＭＳ Ｐゴシック" charset="0"/>
              </a:rPr>
              <a:t>Different combinations possible</a:t>
            </a:r>
          </a:p>
          <a:p>
            <a:pPr lvl="1" marL="798989">
              <a:buNone/>
            </a:pPr>
            <a:r>
              <a:rPr dirty="0" lang="en-US" smtClean="0">
                <a:ea typeface="ＭＳ Ｐゴシック" charset="0"/>
              </a:rPr>
              <a:t>-   If both send and receive are blocking, we have a </a:t>
            </a:r>
            <a:r>
              <a:rPr b="1" dirty="0" lang="en-US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indent="-341313" marL="398463"/>
            <a:endParaRPr dirty="0" lang="en-US" smtClean="0"/>
          </a:p>
          <a:p>
            <a:pPr indent="-341313" lvl="2" marL="1141413">
              <a:buFont typeface="Monotype Sorts" pitchFamily="-84" charset="2"/>
              <a:buChar char="l"/>
            </a:pPr>
            <a:endParaRPr dirty="0" lang="en-US" smtClean="0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p>
            <a:pPr eaLnBrk="1" hangingPunct="1"/>
            <a:r>
              <a:rPr altLang="en-US" dirty="0" lang="en-US" smtClean="0"/>
              <a:t>Buffering</a:t>
            </a:r>
          </a:p>
        </p:txBody>
      </p:sp>
      <p:sp>
        <p:nvSpPr>
          <p:cNvPr id="1048606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4422"/>
            <a:ext cx="9144000" cy="4911741"/>
          </a:xfrm>
        </p:spPr>
        <p:txBody>
          <a:bodyPr>
            <a:normAutofit fontScale="96429" lnSpcReduction="20000"/>
          </a:bodyPr>
          <a:p>
            <a:r>
              <a:rPr altLang="en-US" dirty="0" lang="en-US" smtClean="0"/>
              <a:t>Queue of messages attached to the link.</a:t>
            </a:r>
          </a:p>
          <a:p>
            <a:r>
              <a:rPr altLang="en-US" dirty="0" lang="en-US" smtClean="0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altLang="en-US" dirty="0" lang="en-US" smtClean="0">
                <a:solidFill>
                  <a:srgbClr val="CC6600"/>
                </a:solidFill>
              </a:rPr>
              <a:t>1.</a:t>
            </a:r>
            <a:r>
              <a:rPr altLang="en-US" dirty="0" lang="en-US" smtClean="0"/>
              <a:t>	Zero capacity – no messages are queued on a link.</a:t>
            </a:r>
            <a:br>
              <a:rPr altLang="en-US" dirty="0" lang="en-US" smtClean="0"/>
            </a:br>
            <a:r>
              <a:rPr altLang="en-US" dirty="0" lang="en-US" smtClean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altLang="en-US" dirty="0" lang="en-US" smtClean="0">
                <a:solidFill>
                  <a:srgbClr val="CC6600"/>
                </a:solidFill>
              </a:rPr>
              <a:t>2.</a:t>
            </a:r>
            <a:r>
              <a:rPr altLang="en-US" dirty="0" lang="en-US" smtClean="0"/>
              <a:t>	Bounded capacity – finite length of </a:t>
            </a:r>
            <a:r>
              <a:rPr altLang="en-US" dirty="0" i="1" lang="en-US" smtClean="0"/>
              <a:t>n</a:t>
            </a:r>
            <a:r>
              <a:rPr altLang="en-US" dirty="0" lang="en-US" smtClean="0"/>
              <a:t> messages</a:t>
            </a:r>
            <a:br>
              <a:rPr altLang="en-US" dirty="0" lang="en-US" smtClean="0"/>
            </a:br>
            <a:r>
              <a:rPr altLang="en-US" dirty="0" lang="en-US" smtClean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altLang="en-US" dirty="0" lang="en-US" smtClean="0">
                <a:solidFill>
                  <a:srgbClr val="CC6600"/>
                </a:solidFill>
              </a:rPr>
              <a:t>3.</a:t>
            </a:r>
            <a:r>
              <a:rPr altLang="en-US" dirty="0" lang="en-US" smtClean="0"/>
              <a:t>	Unbounded capacity – infinite length </a:t>
            </a:r>
            <a:br>
              <a:rPr altLang="en-US" dirty="0" lang="en-US" smtClean="0"/>
            </a:br>
            <a:r>
              <a:rPr altLang="en-US" dirty="0" lang="en-US" smtClean="0"/>
              <a:t>Sender never waits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ctr">
              <a:buNone/>
            </a:pPr>
            <a:r>
              <a:rPr dirty="0" sz="9600" lang="en-US" smtClean="0"/>
              <a:t>Thanks</a:t>
            </a:r>
            <a:endParaRPr dirty="0" sz="9600" lang="en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576262"/>
          </a:xfrm>
          <a:prstGeom prst="rect"/>
        </p:spPr>
        <p:txBody>
          <a:bodyPr anchor="ctr" bIns="45720" lIns="91440" rIns="91440" rtlCol="0" tIns="45720" vert="horz">
            <a:normAutofit fontScale="84091" lnSpcReduction="20000"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Communications Models </a:t>
            </a:r>
          </a:p>
        </p:txBody>
      </p:sp>
      <p:pic>
        <p:nvPicPr>
          <p:cNvPr id="2097152" name="Picture 1" descr="3_12.pd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57224" y="1214422"/>
            <a:ext cx="7429552" cy="5072098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 fontScale="90000"/>
          </a:bodyPr>
          <a:p>
            <a:pPr eaLnBrk="1" hangingPunct="1"/>
            <a:r>
              <a:rPr altLang="en-US" b="1" dirty="0" sz="3200" lang="en-US" smtClean="0"/>
              <a:t>Inter Process Communication – Message Passing</a:t>
            </a:r>
          </a:p>
        </p:txBody>
      </p:sp>
      <p:sp>
        <p:nvSpPr>
          <p:cNvPr id="1048590" name="Rectangle 3"/>
          <p:cNvSpPr txBox="1">
            <a:spLocks noChangeArrowheads="1"/>
          </p:cNvSpPr>
          <p:nvPr/>
        </p:nvSpPr>
        <p:spPr>
          <a:xfrm>
            <a:off x="142844" y="785794"/>
            <a:ext cx="8786874" cy="5643602"/>
          </a:xfrm>
          <a:prstGeom prst="rect"/>
        </p:spPr>
        <p:txBody>
          <a:bodyPr bIns="45720" lIns="91440" rIns="91440" rtlCol="0" tIns="45720" vert="horz">
            <a:normAutofit fontScale="50000" lnSpcReduction="20000"/>
          </a:bodyPr>
          <a:p>
            <a:pPr algn="just" defTabSz="914400" eaLnBrk="1" fontAlgn="auto" hangingPunct="1" indent="-342900" latinLnBrk="0" lvl="0" marL="34290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altLang="en-US" baseline="0" b="0" cap="none" dirty="0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Mechanism for processes to communicate and to synchronize their actions</a:t>
            </a:r>
          </a:p>
          <a:p>
            <a:pPr algn="just" defTabSz="914400" eaLnBrk="1" fontAlgn="auto" hangingPunct="1" indent="-342900" latinLnBrk="0" lvl="0" marL="34290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altLang="en-US" baseline="0" b="0" cap="none" dirty="0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defTabSz="914400" eaLnBrk="1" fontAlgn="auto" hangingPunct="1" indent="-342900" latinLnBrk="0" lvl="0" marL="34290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altLang="en-US" baseline="0" b="0" cap="none" dirty="0" sz="8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defTabSz="914400" eaLnBrk="1" fontAlgn="auto" hangingPunct="1" indent="-342900" latinLnBrk="0" lvl="0" marL="34290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altLang="en-US" baseline="0" b="0" cap="none" dirty="0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 system – processes communicate with each other without resorting to shared variables</a:t>
            </a:r>
          </a:p>
          <a:p>
            <a:pPr algn="just" defTabSz="914400" eaLnBrk="1" fontAlgn="auto" hangingPunct="1" indent="-342900" latinLnBrk="0" lvl="0" marL="34290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altLang="en-US" baseline="0" b="0" cap="none" dirty="0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baseline="0" b="0" cap="none" dirty="0" sz="3200" i="0" kern="1200" kumimoji="0" lang="en-I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Particularly useful in a distributed environment, where the communicating processes may reside on different computers connected by a network -  </a:t>
            </a:r>
            <a:r>
              <a:rPr baseline="0" b="1" cap="none" dirty="0" sz="3200" i="0" kern="1200" kumimoji="0" lang="en-I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Internet chat program</a:t>
            </a:r>
          </a:p>
          <a:p>
            <a:pPr algn="just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altLang="en-US" baseline="0" b="1" cap="none" dirty="0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defTabSz="914400" eaLnBrk="1" fontAlgn="auto" hangingPunct="1" indent="-342900" latinLnBrk="0" lvl="0" marL="34290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altLang="en-US" baseline="0" b="0" cap="none" dirty="0" sz="8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defTabSz="914400" eaLnBrk="1" fontAlgn="auto" hangingPunct="1" indent="-342900" latinLnBrk="0" lvl="0" marL="34290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altLang="en-US" baseline="0" b="0" cap="none" dirty="0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IPC facility provides two operations:</a:t>
            </a:r>
          </a:p>
          <a:p>
            <a:pPr algn="just" defTabSz="914400" eaLnBrk="1" fontAlgn="auto" hangingPunct="1" indent="-285750" latinLnBrk="0" lvl="1" marL="74295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altLang="en-US" baseline="0" b="1" cap="none" dirty="0" sz="28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send</a:t>
            </a:r>
            <a:r>
              <a:rPr altLang="en-US" baseline="0" b="0" cap="none" dirty="0" sz="28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altLang="en-US" baseline="0" b="0" cap="none" dirty="0" sz="2800" i="1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r>
              <a:rPr altLang="en-US" baseline="0" b="0" cap="none" dirty="0" sz="28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just" defTabSz="914400" eaLnBrk="1" fontAlgn="auto" hangingPunct="1" indent="-285750" latinLnBrk="0" lvl="1" marL="74295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altLang="en-US" baseline="0" b="1" cap="none" dirty="0" sz="28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receive</a:t>
            </a:r>
            <a:r>
              <a:rPr altLang="en-US" baseline="0" b="0" cap="none" dirty="0" sz="28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altLang="en-US" baseline="0" b="0" cap="none" dirty="0" sz="2800" i="1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r>
              <a:rPr altLang="en-US" baseline="0" b="0" cap="none" dirty="0" sz="28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just" defTabSz="914400" eaLnBrk="1" fontAlgn="auto" hangingPunct="1" indent="-285750" latinLnBrk="0" lvl="1" marL="74295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endParaRPr altLang="en-US" baseline="0" b="0" cap="none" dirty="0" sz="28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defTabSz="914400" eaLnBrk="1" fontAlgn="auto" hangingPunct="1" indent="-285750" latinLnBrk="0" lvl="1" marL="74295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-84" charset="2"/>
              <a:buNone/>
            </a:pPr>
            <a:endParaRPr altLang="en-US" baseline="0" b="0" cap="none" dirty="0" sz="8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defTabSz="914400" eaLnBrk="1" fontAlgn="auto" hangingPunct="1" indent="-342900" latinLnBrk="0" lvl="0" marL="34290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altLang="en-US" baseline="0" b="0" cap="none" dirty="0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altLang="en-US" baseline="0" b="0" cap="none" dirty="0" sz="3200" i="1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message</a:t>
            </a:r>
            <a:r>
              <a:rPr altLang="en-US" baseline="0" b="0" cap="none" dirty="0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size is either fixed or variable</a:t>
            </a:r>
          </a:p>
          <a:p>
            <a:pPr algn="just" defTabSz="914400" eaLnBrk="1" fontAlgn="auto" hangingPunct="1" indent="-228600" latinLnBrk="0" lvl="2" marL="114300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altLang="en-US"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 between  system-level implementation and programming task</a:t>
            </a:r>
          </a:p>
          <a:p>
            <a:pPr algn="l" defTabSz="914400" eaLnBrk="1" fontAlgn="auto" hangingPunct="1" indent="-285750" latinLnBrk="0" lvl="1" marL="742950" marR="0" rt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-84" charset="2"/>
              <a:buNone/>
            </a:pPr>
            <a:endParaRPr altLang="en-US" baseline="0" b="0" cap="none" dirty="0" sz="28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714356"/>
            <a:ext cx="8715436" cy="5715040"/>
          </a:xfrm>
        </p:spPr>
        <p:txBody>
          <a:bodyPr>
            <a:normAutofit fontScale="75000" lnSpcReduction="20000"/>
          </a:bodyPr>
          <a:p>
            <a:pPr lvl="1">
              <a:lnSpc>
                <a:spcPct val="90000"/>
              </a:lnSpc>
            </a:pPr>
            <a:endParaRPr altLang="en-US" dirty="0" sz="800" lang="en-US" smtClean="0"/>
          </a:p>
          <a:p>
            <a:pPr>
              <a:lnSpc>
                <a:spcPct val="90000"/>
              </a:lnSpc>
            </a:pPr>
            <a:r>
              <a:rPr altLang="en-US" dirty="0" lang="en-US" smtClean="0"/>
              <a:t>If processes </a:t>
            </a:r>
            <a:r>
              <a:rPr altLang="en-US" dirty="0" i="1" lang="en-US" smtClean="0"/>
              <a:t>P</a:t>
            </a:r>
            <a:r>
              <a:rPr altLang="en-US" dirty="0" lang="en-US" smtClean="0"/>
              <a:t> and </a:t>
            </a:r>
            <a:r>
              <a:rPr altLang="en-US" dirty="0" i="1" lang="en-US" smtClean="0"/>
              <a:t>Q</a:t>
            </a:r>
            <a:r>
              <a:rPr altLang="en-US" dirty="0" lang="en-US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altLang="en-US" dirty="0" lang="en-US" smtClean="0"/>
              <a:t>Establish a </a:t>
            </a:r>
            <a:r>
              <a:rPr altLang="en-US" b="1" dirty="0" i="1" lang="en-US" smtClean="0"/>
              <a:t>communication</a:t>
            </a:r>
            <a:r>
              <a:rPr altLang="en-US" b="1" dirty="0" lang="en-US" smtClean="0"/>
              <a:t> </a:t>
            </a:r>
            <a:r>
              <a:rPr altLang="en-US" b="1" dirty="0" i="1" lang="en-US" smtClean="0"/>
              <a:t>link</a:t>
            </a:r>
            <a:r>
              <a:rPr altLang="en-US" b="1" dirty="0" lang="en-US" smtClean="0"/>
              <a:t> </a:t>
            </a:r>
            <a:r>
              <a:rPr altLang="en-US" dirty="0" lang="en-US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altLang="en-US" dirty="0" lang="en-US" smtClean="0"/>
              <a:t>Exchange messages via send/receive</a:t>
            </a:r>
          </a:p>
          <a:p>
            <a:pPr lvl="1">
              <a:lnSpc>
                <a:spcPct val="90000"/>
              </a:lnSpc>
              <a:buNone/>
            </a:pPr>
            <a:endParaRPr altLang="en-US" dirty="0" lang="en-US" smtClean="0"/>
          </a:p>
          <a:p>
            <a:pPr>
              <a:lnSpc>
                <a:spcPct val="90000"/>
              </a:lnSpc>
            </a:pPr>
            <a:r>
              <a:rPr altLang="en-US" dirty="0" lang="en-US" smtClean="0"/>
              <a:t>Implementation issues:</a:t>
            </a:r>
          </a:p>
          <a:p>
            <a:pPr lvl="1"/>
            <a:r>
              <a:rPr altLang="en-US" dirty="0" lang="en-US" smtClean="0"/>
              <a:t>How are links established?</a:t>
            </a:r>
          </a:p>
          <a:p>
            <a:pPr lvl="1"/>
            <a:r>
              <a:rPr altLang="en-US" dirty="0" lang="en-US" smtClean="0"/>
              <a:t>Can a link be associated with more than two processes?</a:t>
            </a:r>
          </a:p>
          <a:p>
            <a:pPr lvl="1"/>
            <a:r>
              <a:rPr altLang="en-US" dirty="0" lang="en-US" smtClean="0"/>
              <a:t>How many links can there be between every pair of communicating processes?</a:t>
            </a:r>
          </a:p>
          <a:p>
            <a:pPr lvl="1"/>
            <a:r>
              <a:rPr altLang="en-US" dirty="0" lang="en-US" smtClean="0"/>
              <a:t>What is the capacity of a link?</a:t>
            </a:r>
          </a:p>
          <a:p>
            <a:pPr lvl="1"/>
            <a:r>
              <a:rPr altLang="en-US" dirty="0" lang="en-US" smtClean="0"/>
              <a:t>Is the size of a message that the link can accommodate fixed or variable?</a:t>
            </a:r>
          </a:p>
          <a:p>
            <a:pPr lvl="1"/>
            <a:r>
              <a:rPr altLang="en-US" dirty="0" lang="en-US" smtClean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altLang="en-US" dirty="0" lang="en-US" smtClean="0"/>
          </a:p>
        </p:txBody>
      </p:sp>
      <p:sp>
        <p:nvSpPr>
          <p:cNvPr id="10485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p>
            <a:pPr algn="r" eaLnBrk="1" hangingPunct="1"/>
            <a:r>
              <a:rPr altLang="en-US" b="1" dirty="0" sz="3200" lang="en-US" err="1" smtClean="0"/>
              <a:t>Contd</a:t>
            </a:r>
            <a:r>
              <a:rPr altLang="en-US" b="1" dirty="0" sz="3200" lang="en-US" smtClean="0"/>
              <a:t>…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928670"/>
            <a:ext cx="8572560" cy="5429288"/>
          </a:xfrm>
        </p:spPr>
        <p:txBody>
          <a:bodyPr>
            <a:normAutofit fontScale="87500" lnSpcReduction="20000"/>
          </a:bodyPr>
          <a:p>
            <a:pPr lvl="1">
              <a:lnSpc>
                <a:spcPct val="90000"/>
              </a:lnSpc>
            </a:pPr>
            <a:endParaRPr altLang="en-US" dirty="0" sz="800" lang="en-US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altLang="en-US" dirty="0" sz="800" lang="en-US" smtClean="0"/>
          </a:p>
          <a:p>
            <a:pPr>
              <a:lnSpc>
                <a:spcPct val="90000"/>
              </a:lnSpc>
            </a:pPr>
            <a:r>
              <a:rPr altLang="en-US" dirty="0" lang="en-US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altLang="en-US" dirty="0" lang="en-US" smtClean="0"/>
              <a:t>Physical:</a:t>
            </a:r>
          </a:p>
          <a:p>
            <a:pPr lvl="2">
              <a:lnSpc>
                <a:spcPct val="90000"/>
              </a:lnSpc>
            </a:pPr>
            <a:r>
              <a:rPr altLang="en-US" dirty="0" lang="en-US" smtClean="0"/>
              <a:t>Shared memory</a:t>
            </a:r>
          </a:p>
          <a:p>
            <a:pPr lvl="2">
              <a:lnSpc>
                <a:spcPct val="90000"/>
              </a:lnSpc>
            </a:pPr>
            <a:r>
              <a:rPr altLang="en-US" dirty="0" lang="en-US" smtClean="0"/>
              <a:t>Hardware bus</a:t>
            </a:r>
          </a:p>
          <a:p>
            <a:pPr lvl="2">
              <a:lnSpc>
                <a:spcPct val="90000"/>
              </a:lnSpc>
            </a:pPr>
            <a:r>
              <a:rPr altLang="en-US" dirty="0" lang="en-US" smtClean="0"/>
              <a:t>Network</a:t>
            </a:r>
          </a:p>
          <a:p>
            <a:pPr lvl="2">
              <a:lnSpc>
                <a:spcPct val="90000"/>
              </a:lnSpc>
              <a:buNone/>
            </a:pPr>
            <a:endParaRPr altLang="en-US" dirty="0" lang="en-US" smtClean="0"/>
          </a:p>
          <a:p>
            <a:pPr lvl="1">
              <a:lnSpc>
                <a:spcPct val="90000"/>
              </a:lnSpc>
            </a:pPr>
            <a:r>
              <a:rPr altLang="en-US" b="1" dirty="0" lang="en-US" smtClean="0">
                <a:solidFill>
                  <a:srgbClr val="7030A0"/>
                </a:solidFill>
              </a:rPr>
              <a:t>Logical:</a:t>
            </a:r>
          </a:p>
          <a:p>
            <a:pPr lvl="2">
              <a:lnSpc>
                <a:spcPct val="90000"/>
              </a:lnSpc>
            </a:pPr>
            <a:r>
              <a:rPr altLang="en-US" b="1" dirty="0" sz="2800" lang="en-US" smtClean="0">
                <a:solidFill>
                  <a:srgbClr val="7030A0"/>
                </a:solidFill>
              </a:rPr>
              <a:t> Direct or indirect</a:t>
            </a:r>
          </a:p>
          <a:p>
            <a:pPr lvl="2">
              <a:lnSpc>
                <a:spcPct val="90000"/>
              </a:lnSpc>
            </a:pPr>
            <a:r>
              <a:rPr altLang="en-US" b="1" dirty="0" sz="2800" lang="en-US" smtClean="0">
                <a:solidFill>
                  <a:srgbClr val="7030A0"/>
                </a:solidFill>
              </a:rPr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altLang="en-US" b="1" dirty="0" sz="2800" lang="en-US" smtClean="0">
                <a:solidFill>
                  <a:srgbClr val="7030A0"/>
                </a:solidFill>
              </a:rPr>
              <a:t> Automatic or explicit buffering</a:t>
            </a:r>
          </a:p>
        </p:txBody>
      </p:sp>
      <p:sp>
        <p:nvSpPr>
          <p:cNvPr id="104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p>
            <a:pPr algn="r" eaLnBrk="1" hangingPunct="1"/>
            <a:r>
              <a:rPr altLang="en-US" b="1" dirty="0" sz="3200" lang="en-US" err="1" smtClean="0"/>
              <a:t>Contd</a:t>
            </a:r>
            <a:r>
              <a:rPr altLang="en-US" b="1" dirty="0" sz="3200" lang="en-US" smtClean="0"/>
              <a:t>…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p>
            <a:pPr eaLnBrk="1" hangingPunct="1"/>
            <a:r>
              <a:rPr altLang="en-US" dirty="0" lang="en-US" smtClean="0"/>
              <a:t>Direct Communication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142984"/>
            <a:ext cx="8786874" cy="5214974"/>
          </a:xfrm>
        </p:spPr>
        <p:txBody>
          <a:bodyPr>
            <a:normAutofit fontScale="89286" lnSpcReduction="10000"/>
          </a:bodyPr>
          <a:p>
            <a:r>
              <a:rPr altLang="en-US" dirty="0" lang="en-US" smtClean="0"/>
              <a:t>Processes must name each other explicitly:</a:t>
            </a:r>
          </a:p>
          <a:p>
            <a:pPr lvl="1"/>
            <a:r>
              <a:rPr altLang="en-US" b="1" dirty="0"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altLang="en-US" dirty="0" lang="en-US" smtClean="0">
                <a:solidFill>
                  <a:srgbClr val="FF0000"/>
                </a:solidFill>
              </a:rPr>
              <a:t> (</a:t>
            </a:r>
            <a:r>
              <a:rPr altLang="en-US" dirty="0" i="1" lang="en-US" smtClean="0">
                <a:solidFill>
                  <a:srgbClr val="FF0000"/>
                </a:solidFill>
              </a:rPr>
              <a:t>P, message</a:t>
            </a:r>
            <a:r>
              <a:rPr altLang="en-US" dirty="0" lang="en-US" smtClean="0">
                <a:solidFill>
                  <a:srgbClr val="FF0000"/>
                </a:solidFill>
              </a:rPr>
              <a:t>) – send a message to process P</a:t>
            </a:r>
          </a:p>
          <a:p>
            <a:pPr lvl="1"/>
            <a:r>
              <a:rPr altLang="en-US" b="1" dirty="0"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receive</a:t>
            </a:r>
            <a:r>
              <a:rPr altLang="en-US" dirty="0" lang="en-US" smtClean="0">
                <a:solidFill>
                  <a:srgbClr val="FF0000"/>
                </a:solidFill>
              </a:rPr>
              <a:t>(</a:t>
            </a:r>
            <a:r>
              <a:rPr altLang="en-US" dirty="0" i="1" lang="en-US" smtClean="0">
                <a:solidFill>
                  <a:srgbClr val="FF0000"/>
                </a:solidFill>
              </a:rPr>
              <a:t>Q, message</a:t>
            </a:r>
            <a:r>
              <a:rPr altLang="en-US" dirty="0" lang="en-US" smtClean="0">
                <a:solidFill>
                  <a:srgbClr val="FF0000"/>
                </a:solidFill>
              </a:rPr>
              <a:t>) – receive a message from process Q</a:t>
            </a:r>
          </a:p>
          <a:p>
            <a:pPr lvl="1"/>
            <a:endParaRPr altLang="en-US" dirty="0" lang="en-US" smtClean="0"/>
          </a:p>
          <a:p>
            <a:pPr lvl="1">
              <a:buNone/>
            </a:pPr>
            <a:endParaRPr altLang="en-US" dirty="0" lang="en-US" smtClean="0"/>
          </a:p>
          <a:p>
            <a:r>
              <a:rPr altLang="en-US" dirty="0" lang="en-US" smtClean="0"/>
              <a:t>Properties of communication link</a:t>
            </a:r>
          </a:p>
          <a:p>
            <a:pPr lvl="1"/>
            <a:r>
              <a:rPr altLang="en-US" dirty="0" lang="en-US" smtClean="0"/>
              <a:t>Links are established automatically</a:t>
            </a:r>
          </a:p>
          <a:p>
            <a:pPr lvl="1"/>
            <a:r>
              <a:rPr altLang="en-US" dirty="0" lang="en-US" smtClean="0"/>
              <a:t>A link is associated with exactly one pair of communicating processes</a:t>
            </a:r>
          </a:p>
          <a:p>
            <a:pPr lvl="1"/>
            <a:r>
              <a:rPr altLang="en-US" dirty="0" lang="en-US" smtClean="0"/>
              <a:t>Between each pair there exists exactly one link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p>
            <a:pPr eaLnBrk="1" hangingPunct="1"/>
            <a:r>
              <a:rPr altLang="en-US" dirty="0" lang="en-US" smtClean="0"/>
              <a:t>Indirect Communication</a:t>
            </a:r>
          </a:p>
        </p:txBody>
      </p:sp>
      <p:sp>
        <p:nvSpPr>
          <p:cNvPr id="1048598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214422"/>
            <a:ext cx="8643998" cy="5286412"/>
          </a:xfrm>
        </p:spPr>
        <p:txBody>
          <a:bodyPr>
            <a:normAutofit fontScale="92857" lnSpcReduction="20000"/>
          </a:bodyPr>
          <a:p>
            <a:r>
              <a:rPr altLang="en-US" dirty="0" lang="en-US" smtClean="0"/>
              <a:t>Messages are directed and received from mailboxes (also referred to as ports)</a:t>
            </a:r>
          </a:p>
          <a:p>
            <a:pPr lvl="1"/>
            <a:r>
              <a:rPr altLang="en-US" dirty="0" lang="en-US" smtClean="0"/>
              <a:t>Each mailbox has a unique id</a:t>
            </a:r>
          </a:p>
          <a:p>
            <a:pPr lvl="1"/>
            <a:r>
              <a:rPr altLang="en-US" dirty="0" lang="en-US" smtClean="0"/>
              <a:t>Processes can communicate only if they share a mailbox</a:t>
            </a:r>
          </a:p>
          <a:p>
            <a:r>
              <a:rPr altLang="en-US" dirty="0" lang="en-US" smtClean="0"/>
              <a:t>Properties of communication link</a:t>
            </a:r>
          </a:p>
          <a:p>
            <a:pPr lvl="1"/>
            <a:r>
              <a:rPr altLang="en-US" dirty="0" lang="en-US" smtClean="0"/>
              <a:t>Link established only if processes share a common mailbox</a:t>
            </a:r>
          </a:p>
          <a:p>
            <a:pPr lvl="1"/>
            <a:r>
              <a:rPr altLang="en-US" dirty="0" lang="en-US" smtClean="0"/>
              <a:t>A link may be associated with many processes</a:t>
            </a:r>
          </a:p>
          <a:p>
            <a:pPr lvl="1"/>
            <a:r>
              <a:rPr altLang="en-US" dirty="0" lang="en-US" smtClean="0"/>
              <a:t>Each pair of processes may share several communication links</a:t>
            </a:r>
          </a:p>
          <a:p>
            <a:pPr lvl="1"/>
            <a:r>
              <a:rPr altLang="en-US" dirty="0" lang="en-US" smtClean="0"/>
              <a:t>Link may be unidirectional or bi-directional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82594"/>
          </a:xfrm>
        </p:spPr>
        <p:txBody>
          <a:bodyPr>
            <a:normAutofit fontScale="90000"/>
          </a:bodyPr>
          <a:p>
            <a:pPr algn="r"/>
            <a:r>
              <a:rPr dirty="0" lang="en-US" err="1" smtClean="0"/>
              <a:t>Contd</a:t>
            </a:r>
            <a:r>
              <a:rPr dirty="0" lang="en-US" smtClean="0"/>
              <a:t>…</a:t>
            </a:r>
            <a:endParaRPr dirty="0" lang="en-IN"/>
          </a:p>
        </p:txBody>
      </p:sp>
      <p:sp>
        <p:nvSpPr>
          <p:cNvPr id="1048600" name="Rectangle 3"/>
          <p:cNvSpPr>
            <a:spLocks noGrp="1" noChangeArrowheads="1"/>
          </p:cNvSpPr>
          <p:nvPr>
            <p:ph idx="1"/>
          </p:nvPr>
        </p:nvSpPr>
        <p:spPr>
          <a:xfrm>
            <a:off x="0" y="1071546"/>
            <a:ext cx="9144000" cy="5054617"/>
          </a:xfrm>
        </p:spPr>
        <p:txBody>
          <a:bodyPr>
            <a:normAutofit fontScale="96429" lnSpcReduction="20000"/>
          </a:bodyPr>
          <a:p>
            <a:r>
              <a:rPr altLang="en-US" dirty="0" lang="en-US" smtClean="0"/>
              <a:t>Operations</a:t>
            </a:r>
          </a:p>
          <a:p>
            <a:pPr lvl="1"/>
            <a:r>
              <a:rPr altLang="en-US" dirty="0" lang="en-US" smtClean="0"/>
              <a:t>create a new mailbox (port)</a:t>
            </a:r>
          </a:p>
          <a:p>
            <a:pPr lvl="1"/>
            <a:r>
              <a:rPr altLang="en-US" dirty="0" lang="en-US" smtClean="0"/>
              <a:t>send and receive messages through mailbox</a:t>
            </a:r>
          </a:p>
          <a:p>
            <a:pPr lvl="1"/>
            <a:r>
              <a:rPr altLang="en-US" dirty="0" lang="en-US" smtClean="0"/>
              <a:t>destroy a mailbox</a:t>
            </a:r>
          </a:p>
          <a:p>
            <a:r>
              <a:rPr altLang="en-US" dirty="0" lang="en-US" smtClean="0">
                <a:solidFill>
                  <a:srgbClr val="FF0000"/>
                </a:solidFill>
              </a:rPr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altLang="en-US" dirty="0" lang="en-US" smtClean="0">
                <a:solidFill>
                  <a:srgbClr val="FF0000"/>
                </a:solidFill>
              </a:rPr>
              <a:t>	</a:t>
            </a:r>
            <a:r>
              <a:rPr altLang="en-US" b="1" dirty="0"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altLang="en-US" dirty="0" lang="en-US" smtClean="0">
                <a:solidFill>
                  <a:srgbClr val="FF0000"/>
                </a:solidFill>
              </a:rPr>
              <a:t>(</a:t>
            </a:r>
            <a:r>
              <a:rPr altLang="en-US" dirty="0" i="1" lang="en-US" smtClean="0">
                <a:solidFill>
                  <a:srgbClr val="FF0000"/>
                </a:solidFill>
              </a:rPr>
              <a:t>A, message</a:t>
            </a:r>
            <a:r>
              <a:rPr altLang="en-US" dirty="0" lang="en-US" smtClean="0">
                <a:solidFill>
                  <a:srgbClr val="FF0000"/>
                </a:solidFill>
              </a:rPr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altLang="en-US" dirty="0" lang="en-US" smtClean="0">
                <a:solidFill>
                  <a:srgbClr val="FF0000"/>
                </a:solidFill>
              </a:rPr>
              <a:t>	</a:t>
            </a:r>
            <a:r>
              <a:rPr altLang="en-US" b="1" dirty="0"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receive</a:t>
            </a:r>
            <a:r>
              <a:rPr altLang="en-US" dirty="0" lang="en-US" smtClean="0">
                <a:solidFill>
                  <a:srgbClr val="FF0000"/>
                </a:solidFill>
              </a:rPr>
              <a:t>(</a:t>
            </a:r>
            <a:r>
              <a:rPr altLang="en-US" dirty="0" i="1" lang="en-US" smtClean="0">
                <a:solidFill>
                  <a:srgbClr val="FF0000"/>
                </a:solidFill>
              </a:rPr>
              <a:t>A, message</a:t>
            </a:r>
            <a:r>
              <a:rPr altLang="en-US" dirty="0" lang="en-US" smtClean="0">
                <a:solidFill>
                  <a:srgbClr val="FF0000"/>
                </a:solidFill>
              </a:rPr>
              <a:t>) – receive a message from mailbox A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p>
            <a:pPr algn="r"/>
            <a:r>
              <a:rPr dirty="0" lang="en-US" err="1" smtClean="0"/>
              <a:t>Contd</a:t>
            </a:r>
            <a:r>
              <a:rPr dirty="0" lang="en-US" smtClean="0"/>
              <a:t>…</a:t>
            </a:r>
            <a:endParaRPr dirty="0" lang="en-IN"/>
          </a:p>
        </p:txBody>
      </p:sp>
      <p:sp>
        <p:nvSpPr>
          <p:cNvPr id="1048602" name="Rectangle 3"/>
          <p:cNvSpPr>
            <a:spLocks noGrp="1" noChangeArrowheads="1"/>
          </p:cNvSpPr>
          <p:nvPr>
            <p:ph idx="1"/>
          </p:nvPr>
        </p:nvSpPr>
        <p:spPr>
          <a:xfrm>
            <a:off x="0" y="1000108"/>
            <a:ext cx="9144000" cy="5126055"/>
          </a:xfrm>
        </p:spPr>
        <p:txBody>
          <a:bodyPr>
            <a:normAutofit fontScale="96429" lnSpcReduction="20000"/>
          </a:bodyPr>
          <a:p>
            <a:r>
              <a:rPr altLang="en-US" dirty="0" lang="en-US" smtClean="0"/>
              <a:t>Mailbox sharing</a:t>
            </a:r>
          </a:p>
          <a:p>
            <a:pPr lvl="1"/>
            <a:r>
              <a:rPr altLang="en-US" dirty="0" i="1" lang="en-US" smtClean="0"/>
              <a:t>P</a:t>
            </a:r>
            <a:r>
              <a:rPr altLang="en-US" baseline="-25000" dirty="0" i="1" lang="en-US" smtClean="0"/>
              <a:t>1</a:t>
            </a:r>
            <a:r>
              <a:rPr altLang="en-US" dirty="0" i="1" lang="en-US" smtClean="0"/>
              <a:t>, P</a:t>
            </a:r>
            <a:r>
              <a:rPr altLang="en-US" baseline="-25000" dirty="0" i="1" lang="en-US" smtClean="0"/>
              <a:t>2</a:t>
            </a:r>
            <a:r>
              <a:rPr altLang="en-US" dirty="0" i="1" lang="en-US" smtClean="0"/>
              <a:t>,</a:t>
            </a:r>
            <a:r>
              <a:rPr altLang="en-US" dirty="0" lang="en-US" smtClean="0"/>
              <a:t> and</a:t>
            </a:r>
            <a:r>
              <a:rPr altLang="en-US" dirty="0" i="1" lang="en-US" smtClean="0"/>
              <a:t> P</a:t>
            </a:r>
            <a:r>
              <a:rPr altLang="en-US" baseline="-25000" dirty="0" i="1" lang="en-US" smtClean="0"/>
              <a:t>3</a:t>
            </a:r>
            <a:r>
              <a:rPr altLang="en-US" dirty="0" lang="en-US" smtClean="0"/>
              <a:t> share mailbox A</a:t>
            </a:r>
          </a:p>
          <a:p>
            <a:pPr lvl="1"/>
            <a:r>
              <a:rPr altLang="en-US" dirty="0" i="1" lang="en-US" smtClean="0"/>
              <a:t>P</a:t>
            </a:r>
            <a:r>
              <a:rPr altLang="en-US" baseline="-25000" dirty="0" i="1" lang="en-US" smtClean="0"/>
              <a:t>1</a:t>
            </a:r>
            <a:r>
              <a:rPr altLang="en-US" dirty="0" lang="en-US" smtClean="0"/>
              <a:t>, sends; </a:t>
            </a:r>
            <a:r>
              <a:rPr altLang="en-US" dirty="0" i="1" lang="en-US" smtClean="0"/>
              <a:t>P</a:t>
            </a:r>
            <a:r>
              <a:rPr altLang="en-US" baseline="-25000" dirty="0" i="1" lang="en-US" smtClean="0"/>
              <a:t>2</a:t>
            </a:r>
            <a:r>
              <a:rPr altLang="en-US" dirty="0" i="1" lang="en-US" smtClean="0"/>
              <a:t> </a:t>
            </a:r>
            <a:r>
              <a:rPr altLang="en-US" dirty="0" lang="en-US" smtClean="0"/>
              <a:t>and</a:t>
            </a:r>
            <a:r>
              <a:rPr altLang="en-US" dirty="0" i="1" lang="en-US" smtClean="0"/>
              <a:t> P</a:t>
            </a:r>
            <a:r>
              <a:rPr altLang="en-US" baseline="-25000" dirty="0" i="1" lang="en-US" smtClean="0"/>
              <a:t>3</a:t>
            </a:r>
            <a:r>
              <a:rPr altLang="en-US" dirty="0" lang="en-US" smtClean="0"/>
              <a:t> receive</a:t>
            </a:r>
          </a:p>
          <a:p>
            <a:pPr lvl="1"/>
            <a:r>
              <a:rPr altLang="en-US" dirty="0" lang="en-US" smtClean="0"/>
              <a:t>Who gets the message?</a:t>
            </a:r>
          </a:p>
          <a:p>
            <a:r>
              <a:rPr altLang="en-US" dirty="0" lang="en-US" smtClean="0"/>
              <a:t>Solutions</a:t>
            </a:r>
          </a:p>
          <a:p>
            <a:pPr lvl="1"/>
            <a:r>
              <a:rPr altLang="en-US" dirty="0" lang="en-US" smtClean="0"/>
              <a:t>Allow a link to be associated with at most two processes</a:t>
            </a:r>
          </a:p>
          <a:p>
            <a:pPr lvl="1"/>
            <a:r>
              <a:rPr altLang="en-US" dirty="0" lang="en-US" smtClean="0"/>
              <a:t>Allow only one process at a time to execute a receive operation</a:t>
            </a:r>
          </a:p>
          <a:p>
            <a:pPr lvl="1"/>
            <a:r>
              <a:rPr altLang="en-US" dirty="0" lang="en-US" smtClean="0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Processes</dc:title>
  <dc:creator>Admin</dc:creator>
  <cp:lastModifiedBy>Admin</cp:lastModifiedBy>
  <dcterms:created xsi:type="dcterms:W3CDTF">2018-01-09T17:47:08Z</dcterms:created>
  <dcterms:modified xsi:type="dcterms:W3CDTF">2018-10-26T04:33:28Z</dcterms:modified>
</cp:coreProperties>
</file>