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8" r:id="rId1"/>
  </p:sldMasterIdLst>
  <p:sldIdLst>
    <p:sldId id="256" r:id="rId2"/>
    <p:sldId id="257" r:id="rId3"/>
    <p:sldId id="260" r:id="rId4"/>
    <p:sldId id="261" r:id="rId5"/>
    <p:sldId id="258" r:id="rId6"/>
    <p:sldId id="262" r:id="rId7"/>
    <p:sldId id="266" r:id="rId8"/>
    <p:sldId id="268" r:id="rId9"/>
    <p:sldId id="269"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814FF4-B1F0-4375-8B8A-87ED81D2F2C3}" type="datetimeFigureOut">
              <a:rPr lang="en-IN" smtClean="0"/>
              <a:t>27-06-2024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3188421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814FF4-B1F0-4375-8B8A-87ED81D2F2C3}" type="datetimeFigureOut">
              <a:rPr lang="en-IN" smtClean="0"/>
              <a:t>27-06-2024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2645103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814FF4-B1F0-4375-8B8A-87ED81D2F2C3}" type="datetimeFigureOut">
              <a:rPr lang="en-IN" smtClean="0"/>
              <a:t>27-06-2024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3199AC-0B6C-4CE9-8617-471E511F2E26}"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589181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814FF4-B1F0-4375-8B8A-87ED81D2F2C3}" type="datetimeFigureOut">
              <a:rPr lang="en-IN" smtClean="0"/>
              <a:t>27-06-2024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894207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814FF4-B1F0-4375-8B8A-87ED81D2F2C3}" type="datetimeFigureOut">
              <a:rPr lang="en-IN" smtClean="0"/>
              <a:t>27-06-2024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3199AC-0B6C-4CE9-8617-471E511F2E2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443948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814FF4-B1F0-4375-8B8A-87ED81D2F2C3}" type="datetimeFigureOut">
              <a:rPr lang="en-IN" smtClean="0"/>
              <a:t>27-06-2024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41781519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814FF4-B1F0-4375-8B8A-87ED81D2F2C3}" type="datetimeFigureOut">
              <a:rPr lang="en-IN" smtClean="0"/>
              <a:t>27-06-2024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2700391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814FF4-B1F0-4375-8B8A-87ED81D2F2C3}" type="datetimeFigureOut">
              <a:rPr lang="en-IN" smtClean="0"/>
              <a:t>27-06-2024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1769612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814FF4-B1F0-4375-8B8A-87ED81D2F2C3}" type="datetimeFigureOut">
              <a:rPr lang="en-IN" smtClean="0"/>
              <a:t>27-06-2024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3843281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814FF4-B1F0-4375-8B8A-87ED81D2F2C3}" type="datetimeFigureOut">
              <a:rPr lang="en-IN" smtClean="0"/>
              <a:t>27-06-2024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2650257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814FF4-B1F0-4375-8B8A-87ED81D2F2C3}" type="datetimeFigureOut">
              <a:rPr lang="en-IN" smtClean="0"/>
              <a:t>27-06-2024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1554700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814FF4-B1F0-4375-8B8A-87ED81D2F2C3}" type="datetimeFigureOut">
              <a:rPr lang="en-IN" smtClean="0"/>
              <a:t>27-06-2024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849350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814FF4-B1F0-4375-8B8A-87ED81D2F2C3}" type="datetimeFigureOut">
              <a:rPr lang="en-IN" smtClean="0"/>
              <a:t>27-06-2024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3140066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814FF4-B1F0-4375-8B8A-87ED81D2F2C3}" type="datetimeFigureOut">
              <a:rPr lang="en-IN" smtClean="0"/>
              <a:t>27-06-2024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3988315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814FF4-B1F0-4375-8B8A-87ED81D2F2C3}" type="datetimeFigureOut">
              <a:rPr lang="en-IN" smtClean="0"/>
              <a:t>27-06-2024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263475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814FF4-B1F0-4375-8B8A-87ED81D2F2C3}" type="datetimeFigureOut">
              <a:rPr lang="en-IN" smtClean="0"/>
              <a:t>27-06-2024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1333581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7814FF4-B1F0-4375-8B8A-87ED81D2F2C3}" type="datetimeFigureOut">
              <a:rPr lang="en-IN" smtClean="0"/>
              <a:t>27-06-2024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33199AC-0B6C-4CE9-8617-471E511F2E26}" type="slidenum">
              <a:rPr lang="en-IN" smtClean="0"/>
              <a:t>‹#›</a:t>
            </a:fld>
            <a:endParaRPr lang="en-IN"/>
          </a:p>
        </p:txBody>
      </p:sp>
    </p:spTree>
    <p:extLst>
      <p:ext uri="{BB962C8B-B14F-4D97-AF65-F5344CB8AC3E}">
        <p14:creationId xmlns:p14="http://schemas.microsoft.com/office/powerpoint/2010/main" val="318717299"/>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 id="2147483890" r:id="rId12"/>
    <p:sldLayoutId id="2147483891" r:id="rId13"/>
    <p:sldLayoutId id="2147483892" r:id="rId14"/>
    <p:sldLayoutId id="2147483893" r:id="rId15"/>
    <p:sldLayoutId id="21474838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30CC2-74CB-A8C6-819E-3498B20D41CE}"/>
              </a:ext>
            </a:extLst>
          </p:cNvPr>
          <p:cNvSpPr>
            <a:spLocks noGrp="1"/>
          </p:cNvSpPr>
          <p:nvPr>
            <p:ph type="ctrTitle" idx="4294967295"/>
          </p:nvPr>
        </p:nvSpPr>
        <p:spPr>
          <a:xfrm>
            <a:off x="965771" y="944563"/>
            <a:ext cx="8363164" cy="2661666"/>
          </a:xfrm>
        </p:spPr>
        <p:txBody>
          <a:bodyPr>
            <a:noAutofit/>
          </a:bodyPr>
          <a:lstStyle/>
          <a:p>
            <a:pPr algn="ctr"/>
            <a:r>
              <a:rPr lang="en-IN" sz="6000" dirty="0">
                <a:solidFill>
                  <a:srgbClr val="C00000"/>
                </a:solidFill>
              </a:rPr>
              <a:t>Analyzing Amazon Sales Data </a:t>
            </a:r>
          </a:p>
        </p:txBody>
      </p:sp>
      <p:pic>
        <p:nvPicPr>
          <p:cNvPr id="4" name="Picture 3">
            <a:extLst>
              <a:ext uri="{FF2B5EF4-FFF2-40B4-BE49-F238E27FC236}">
                <a16:creationId xmlns:a16="http://schemas.microsoft.com/office/drawing/2014/main" id="{8CE15FE9-23B3-4FE5-B480-243C8A3E9E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9142" y="3606229"/>
            <a:ext cx="3364358" cy="1600200"/>
          </a:xfrm>
          <a:prstGeom prst="rect">
            <a:avLst/>
          </a:prstGeom>
        </p:spPr>
      </p:pic>
      <p:pic>
        <p:nvPicPr>
          <p:cNvPr id="7" name="Picture 6">
            <a:extLst>
              <a:ext uri="{FF2B5EF4-FFF2-40B4-BE49-F238E27FC236}">
                <a16:creationId xmlns:a16="http://schemas.microsoft.com/office/drawing/2014/main" id="{C6B3C826-608D-B0E0-6A69-612AB711E3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723" y="3606229"/>
            <a:ext cx="3575407" cy="1600200"/>
          </a:xfrm>
          <a:prstGeom prst="rect">
            <a:avLst/>
          </a:prstGeom>
        </p:spPr>
      </p:pic>
    </p:spTree>
    <p:extLst>
      <p:ext uri="{BB962C8B-B14F-4D97-AF65-F5344CB8AC3E}">
        <p14:creationId xmlns:p14="http://schemas.microsoft.com/office/powerpoint/2010/main" val="3171313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562401-0A1C-E041-60BA-A5C402353B2E}"/>
              </a:ext>
            </a:extLst>
          </p:cNvPr>
          <p:cNvSpPr txBox="1"/>
          <p:nvPr/>
        </p:nvSpPr>
        <p:spPr>
          <a:xfrm>
            <a:off x="297952" y="1202951"/>
            <a:ext cx="8835775" cy="1015663"/>
          </a:xfrm>
          <a:prstGeom prst="rect">
            <a:avLst/>
          </a:prstGeom>
          <a:noFill/>
        </p:spPr>
        <p:txBody>
          <a:bodyPr wrap="square" rtlCol="0">
            <a:spAutoFit/>
          </a:bodyPr>
          <a:lstStyle/>
          <a:p>
            <a:pPr algn="ctr"/>
            <a:r>
              <a:rPr lang="en-IN" sz="6000" dirty="0">
                <a:solidFill>
                  <a:srgbClr val="C00000"/>
                </a:solidFill>
                <a:latin typeface="Wide Latin" panose="020A0A07050505020404" pitchFamily="18" charset="0"/>
              </a:rPr>
              <a:t>Thank You</a:t>
            </a:r>
          </a:p>
        </p:txBody>
      </p:sp>
      <p:sp>
        <p:nvSpPr>
          <p:cNvPr id="5" name="TextBox 4">
            <a:extLst>
              <a:ext uri="{FF2B5EF4-FFF2-40B4-BE49-F238E27FC236}">
                <a16:creationId xmlns:a16="http://schemas.microsoft.com/office/drawing/2014/main" id="{B292EBB3-665E-CCE4-BFE2-85ADA7FB433F}"/>
              </a:ext>
            </a:extLst>
          </p:cNvPr>
          <p:cNvSpPr txBox="1"/>
          <p:nvPr/>
        </p:nvSpPr>
        <p:spPr>
          <a:xfrm>
            <a:off x="3760342" y="4639386"/>
            <a:ext cx="5373385" cy="1200329"/>
          </a:xfrm>
          <a:prstGeom prst="rect">
            <a:avLst/>
          </a:prstGeom>
          <a:noFill/>
        </p:spPr>
        <p:txBody>
          <a:bodyPr wrap="square" rtlCol="0">
            <a:spAutoFit/>
          </a:bodyPr>
          <a:lstStyle/>
          <a:p>
            <a:r>
              <a:rPr lang="en-IN" sz="2400" dirty="0"/>
              <a:t>Detailed Project Report Submitted by</a:t>
            </a:r>
          </a:p>
          <a:p>
            <a:r>
              <a:rPr lang="en-IN" sz="2400" dirty="0"/>
              <a:t>							Deepak Gupta	</a:t>
            </a:r>
          </a:p>
        </p:txBody>
      </p:sp>
      <p:pic>
        <p:nvPicPr>
          <p:cNvPr id="7" name="Picture 6">
            <a:extLst>
              <a:ext uri="{FF2B5EF4-FFF2-40B4-BE49-F238E27FC236}">
                <a16:creationId xmlns:a16="http://schemas.microsoft.com/office/drawing/2014/main" id="{2AF69705-FC96-1DEA-438F-52679EF0B6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500" y="2465798"/>
            <a:ext cx="3049284" cy="1744680"/>
          </a:xfrm>
          <a:prstGeom prst="rect">
            <a:avLst/>
          </a:prstGeom>
        </p:spPr>
      </p:pic>
    </p:spTree>
    <p:extLst>
      <p:ext uri="{BB962C8B-B14F-4D97-AF65-F5344CB8AC3E}">
        <p14:creationId xmlns:p14="http://schemas.microsoft.com/office/powerpoint/2010/main" val="3104249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4D4FB-5E3F-B329-B0EF-EBB2F631E822}"/>
              </a:ext>
            </a:extLst>
          </p:cNvPr>
          <p:cNvSpPr>
            <a:spLocks noGrp="1"/>
          </p:cNvSpPr>
          <p:nvPr>
            <p:ph type="title"/>
          </p:nvPr>
        </p:nvSpPr>
        <p:spPr/>
        <p:txBody>
          <a:bodyPr>
            <a:normAutofit/>
          </a:bodyPr>
          <a:lstStyle/>
          <a:p>
            <a:pPr algn="ctr"/>
            <a:r>
              <a:rPr lang="en-IN" sz="6000" dirty="0">
                <a:solidFill>
                  <a:srgbClr val="C00000"/>
                </a:solidFill>
              </a:rPr>
              <a:t>Introduction</a:t>
            </a:r>
          </a:p>
        </p:txBody>
      </p:sp>
      <p:sp>
        <p:nvSpPr>
          <p:cNvPr id="3" name="Content Placeholder 2">
            <a:extLst>
              <a:ext uri="{FF2B5EF4-FFF2-40B4-BE49-F238E27FC236}">
                <a16:creationId xmlns:a16="http://schemas.microsoft.com/office/drawing/2014/main" id="{AE1D0C23-1E95-C8B1-645F-4855B6B9922A}"/>
              </a:ext>
            </a:extLst>
          </p:cNvPr>
          <p:cNvSpPr>
            <a:spLocks noGrp="1"/>
          </p:cNvSpPr>
          <p:nvPr>
            <p:ph idx="1"/>
          </p:nvPr>
        </p:nvSpPr>
        <p:spPr>
          <a:xfrm>
            <a:off x="677334" y="1818527"/>
            <a:ext cx="8596668" cy="4222836"/>
          </a:xfrm>
        </p:spPr>
        <p:txBody>
          <a:bodyPr>
            <a:normAutofit/>
          </a:bodyPr>
          <a:lstStyle/>
          <a:p>
            <a:pPr marL="0" indent="0" algn="just">
              <a:buNone/>
            </a:pPr>
            <a:r>
              <a:rPr lang="en-US" dirty="0">
                <a:solidFill>
                  <a:schemeClr val="tx1"/>
                </a:solidFill>
              </a:rPr>
              <a:t>My name is Deepak Gupta and I am work in Unified Mentor Pvt. Ltd. as a Data Scientist intern. I am select this project during the internship because I feel this is a very interesting project for learn something new skills for my future. This project is related to E-commerce domain.</a:t>
            </a:r>
          </a:p>
          <a:p>
            <a:pPr marL="0" indent="0" algn="just">
              <a:buNone/>
            </a:pPr>
            <a:r>
              <a:rPr lang="en-US" dirty="0">
                <a:solidFill>
                  <a:schemeClr val="tx1"/>
                </a:solidFill>
              </a:rPr>
              <a:t>E-commerce, or electronic commerce, is the buying and selling of goods and services online. It can take many forms, including online shopping, digital downloads, online subscriptions, and online ticketing. E-commerce can be conducted over computers, tablets, smartphones, and others smart devices.</a:t>
            </a:r>
          </a:p>
          <a:p>
            <a:pPr marL="0" indent="0" algn="just">
              <a:buNone/>
            </a:pPr>
            <a:r>
              <a:rPr lang="en-US" dirty="0">
                <a:solidFill>
                  <a:schemeClr val="tx1"/>
                </a:solidFill>
              </a:rPr>
              <a:t>Amazon (Amazon.com) is the world’s largest online retailer and a prominent cloud service provider. Originally starts as an online bookselling company. Amazon has morphed into an internet-based business enterprise that is largely focused on providing e-commerce, cloud computing, digital streaming and artificial intelligence (AI) services.</a:t>
            </a:r>
          </a:p>
        </p:txBody>
      </p:sp>
    </p:spTree>
    <p:extLst>
      <p:ext uri="{BB962C8B-B14F-4D97-AF65-F5344CB8AC3E}">
        <p14:creationId xmlns:p14="http://schemas.microsoft.com/office/powerpoint/2010/main" val="1722832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80176-DEF9-77D6-3EC5-26EB07237134}"/>
              </a:ext>
            </a:extLst>
          </p:cNvPr>
          <p:cNvSpPr>
            <a:spLocks noGrp="1"/>
          </p:cNvSpPr>
          <p:nvPr>
            <p:ph type="title"/>
          </p:nvPr>
        </p:nvSpPr>
        <p:spPr/>
        <p:txBody>
          <a:bodyPr>
            <a:normAutofit/>
          </a:bodyPr>
          <a:lstStyle/>
          <a:p>
            <a:pPr algn="ctr"/>
            <a:r>
              <a:rPr lang="en-IN" sz="6000" dirty="0">
                <a:solidFill>
                  <a:srgbClr val="C00000"/>
                </a:solidFill>
              </a:rPr>
              <a:t>Project Details</a:t>
            </a:r>
          </a:p>
        </p:txBody>
      </p:sp>
      <p:graphicFrame>
        <p:nvGraphicFramePr>
          <p:cNvPr id="4" name="Content Placeholder 3">
            <a:extLst>
              <a:ext uri="{FF2B5EF4-FFF2-40B4-BE49-F238E27FC236}">
                <a16:creationId xmlns:a16="http://schemas.microsoft.com/office/drawing/2014/main" id="{7C34CE4A-EAF3-C6D5-E14F-0250BFFFEF86}"/>
              </a:ext>
            </a:extLst>
          </p:cNvPr>
          <p:cNvGraphicFramePr>
            <a:graphicFrameLocks noGrp="1"/>
          </p:cNvGraphicFramePr>
          <p:nvPr>
            <p:ph idx="1"/>
            <p:extLst>
              <p:ext uri="{D42A27DB-BD31-4B8C-83A1-F6EECF244321}">
                <p14:modId xmlns:p14="http://schemas.microsoft.com/office/powerpoint/2010/main" val="4205930799"/>
              </p:ext>
            </p:extLst>
          </p:nvPr>
        </p:nvGraphicFramePr>
        <p:xfrm>
          <a:off x="677863" y="1930401"/>
          <a:ext cx="8496960" cy="3617642"/>
        </p:xfrm>
        <a:graphic>
          <a:graphicData uri="http://schemas.openxmlformats.org/drawingml/2006/table">
            <a:tbl>
              <a:tblPr firstRow="1" bandRow="1">
                <a:tableStyleId>{18603FDC-E32A-4AB5-989C-0864C3EAD2B8}</a:tableStyleId>
              </a:tblPr>
              <a:tblGrid>
                <a:gridCol w="3308510">
                  <a:extLst>
                    <a:ext uri="{9D8B030D-6E8A-4147-A177-3AD203B41FA5}">
                      <a16:colId xmlns:a16="http://schemas.microsoft.com/office/drawing/2014/main" val="1933860315"/>
                    </a:ext>
                  </a:extLst>
                </a:gridCol>
                <a:gridCol w="5188450">
                  <a:extLst>
                    <a:ext uri="{9D8B030D-6E8A-4147-A177-3AD203B41FA5}">
                      <a16:colId xmlns:a16="http://schemas.microsoft.com/office/drawing/2014/main" val="3439276054"/>
                    </a:ext>
                  </a:extLst>
                </a:gridCol>
              </a:tblGrid>
              <a:tr h="631789">
                <a:tc>
                  <a:txBody>
                    <a:bodyPr/>
                    <a:lstStyle/>
                    <a:p>
                      <a:r>
                        <a:rPr lang="en-IN" b="1" dirty="0">
                          <a:solidFill>
                            <a:schemeClr val="tx1"/>
                          </a:solidFill>
                        </a:rPr>
                        <a:t>Project 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IN" b="0" dirty="0">
                          <a:solidFill>
                            <a:schemeClr val="tx1"/>
                          </a:solidFill>
                        </a:rPr>
                        <a:t>Analyzing Amazon Sales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25601585"/>
                  </a:ext>
                </a:extLst>
              </a:tr>
              <a:tr h="631789">
                <a:tc>
                  <a:txBody>
                    <a:bodyPr/>
                    <a:lstStyle/>
                    <a:p>
                      <a:r>
                        <a:rPr lang="en-IN" b="1" dirty="0">
                          <a:solidFill>
                            <a:schemeClr val="tx1"/>
                          </a:solidFill>
                        </a:rPr>
                        <a:t>Technologies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lang="en-IN" dirty="0">
                          <a:solidFill>
                            <a:schemeClr val="tx1"/>
                          </a:solidFill>
                        </a:rPr>
                        <a:t>Data Science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79032325"/>
                  </a:ext>
                </a:extLst>
              </a:tr>
              <a:tr h="631789">
                <a:tc>
                  <a:txBody>
                    <a:bodyPr/>
                    <a:lstStyle/>
                    <a:p>
                      <a:r>
                        <a:rPr lang="en-IN" b="1" dirty="0">
                          <a:solidFill>
                            <a:schemeClr val="tx1"/>
                          </a:solidFill>
                        </a:rPr>
                        <a:t>Domain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IN" dirty="0">
                          <a:solidFill>
                            <a:schemeClr val="tx1"/>
                          </a:solidFill>
                        </a:rPr>
                        <a:t>E-commerce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854191222"/>
                  </a:ext>
                </a:extLst>
              </a:tr>
              <a:tr h="631789">
                <a:tc>
                  <a:txBody>
                    <a:bodyPr/>
                    <a:lstStyle/>
                    <a:p>
                      <a:r>
                        <a:rPr lang="en-IN" b="1" dirty="0">
                          <a:solidFill>
                            <a:schemeClr val="tx1"/>
                          </a:solidFill>
                        </a:rPr>
                        <a:t>Project Difficulties Level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IN" dirty="0">
                          <a:solidFill>
                            <a:schemeClr val="tx1"/>
                          </a:solidFill>
                        </a:rPr>
                        <a:t>Advanced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152858848"/>
                  </a:ext>
                </a:extLst>
              </a:tr>
              <a:tr h="1090486">
                <a:tc>
                  <a:txBody>
                    <a:bodyPr/>
                    <a:lstStyle/>
                    <a:p>
                      <a:r>
                        <a:rPr lang="en-IN" b="1" dirty="0">
                          <a:solidFill>
                            <a:schemeClr val="tx1"/>
                          </a:solidFill>
                        </a:rPr>
                        <a:t>Tools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IN" dirty="0">
                          <a:solidFill>
                            <a:schemeClr val="tx1"/>
                          </a:solidFill>
                        </a:rPr>
                        <a:t>Python (Jupiter Notebook), Microsoft PowerBI, Microsoft Power Point, and Microsoft Excel</a:t>
                      </a:r>
                    </a:p>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864654183"/>
                  </a:ext>
                </a:extLst>
              </a:tr>
            </a:tbl>
          </a:graphicData>
        </a:graphic>
      </p:graphicFrame>
    </p:spTree>
    <p:extLst>
      <p:ext uri="{BB962C8B-B14F-4D97-AF65-F5344CB8AC3E}">
        <p14:creationId xmlns:p14="http://schemas.microsoft.com/office/powerpoint/2010/main" val="2958574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65A93-BAE3-7064-4596-942D505C145C}"/>
              </a:ext>
            </a:extLst>
          </p:cNvPr>
          <p:cNvSpPr>
            <a:spLocks noGrp="1"/>
          </p:cNvSpPr>
          <p:nvPr>
            <p:ph type="title"/>
          </p:nvPr>
        </p:nvSpPr>
        <p:spPr/>
        <p:txBody>
          <a:bodyPr>
            <a:normAutofit/>
          </a:bodyPr>
          <a:lstStyle/>
          <a:p>
            <a:pPr algn="ctr"/>
            <a:r>
              <a:rPr lang="en-IN" sz="6000" dirty="0">
                <a:solidFill>
                  <a:srgbClr val="C00000"/>
                </a:solidFill>
              </a:rPr>
              <a:t>Objective</a:t>
            </a:r>
          </a:p>
        </p:txBody>
      </p:sp>
      <p:sp>
        <p:nvSpPr>
          <p:cNvPr id="3" name="Content Placeholder 2">
            <a:extLst>
              <a:ext uri="{FF2B5EF4-FFF2-40B4-BE49-F238E27FC236}">
                <a16:creationId xmlns:a16="http://schemas.microsoft.com/office/drawing/2014/main" id="{14E6F6A7-621E-FF73-9838-A62084F6D6BA}"/>
              </a:ext>
            </a:extLst>
          </p:cNvPr>
          <p:cNvSpPr>
            <a:spLocks noGrp="1"/>
          </p:cNvSpPr>
          <p:nvPr>
            <p:ph idx="1"/>
          </p:nvPr>
        </p:nvSpPr>
        <p:spPr/>
        <p:txBody>
          <a:bodyPr/>
          <a:lstStyle/>
          <a:p>
            <a:pPr algn="just"/>
            <a:r>
              <a:rPr lang="en-IN" dirty="0"/>
              <a:t>Finding Sales and Profit Trends month wise, year wise, Yearly month wise.</a:t>
            </a:r>
          </a:p>
          <a:p>
            <a:pPr algn="just"/>
            <a:r>
              <a:rPr lang="en-IN" dirty="0"/>
              <a:t>To understand how was the sales of different Items.</a:t>
            </a:r>
          </a:p>
        </p:txBody>
      </p:sp>
      <p:pic>
        <p:nvPicPr>
          <p:cNvPr id="5" name="Picture 4">
            <a:extLst>
              <a:ext uri="{FF2B5EF4-FFF2-40B4-BE49-F238E27FC236}">
                <a16:creationId xmlns:a16="http://schemas.microsoft.com/office/drawing/2014/main" id="{CCC8156E-E883-63B0-AFEA-199C458AA0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2158" y="4283040"/>
            <a:ext cx="2578814" cy="1480763"/>
          </a:xfrm>
          <a:prstGeom prst="rect">
            <a:avLst/>
          </a:prstGeom>
        </p:spPr>
      </p:pic>
    </p:spTree>
    <p:extLst>
      <p:ext uri="{BB962C8B-B14F-4D97-AF65-F5344CB8AC3E}">
        <p14:creationId xmlns:p14="http://schemas.microsoft.com/office/powerpoint/2010/main" val="3813001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B5D7C-5ADA-6072-E3ED-C0D1E6A777AA}"/>
              </a:ext>
            </a:extLst>
          </p:cNvPr>
          <p:cNvSpPr>
            <a:spLocks noGrp="1"/>
          </p:cNvSpPr>
          <p:nvPr>
            <p:ph type="title"/>
          </p:nvPr>
        </p:nvSpPr>
        <p:spPr/>
        <p:txBody>
          <a:bodyPr>
            <a:normAutofit/>
          </a:bodyPr>
          <a:lstStyle/>
          <a:p>
            <a:pPr algn="ctr"/>
            <a:r>
              <a:rPr lang="en-IN" sz="6000" dirty="0">
                <a:solidFill>
                  <a:srgbClr val="C00000"/>
                </a:solidFill>
              </a:rPr>
              <a:t>Problem Statement</a:t>
            </a:r>
          </a:p>
        </p:txBody>
      </p:sp>
      <p:sp>
        <p:nvSpPr>
          <p:cNvPr id="3" name="Content Placeholder 2">
            <a:extLst>
              <a:ext uri="{FF2B5EF4-FFF2-40B4-BE49-F238E27FC236}">
                <a16:creationId xmlns:a16="http://schemas.microsoft.com/office/drawing/2014/main" id="{2DF6485E-7697-2136-335A-57D33911AD2E}"/>
              </a:ext>
            </a:extLst>
          </p:cNvPr>
          <p:cNvSpPr>
            <a:spLocks noGrp="1"/>
          </p:cNvSpPr>
          <p:nvPr>
            <p:ph idx="1"/>
          </p:nvPr>
        </p:nvSpPr>
        <p:spPr/>
        <p:txBody>
          <a:bodyPr/>
          <a:lstStyle/>
          <a:p>
            <a:pPr algn="just"/>
            <a:r>
              <a:rPr lang="en-US" sz="1800" b="0" i="0" u="none" strike="noStrike" baseline="0" dirty="0">
                <a:latin typeface="ArialMT"/>
              </a:rPr>
              <a:t>Sales management has gained importance to meet increasing competition and the need for improved methods of distribution to reduce cost and to increase profits. Sales management today is the most important function in a commercial and business </a:t>
            </a:r>
            <a:r>
              <a:rPr lang="en-IN" sz="1800" b="0" i="0" u="none" strike="noStrike" baseline="0" dirty="0">
                <a:latin typeface="ArialMT"/>
              </a:rPr>
              <a:t>enterprise.</a:t>
            </a:r>
          </a:p>
          <a:p>
            <a:pPr algn="l"/>
            <a:r>
              <a:rPr lang="en-US" sz="1800" b="0" i="0" u="none" strike="noStrike" baseline="0" dirty="0">
                <a:solidFill>
                  <a:srgbClr val="222222"/>
                </a:solidFill>
                <a:latin typeface="ArialMT"/>
              </a:rPr>
              <a:t>Do ETL: Extract-Transform-Load some Amazon dataset and find for me Sales-trend -&gt; month-wise, year-wise, yearly_month-wise.</a:t>
            </a:r>
          </a:p>
          <a:p>
            <a:pPr algn="l"/>
            <a:r>
              <a:rPr lang="en-US" sz="1800" b="0" i="0" u="none" strike="noStrike" baseline="0" dirty="0">
                <a:latin typeface="ArialMT"/>
              </a:rPr>
              <a:t>Find key metrics and factors and show the meaningful relationships between attributes.</a:t>
            </a:r>
            <a:endParaRPr lang="en-IN" dirty="0">
              <a:latin typeface="ArialMT"/>
            </a:endParaRPr>
          </a:p>
          <a:p>
            <a:pPr marL="0" indent="0" algn="just">
              <a:buNone/>
            </a:pPr>
            <a:endParaRPr lang="en-IN" dirty="0"/>
          </a:p>
        </p:txBody>
      </p:sp>
    </p:spTree>
    <p:extLst>
      <p:ext uri="{BB962C8B-B14F-4D97-AF65-F5344CB8AC3E}">
        <p14:creationId xmlns:p14="http://schemas.microsoft.com/office/powerpoint/2010/main" val="2292431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BBE12-0697-C208-A68F-24E4FDB04714}"/>
              </a:ext>
            </a:extLst>
          </p:cNvPr>
          <p:cNvSpPr>
            <a:spLocks noGrp="1"/>
          </p:cNvSpPr>
          <p:nvPr>
            <p:ph type="title"/>
          </p:nvPr>
        </p:nvSpPr>
        <p:spPr/>
        <p:txBody>
          <a:bodyPr>
            <a:normAutofit/>
          </a:bodyPr>
          <a:lstStyle/>
          <a:p>
            <a:pPr algn="ctr"/>
            <a:r>
              <a:rPr lang="en-IN" sz="6000" dirty="0">
                <a:solidFill>
                  <a:srgbClr val="C00000"/>
                </a:solidFill>
              </a:rPr>
              <a:t>Dataset Information</a:t>
            </a:r>
          </a:p>
        </p:txBody>
      </p:sp>
      <p:sp>
        <p:nvSpPr>
          <p:cNvPr id="3" name="Content Placeholder 2">
            <a:extLst>
              <a:ext uri="{FF2B5EF4-FFF2-40B4-BE49-F238E27FC236}">
                <a16:creationId xmlns:a16="http://schemas.microsoft.com/office/drawing/2014/main" id="{0B58AF9D-94F7-E56C-884F-2E64B111426F}"/>
              </a:ext>
            </a:extLst>
          </p:cNvPr>
          <p:cNvSpPr>
            <a:spLocks noGrp="1"/>
          </p:cNvSpPr>
          <p:nvPr>
            <p:ph idx="1"/>
          </p:nvPr>
        </p:nvSpPr>
        <p:spPr/>
        <p:txBody>
          <a:bodyPr/>
          <a:lstStyle/>
          <a:p>
            <a:pPr marL="0" indent="0">
              <a:buNone/>
            </a:pPr>
            <a:r>
              <a:rPr lang="en-IN" dirty="0"/>
              <a:t>This is a sales related dataset that contains information like Country, Item Type, Sales Channel,  Unit Sold, Unit Price, Unit Cost, Total Revenue, Total Cost, Total Profit, etc.</a:t>
            </a:r>
          </a:p>
          <a:p>
            <a:pPr marL="0" indent="0">
              <a:buNone/>
            </a:pPr>
            <a:endParaRPr lang="en-IN" dirty="0"/>
          </a:p>
        </p:txBody>
      </p:sp>
      <p:pic>
        <p:nvPicPr>
          <p:cNvPr id="5" name="Picture 4">
            <a:extLst>
              <a:ext uri="{FF2B5EF4-FFF2-40B4-BE49-F238E27FC236}">
                <a16:creationId xmlns:a16="http://schemas.microsoft.com/office/drawing/2014/main" id="{B09D18A6-86FC-DC42-7F05-3FE94A1DF4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9718" y="3954267"/>
            <a:ext cx="2857500" cy="1600200"/>
          </a:xfrm>
          <a:prstGeom prst="rect">
            <a:avLst/>
          </a:prstGeom>
        </p:spPr>
      </p:pic>
    </p:spTree>
    <p:extLst>
      <p:ext uri="{BB962C8B-B14F-4D97-AF65-F5344CB8AC3E}">
        <p14:creationId xmlns:p14="http://schemas.microsoft.com/office/powerpoint/2010/main" val="2586932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E4D56C-FF3B-4D85-B75F-8D3F49BA6919}"/>
              </a:ext>
            </a:extLst>
          </p:cNvPr>
          <p:cNvSpPr>
            <a:spLocks noGrp="1"/>
          </p:cNvSpPr>
          <p:nvPr>
            <p:ph type="title"/>
          </p:nvPr>
        </p:nvSpPr>
        <p:spPr/>
        <p:txBody>
          <a:bodyPr>
            <a:normAutofit/>
          </a:bodyPr>
          <a:lstStyle/>
          <a:p>
            <a:pPr algn="ctr"/>
            <a:r>
              <a:rPr lang="en-IN" sz="6000" dirty="0">
                <a:solidFill>
                  <a:srgbClr val="C00000"/>
                </a:solidFill>
              </a:rPr>
              <a:t>Amazon Overall Report</a:t>
            </a:r>
          </a:p>
        </p:txBody>
      </p:sp>
      <p:pic>
        <p:nvPicPr>
          <p:cNvPr id="6" name="Content Placeholder 5">
            <a:extLst>
              <a:ext uri="{FF2B5EF4-FFF2-40B4-BE49-F238E27FC236}">
                <a16:creationId xmlns:a16="http://schemas.microsoft.com/office/drawing/2014/main" id="{56A06C8E-7003-065B-1F9F-345CF8698B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5222" y="1930400"/>
            <a:ext cx="8106311" cy="3881437"/>
          </a:xfrm>
        </p:spPr>
      </p:pic>
    </p:spTree>
    <p:extLst>
      <p:ext uri="{BB962C8B-B14F-4D97-AF65-F5344CB8AC3E}">
        <p14:creationId xmlns:p14="http://schemas.microsoft.com/office/powerpoint/2010/main" val="3599442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B1B9E-1295-1DDE-0026-99223100E675}"/>
              </a:ext>
            </a:extLst>
          </p:cNvPr>
          <p:cNvSpPr>
            <a:spLocks noGrp="1"/>
          </p:cNvSpPr>
          <p:nvPr>
            <p:ph type="title"/>
          </p:nvPr>
        </p:nvSpPr>
        <p:spPr/>
        <p:txBody>
          <a:bodyPr>
            <a:normAutofit/>
          </a:bodyPr>
          <a:lstStyle/>
          <a:p>
            <a:pPr algn="ctr"/>
            <a:r>
              <a:rPr lang="en-US" sz="6000" dirty="0">
                <a:solidFill>
                  <a:srgbClr val="C00000"/>
                </a:solidFill>
              </a:rPr>
              <a:t>Revenue Analysis</a:t>
            </a:r>
            <a:endParaRPr lang="en-IN" sz="6000" dirty="0">
              <a:solidFill>
                <a:srgbClr val="C00000"/>
              </a:solidFill>
            </a:endParaRPr>
          </a:p>
        </p:txBody>
      </p:sp>
      <p:pic>
        <p:nvPicPr>
          <p:cNvPr id="5" name="Content Placeholder 4">
            <a:extLst>
              <a:ext uri="{FF2B5EF4-FFF2-40B4-BE49-F238E27FC236}">
                <a16:creationId xmlns:a16="http://schemas.microsoft.com/office/drawing/2014/main" id="{CC1ED1F0-41ED-A741-671A-041531B230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2076" y="1930400"/>
            <a:ext cx="7520684" cy="3881437"/>
          </a:xfrm>
        </p:spPr>
      </p:pic>
    </p:spTree>
    <p:extLst>
      <p:ext uri="{BB962C8B-B14F-4D97-AF65-F5344CB8AC3E}">
        <p14:creationId xmlns:p14="http://schemas.microsoft.com/office/powerpoint/2010/main" val="3168821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AD8DD-6A42-5B3C-D51A-23331A4DDFC2}"/>
              </a:ext>
            </a:extLst>
          </p:cNvPr>
          <p:cNvSpPr>
            <a:spLocks noGrp="1"/>
          </p:cNvSpPr>
          <p:nvPr>
            <p:ph type="title"/>
          </p:nvPr>
        </p:nvSpPr>
        <p:spPr/>
        <p:txBody>
          <a:bodyPr>
            <a:normAutofit/>
          </a:bodyPr>
          <a:lstStyle/>
          <a:p>
            <a:pPr algn="ctr"/>
            <a:r>
              <a:rPr lang="en-US" sz="6000" dirty="0">
                <a:solidFill>
                  <a:srgbClr val="C00000"/>
                </a:solidFill>
              </a:rPr>
              <a:t>Profit Analysis</a:t>
            </a:r>
            <a:endParaRPr lang="en-IN" sz="6000" dirty="0">
              <a:solidFill>
                <a:srgbClr val="C00000"/>
              </a:solidFill>
            </a:endParaRPr>
          </a:p>
        </p:txBody>
      </p:sp>
      <p:pic>
        <p:nvPicPr>
          <p:cNvPr id="5" name="Content Placeholder 4">
            <a:extLst>
              <a:ext uri="{FF2B5EF4-FFF2-40B4-BE49-F238E27FC236}">
                <a16:creationId xmlns:a16="http://schemas.microsoft.com/office/drawing/2014/main" id="{B41E72F0-C885-6118-3D85-E98B6E1C7A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5092" y="1930400"/>
            <a:ext cx="7376845" cy="3881437"/>
          </a:xfrm>
        </p:spPr>
      </p:pic>
    </p:spTree>
    <p:extLst>
      <p:ext uri="{BB962C8B-B14F-4D97-AF65-F5344CB8AC3E}">
        <p14:creationId xmlns:p14="http://schemas.microsoft.com/office/powerpoint/2010/main" val="218609655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197</TotalTime>
  <Words>369</Words>
  <Application>Microsoft Office PowerPoint</Application>
  <PresentationFormat>Widescreen</PresentationFormat>
  <Paragraphs>31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ArialMT</vt:lpstr>
      <vt:lpstr>Trebuchet MS</vt:lpstr>
      <vt:lpstr>Wide Latin</vt:lpstr>
      <vt:lpstr>Wingdings 3</vt:lpstr>
      <vt:lpstr>Facet</vt:lpstr>
      <vt:lpstr>Analyzing Amazon Sales Data </vt:lpstr>
      <vt:lpstr>Introduction</vt:lpstr>
      <vt:lpstr>Project Details</vt:lpstr>
      <vt:lpstr>Objective</vt:lpstr>
      <vt:lpstr>Problem Statement</vt:lpstr>
      <vt:lpstr>Dataset Information</vt:lpstr>
      <vt:lpstr>Amazon Overall Report</vt:lpstr>
      <vt:lpstr>Revenue Analysis</vt:lpstr>
      <vt:lpstr>Profit Analysis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hp Laptop</dc:creator>
  <cp:lastModifiedBy>hp Laptop</cp:lastModifiedBy>
  <cp:revision>10</cp:revision>
  <dcterms:created xsi:type="dcterms:W3CDTF">2024-06-21T10:59:24Z</dcterms:created>
  <dcterms:modified xsi:type="dcterms:W3CDTF">2024-06-27T04:50:23Z</dcterms:modified>
</cp:coreProperties>
</file>