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60" r:id="rId4"/>
    <p:sldId id="269" r:id="rId5"/>
    <p:sldId id="258" r:id="rId6"/>
    <p:sldId id="263" r:id="rId7"/>
    <p:sldId id="270" r:id="rId8"/>
    <p:sldId id="271"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884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451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891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942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39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417815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7003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7696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8432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502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5547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14FF4-B1F0-4375-8B8A-87ED81D2F2C3}"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493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14FF4-B1F0-4375-8B8A-87ED81D2F2C3}"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4006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4FF4-B1F0-4375-8B8A-87ED81D2F2C3}"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98831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3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3335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14FF4-B1F0-4375-8B8A-87ED81D2F2C3}" type="datetimeFigureOut">
              <a:rPr lang="en-IN" smtClean="0"/>
              <a:t>12-07-2024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199AC-0B6C-4CE9-8617-471E511F2E26}" type="slidenum">
              <a:rPr lang="en-IN" smtClean="0"/>
              <a:t>‹#›</a:t>
            </a:fld>
            <a:endParaRPr lang="en-IN"/>
          </a:p>
        </p:txBody>
      </p:sp>
    </p:spTree>
    <p:extLst>
      <p:ext uri="{BB962C8B-B14F-4D97-AF65-F5344CB8AC3E}">
        <p14:creationId xmlns:p14="http://schemas.microsoft.com/office/powerpoint/2010/main" val="31871729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orhunt.co/palette/06113cff8c32ddddddeeeeee" TargetMode="External"/><Relationship Id="rId2" Type="http://schemas.openxmlformats.org/officeDocument/2006/relationships/hyperlink" Target="https://www.linkedin.com/pulse/calendar-matrix-syed-ahmed-ali/?trackingId=VgyLpo%2BYxVRs8tD03PXcPQ%3D%3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CC2-74CB-A8C6-819E-3498B20D41CE}"/>
              </a:ext>
            </a:extLst>
          </p:cNvPr>
          <p:cNvSpPr>
            <a:spLocks noGrp="1"/>
          </p:cNvSpPr>
          <p:nvPr>
            <p:ph type="ctrTitle" idx="4294967295"/>
          </p:nvPr>
        </p:nvSpPr>
        <p:spPr>
          <a:xfrm>
            <a:off x="1212351" y="554804"/>
            <a:ext cx="8116584" cy="3020603"/>
          </a:xfrm>
        </p:spPr>
        <p:txBody>
          <a:bodyPr>
            <a:noAutofit/>
          </a:bodyPr>
          <a:lstStyle/>
          <a:p>
            <a:pPr algn="ctr"/>
            <a:r>
              <a:rPr lang="en-US" sz="6000" dirty="0">
                <a:solidFill>
                  <a:srgbClr val="C00000"/>
                </a:solidFill>
              </a:rPr>
              <a:t>AtliQ Hospitality  Analysis </a:t>
            </a:r>
            <a:br>
              <a:rPr lang="en-US" sz="6000" dirty="0">
                <a:solidFill>
                  <a:srgbClr val="C00000"/>
                </a:solidFill>
              </a:rPr>
            </a:br>
            <a:endParaRPr lang="en-IN" sz="6000" dirty="0">
              <a:solidFill>
                <a:srgbClr val="C00000"/>
              </a:solidFill>
            </a:endParaRPr>
          </a:p>
        </p:txBody>
      </p:sp>
      <p:pic>
        <p:nvPicPr>
          <p:cNvPr id="7" name="Picture 6">
            <a:extLst>
              <a:ext uri="{FF2B5EF4-FFF2-40B4-BE49-F238E27FC236}">
                <a16:creationId xmlns:a16="http://schemas.microsoft.com/office/drawing/2014/main" id="{C6B3C826-608D-B0E0-6A69-612AB711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618" y="2944206"/>
            <a:ext cx="3821988" cy="1982913"/>
          </a:xfrm>
          <a:prstGeom prst="rect">
            <a:avLst/>
          </a:prstGeom>
        </p:spPr>
      </p:pic>
    </p:spTree>
    <p:extLst>
      <p:ext uri="{BB962C8B-B14F-4D97-AF65-F5344CB8AC3E}">
        <p14:creationId xmlns:p14="http://schemas.microsoft.com/office/powerpoint/2010/main" val="31713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2401-0A1C-E041-60BA-A5C402353B2E}"/>
              </a:ext>
            </a:extLst>
          </p:cNvPr>
          <p:cNvSpPr txBox="1"/>
          <p:nvPr/>
        </p:nvSpPr>
        <p:spPr>
          <a:xfrm>
            <a:off x="297952" y="1202951"/>
            <a:ext cx="8835775" cy="1015663"/>
          </a:xfrm>
          <a:prstGeom prst="rect">
            <a:avLst/>
          </a:prstGeom>
          <a:noFill/>
        </p:spPr>
        <p:txBody>
          <a:bodyPr wrap="square" rtlCol="0">
            <a:spAutoFit/>
          </a:bodyPr>
          <a:lstStyle/>
          <a:p>
            <a:pPr algn="ctr"/>
            <a:r>
              <a:rPr lang="en-IN" sz="6000" dirty="0">
                <a:solidFill>
                  <a:srgbClr val="C00000"/>
                </a:solidFill>
                <a:latin typeface="Wide Latin" panose="020A0A07050505020404" pitchFamily="18" charset="0"/>
              </a:rPr>
              <a:t>Thank You</a:t>
            </a:r>
          </a:p>
        </p:txBody>
      </p:sp>
      <p:sp>
        <p:nvSpPr>
          <p:cNvPr id="5" name="TextBox 4">
            <a:extLst>
              <a:ext uri="{FF2B5EF4-FFF2-40B4-BE49-F238E27FC236}">
                <a16:creationId xmlns:a16="http://schemas.microsoft.com/office/drawing/2014/main" id="{B292EBB3-665E-CCE4-BFE2-85ADA7FB433F}"/>
              </a:ext>
            </a:extLst>
          </p:cNvPr>
          <p:cNvSpPr txBox="1"/>
          <p:nvPr/>
        </p:nvSpPr>
        <p:spPr>
          <a:xfrm>
            <a:off x="3760342" y="4639386"/>
            <a:ext cx="5373385" cy="1200329"/>
          </a:xfrm>
          <a:prstGeom prst="rect">
            <a:avLst/>
          </a:prstGeom>
          <a:noFill/>
        </p:spPr>
        <p:txBody>
          <a:bodyPr wrap="square" rtlCol="0">
            <a:spAutoFit/>
          </a:bodyPr>
          <a:lstStyle/>
          <a:p>
            <a:r>
              <a:rPr lang="en-IN" sz="2400" dirty="0"/>
              <a:t>Detailed Project Report Submitted by</a:t>
            </a:r>
          </a:p>
          <a:p>
            <a:r>
              <a:rPr lang="en-IN" sz="2400" dirty="0"/>
              <a:t>							Deepak Gupta	</a:t>
            </a:r>
          </a:p>
        </p:txBody>
      </p:sp>
      <p:pic>
        <p:nvPicPr>
          <p:cNvPr id="7" name="Picture 6">
            <a:extLst>
              <a:ext uri="{FF2B5EF4-FFF2-40B4-BE49-F238E27FC236}">
                <a16:creationId xmlns:a16="http://schemas.microsoft.com/office/drawing/2014/main" id="{2AF69705-FC96-1DEA-438F-52679EF0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465798"/>
            <a:ext cx="3049284" cy="1744680"/>
          </a:xfrm>
          <a:prstGeom prst="rect">
            <a:avLst/>
          </a:prstGeom>
        </p:spPr>
      </p:pic>
    </p:spTree>
    <p:extLst>
      <p:ext uri="{BB962C8B-B14F-4D97-AF65-F5344CB8AC3E}">
        <p14:creationId xmlns:p14="http://schemas.microsoft.com/office/powerpoint/2010/main" val="31042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4FB-5E3F-B329-B0EF-EBB2F631E822}"/>
              </a:ext>
            </a:extLst>
          </p:cNvPr>
          <p:cNvSpPr>
            <a:spLocks noGrp="1"/>
          </p:cNvSpPr>
          <p:nvPr>
            <p:ph type="title"/>
          </p:nvPr>
        </p:nvSpPr>
        <p:spPr>
          <a:xfrm>
            <a:off x="677334" y="609600"/>
            <a:ext cx="8596668" cy="1044539"/>
          </a:xfrm>
        </p:spPr>
        <p:txBody>
          <a:bodyPr>
            <a:normAutofit/>
          </a:bodyPr>
          <a:lstStyle/>
          <a:p>
            <a:pPr algn="ctr"/>
            <a:r>
              <a:rPr lang="en-IN" sz="4000" dirty="0">
                <a:solidFill>
                  <a:srgbClr val="C00000"/>
                </a:solidFill>
              </a:rPr>
              <a:t>Introduction</a:t>
            </a:r>
          </a:p>
        </p:txBody>
      </p:sp>
      <p:sp>
        <p:nvSpPr>
          <p:cNvPr id="3" name="Content Placeholder 2">
            <a:extLst>
              <a:ext uri="{FF2B5EF4-FFF2-40B4-BE49-F238E27FC236}">
                <a16:creationId xmlns:a16="http://schemas.microsoft.com/office/drawing/2014/main" id="{AE1D0C23-1E95-C8B1-645F-4855B6B9922A}"/>
              </a:ext>
            </a:extLst>
          </p:cNvPr>
          <p:cNvSpPr>
            <a:spLocks noGrp="1"/>
          </p:cNvSpPr>
          <p:nvPr>
            <p:ph idx="1"/>
          </p:nvPr>
        </p:nvSpPr>
        <p:spPr>
          <a:xfrm>
            <a:off x="575353" y="1397286"/>
            <a:ext cx="8698649" cy="4962418"/>
          </a:xfrm>
        </p:spPr>
        <p:txBody>
          <a:bodyPr>
            <a:normAutofit/>
          </a:bodyPr>
          <a:lstStyle/>
          <a:p>
            <a:pPr marL="0" indent="0" algn="just">
              <a:buNone/>
            </a:pPr>
            <a:r>
              <a:rPr lang="en-US" dirty="0">
                <a:solidFill>
                  <a:schemeClr val="tx1"/>
                </a:solidFill>
              </a:rPr>
              <a:t>My name is Deepak Gupta and I am work in Unified Mentor Pvt. Ltd. as a Data Scientist intern. I am select this project during the internship because I feel this is a very interesting project for learn something new skills for my future. This project is related to Travel and Tourism domain.</a:t>
            </a:r>
          </a:p>
          <a:p>
            <a:pPr marL="0" indent="0" algn="just">
              <a:buNone/>
            </a:pPr>
            <a:r>
              <a:rPr lang="en-US" dirty="0">
                <a:solidFill>
                  <a:schemeClr val="tx1"/>
                </a:solidFill>
              </a:rPr>
              <a:t>The hospitality industry is a broad group of business that provide services to customers. The industry can be broken down into three basic areas: accommodations, food and beverage, and travel and tourism. All of these areas are customer-focused, but they sometimes provide different levels of service.  </a:t>
            </a:r>
          </a:p>
          <a:p>
            <a:pPr marL="0" indent="0" algn="just">
              <a:buNone/>
            </a:pPr>
            <a:r>
              <a:rPr lang="en-US" dirty="0">
                <a:solidFill>
                  <a:schemeClr val="tx1"/>
                </a:solidFill>
              </a:rPr>
              <a:t>Data analytics in hospitality helps hoteliers make data-driven decisions that boost efficiency. Use it to improve the customer experience and drive profitability by accurately forecasting demand. It also gives your F&amp;B department the necessary data to make optimal purchasing decisions.</a:t>
            </a:r>
          </a:p>
        </p:txBody>
      </p:sp>
    </p:spTree>
    <p:extLst>
      <p:ext uri="{BB962C8B-B14F-4D97-AF65-F5344CB8AC3E}">
        <p14:creationId xmlns:p14="http://schemas.microsoft.com/office/powerpoint/2010/main" val="17228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176-DEF9-77D6-3EC5-26EB07237134}"/>
              </a:ext>
            </a:extLst>
          </p:cNvPr>
          <p:cNvSpPr>
            <a:spLocks noGrp="1"/>
          </p:cNvSpPr>
          <p:nvPr>
            <p:ph type="title"/>
          </p:nvPr>
        </p:nvSpPr>
        <p:spPr/>
        <p:txBody>
          <a:bodyPr>
            <a:normAutofit/>
          </a:bodyPr>
          <a:lstStyle/>
          <a:p>
            <a:pPr algn="ctr"/>
            <a:r>
              <a:rPr lang="en-IN" sz="4000" dirty="0">
                <a:solidFill>
                  <a:srgbClr val="C00000"/>
                </a:solidFill>
              </a:rPr>
              <a:t>Project Details</a:t>
            </a:r>
          </a:p>
        </p:txBody>
      </p:sp>
      <p:graphicFrame>
        <p:nvGraphicFramePr>
          <p:cNvPr id="4" name="Content Placeholder 3">
            <a:extLst>
              <a:ext uri="{FF2B5EF4-FFF2-40B4-BE49-F238E27FC236}">
                <a16:creationId xmlns:a16="http://schemas.microsoft.com/office/drawing/2014/main" id="{7C34CE4A-EAF3-C6D5-E14F-0250BFFFEF86}"/>
              </a:ext>
            </a:extLst>
          </p:cNvPr>
          <p:cNvGraphicFramePr>
            <a:graphicFrameLocks noGrp="1"/>
          </p:cNvGraphicFramePr>
          <p:nvPr>
            <p:ph idx="1"/>
            <p:extLst>
              <p:ext uri="{D42A27DB-BD31-4B8C-83A1-F6EECF244321}">
                <p14:modId xmlns:p14="http://schemas.microsoft.com/office/powerpoint/2010/main" val="3662855324"/>
              </p:ext>
            </p:extLst>
          </p:nvPr>
        </p:nvGraphicFramePr>
        <p:xfrm>
          <a:off x="408689" y="1623317"/>
          <a:ext cx="9133958" cy="3883632"/>
        </p:xfrm>
        <a:graphic>
          <a:graphicData uri="http://schemas.openxmlformats.org/drawingml/2006/table">
            <a:tbl>
              <a:tblPr firstRow="1" bandRow="1">
                <a:tableStyleId>{18603FDC-E32A-4AB5-989C-0864C3EAD2B8}</a:tableStyleId>
              </a:tblPr>
              <a:tblGrid>
                <a:gridCol w="3000286">
                  <a:extLst>
                    <a:ext uri="{9D8B030D-6E8A-4147-A177-3AD203B41FA5}">
                      <a16:colId xmlns:a16="http://schemas.microsoft.com/office/drawing/2014/main" val="1933860315"/>
                    </a:ext>
                  </a:extLst>
                </a:gridCol>
                <a:gridCol w="6133672">
                  <a:extLst>
                    <a:ext uri="{9D8B030D-6E8A-4147-A177-3AD203B41FA5}">
                      <a16:colId xmlns:a16="http://schemas.microsoft.com/office/drawing/2014/main" val="3439276054"/>
                    </a:ext>
                  </a:extLst>
                </a:gridCol>
              </a:tblGrid>
              <a:tr h="886924">
                <a:tc>
                  <a:txBody>
                    <a:bodyPr/>
                    <a:lstStyle/>
                    <a:p>
                      <a:r>
                        <a:rPr lang="en-IN" b="1" dirty="0">
                          <a:solidFill>
                            <a:schemeClr val="tx1"/>
                          </a:solidFill>
                        </a:rPr>
                        <a:t>Project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0" dirty="0">
                          <a:solidFill>
                            <a:schemeClr val="tx1"/>
                          </a:solidFill>
                        </a:rPr>
                        <a:t>AtliQ Hospitality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5601585"/>
                  </a:ext>
                </a:extLst>
              </a:tr>
              <a:tr h="730270">
                <a:tc>
                  <a:txBody>
                    <a:bodyPr/>
                    <a:lstStyle/>
                    <a:p>
                      <a:r>
                        <a:rPr lang="en-IN" b="1" dirty="0">
                          <a:solidFill>
                            <a:schemeClr val="tx1"/>
                          </a:solidFill>
                        </a:rPr>
                        <a:t>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9032325"/>
                  </a:ext>
                </a:extLst>
              </a:tr>
              <a:tr h="730270">
                <a:tc>
                  <a:txBody>
                    <a:bodyPr/>
                    <a:lstStyle/>
                    <a:p>
                      <a:r>
                        <a:rPr lang="en-IN" b="1"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Travel and Tourism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54191222"/>
                  </a:ext>
                </a:extLst>
              </a:tr>
              <a:tr h="730270">
                <a:tc>
                  <a:txBody>
                    <a:bodyPr/>
                    <a:lstStyle/>
                    <a:p>
                      <a:r>
                        <a:rPr lang="en-IN" b="1" dirty="0">
                          <a:solidFill>
                            <a:schemeClr val="tx1"/>
                          </a:solidFill>
                        </a:rPr>
                        <a:t>Project Difficulties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A</a:t>
                      </a:r>
                      <a:r>
                        <a:rPr lang="en-IN" dirty="0">
                          <a:solidFill>
                            <a:schemeClr val="tx1"/>
                          </a:solidFill>
                        </a:rPr>
                        <a:t>dvanced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2858848"/>
                  </a:ext>
                </a:extLst>
              </a:tr>
              <a:tr h="805898">
                <a:tc>
                  <a:txBody>
                    <a:bodyPr/>
                    <a:lstStyle/>
                    <a:p>
                      <a:r>
                        <a:rPr lang="en-IN" b="1" dirty="0">
                          <a:solidFill>
                            <a:schemeClr val="tx1"/>
                          </a:solidFill>
                        </a:rPr>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Python (Jupiter Notebook), Microsoft PowerBI, Microsoft Power Point, and Microsoft Excel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64654183"/>
                  </a:ext>
                </a:extLst>
              </a:tr>
            </a:tbl>
          </a:graphicData>
        </a:graphic>
      </p:graphicFrame>
    </p:spTree>
    <p:extLst>
      <p:ext uri="{BB962C8B-B14F-4D97-AF65-F5344CB8AC3E}">
        <p14:creationId xmlns:p14="http://schemas.microsoft.com/office/powerpoint/2010/main" val="29585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64F2-3751-AC41-4AB0-1E3B73D63BBD}"/>
              </a:ext>
            </a:extLst>
          </p:cNvPr>
          <p:cNvSpPr>
            <a:spLocks noGrp="1"/>
          </p:cNvSpPr>
          <p:nvPr>
            <p:ph type="title"/>
          </p:nvPr>
        </p:nvSpPr>
        <p:spPr/>
        <p:txBody>
          <a:bodyPr>
            <a:normAutofit/>
          </a:bodyPr>
          <a:lstStyle/>
          <a:p>
            <a:pPr algn="ctr"/>
            <a:r>
              <a:rPr lang="en-IN" sz="4000" dirty="0">
                <a:solidFill>
                  <a:srgbClr val="C00000"/>
                </a:solidFill>
              </a:rPr>
              <a:t>Objective of the Project</a:t>
            </a:r>
            <a:endParaRPr lang="en-IN" sz="4000" dirty="0"/>
          </a:p>
        </p:txBody>
      </p:sp>
      <p:sp>
        <p:nvSpPr>
          <p:cNvPr id="3" name="Content Placeholder 2">
            <a:extLst>
              <a:ext uri="{FF2B5EF4-FFF2-40B4-BE49-F238E27FC236}">
                <a16:creationId xmlns:a16="http://schemas.microsoft.com/office/drawing/2014/main" id="{E46A7FBE-2BE3-E780-2D73-A0FBE61C7695}"/>
              </a:ext>
            </a:extLst>
          </p:cNvPr>
          <p:cNvSpPr>
            <a:spLocks noGrp="1"/>
          </p:cNvSpPr>
          <p:nvPr>
            <p:ph idx="1"/>
          </p:nvPr>
        </p:nvSpPr>
        <p:spPr>
          <a:xfrm>
            <a:off x="677334" y="1530849"/>
            <a:ext cx="8596668" cy="4510513"/>
          </a:xfrm>
        </p:spPr>
        <p:txBody>
          <a:bodyPr>
            <a:normAutofit/>
          </a:bodyPr>
          <a:lstStyle/>
          <a:p>
            <a:pPr algn="just"/>
            <a:r>
              <a:rPr lang="en-US" b="1" i="1" dirty="0">
                <a:solidFill>
                  <a:srgbClr val="1F1A17"/>
                </a:solidFill>
                <a:effectLst/>
                <a:highlight>
                  <a:srgbClr val="F8F9FA"/>
                </a:highlight>
                <a:latin typeface="Roboto" panose="02000000000000000000" pitchFamily="2" charset="0"/>
              </a:rPr>
              <a:t>ADR Stability: </a:t>
            </a:r>
            <a:r>
              <a:rPr lang="en-US" b="0" i="0" dirty="0">
                <a:solidFill>
                  <a:srgbClr val="1F1A17"/>
                </a:solidFill>
                <a:effectLst/>
                <a:highlight>
                  <a:srgbClr val="F8F9FA"/>
                </a:highlight>
                <a:latin typeface="Roboto" panose="02000000000000000000" pitchFamily="2" charset="0"/>
              </a:rPr>
              <a:t>The Average Daily Rate (ADR) has remained steady, indicating a consistent pricing strategy. However, there’s an opportunity to implement dynamic pricing based on weekdays and weekends to optimize revenue by aligning rates with demand fluctuations.</a:t>
            </a:r>
          </a:p>
          <a:p>
            <a:pPr algn="just"/>
            <a:r>
              <a:rPr lang="en-US" b="1" dirty="0">
                <a:solidFill>
                  <a:srgbClr val="1F1A17"/>
                </a:solidFill>
                <a:highlight>
                  <a:srgbClr val="F8F9FA"/>
                </a:highlight>
                <a:latin typeface="Roboto" panose="02000000000000000000" pitchFamily="2" charset="0"/>
              </a:rPr>
              <a:t>Occupancy Rate:</a:t>
            </a:r>
            <a:r>
              <a:rPr lang="en-US" dirty="0">
                <a:solidFill>
                  <a:srgbClr val="1F1A17"/>
                </a:solidFill>
                <a:highlight>
                  <a:srgbClr val="F8F9FA"/>
                </a:highlight>
                <a:latin typeface="Roboto" panose="02000000000000000000" pitchFamily="2" charset="0"/>
              </a:rPr>
              <a:t> AtliQ Grands’ properties have a healthy occupancy rate of 57%, indicating effective room utilization. Strategies to further increase occupancy, especially during off-peak periods, could enhance revenue potential.</a:t>
            </a:r>
          </a:p>
          <a:p>
            <a:pPr algn="just"/>
            <a:r>
              <a:rPr lang="en-US" b="1" dirty="0">
                <a:solidFill>
                  <a:srgbClr val="1F1A17"/>
                </a:solidFill>
                <a:highlight>
                  <a:srgbClr val="F8F9FA"/>
                </a:highlight>
                <a:latin typeface="Roboto" panose="02000000000000000000" pitchFamily="2" charset="0"/>
              </a:rPr>
              <a:t>Average Rating:</a:t>
            </a:r>
            <a:r>
              <a:rPr lang="en-US" dirty="0">
                <a:solidFill>
                  <a:srgbClr val="1F1A17"/>
                </a:solidFill>
                <a:highlight>
                  <a:srgbClr val="F8F9FA"/>
                </a:highlight>
                <a:latin typeface="Roboto" panose="02000000000000000000" pitchFamily="2" charset="0"/>
              </a:rPr>
              <a:t> Guest satisfaction, reflected in an average rating of 3.62, highlights the positive guest experience provided by AtliQ Grands. Maintaining and improving this rating through exceptional service and addressing guest feedback is crucial for continued success.</a:t>
            </a:r>
          </a:p>
          <a:p>
            <a:pPr algn="just"/>
            <a:endParaRPr lang="en-US" b="0" i="0" dirty="0">
              <a:solidFill>
                <a:srgbClr val="1F1A17"/>
              </a:solidFill>
              <a:effectLst/>
              <a:highlight>
                <a:srgbClr val="F8F9FA"/>
              </a:highlight>
              <a:latin typeface="Roboto" panose="02000000000000000000" pitchFamily="2" charset="0"/>
            </a:endParaRPr>
          </a:p>
          <a:p>
            <a:pPr marL="0" indent="0" algn="just">
              <a:buNone/>
            </a:pPr>
            <a:endParaRPr lang="en-US" dirty="0">
              <a:solidFill>
                <a:srgbClr val="1F1A17"/>
              </a:solidFill>
              <a:highlight>
                <a:srgbClr val="F8F9FA"/>
              </a:highlight>
              <a:latin typeface="Roboto" panose="02000000000000000000" pitchFamily="2" charset="0"/>
            </a:endParaRPr>
          </a:p>
          <a:p>
            <a:pPr marL="0" indent="0" algn="just">
              <a:buNone/>
            </a:pPr>
            <a:endParaRPr lang="en-US" b="0" i="0" dirty="0">
              <a:solidFill>
                <a:srgbClr val="1F1A17"/>
              </a:solidFill>
              <a:effectLst/>
              <a:highlight>
                <a:srgbClr val="F8F9FA"/>
              </a:highlight>
              <a:latin typeface="Roboto" panose="02000000000000000000" pitchFamily="2" charset="0"/>
            </a:endParaRPr>
          </a:p>
        </p:txBody>
      </p:sp>
    </p:spTree>
    <p:extLst>
      <p:ext uri="{BB962C8B-B14F-4D97-AF65-F5344CB8AC3E}">
        <p14:creationId xmlns:p14="http://schemas.microsoft.com/office/powerpoint/2010/main" val="2889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5D7C-5ADA-6072-E3ED-C0D1E6A777AA}"/>
              </a:ext>
            </a:extLst>
          </p:cNvPr>
          <p:cNvSpPr>
            <a:spLocks noGrp="1"/>
          </p:cNvSpPr>
          <p:nvPr>
            <p:ph type="title"/>
          </p:nvPr>
        </p:nvSpPr>
        <p:spPr/>
        <p:txBody>
          <a:bodyPr>
            <a:normAutofit/>
          </a:bodyPr>
          <a:lstStyle/>
          <a:p>
            <a:pPr algn="ctr"/>
            <a:r>
              <a:rPr lang="en-IN" sz="4000" dirty="0">
                <a:solidFill>
                  <a:srgbClr val="C00000"/>
                </a:solidFill>
              </a:rPr>
              <a:t>Problem Statement</a:t>
            </a:r>
          </a:p>
        </p:txBody>
      </p:sp>
      <p:sp>
        <p:nvSpPr>
          <p:cNvPr id="3" name="Content Placeholder 2">
            <a:extLst>
              <a:ext uri="{FF2B5EF4-FFF2-40B4-BE49-F238E27FC236}">
                <a16:creationId xmlns:a16="http://schemas.microsoft.com/office/drawing/2014/main" id="{2DF6485E-7697-2136-335A-57D33911AD2E}"/>
              </a:ext>
            </a:extLst>
          </p:cNvPr>
          <p:cNvSpPr>
            <a:spLocks noGrp="1"/>
          </p:cNvSpPr>
          <p:nvPr>
            <p:ph idx="1"/>
          </p:nvPr>
        </p:nvSpPr>
        <p:spPr>
          <a:xfrm>
            <a:off x="677334" y="1171254"/>
            <a:ext cx="8596668" cy="5077147"/>
          </a:xfrm>
        </p:spPr>
        <p:txBody>
          <a:bodyPr>
            <a:normAutofit/>
          </a:bodyPr>
          <a:lstStyle/>
          <a:p>
            <a:pPr marL="0" indent="0">
              <a:buNone/>
            </a:pPr>
            <a:endParaRPr lang="en-IN" sz="1800" b="0" i="0" u="none" strike="noStrike" baseline="0" dirty="0">
              <a:latin typeface="IBM Plex Sans" panose="020B0503050203000203" pitchFamily="34" charset="0"/>
            </a:endParaRPr>
          </a:p>
          <a:p>
            <a:r>
              <a:rPr lang="en-US" sz="1800" b="0" i="0" u="none" strike="noStrike" baseline="0" dirty="0">
                <a:solidFill>
                  <a:srgbClr val="24292E"/>
                </a:solidFill>
                <a:latin typeface="IBM Plex Sans" panose="020B0503050203000203" pitchFamily="34" charset="0"/>
              </a:rPr>
              <a:t>AtliQ Grands owns multiple five-star hotels across India. They have been in the hospitality industry for the past 20 years. Due to strategic moves from other competitors and ineffective decision-making in management, AtliQ Grands are losing its market share and revenue in the luxury/business hotels category. As a strategic move, the managing director of AtliQ Grands wanted to incorporate “Business and Data Intelligence” in order to regain their market share and revenue. </a:t>
            </a:r>
          </a:p>
          <a:p>
            <a:r>
              <a:rPr lang="en-US" sz="1800" b="0" i="0" u="none" strike="noStrike" baseline="0" dirty="0">
                <a:solidFill>
                  <a:srgbClr val="24292E"/>
                </a:solidFill>
                <a:latin typeface="IBM Plex Sans" panose="020B0503050203000203" pitchFamily="34" charset="0"/>
              </a:rPr>
              <a:t>However, they do not have an in-house data analytics team to provide them with these insights. Their revenue management team had decided to hire a 3rd party service provider to provide them with insights from their historical data. </a:t>
            </a:r>
            <a:endParaRPr lang="en-IN" dirty="0"/>
          </a:p>
        </p:txBody>
      </p:sp>
    </p:spTree>
    <p:extLst>
      <p:ext uri="{BB962C8B-B14F-4D97-AF65-F5344CB8AC3E}">
        <p14:creationId xmlns:p14="http://schemas.microsoft.com/office/powerpoint/2010/main" val="22924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AAB2-8AED-10CC-93A9-901B3C20B385}"/>
              </a:ext>
            </a:extLst>
          </p:cNvPr>
          <p:cNvSpPr>
            <a:spLocks noGrp="1"/>
          </p:cNvSpPr>
          <p:nvPr>
            <p:ph type="title"/>
          </p:nvPr>
        </p:nvSpPr>
        <p:spPr>
          <a:xfrm>
            <a:off x="677334" y="400692"/>
            <a:ext cx="8596668" cy="1705510"/>
          </a:xfrm>
        </p:spPr>
        <p:txBody>
          <a:bodyPr>
            <a:noAutofit/>
          </a:bodyPr>
          <a:lstStyle/>
          <a:p>
            <a:pPr algn="ctr"/>
            <a:r>
              <a:rPr lang="en-IN" sz="4000" dirty="0">
                <a:solidFill>
                  <a:srgbClr val="C00000"/>
                </a:solidFill>
              </a:rPr>
              <a:t>Overview of the Project</a:t>
            </a:r>
          </a:p>
        </p:txBody>
      </p:sp>
      <p:pic>
        <p:nvPicPr>
          <p:cNvPr id="7" name="Content Placeholder 6">
            <a:extLst>
              <a:ext uri="{FF2B5EF4-FFF2-40B4-BE49-F238E27FC236}">
                <a16:creationId xmlns:a16="http://schemas.microsoft.com/office/drawing/2014/main" id="{737ECE18-DBC2-7C92-0674-576F0A523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53448"/>
            <a:ext cx="8596668" cy="4788578"/>
          </a:xfrm>
        </p:spPr>
      </p:pic>
    </p:spTree>
    <p:extLst>
      <p:ext uri="{BB962C8B-B14F-4D97-AF65-F5344CB8AC3E}">
        <p14:creationId xmlns:p14="http://schemas.microsoft.com/office/powerpoint/2010/main" val="17386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B03E-8062-AB81-A956-0768EE465FD8}"/>
              </a:ext>
            </a:extLst>
          </p:cNvPr>
          <p:cNvSpPr>
            <a:spLocks noGrp="1"/>
          </p:cNvSpPr>
          <p:nvPr>
            <p:ph type="title"/>
          </p:nvPr>
        </p:nvSpPr>
        <p:spPr>
          <a:xfrm>
            <a:off x="277402" y="534256"/>
            <a:ext cx="8996600" cy="1140432"/>
          </a:xfrm>
        </p:spPr>
        <p:txBody>
          <a:bodyPr>
            <a:noAutofit/>
          </a:bodyPr>
          <a:lstStyle/>
          <a:p>
            <a:pPr algn="ctr"/>
            <a:r>
              <a:rPr lang="en-US" sz="4000" dirty="0">
                <a:solidFill>
                  <a:schemeClr val="accent5"/>
                </a:solidFill>
              </a:rPr>
              <a:t>M</a:t>
            </a:r>
            <a:r>
              <a:rPr lang="en-IN" sz="4000" dirty="0">
                <a:solidFill>
                  <a:schemeClr val="accent5"/>
                </a:solidFill>
              </a:rPr>
              <a:t>onthly Analysis of Data</a:t>
            </a:r>
          </a:p>
        </p:txBody>
      </p:sp>
      <p:pic>
        <p:nvPicPr>
          <p:cNvPr id="5" name="Content Placeholder 4">
            <a:extLst>
              <a:ext uri="{FF2B5EF4-FFF2-40B4-BE49-F238E27FC236}">
                <a16:creationId xmlns:a16="http://schemas.microsoft.com/office/drawing/2014/main" id="{0BC013B8-19BB-D0EF-2024-19F509CFB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025" y="1417638"/>
            <a:ext cx="7827987" cy="4624387"/>
          </a:xfrm>
        </p:spPr>
      </p:pic>
    </p:spTree>
    <p:extLst>
      <p:ext uri="{BB962C8B-B14F-4D97-AF65-F5344CB8AC3E}">
        <p14:creationId xmlns:p14="http://schemas.microsoft.com/office/powerpoint/2010/main" val="214862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423E-A5AE-8C3B-7386-54C341F77AFC}"/>
              </a:ext>
            </a:extLst>
          </p:cNvPr>
          <p:cNvSpPr>
            <a:spLocks noGrp="1"/>
          </p:cNvSpPr>
          <p:nvPr>
            <p:ph type="title"/>
          </p:nvPr>
        </p:nvSpPr>
        <p:spPr>
          <a:xfrm>
            <a:off x="677334" y="472611"/>
            <a:ext cx="8596668" cy="1828799"/>
          </a:xfrm>
        </p:spPr>
        <p:txBody>
          <a:bodyPr>
            <a:noAutofit/>
          </a:bodyPr>
          <a:lstStyle/>
          <a:p>
            <a:pPr algn="ctr"/>
            <a:r>
              <a:rPr lang="en-IN" sz="4000" dirty="0">
                <a:solidFill>
                  <a:srgbClr val="C00000"/>
                </a:solidFill>
              </a:rPr>
              <a:t>Learnt things from this Project</a:t>
            </a:r>
          </a:p>
        </p:txBody>
      </p:sp>
      <p:sp>
        <p:nvSpPr>
          <p:cNvPr id="3" name="Content Placeholder 2">
            <a:extLst>
              <a:ext uri="{FF2B5EF4-FFF2-40B4-BE49-F238E27FC236}">
                <a16:creationId xmlns:a16="http://schemas.microsoft.com/office/drawing/2014/main" id="{48BB4EDE-F106-3501-7654-DCA733E21318}"/>
              </a:ext>
            </a:extLst>
          </p:cNvPr>
          <p:cNvSpPr>
            <a:spLocks noGrp="1"/>
          </p:cNvSpPr>
          <p:nvPr>
            <p:ph idx="1"/>
          </p:nvPr>
        </p:nvSpPr>
        <p:spPr>
          <a:xfrm>
            <a:off x="677334" y="1489753"/>
            <a:ext cx="8596668" cy="4551609"/>
          </a:xfrm>
        </p:spPr>
        <p:txBody>
          <a:bodyPr>
            <a:normAutofit/>
          </a:bodyPr>
          <a:lstStyle/>
          <a:p>
            <a:r>
              <a:rPr lang="en-US" dirty="0"/>
              <a:t>Learnt to build a new visual (Calendar Visual) using matrix table, which can be utilized for different purpose of analyze.</a:t>
            </a:r>
            <a:r>
              <a:rPr lang="en-US" b="0" i="0" dirty="0">
                <a:solidFill>
                  <a:srgbClr val="E6EDF3"/>
                </a:solidFill>
                <a:effectLst/>
                <a:highlight>
                  <a:srgbClr val="0D1117"/>
                </a:highlight>
                <a:latin typeface="-apple-system"/>
              </a:rPr>
              <a:t> (</a:t>
            </a:r>
            <a:r>
              <a:rPr lang="en-US" b="0" i="0" u="sng" dirty="0">
                <a:solidFill>
                  <a:srgbClr val="E6EDF3"/>
                </a:solidFill>
                <a:effectLst/>
                <a:highlight>
                  <a:srgbClr val="0D1117"/>
                </a:highlight>
                <a:latin typeface="-apple-system"/>
                <a:hlinkClick r:id="rId2"/>
              </a:rPr>
              <a:t>Article referred</a:t>
            </a:r>
            <a:r>
              <a:rPr lang="en-US" b="0" i="0" dirty="0">
                <a:solidFill>
                  <a:srgbClr val="E6EDF3"/>
                </a:solidFill>
                <a:effectLst/>
                <a:highlight>
                  <a:srgbClr val="0D1117"/>
                </a:highlight>
                <a:latin typeface="-apple-system"/>
              </a:rPr>
              <a:t>)</a:t>
            </a:r>
            <a:endParaRPr lang="en-US" dirty="0"/>
          </a:p>
          <a:p>
            <a:r>
              <a:rPr lang="en-US" dirty="0"/>
              <a:t>By referring different cancellation polices followed by different hotels, understood that most of the hotels charge zero fees, only if the booking is cancelled before three months of booking date. If the booking is cancelled after that, the charge from 60 to 90% of the booking cost.</a:t>
            </a:r>
          </a:p>
          <a:p>
            <a:r>
              <a:rPr lang="en-US" dirty="0"/>
              <a:t>Tried using color palette and stick with that colors throughout the dashboard </a:t>
            </a:r>
            <a:r>
              <a:rPr lang="en-US" b="0" i="0" dirty="0">
                <a:solidFill>
                  <a:srgbClr val="E6EDF3"/>
                </a:solidFill>
                <a:effectLst/>
                <a:highlight>
                  <a:srgbClr val="0D1117"/>
                </a:highlight>
                <a:latin typeface="-apple-system"/>
              </a:rPr>
              <a:t>(</a:t>
            </a:r>
            <a:r>
              <a:rPr lang="en-US" b="0" i="0" u="sng" dirty="0">
                <a:solidFill>
                  <a:srgbClr val="E6EDF3"/>
                </a:solidFill>
                <a:effectLst/>
                <a:highlight>
                  <a:srgbClr val="0D1117"/>
                </a:highlight>
                <a:latin typeface="-apple-system"/>
                <a:hlinkClick r:id="rId3"/>
              </a:rPr>
              <a:t>Color palette link</a:t>
            </a:r>
            <a:r>
              <a:rPr lang="en-US" b="0" i="0" dirty="0">
                <a:solidFill>
                  <a:srgbClr val="E6EDF3"/>
                </a:solidFill>
                <a:effectLst/>
                <a:highlight>
                  <a:srgbClr val="0D1117"/>
                </a:highlight>
                <a:latin typeface="-apple-system"/>
              </a:rPr>
              <a:t>)</a:t>
            </a:r>
            <a:endParaRPr lang="en-US" dirty="0"/>
          </a:p>
          <a:p>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4852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B1DD-24CC-510B-EEB9-AA16C1F2145D}"/>
              </a:ext>
            </a:extLst>
          </p:cNvPr>
          <p:cNvSpPr>
            <a:spLocks noGrp="1"/>
          </p:cNvSpPr>
          <p:nvPr>
            <p:ph type="title"/>
          </p:nvPr>
        </p:nvSpPr>
        <p:spPr>
          <a:xfrm>
            <a:off x="400692" y="609600"/>
            <a:ext cx="8873310" cy="1320800"/>
          </a:xfrm>
        </p:spPr>
        <p:txBody>
          <a:bodyPr>
            <a:normAutofit/>
          </a:bodyPr>
          <a:lstStyle/>
          <a:p>
            <a:pPr algn="ctr"/>
            <a:r>
              <a:rPr lang="en-IN" sz="4000" dirty="0">
                <a:solidFill>
                  <a:srgbClr val="C00000"/>
                </a:solidFill>
              </a:rPr>
              <a:t>Some Important Insights of the Project</a:t>
            </a:r>
          </a:p>
        </p:txBody>
      </p:sp>
      <p:sp>
        <p:nvSpPr>
          <p:cNvPr id="9" name="Content Placeholder 8">
            <a:extLst>
              <a:ext uri="{FF2B5EF4-FFF2-40B4-BE49-F238E27FC236}">
                <a16:creationId xmlns:a16="http://schemas.microsoft.com/office/drawing/2014/main" id="{3AF2EB44-B6E7-C3EF-AE3D-93E5EAE242F9}"/>
              </a:ext>
            </a:extLst>
          </p:cNvPr>
          <p:cNvSpPr>
            <a:spLocks noGrp="1"/>
          </p:cNvSpPr>
          <p:nvPr>
            <p:ph idx="1"/>
          </p:nvPr>
        </p:nvSpPr>
        <p:spPr>
          <a:xfrm>
            <a:off x="923914" y="1930399"/>
            <a:ext cx="8596668" cy="4121237"/>
          </a:xfrm>
        </p:spPr>
        <p:txBody>
          <a:bodyPr>
            <a:normAutofit/>
          </a:bodyPr>
          <a:lstStyle/>
          <a:p>
            <a:pPr algn="just"/>
            <a:r>
              <a:rPr lang="en-US" dirty="0"/>
              <a:t>Mumbai generates the highest revenue (669 M) followed by Bangalore, Hyderabad and Delhi.</a:t>
            </a:r>
          </a:p>
          <a:p>
            <a:pPr algn="just"/>
            <a:r>
              <a:rPr lang="en-US" dirty="0"/>
              <a:t>AtliQ Exotica performs better compared to all 7 type of properties with 320 Million revenue rating 3.62, occupancy percentage 57 and cancellation rate as 24.4%.</a:t>
            </a:r>
          </a:p>
          <a:p>
            <a:pPr algn="just"/>
            <a:r>
              <a:rPr lang="en-US" dirty="0"/>
              <a:t>AtliQ Bay has the highest occupancy of 66%.</a:t>
            </a:r>
          </a:p>
          <a:p>
            <a:pPr algn="just"/>
            <a:r>
              <a:rPr lang="en-US" dirty="0"/>
              <a:t>Week 24 recorded the highest revenue among all, which is 139.6 Million.</a:t>
            </a:r>
          </a:p>
          <a:p>
            <a:pPr algn="just"/>
            <a:r>
              <a:rPr lang="en-US" dirty="0"/>
              <a:t>Delhi tops both in occupancy and rating followed by Hyderabad, Mumbai, Bangalore.</a:t>
            </a:r>
          </a:p>
          <a:p>
            <a:pPr algn="just"/>
            <a:r>
              <a:rPr lang="en-US" dirty="0"/>
              <a:t>AtliQ lost around 298 Million in cancellation.</a:t>
            </a:r>
          </a:p>
          <a:p>
            <a:pPr algn="just"/>
            <a:r>
              <a:rPr lang="en-US" dirty="0"/>
              <a:t>Elite type rooms has the most booking and as well higher cancellation rate.</a:t>
            </a:r>
          </a:p>
          <a:p>
            <a:pPr algn="just"/>
            <a:endParaRPr lang="en-US" dirty="0"/>
          </a:p>
          <a:p>
            <a:pPr algn="just"/>
            <a:endParaRPr lang="en-US"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2392466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794</TotalTime>
  <Words>686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IBM Plex Sans</vt:lpstr>
      <vt:lpstr>Roboto</vt:lpstr>
      <vt:lpstr>Trebuchet MS</vt:lpstr>
      <vt:lpstr>Wide Latin</vt:lpstr>
      <vt:lpstr>Wingdings 3</vt:lpstr>
      <vt:lpstr>Facet</vt:lpstr>
      <vt:lpstr>AtliQ Hospitality  Analysis  </vt:lpstr>
      <vt:lpstr>Introduction</vt:lpstr>
      <vt:lpstr>Project Details</vt:lpstr>
      <vt:lpstr>Objective of the Project</vt:lpstr>
      <vt:lpstr>Problem Statement</vt:lpstr>
      <vt:lpstr>Overview of the Project</vt:lpstr>
      <vt:lpstr>Monthly Analysis of Data</vt:lpstr>
      <vt:lpstr>Learnt things from this Project</vt:lpstr>
      <vt:lpstr>Some Important Insights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Laptop</dc:creator>
  <cp:lastModifiedBy>hp Laptop</cp:lastModifiedBy>
  <cp:revision>16</cp:revision>
  <dcterms:created xsi:type="dcterms:W3CDTF">2024-06-21T10:59:24Z</dcterms:created>
  <dcterms:modified xsi:type="dcterms:W3CDTF">2024-07-12T06:12:41Z</dcterms:modified>
</cp:coreProperties>
</file>