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1"/>
  </p:sldMasterIdLst>
  <p:sldIdLst>
    <p:sldId id="256" r:id="rId2"/>
    <p:sldId id="257" r:id="rId3"/>
    <p:sldId id="260" r:id="rId4"/>
    <p:sldId id="261" r:id="rId5"/>
    <p:sldId id="258" r:id="rId6"/>
    <p:sldId id="262" r:id="rId7"/>
    <p:sldId id="263" r:id="rId8"/>
    <p:sldId id="264" r:id="rId9"/>
    <p:sldId id="265"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814FF4-B1F0-4375-8B8A-87ED81D2F2C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3188421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264510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58918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89420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4394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4178151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814FF4-B1F0-4375-8B8A-87ED81D2F2C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270039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814FF4-B1F0-4375-8B8A-87ED81D2F2C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1769612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814FF4-B1F0-4375-8B8A-87ED81D2F2C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3843281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14FF4-B1F0-4375-8B8A-87ED81D2F2C3}"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2650257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814FF4-B1F0-4375-8B8A-87ED81D2F2C3}"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1554700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814FF4-B1F0-4375-8B8A-87ED81D2F2C3}" type="datetimeFigureOut">
              <a:rPr lang="en-IN" smtClean="0"/>
              <a:t>04-07-2024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849350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814FF4-B1F0-4375-8B8A-87ED81D2F2C3}" type="datetimeFigureOut">
              <a:rPr lang="en-IN" smtClean="0"/>
              <a:t>04-07-2024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3140066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14FF4-B1F0-4375-8B8A-87ED81D2F2C3}" type="datetimeFigureOut">
              <a:rPr lang="en-IN" smtClean="0"/>
              <a:t>04-07-2024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3988315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814FF4-B1F0-4375-8B8A-87ED81D2F2C3}"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263475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814FF4-B1F0-4375-8B8A-87ED81D2F2C3}"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3199AC-0B6C-4CE9-8617-471E511F2E26}" type="slidenum">
              <a:rPr lang="en-IN" smtClean="0"/>
              <a:t>‹#›</a:t>
            </a:fld>
            <a:endParaRPr lang="en-IN"/>
          </a:p>
        </p:txBody>
      </p:sp>
    </p:spTree>
    <p:extLst>
      <p:ext uri="{BB962C8B-B14F-4D97-AF65-F5344CB8AC3E}">
        <p14:creationId xmlns:p14="http://schemas.microsoft.com/office/powerpoint/2010/main" val="133358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814FF4-B1F0-4375-8B8A-87ED81D2F2C3}" type="datetimeFigureOut">
              <a:rPr lang="en-IN" smtClean="0"/>
              <a:t>04-07-2024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3199AC-0B6C-4CE9-8617-471E511F2E26}" type="slidenum">
              <a:rPr lang="en-IN" smtClean="0"/>
              <a:t>‹#›</a:t>
            </a:fld>
            <a:endParaRPr lang="en-IN"/>
          </a:p>
        </p:txBody>
      </p:sp>
    </p:spTree>
    <p:extLst>
      <p:ext uri="{BB962C8B-B14F-4D97-AF65-F5344CB8AC3E}">
        <p14:creationId xmlns:p14="http://schemas.microsoft.com/office/powerpoint/2010/main" val="318717299"/>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0CC2-74CB-A8C6-819E-3498B20D41CE}"/>
              </a:ext>
            </a:extLst>
          </p:cNvPr>
          <p:cNvSpPr>
            <a:spLocks noGrp="1"/>
          </p:cNvSpPr>
          <p:nvPr>
            <p:ph type="ctrTitle" idx="4294967295"/>
          </p:nvPr>
        </p:nvSpPr>
        <p:spPr>
          <a:xfrm>
            <a:off x="965771" y="944563"/>
            <a:ext cx="8363164" cy="2661666"/>
          </a:xfrm>
        </p:spPr>
        <p:txBody>
          <a:bodyPr>
            <a:noAutofit/>
          </a:bodyPr>
          <a:lstStyle/>
          <a:p>
            <a:pPr algn="ctr"/>
            <a:r>
              <a:rPr lang="en-US" sz="6000" dirty="0">
                <a:solidFill>
                  <a:srgbClr val="C00000"/>
                </a:solidFill>
              </a:rPr>
              <a:t>Big Game Census Analytics</a:t>
            </a:r>
            <a:endParaRPr lang="en-IN" sz="6000" dirty="0">
              <a:solidFill>
                <a:srgbClr val="C00000"/>
              </a:solidFill>
            </a:endParaRPr>
          </a:p>
        </p:txBody>
      </p:sp>
      <p:pic>
        <p:nvPicPr>
          <p:cNvPr id="7" name="Picture 6">
            <a:extLst>
              <a:ext uri="{FF2B5EF4-FFF2-40B4-BE49-F238E27FC236}">
                <a16:creationId xmlns:a16="http://schemas.microsoft.com/office/drawing/2014/main" id="{C6B3C826-608D-B0E0-6A69-612AB711E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6359" y="3429000"/>
            <a:ext cx="3821988" cy="1982913"/>
          </a:xfrm>
          <a:prstGeom prst="rect">
            <a:avLst/>
          </a:prstGeom>
        </p:spPr>
      </p:pic>
    </p:spTree>
    <p:extLst>
      <p:ext uri="{BB962C8B-B14F-4D97-AF65-F5344CB8AC3E}">
        <p14:creationId xmlns:p14="http://schemas.microsoft.com/office/powerpoint/2010/main" val="3171313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562401-0A1C-E041-60BA-A5C402353B2E}"/>
              </a:ext>
            </a:extLst>
          </p:cNvPr>
          <p:cNvSpPr txBox="1"/>
          <p:nvPr/>
        </p:nvSpPr>
        <p:spPr>
          <a:xfrm>
            <a:off x="297952" y="1202951"/>
            <a:ext cx="8835775" cy="1015663"/>
          </a:xfrm>
          <a:prstGeom prst="rect">
            <a:avLst/>
          </a:prstGeom>
          <a:noFill/>
        </p:spPr>
        <p:txBody>
          <a:bodyPr wrap="square" rtlCol="0">
            <a:spAutoFit/>
          </a:bodyPr>
          <a:lstStyle/>
          <a:p>
            <a:pPr algn="ctr"/>
            <a:r>
              <a:rPr lang="en-IN" sz="6000" dirty="0">
                <a:solidFill>
                  <a:srgbClr val="C00000"/>
                </a:solidFill>
                <a:latin typeface="Wide Latin" panose="020A0A07050505020404" pitchFamily="18" charset="0"/>
              </a:rPr>
              <a:t>Thank You</a:t>
            </a:r>
          </a:p>
        </p:txBody>
      </p:sp>
      <p:sp>
        <p:nvSpPr>
          <p:cNvPr id="5" name="TextBox 4">
            <a:extLst>
              <a:ext uri="{FF2B5EF4-FFF2-40B4-BE49-F238E27FC236}">
                <a16:creationId xmlns:a16="http://schemas.microsoft.com/office/drawing/2014/main" id="{B292EBB3-665E-CCE4-BFE2-85ADA7FB433F}"/>
              </a:ext>
            </a:extLst>
          </p:cNvPr>
          <p:cNvSpPr txBox="1"/>
          <p:nvPr/>
        </p:nvSpPr>
        <p:spPr>
          <a:xfrm>
            <a:off x="3760342" y="4639386"/>
            <a:ext cx="5373385" cy="1200329"/>
          </a:xfrm>
          <a:prstGeom prst="rect">
            <a:avLst/>
          </a:prstGeom>
          <a:noFill/>
        </p:spPr>
        <p:txBody>
          <a:bodyPr wrap="square" rtlCol="0">
            <a:spAutoFit/>
          </a:bodyPr>
          <a:lstStyle/>
          <a:p>
            <a:r>
              <a:rPr lang="en-IN" sz="2400" dirty="0"/>
              <a:t>Detailed Project Report Submitted by</a:t>
            </a:r>
          </a:p>
          <a:p>
            <a:r>
              <a:rPr lang="en-IN" sz="2400" dirty="0"/>
              <a:t>							Deepak Gupta	</a:t>
            </a:r>
          </a:p>
        </p:txBody>
      </p:sp>
      <p:pic>
        <p:nvPicPr>
          <p:cNvPr id="7" name="Picture 6">
            <a:extLst>
              <a:ext uri="{FF2B5EF4-FFF2-40B4-BE49-F238E27FC236}">
                <a16:creationId xmlns:a16="http://schemas.microsoft.com/office/drawing/2014/main" id="{2AF69705-FC96-1DEA-438F-52679EF0B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2465798"/>
            <a:ext cx="3049284" cy="1744680"/>
          </a:xfrm>
          <a:prstGeom prst="rect">
            <a:avLst/>
          </a:prstGeom>
        </p:spPr>
      </p:pic>
    </p:spTree>
    <p:extLst>
      <p:ext uri="{BB962C8B-B14F-4D97-AF65-F5344CB8AC3E}">
        <p14:creationId xmlns:p14="http://schemas.microsoft.com/office/powerpoint/2010/main" val="3104249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4D4FB-5E3F-B329-B0EF-EBB2F631E822}"/>
              </a:ext>
            </a:extLst>
          </p:cNvPr>
          <p:cNvSpPr>
            <a:spLocks noGrp="1"/>
          </p:cNvSpPr>
          <p:nvPr>
            <p:ph type="title"/>
          </p:nvPr>
        </p:nvSpPr>
        <p:spPr/>
        <p:txBody>
          <a:bodyPr>
            <a:normAutofit/>
          </a:bodyPr>
          <a:lstStyle/>
          <a:p>
            <a:pPr algn="ctr"/>
            <a:r>
              <a:rPr lang="en-IN" sz="4000" dirty="0">
                <a:solidFill>
                  <a:srgbClr val="C00000"/>
                </a:solidFill>
              </a:rPr>
              <a:t>Introduction</a:t>
            </a:r>
          </a:p>
        </p:txBody>
      </p:sp>
      <p:sp>
        <p:nvSpPr>
          <p:cNvPr id="3" name="Content Placeholder 2">
            <a:extLst>
              <a:ext uri="{FF2B5EF4-FFF2-40B4-BE49-F238E27FC236}">
                <a16:creationId xmlns:a16="http://schemas.microsoft.com/office/drawing/2014/main" id="{AE1D0C23-1E95-C8B1-645F-4855B6B9922A}"/>
              </a:ext>
            </a:extLst>
          </p:cNvPr>
          <p:cNvSpPr>
            <a:spLocks noGrp="1"/>
          </p:cNvSpPr>
          <p:nvPr>
            <p:ph idx="1"/>
          </p:nvPr>
        </p:nvSpPr>
        <p:spPr>
          <a:xfrm>
            <a:off x="677334" y="1510301"/>
            <a:ext cx="8596668" cy="3935002"/>
          </a:xfrm>
        </p:spPr>
        <p:txBody>
          <a:bodyPr>
            <a:normAutofit/>
          </a:bodyPr>
          <a:lstStyle/>
          <a:p>
            <a:pPr marL="0" indent="0" algn="just">
              <a:buNone/>
            </a:pPr>
            <a:r>
              <a:rPr lang="en-US" dirty="0">
                <a:solidFill>
                  <a:schemeClr val="tx1"/>
                </a:solidFill>
              </a:rPr>
              <a:t>My name is Deepak Gupta and I am work in Unified Mentor Pvt. Ltd. as a Data Scientist intern. I am select this project during the internship because I feel this is a very interesting project for learn something new skills for my future. This project is related to Sports domain.</a:t>
            </a:r>
          </a:p>
          <a:p>
            <a:pPr marL="0" indent="0" algn="just">
              <a:buNone/>
            </a:pPr>
            <a:r>
              <a:rPr lang="en-US" dirty="0">
                <a:solidFill>
                  <a:schemeClr val="tx1"/>
                </a:solidFill>
              </a:rPr>
              <a:t>The Big Game Census is an interactive visualization that uses data from the U.S. Census Bureau to explore the hometowns and birthplaces of Super Bowl players. The visualization also includes related population data and other fun facts about the players, such as which colleges they attended. Instead of using the term Super Bowl during the event, commercials call it the “Big Game”. It’s simply because it is a registered NFL.</a:t>
            </a:r>
          </a:p>
        </p:txBody>
      </p:sp>
    </p:spTree>
    <p:extLst>
      <p:ext uri="{BB962C8B-B14F-4D97-AF65-F5344CB8AC3E}">
        <p14:creationId xmlns:p14="http://schemas.microsoft.com/office/powerpoint/2010/main" val="1722832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80176-DEF9-77D6-3EC5-26EB07237134}"/>
              </a:ext>
            </a:extLst>
          </p:cNvPr>
          <p:cNvSpPr>
            <a:spLocks noGrp="1"/>
          </p:cNvSpPr>
          <p:nvPr>
            <p:ph type="title"/>
          </p:nvPr>
        </p:nvSpPr>
        <p:spPr/>
        <p:txBody>
          <a:bodyPr>
            <a:normAutofit/>
          </a:bodyPr>
          <a:lstStyle/>
          <a:p>
            <a:pPr algn="ctr"/>
            <a:r>
              <a:rPr lang="en-IN" sz="4000" dirty="0">
                <a:solidFill>
                  <a:srgbClr val="C00000"/>
                </a:solidFill>
              </a:rPr>
              <a:t>Project Details</a:t>
            </a:r>
          </a:p>
        </p:txBody>
      </p:sp>
      <p:graphicFrame>
        <p:nvGraphicFramePr>
          <p:cNvPr id="4" name="Content Placeholder 3">
            <a:extLst>
              <a:ext uri="{FF2B5EF4-FFF2-40B4-BE49-F238E27FC236}">
                <a16:creationId xmlns:a16="http://schemas.microsoft.com/office/drawing/2014/main" id="{7C34CE4A-EAF3-C6D5-E14F-0250BFFFEF86}"/>
              </a:ext>
            </a:extLst>
          </p:cNvPr>
          <p:cNvGraphicFramePr>
            <a:graphicFrameLocks noGrp="1"/>
          </p:cNvGraphicFramePr>
          <p:nvPr>
            <p:ph idx="1"/>
            <p:extLst>
              <p:ext uri="{D42A27DB-BD31-4B8C-83A1-F6EECF244321}">
                <p14:modId xmlns:p14="http://schemas.microsoft.com/office/powerpoint/2010/main" val="385118562"/>
              </p:ext>
            </p:extLst>
          </p:nvPr>
        </p:nvGraphicFramePr>
        <p:xfrm>
          <a:off x="400693" y="1571946"/>
          <a:ext cx="8753582" cy="3770618"/>
        </p:xfrm>
        <a:graphic>
          <a:graphicData uri="http://schemas.openxmlformats.org/drawingml/2006/table">
            <a:tbl>
              <a:tblPr firstRow="1" bandRow="1">
                <a:tableStyleId>{18603FDC-E32A-4AB5-989C-0864C3EAD2B8}</a:tableStyleId>
              </a:tblPr>
              <a:tblGrid>
                <a:gridCol w="3164989">
                  <a:extLst>
                    <a:ext uri="{9D8B030D-6E8A-4147-A177-3AD203B41FA5}">
                      <a16:colId xmlns:a16="http://schemas.microsoft.com/office/drawing/2014/main" val="1933860315"/>
                    </a:ext>
                  </a:extLst>
                </a:gridCol>
                <a:gridCol w="5588593">
                  <a:extLst>
                    <a:ext uri="{9D8B030D-6E8A-4147-A177-3AD203B41FA5}">
                      <a16:colId xmlns:a16="http://schemas.microsoft.com/office/drawing/2014/main" val="3439276054"/>
                    </a:ext>
                  </a:extLst>
                </a:gridCol>
              </a:tblGrid>
              <a:tr h="698160">
                <a:tc>
                  <a:txBody>
                    <a:bodyPr/>
                    <a:lstStyle/>
                    <a:p>
                      <a:r>
                        <a:rPr lang="en-IN" b="1" dirty="0">
                          <a:solidFill>
                            <a:schemeClr val="tx1"/>
                          </a:solidFill>
                        </a:rPr>
                        <a:t>Project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b="0" dirty="0">
                          <a:solidFill>
                            <a:schemeClr val="tx1"/>
                          </a:solidFill>
                        </a:rPr>
                        <a:t>B</a:t>
                      </a:r>
                      <a:r>
                        <a:rPr lang="en-IN" b="0" dirty="0">
                          <a:solidFill>
                            <a:schemeClr val="tx1"/>
                          </a:solidFill>
                        </a:rPr>
                        <a:t>ig Game Census Analytics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25601585"/>
                  </a:ext>
                </a:extLst>
              </a:tr>
              <a:tr h="698160">
                <a:tc>
                  <a:txBody>
                    <a:bodyPr/>
                    <a:lstStyle/>
                    <a:p>
                      <a:r>
                        <a:rPr lang="en-IN" b="1" dirty="0">
                          <a:solidFill>
                            <a:schemeClr val="tx1"/>
                          </a:solidFill>
                        </a:rPr>
                        <a:t>Technologies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IN" dirty="0">
                          <a:solidFill>
                            <a:schemeClr val="tx1"/>
                          </a:solidFill>
                        </a:rPr>
                        <a:t>Data Science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79032325"/>
                  </a:ext>
                </a:extLst>
              </a:tr>
              <a:tr h="698160">
                <a:tc>
                  <a:txBody>
                    <a:bodyPr/>
                    <a:lstStyle/>
                    <a:p>
                      <a:r>
                        <a:rPr lang="en-IN" b="1" dirty="0">
                          <a:solidFill>
                            <a:schemeClr val="tx1"/>
                          </a:solidFill>
                        </a:rPr>
                        <a:t>Domain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dirty="0">
                          <a:solidFill>
                            <a:schemeClr val="tx1"/>
                          </a:solidFill>
                        </a:rPr>
                        <a:t>S</a:t>
                      </a:r>
                      <a:r>
                        <a:rPr lang="en-IN" dirty="0">
                          <a:solidFill>
                            <a:schemeClr val="tx1"/>
                          </a:solidFill>
                        </a:rPr>
                        <a:t>ports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854191222"/>
                  </a:ext>
                </a:extLst>
              </a:tr>
              <a:tr h="698160">
                <a:tc>
                  <a:txBody>
                    <a:bodyPr/>
                    <a:lstStyle/>
                    <a:p>
                      <a:r>
                        <a:rPr lang="en-IN" b="1" dirty="0">
                          <a:solidFill>
                            <a:schemeClr val="tx1"/>
                          </a:solidFill>
                        </a:rPr>
                        <a:t>Project Difficulties Level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IN" dirty="0">
                          <a:solidFill>
                            <a:schemeClr val="tx1"/>
                          </a:solidFill>
                        </a:rPr>
                        <a:t>Advanced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152858848"/>
                  </a:ext>
                </a:extLst>
              </a:tr>
              <a:tr h="977978">
                <a:tc>
                  <a:txBody>
                    <a:bodyPr/>
                    <a:lstStyle/>
                    <a:p>
                      <a:r>
                        <a:rPr lang="en-IN" b="1" dirty="0">
                          <a:solidFill>
                            <a:schemeClr val="tx1"/>
                          </a:solidFill>
                        </a:rPr>
                        <a:t>Tools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IN" dirty="0">
                          <a:solidFill>
                            <a:schemeClr val="tx1"/>
                          </a:solidFill>
                        </a:rPr>
                        <a:t>Python(Jupiter Notebook), Microsoft PowerBI, Microsoft Power Point, and Microsoft Excel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864654183"/>
                  </a:ext>
                </a:extLst>
              </a:tr>
            </a:tbl>
          </a:graphicData>
        </a:graphic>
      </p:graphicFrame>
    </p:spTree>
    <p:extLst>
      <p:ext uri="{BB962C8B-B14F-4D97-AF65-F5344CB8AC3E}">
        <p14:creationId xmlns:p14="http://schemas.microsoft.com/office/powerpoint/2010/main" val="2958574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65A93-BAE3-7064-4596-942D505C145C}"/>
              </a:ext>
            </a:extLst>
          </p:cNvPr>
          <p:cNvSpPr>
            <a:spLocks noGrp="1"/>
          </p:cNvSpPr>
          <p:nvPr>
            <p:ph type="title"/>
          </p:nvPr>
        </p:nvSpPr>
        <p:spPr/>
        <p:txBody>
          <a:bodyPr>
            <a:normAutofit/>
          </a:bodyPr>
          <a:lstStyle/>
          <a:p>
            <a:pPr algn="ctr"/>
            <a:r>
              <a:rPr lang="en-IN" sz="4000" dirty="0">
                <a:solidFill>
                  <a:srgbClr val="C00000"/>
                </a:solidFill>
              </a:rPr>
              <a:t>Objective of the Project</a:t>
            </a:r>
          </a:p>
        </p:txBody>
      </p:sp>
      <p:sp>
        <p:nvSpPr>
          <p:cNvPr id="3" name="Content Placeholder 2">
            <a:extLst>
              <a:ext uri="{FF2B5EF4-FFF2-40B4-BE49-F238E27FC236}">
                <a16:creationId xmlns:a16="http://schemas.microsoft.com/office/drawing/2014/main" id="{14E6F6A7-621E-FF73-9838-A62084F6D6BA}"/>
              </a:ext>
            </a:extLst>
          </p:cNvPr>
          <p:cNvSpPr>
            <a:spLocks noGrp="1"/>
          </p:cNvSpPr>
          <p:nvPr>
            <p:ph idx="1"/>
          </p:nvPr>
        </p:nvSpPr>
        <p:spPr>
          <a:xfrm>
            <a:off x="677334" y="1489753"/>
            <a:ext cx="8596668" cy="4551609"/>
          </a:xfrm>
        </p:spPr>
        <p:txBody>
          <a:bodyPr>
            <a:normAutofit/>
          </a:bodyPr>
          <a:lstStyle/>
          <a:p>
            <a:pPr algn="just"/>
            <a:r>
              <a:rPr lang="en-IN" dirty="0"/>
              <a:t>Aims relate to the overall intent, strategic direction and purpose of your event i.e. the primary motivations, Objectives are essentially aims broken down into specific targets, to facilitate event delivery and evolutions.</a:t>
            </a:r>
          </a:p>
          <a:p>
            <a:pPr algn="just"/>
            <a:r>
              <a:rPr lang="en-IN" dirty="0"/>
              <a:t>It helps organizations harness the power of data, enabling them to make decisions, optimize process, and gain a competitive edge. By turning raw data into meaningful insights, data analysis empowers business to identity opportunities, mitigate risks, and enhance their overall performance </a:t>
            </a:r>
          </a:p>
          <a:p>
            <a:pPr algn="just"/>
            <a:r>
              <a:rPr lang="en-IN" dirty="0"/>
              <a:t>Statistics can be used for the analysing data and drawing conclusions from it. It can also be used for making predictions about future events and behaviours. Statistics also help us understand how things are changing over time.</a:t>
            </a:r>
          </a:p>
        </p:txBody>
      </p:sp>
    </p:spTree>
    <p:extLst>
      <p:ext uri="{BB962C8B-B14F-4D97-AF65-F5344CB8AC3E}">
        <p14:creationId xmlns:p14="http://schemas.microsoft.com/office/powerpoint/2010/main" val="3813001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B5D7C-5ADA-6072-E3ED-C0D1E6A777AA}"/>
              </a:ext>
            </a:extLst>
          </p:cNvPr>
          <p:cNvSpPr>
            <a:spLocks noGrp="1"/>
          </p:cNvSpPr>
          <p:nvPr>
            <p:ph type="title"/>
          </p:nvPr>
        </p:nvSpPr>
        <p:spPr>
          <a:xfrm>
            <a:off x="677334" y="410966"/>
            <a:ext cx="8596668" cy="1519434"/>
          </a:xfrm>
        </p:spPr>
        <p:txBody>
          <a:bodyPr>
            <a:normAutofit/>
          </a:bodyPr>
          <a:lstStyle/>
          <a:p>
            <a:pPr algn="ctr"/>
            <a:r>
              <a:rPr lang="en-IN" sz="4000" dirty="0">
                <a:solidFill>
                  <a:srgbClr val="C00000"/>
                </a:solidFill>
              </a:rPr>
              <a:t>Problem Statement</a:t>
            </a:r>
          </a:p>
        </p:txBody>
      </p:sp>
      <p:sp>
        <p:nvSpPr>
          <p:cNvPr id="3" name="Content Placeholder 2">
            <a:extLst>
              <a:ext uri="{FF2B5EF4-FFF2-40B4-BE49-F238E27FC236}">
                <a16:creationId xmlns:a16="http://schemas.microsoft.com/office/drawing/2014/main" id="{2DF6485E-7697-2136-335A-57D33911AD2E}"/>
              </a:ext>
            </a:extLst>
          </p:cNvPr>
          <p:cNvSpPr>
            <a:spLocks noGrp="1"/>
          </p:cNvSpPr>
          <p:nvPr>
            <p:ph idx="1"/>
          </p:nvPr>
        </p:nvSpPr>
        <p:spPr>
          <a:xfrm>
            <a:off x="677334" y="1448657"/>
            <a:ext cx="8596668" cy="4799744"/>
          </a:xfrm>
        </p:spPr>
        <p:txBody>
          <a:bodyPr>
            <a:normAutofit/>
          </a:bodyPr>
          <a:lstStyle/>
          <a:p>
            <a:pPr algn="l"/>
            <a:r>
              <a:rPr lang="en-US" sz="1800" b="0" i="0" u="none" strike="noStrike" baseline="0" dirty="0">
                <a:latin typeface="ArialMT"/>
              </a:rPr>
              <a:t>This Big Game Census data visualization takes a fun look at where Super Bowl 52 players come from, the related population figures, and opens up pathways (via embedded links) to additional census data points.</a:t>
            </a:r>
          </a:p>
          <a:p>
            <a:pPr algn="l"/>
            <a:r>
              <a:rPr lang="en-US" sz="1800" b="0" i="0" u="none" strike="noStrike" baseline="0" dirty="0">
                <a:latin typeface="ArialMT"/>
              </a:rPr>
              <a:t>The dataset came about when two hapless data nerds had their teams eliminated from the playoffs, thus turning to data to try to find more rooting interests for Super Bowl 52.</a:t>
            </a:r>
          </a:p>
          <a:p>
            <a:pPr algn="l"/>
            <a:r>
              <a:rPr lang="en-US" sz="1800" b="0" i="0" u="none" strike="noStrike" baseline="0" dirty="0">
                <a:latin typeface="ArialMT"/>
              </a:rPr>
              <a:t>The rosters for both, competing teams are included, with the corresponding roster information and birthplace and state population information. The developers utilized census data pulled from census.gov, and roster information from Yahoo Sports, and designed the data visualization within the Tableau platform.</a:t>
            </a:r>
          </a:p>
          <a:p>
            <a:pPr algn="l"/>
            <a:r>
              <a:rPr lang="en-US" sz="1800" b="0" i="0" u="none" strike="noStrike" baseline="0" dirty="0">
                <a:latin typeface="ArialMT"/>
              </a:rPr>
              <a:t>Identify fun facts you've found within this data and/or data visualization, and has that swayed your rooting interest in the game?</a:t>
            </a:r>
          </a:p>
          <a:p>
            <a:pPr algn="l"/>
            <a:endParaRPr lang="en-IN" dirty="0">
              <a:latin typeface="ArialMT"/>
            </a:endParaRPr>
          </a:p>
          <a:p>
            <a:pPr marL="0" indent="0" algn="just">
              <a:buNone/>
            </a:pPr>
            <a:endParaRPr lang="en-IN" dirty="0"/>
          </a:p>
        </p:txBody>
      </p:sp>
    </p:spTree>
    <p:extLst>
      <p:ext uri="{BB962C8B-B14F-4D97-AF65-F5344CB8AC3E}">
        <p14:creationId xmlns:p14="http://schemas.microsoft.com/office/powerpoint/2010/main" val="2292431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BBE12-0697-C208-A68F-24E4FDB04714}"/>
              </a:ext>
            </a:extLst>
          </p:cNvPr>
          <p:cNvSpPr>
            <a:spLocks noGrp="1"/>
          </p:cNvSpPr>
          <p:nvPr>
            <p:ph type="title"/>
          </p:nvPr>
        </p:nvSpPr>
        <p:spPr/>
        <p:txBody>
          <a:bodyPr>
            <a:normAutofit/>
          </a:bodyPr>
          <a:lstStyle/>
          <a:p>
            <a:pPr algn="ctr"/>
            <a:r>
              <a:rPr lang="en-IN" sz="4000" dirty="0">
                <a:solidFill>
                  <a:srgbClr val="C00000"/>
                </a:solidFill>
              </a:rPr>
              <a:t>Dataset Information</a:t>
            </a:r>
          </a:p>
        </p:txBody>
      </p:sp>
      <p:sp>
        <p:nvSpPr>
          <p:cNvPr id="3" name="Content Placeholder 2">
            <a:extLst>
              <a:ext uri="{FF2B5EF4-FFF2-40B4-BE49-F238E27FC236}">
                <a16:creationId xmlns:a16="http://schemas.microsoft.com/office/drawing/2014/main" id="{0B58AF9D-94F7-E56C-884F-2E64B111426F}"/>
              </a:ext>
            </a:extLst>
          </p:cNvPr>
          <p:cNvSpPr>
            <a:spLocks noGrp="1"/>
          </p:cNvSpPr>
          <p:nvPr>
            <p:ph idx="1"/>
          </p:nvPr>
        </p:nvSpPr>
        <p:spPr>
          <a:xfrm>
            <a:off x="677334" y="1561672"/>
            <a:ext cx="8596668" cy="4479691"/>
          </a:xfrm>
        </p:spPr>
        <p:txBody>
          <a:bodyPr/>
          <a:lstStyle/>
          <a:p>
            <a:r>
              <a:rPr lang="en-IN" dirty="0"/>
              <a:t>This is a sports related dataset that contains information like:- Player Name, Player Jersey Name, Player Position, Player Age, Player Weight (lbs.), Years Played, etc.</a:t>
            </a:r>
          </a:p>
          <a:p>
            <a:r>
              <a:rPr lang="en-IN" dirty="0"/>
              <a:t>Population Census provides basic statistics on state of human resources, demography, culture and economic structure at local, regional and national level. All this information is vital to guide and shape the future course of the nation.</a:t>
            </a:r>
          </a:p>
        </p:txBody>
      </p:sp>
    </p:spTree>
    <p:extLst>
      <p:ext uri="{BB962C8B-B14F-4D97-AF65-F5344CB8AC3E}">
        <p14:creationId xmlns:p14="http://schemas.microsoft.com/office/powerpoint/2010/main" val="2586932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0AAB2-8AED-10CC-93A9-901B3C20B385}"/>
              </a:ext>
            </a:extLst>
          </p:cNvPr>
          <p:cNvSpPr>
            <a:spLocks noGrp="1"/>
          </p:cNvSpPr>
          <p:nvPr>
            <p:ph type="title"/>
          </p:nvPr>
        </p:nvSpPr>
        <p:spPr/>
        <p:txBody>
          <a:bodyPr>
            <a:noAutofit/>
          </a:bodyPr>
          <a:lstStyle/>
          <a:p>
            <a:pPr algn="ctr"/>
            <a:r>
              <a:rPr lang="en-US" sz="4000" dirty="0">
                <a:solidFill>
                  <a:srgbClr val="C00000"/>
                </a:solidFill>
              </a:rPr>
              <a:t>O</a:t>
            </a:r>
            <a:r>
              <a:rPr lang="en-IN" sz="4000" dirty="0">
                <a:solidFill>
                  <a:srgbClr val="C00000"/>
                </a:solidFill>
              </a:rPr>
              <a:t>verview of the Project</a:t>
            </a:r>
          </a:p>
        </p:txBody>
      </p:sp>
      <p:graphicFrame>
        <p:nvGraphicFramePr>
          <p:cNvPr id="9" name="Content Placeholder 8">
            <a:extLst>
              <a:ext uri="{FF2B5EF4-FFF2-40B4-BE49-F238E27FC236}">
                <a16:creationId xmlns:a16="http://schemas.microsoft.com/office/drawing/2014/main" id="{23DD0BDF-F524-3CEB-2A10-3437E9BCD85A}"/>
              </a:ext>
            </a:extLst>
          </p:cNvPr>
          <p:cNvGraphicFramePr>
            <a:graphicFrameLocks noGrp="1"/>
          </p:cNvGraphicFramePr>
          <p:nvPr>
            <p:ph idx="1"/>
            <p:extLst>
              <p:ext uri="{D42A27DB-BD31-4B8C-83A1-F6EECF244321}">
                <p14:modId xmlns:p14="http://schemas.microsoft.com/office/powerpoint/2010/main" val="1796370329"/>
              </p:ext>
            </p:extLst>
          </p:nvPr>
        </p:nvGraphicFramePr>
        <p:xfrm>
          <a:off x="677863" y="1643865"/>
          <a:ext cx="8596312" cy="3585685"/>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3648830695"/>
                    </a:ext>
                  </a:extLst>
                </a:gridCol>
                <a:gridCol w="4298156">
                  <a:extLst>
                    <a:ext uri="{9D8B030D-6E8A-4147-A177-3AD203B41FA5}">
                      <a16:colId xmlns:a16="http://schemas.microsoft.com/office/drawing/2014/main" val="2577083155"/>
                    </a:ext>
                  </a:extLst>
                </a:gridCol>
              </a:tblGrid>
              <a:tr h="717137">
                <a:tc>
                  <a:txBody>
                    <a:bodyPr/>
                    <a:lstStyle/>
                    <a:p>
                      <a:pPr algn="l"/>
                      <a:r>
                        <a:rPr lang="en-US" dirty="0">
                          <a:solidFill>
                            <a:schemeClr val="tx1"/>
                          </a:solidFill>
                        </a:rPr>
                        <a:t>Player’s Collage</a:t>
                      </a:r>
                      <a:endParaRPr lang="en-IN" dirty="0">
                        <a:solidFill>
                          <a:schemeClr val="tx1"/>
                        </a:solidFill>
                      </a:endParaRPr>
                    </a:p>
                  </a:txBody>
                  <a:tcPr/>
                </a:tc>
                <a:tc>
                  <a:txBody>
                    <a:bodyPr/>
                    <a:lstStyle/>
                    <a:p>
                      <a:pPr algn="l"/>
                      <a:r>
                        <a:rPr lang="en-US" dirty="0">
                          <a:solidFill>
                            <a:schemeClr val="tx1"/>
                          </a:solidFill>
                        </a:rPr>
                        <a:t>South Carolina</a:t>
                      </a:r>
                      <a:endParaRPr lang="en-IN" dirty="0">
                        <a:solidFill>
                          <a:schemeClr val="tx1"/>
                        </a:solidFill>
                      </a:endParaRPr>
                    </a:p>
                  </a:txBody>
                  <a:tcPr/>
                </a:tc>
                <a:extLst>
                  <a:ext uri="{0D108BD9-81ED-4DB2-BD59-A6C34878D82A}">
                    <a16:rowId xmlns:a16="http://schemas.microsoft.com/office/drawing/2014/main" val="1337542654"/>
                  </a:ext>
                </a:extLst>
              </a:tr>
              <a:tr h="717137">
                <a:tc>
                  <a:txBody>
                    <a:bodyPr/>
                    <a:lstStyle/>
                    <a:p>
                      <a:pPr algn="l"/>
                      <a:r>
                        <a:rPr lang="en-US" dirty="0">
                          <a:solidFill>
                            <a:schemeClr val="tx1"/>
                          </a:solidFill>
                        </a:rPr>
                        <a:t>Average Age</a:t>
                      </a:r>
                      <a:endParaRPr lang="en-IN" dirty="0">
                        <a:solidFill>
                          <a:schemeClr val="tx1"/>
                        </a:solidFill>
                      </a:endParaRPr>
                    </a:p>
                  </a:txBody>
                  <a:tcPr/>
                </a:tc>
                <a:tc>
                  <a:txBody>
                    <a:bodyPr/>
                    <a:lstStyle/>
                    <a:p>
                      <a:pPr algn="l"/>
                      <a:r>
                        <a:rPr lang="en-US" dirty="0">
                          <a:solidFill>
                            <a:schemeClr val="tx1"/>
                          </a:solidFill>
                        </a:rPr>
                        <a:t>26.72</a:t>
                      </a:r>
                      <a:endParaRPr lang="en-IN" dirty="0">
                        <a:solidFill>
                          <a:schemeClr val="tx1"/>
                        </a:solidFill>
                      </a:endParaRPr>
                    </a:p>
                  </a:txBody>
                  <a:tcPr/>
                </a:tc>
                <a:extLst>
                  <a:ext uri="{0D108BD9-81ED-4DB2-BD59-A6C34878D82A}">
                    <a16:rowId xmlns:a16="http://schemas.microsoft.com/office/drawing/2014/main" val="579947565"/>
                  </a:ext>
                </a:extLst>
              </a:tr>
              <a:tr h="717137">
                <a:tc>
                  <a:txBody>
                    <a:bodyPr/>
                    <a:lstStyle/>
                    <a:p>
                      <a:pPr algn="l"/>
                      <a:r>
                        <a:rPr lang="en-US" dirty="0">
                          <a:solidFill>
                            <a:schemeClr val="tx1"/>
                          </a:solidFill>
                        </a:rPr>
                        <a:t>Average Weight</a:t>
                      </a:r>
                      <a:endParaRPr lang="en-IN" dirty="0">
                        <a:solidFill>
                          <a:schemeClr val="tx1"/>
                        </a:solidFill>
                      </a:endParaRPr>
                    </a:p>
                  </a:txBody>
                  <a:tcPr/>
                </a:tc>
                <a:tc>
                  <a:txBody>
                    <a:bodyPr/>
                    <a:lstStyle/>
                    <a:p>
                      <a:pPr algn="l"/>
                      <a:r>
                        <a:rPr lang="en-US" dirty="0">
                          <a:solidFill>
                            <a:schemeClr val="tx1"/>
                          </a:solidFill>
                        </a:rPr>
                        <a:t>243.88</a:t>
                      </a:r>
                      <a:endParaRPr lang="en-IN" dirty="0">
                        <a:solidFill>
                          <a:schemeClr val="tx1"/>
                        </a:solidFill>
                      </a:endParaRPr>
                    </a:p>
                  </a:txBody>
                  <a:tcPr/>
                </a:tc>
                <a:extLst>
                  <a:ext uri="{0D108BD9-81ED-4DB2-BD59-A6C34878D82A}">
                    <a16:rowId xmlns:a16="http://schemas.microsoft.com/office/drawing/2014/main" val="1687776793"/>
                  </a:ext>
                </a:extLst>
              </a:tr>
              <a:tr h="717137">
                <a:tc>
                  <a:txBody>
                    <a:bodyPr/>
                    <a:lstStyle/>
                    <a:p>
                      <a:pPr algn="l"/>
                      <a:r>
                        <a:rPr lang="en-US" dirty="0">
                          <a:solidFill>
                            <a:schemeClr val="tx1"/>
                          </a:solidFill>
                        </a:rPr>
                        <a:t>Player’s Weight</a:t>
                      </a:r>
                      <a:endParaRPr lang="en-IN" dirty="0">
                        <a:solidFill>
                          <a:schemeClr val="tx1"/>
                        </a:solidFill>
                      </a:endParaRPr>
                    </a:p>
                  </a:txBody>
                  <a:tcPr/>
                </a:tc>
                <a:tc>
                  <a:txBody>
                    <a:bodyPr/>
                    <a:lstStyle/>
                    <a:p>
                      <a:pPr algn="l"/>
                      <a:r>
                        <a:rPr lang="en-US" dirty="0">
                          <a:solidFill>
                            <a:schemeClr val="tx1"/>
                          </a:solidFill>
                        </a:rPr>
                        <a:t>218</a:t>
                      </a:r>
                      <a:endParaRPr lang="en-IN" dirty="0">
                        <a:solidFill>
                          <a:schemeClr val="tx1"/>
                        </a:solidFill>
                      </a:endParaRPr>
                    </a:p>
                  </a:txBody>
                  <a:tcPr/>
                </a:tc>
                <a:extLst>
                  <a:ext uri="{0D108BD9-81ED-4DB2-BD59-A6C34878D82A}">
                    <a16:rowId xmlns:a16="http://schemas.microsoft.com/office/drawing/2014/main" val="3891412958"/>
                  </a:ext>
                </a:extLst>
              </a:tr>
              <a:tr h="717137">
                <a:tc>
                  <a:txBody>
                    <a:bodyPr/>
                    <a:lstStyle/>
                    <a:p>
                      <a:pPr algn="l"/>
                      <a:r>
                        <a:rPr lang="en-US" dirty="0">
                          <a:solidFill>
                            <a:schemeClr val="tx1"/>
                          </a:solidFill>
                        </a:rPr>
                        <a:t>Player’s Age</a:t>
                      </a:r>
                      <a:endParaRPr lang="en-IN" dirty="0">
                        <a:solidFill>
                          <a:schemeClr val="tx1"/>
                        </a:solidFill>
                      </a:endParaRPr>
                    </a:p>
                  </a:txBody>
                  <a:tcPr/>
                </a:tc>
                <a:tc>
                  <a:txBody>
                    <a:bodyPr/>
                    <a:lstStyle/>
                    <a:p>
                      <a:pPr algn="l"/>
                      <a:r>
                        <a:rPr lang="en-US" dirty="0">
                          <a:solidFill>
                            <a:schemeClr val="tx1"/>
                          </a:solidFill>
                        </a:rPr>
                        <a:t>27</a:t>
                      </a:r>
                      <a:endParaRPr lang="en-IN" dirty="0">
                        <a:solidFill>
                          <a:schemeClr val="tx1"/>
                        </a:solidFill>
                      </a:endParaRPr>
                    </a:p>
                  </a:txBody>
                  <a:tcPr/>
                </a:tc>
                <a:extLst>
                  <a:ext uri="{0D108BD9-81ED-4DB2-BD59-A6C34878D82A}">
                    <a16:rowId xmlns:a16="http://schemas.microsoft.com/office/drawing/2014/main" val="469532949"/>
                  </a:ext>
                </a:extLst>
              </a:tr>
            </a:tbl>
          </a:graphicData>
        </a:graphic>
      </p:graphicFrame>
    </p:spTree>
    <p:extLst>
      <p:ext uri="{BB962C8B-B14F-4D97-AF65-F5344CB8AC3E}">
        <p14:creationId xmlns:p14="http://schemas.microsoft.com/office/powerpoint/2010/main" val="173861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D3D66-6AB7-2476-FA79-036307B30A6A}"/>
              </a:ext>
            </a:extLst>
          </p:cNvPr>
          <p:cNvSpPr>
            <a:spLocks noGrp="1"/>
          </p:cNvSpPr>
          <p:nvPr>
            <p:ph type="title"/>
          </p:nvPr>
        </p:nvSpPr>
        <p:spPr>
          <a:xfrm>
            <a:off x="677334" y="410966"/>
            <a:ext cx="8596668" cy="1519434"/>
          </a:xfrm>
        </p:spPr>
        <p:txBody>
          <a:bodyPr>
            <a:normAutofit fontScale="90000"/>
          </a:bodyPr>
          <a:lstStyle/>
          <a:p>
            <a:pPr algn="ctr"/>
            <a:r>
              <a:rPr lang="en-IN" sz="4400" dirty="0">
                <a:solidFill>
                  <a:srgbClr val="C00000"/>
                </a:solidFill>
              </a:rPr>
              <a:t>Analysis of Players by Birth State and Position</a:t>
            </a:r>
            <a:br>
              <a:rPr lang="en-IN" sz="6000" dirty="0">
                <a:solidFill>
                  <a:srgbClr val="C00000"/>
                </a:solidFill>
              </a:rPr>
            </a:br>
            <a:br>
              <a:rPr lang="en-IN" sz="6000" dirty="0">
                <a:solidFill>
                  <a:srgbClr val="C00000"/>
                </a:solidFill>
              </a:rPr>
            </a:br>
            <a:endParaRPr lang="en-IN" sz="6000" dirty="0">
              <a:solidFill>
                <a:srgbClr val="C00000"/>
              </a:solidFill>
            </a:endParaRPr>
          </a:p>
        </p:txBody>
      </p:sp>
      <p:pic>
        <p:nvPicPr>
          <p:cNvPr id="7" name="Content Placeholder 6">
            <a:extLst>
              <a:ext uri="{FF2B5EF4-FFF2-40B4-BE49-F238E27FC236}">
                <a16:creationId xmlns:a16="http://schemas.microsoft.com/office/drawing/2014/main" id="{230897F8-D251-64F8-E7EA-2033CB817D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771" y="2085654"/>
            <a:ext cx="3843294" cy="3852809"/>
          </a:xfrm>
        </p:spPr>
      </p:pic>
      <p:pic>
        <p:nvPicPr>
          <p:cNvPr id="9" name="Picture 8">
            <a:extLst>
              <a:ext uri="{FF2B5EF4-FFF2-40B4-BE49-F238E27FC236}">
                <a16:creationId xmlns:a16="http://schemas.microsoft.com/office/drawing/2014/main" id="{39E2A5B8-7565-58BB-3A20-E4029712B5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668" y="2085653"/>
            <a:ext cx="3936112" cy="3852809"/>
          </a:xfrm>
          <a:prstGeom prst="rect">
            <a:avLst/>
          </a:prstGeom>
        </p:spPr>
      </p:pic>
    </p:spTree>
    <p:extLst>
      <p:ext uri="{BB962C8B-B14F-4D97-AF65-F5344CB8AC3E}">
        <p14:creationId xmlns:p14="http://schemas.microsoft.com/office/powerpoint/2010/main" val="782327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BB1DD-24CC-510B-EEB9-AA16C1F2145D}"/>
              </a:ext>
            </a:extLst>
          </p:cNvPr>
          <p:cNvSpPr>
            <a:spLocks noGrp="1"/>
          </p:cNvSpPr>
          <p:nvPr>
            <p:ph type="title"/>
          </p:nvPr>
        </p:nvSpPr>
        <p:spPr>
          <a:xfrm>
            <a:off x="677334" y="349321"/>
            <a:ext cx="8596668" cy="1581079"/>
          </a:xfrm>
        </p:spPr>
        <p:txBody>
          <a:bodyPr>
            <a:normAutofit/>
          </a:bodyPr>
          <a:lstStyle/>
          <a:p>
            <a:pPr algn="ctr"/>
            <a:r>
              <a:rPr lang="en-IN" sz="4000" dirty="0">
                <a:solidFill>
                  <a:srgbClr val="C00000"/>
                </a:solidFill>
              </a:rPr>
              <a:t>Analysis of Players</a:t>
            </a:r>
          </a:p>
        </p:txBody>
      </p:sp>
      <p:pic>
        <p:nvPicPr>
          <p:cNvPr id="7" name="Content Placeholder 6">
            <a:extLst>
              <a:ext uri="{FF2B5EF4-FFF2-40B4-BE49-F238E27FC236}">
                <a16:creationId xmlns:a16="http://schemas.microsoft.com/office/drawing/2014/main" id="{D7ADD626-DC7C-7389-A689-813C00C573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0564" y="1592494"/>
            <a:ext cx="3852807" cy="3904179"/>
          </a:xfrm>
        </p:spPr>
      </p:pic>
      <p:pic>
        <p:nvPicPr>
          <p:cNvPr id="6" name="Content Placeholder 5">
            <a:extLst>
              <a:ext uri="{FF2B5EF4-FFF2-40B4-BE49-F238E27FC236}">
                <a16:creationId xmlns:a16="http://schemas.microsoft.com/office/drawing/2014/main" id="{C495AC5F-6664-9A33-0888-C545AE57BC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0371" y="1592494"/>
            <a:ext cx="3852807" cy="3904179"/>
          </a:xfrm>
          <a:prstGeom prst="rect">
            <a:avLst/>
          </a:prstGeom>
        </p:spPr>
      </p:pic>
    </p:spTree>
    <p:extLst>
      <p:ext uri="{BB962C8B-B14F-4D97-AF65-F5344CB8AC3E}">
        <p14:creationId xmlns:p14="http://schemas.microsoft.com/office/powerpoint/2010/main" val="23924660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300</TotalTime>
  <Words>584</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ArialMT</vt:lpstr>
      <vt:lpstr>Trebuchet MS</vt:lpstr>
      <vt:lpstr>Wide Latin</vt:lpstr>
      <vt:lpstr>Wingdings 3</vt:lpstr>
      <vt:lpstr>Facet</vt:lpstr>
      <vt:lpstr>Big Game Census Analytics</vt:lpstr>
      <vt:lpstr>Introduction</vt:lpstr>
      <vt:lpstr>Project Details</vt:lpstr>
      <vt:lpstr>Objective of the Project</vt:lpstr>
      <vt:lpstr>Problem Statement</vt:lpstr>
      <vt:lpstr>Dataset Information</vt:lpstr>
      <vt:lpstr>Overview of the Project</vt:lpstr>
      <vt:lpstr>Analysis of Players by Birth State and Position  </vt:lpstr>
      <vt:lpstr>Analysis of Players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 Laptop</dc:creator>
  <cp:lastModifiedBy>hp Laptop</cp:lastModifiedBy>
  <cp:revision>9</cp:revision>
  <dcterms:created xsi:type="dcterms:W3CDTF">2024-06-21T10:59:24Z</dcterms:created>
  <dcterms:modified xsi:type="dcterms:W3CDTF">2024-07-04T08:59:17Z</dcterms:modified>
</cp:coreProperties>
</file>