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1" r:id="rId5"/>
    <p:sldId id="258" r:id="rId6"/>
    <p:sldId id="262" r:id="rId7"/>
    <p:sldId id="263" r:id="rId8"/>
    <p:sldId id="268"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04-07-2024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965771" y="944562"/>
            <a:ext cx="8363164" cy="2969891"/>
          </a:xfrm>
        </p:spPr>
        <p:txBody>
          <a:bodyPr>
            <a:noAutofit/>
          </a:bodyPr>
          <a:lstStyle/>
          <a:p>
            <a:pPr algn="ctr"/>
            <a:r>
              <a:rPr lang="en-US" sz="6000" dirty="0">
                <a:solidFill>
                  <a:srgbClr val="C00000"/>
                </a:solidFill>
              </a:rPr>
              <a:t>Data Visualization of Bird Strikes between 2000-2011</a:t>
            </a: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359" y="4197653"/>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a:xfrm>
            <a:off x="677334" y="609600"/>
            <a:ext cx="8596668" cy="1044539"/>
          </a:xfrm>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575353" y="1458930"/>
            <a:ext cx="8698649" cy="4900773"/>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Transportation and Communication domain.</a:t>
            </a:r>
          </a:p>
          <a:p>
            <a:pPr marL="0" indent="0" algn="just">
              <a:buNone/>
            </a:pPr>
            <a:r>
              <a:rPr lang="en-US" dirty="0">
                <a:solidFill>
                  <a:schemeClr val="tx1"/>
                </a:solidFill>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a:t>
            </a:r>
          </a:p>
          <a:p>
            <a:pPr marL="0" indent="0" algn="just">
              <a:buNone/>
            </a:pPr>
            <a:r>
              <a:rPr lang="en-US" dirty="0">
                <a:solidFill>
                  <a:schemeClr val="tx1"/>
                </a:solidFill>
              </a:rPr>
              <a:t>A bird strike is strictly defined as a collision between a bird and an aircraft which is in flight or on a take-off or landing roll. The term is often expanded to cover other wildlife strikes-with bats or ground animals, Bird Strike is common and can be significant threat to aircraft safety.</a:t>
            </a: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176196638"/>
              </p:ext>
            </p:extLst>
          </p:nvPr>
        </p:nvGraphicFramePr>
        <p:xfrm>
          <a:off x="318267" y="1489754"/>
          <a:ext cx="9133958" cy="3698697"/>
        </p:xfrm>
        <a:graphic>
          <a:graphicData uri="http://schemas.openxmlformats.org/drawingml/2006/table">
            <a:tbl>
              <a:tblPr firstRow="1" bandRow="1">
                <a:tableStyleId>{18603FDC-E32A-4AB5-989C-0864C3EAD2B8}</a:tableStyleId>
              </a:tblPr>
              <a:tblGrid>
                <a:gridCol w="3000286">
                  <a:extLst>
                    <a:ext uri="{9D8B030D-6E8A-4147-A177-3AD203B41FA5}">
                      <a16:colId xmlns:a16="http://schemas.microsoft.com/office/drawing/2014/main" val="1933860315"/>
                    </a:ext>
                  </a:extLst>
                </a:gridCol>
                <a:gridCol w="6133672">
                  <a:extLst>
                    <a:ext uri="{9D8B030D-6E8A-4147-A177-3AD203B41FA5}">
                      <a16:colId xmlns:a16="http://schemas.microsoft.com/office/drawing/2014/main" val="3439276054"/>
                    </a:ext>
                  </a:extLst>
                </a:gridCol>
              </a:tblGrid>
              <a:tr h="844690">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b="0" dirty="0">
                          <a:solidFill>
                            <a:schemeClr val="tx1"/>
                          </a:solidFill>
                        </a:rPr>
                        <a:t>Data Visualization of Bird Strikes between 2000-2011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695495">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695495">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Transportation and Communication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695495">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Advanced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767522">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A93-BAE3-7064-4596-942D505C145C}"/>
              </a:ext>
            </a:extLst>
          </p:cNvPr>
          <p:cNvSpPr>
            <a:spLocks noGrp="1"/>
          </p:cNvSpPr>
          <p:nvPr>
            <p:ph type="title"/>
          </p:nvPr>
        </p:nvSpPr>
        <p:spPr/>
        <p:txBody>
          <a:bodyPr>
            <a:normAutofit/>
          </a:bodyPr>
          <a:lstStyle/>
          <a:p>
            <a:pPr algn="ctr"/>
            <a:r>
              <a:rPr lang="en-IN" sz="4000" dirty="0">
                <a:solidFill>
                  <a:srgbClr val="C00000"/>
                </a:solidFill>
              </a:rPr>
              <a:t>Objective of the Project</a:t>
            </a:r>
          </a:p>
        </p:txBody>
      </p:sp>
      <p:sp>
        <p:nvSpPr>
          <p:cNvPr id="3" name="Content Placeholder 2">
            <a:extLst>
              <a:ext uri="{FF2B5EF4-FFF2-40B4-BE49-F238E27FC236}">
                <a16:creationId xmlns:a16="http://schemas.microsoft.com/office/drawing/2014/main" id="{14E6F6A7-621E-FF73-9838-A62084F6D6BA}"/>
              </a:ext>
            </a:extLst>
          </p:cNvPr>
          <p:cNvSpPr>
            <a:spLocks noGrp="1"/>
          </p:cNvSpPr>
          <p:nvPr>
            <p:ph idx="1"/>
          </p:nvPr>
        </p:nvSpPr>
        <p:spPr>
          <a:xfrm>
            <a:off x="677334" y="1551398"/>
            <a:ext cx="8596668" cy="4489965"/>
          </a:xfrm>
        </p:spPr>
        <p:txBody>
          <a:bodyPr>
            <a:normAutofit/>
          </a:bodyPr>
          <a:lstStyle/>
          <a:p>
            <a:pPr algn="just">
              <a:buFont typeface="Wingdings" panose="05000000000000000000" pitchFamily="2" charset="2"/>
              <a:buChar char="Ø"/>
            </a:pPr>
            <a:r>
              <a:rPr lang="en-IN" dirty="0"/>
              <a:t>Finding number of birds strike occurring at airports based in USA and its impact on factors such as cost, damages.</a:t>
            </a:r>
          </a:p>
          <a:p>
            <a:pPr algn="l">
              <a:buFont typeface="Wingdings" panose="05000000000000000000" pitchFamily="2" charset="2"/>
              <a:buChar char="Ø"/>
            </a:pPr>
            <a:r>
              <a:rPr lang="en-US" sz="1800" b="0" i="0" u="none" strike="noStrike" baseline="0" dirty="0">
                <a:latin typeface="ArialMT"/>
              </a:rPr>
              <a:t>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endParaRPr lang="en-IN" dirty="0"/>
          </a:p>
        </p:txBody>
      </p:sp>
      <p:pic>
        <p:nvPicPr>
          <p:cNvPr id="1026" name="Picture 2" descr="Why is there a surge in bird strikes? - Airline Suppliers">
            <a:extLst>
              <a:ext uri="{FF2B5EF4-FFF2-40B4-BE49-F238E27FC236}">
                <a16:creationId xmlns:a16="http://schemas.microsoft.com/office/drawing/2014/main" id="{16299C37-50E0-34C5-810A-055893B8A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773" y="3883630"/>
            <a:ext cx="4078703" cy="184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00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a:xfrm>
            <a:off x="677334" y="369870"/>
            <a:ext cx="8596668" cy="1560530"/>
          </a:xfrm>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315093"/>
            <a:ext cx="8596668" cy="4933308"/>
          </a:xfrm>
        </p:spPr>
        <p:txBody>
          <a:bodyPr>
            <a:normAutofit fontScale="92500" lnSpcReduction="10000"/>
          </a:bodyPr>
          <a:lstStyle/>
          <a:p>
            <a:pPr algn="l"/>
            <a:r>
              <a:rPr lang="en-US" sz="1800" b="0" i="0" u="none" strike="noStrike" baseline="0" dirty="0">
                <a:latin typeface="ArialMT"/>
              </a:rPr>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pPr algn="l"/>
            <a:r>
              <a:rPr lang="en-US" sz="1800" b="0" i="0" u="none" strike="noStrike" baseline="0" dirty="0">
                <a:latin typeface="ArialMT"/>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BE12-0697-C208-A68F-24E4FDB04714}"/>
              </a:ext>
            </a:extLst>
          </p:cNvPr>
          <p:cNvSpPr>
            <a:spLocks noGrp="1"/>
          </p:cNvSpPr>
          <p:nvPr>
            <p:ph type="title"/>
          </p:nvPr>
        </p:nvSpPr>
        <p:spPr>
          <a:xfrm>
            <a:off x="677334" y="195209"/>
            <a:ext cx="8596668" cy="1735191"/>
          </a:xfrm>
        </p:spPr>
        <p:txBody>
          <a:bodyPr>
            <a:normAutofit/>
          </a:bodyPr>
          <a:lstStyle/>
          <a:p>
            <a:pPr algn="ctr"/>
            <a:r>
              <a:rPr lang="en-IN" sz="4000" dirty="0">
                <a:solidFill>
                  <a:srgbClr val="C00000"/>
                </a:solidFill>
              </a:rPr>
              <a:t>Dataset Information</a:t>
            </a:r>
          </a:p>
        </p:txBody>
      </p:sp>
      <p:sp>
        <p:nvSpPr>
          <p:cNvPr id="3" name="Content Placeholder 2">
            <a:extLst>
              <a:ext uri="{FF2B5EF4-FFF2-40B4-BE49-F238E27FC236}">
                <a16:creationId xmlns:a16="http://schemas.microsoft.com/office/drawing/2014/main" id="{0B58AF9D-94F7-E56C-884F-2E64B111426F}"/>
              </a:ext>
            </a:extLst>
          </p:cNvPr>
          <p:cNvSpPr>
            <a:spLocks noGrp="1"/>
          </p:cNvSpPr>
          <p:nvPr>
            <p:ph idx="1"/>
          </p:nvPr>
        </p:nvSpPr>
        <p:spPr>
          <a:xfrm>
            <a:off x="677334" y="955498"/>
            <a:ext cx="8596668" cy="5085866"/>
          </a:xfrm>
        </p:spPr>
        <p:txBody>
          <a:bodyPr/>
          <a:lstStyle/>
          <a:p>
            <a:pPr>
              <a:buFont typeface="Wingdings" panose="05000000000000000000" pitchFamily="2" charset="2"/>
              <a:buChar char="Ø"/>
            </a:pPr>
            <a:r>
              <a:rPr lang="en-IN" dirty="0"/>
              <a:t>This is a Sales related dataset that contains Information like Phase of flight, Precipitation, cost: Total, Pilot warned of birds or wildlife?, Number of people injured, Feet above ground, Flight Date, Impact to flight etc.</a:t>
            </a:r>
          </a:p>
          <a:p>
            <a:pPr marL="0" indent="0">
              <a:buNone/>
            </a:pPr>
            <a:endParaRPr lang="en-IN" dirty="0"/>
          </a:p>
        </p:txBody>
      </p:sp>
      <p:pic>
        <p:nvPicPr>
          <p:cNvPr id="5" name="Picture 4">
            <a:extLst>
              <a:ext uri="{FF2B5EF4-FFF2-40B4-BE49-F238E27FC236}">
                <a16:creationId xmlns:a16="http://schemas.microsoft.com/office/drawing/2014/main" id="{CFB55345-49CC-BB86-C9C4-10EFC107F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21" y="1930400"/>
            <a:ext cx="8811666" cy="4110963"/>
          </a:xfrm>
          <a:prstGeom prst="rect">
            <a:avLst/>
          </a:prstGeom>
        </p:spPr>
      </p:pic>
    </p:spTree>
    <p:extLst>
      <p:ext uri="{BB962C8B-B14F-4D97-AF65-F5344CB8AC3E}">
        <p14:creationId xmlns:p14="http://schemas.microsoft.com/office/powerpoint/2010/main" val="25869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a:xfrm>
            <a:off x="677334" y="308225"/>
            <a:ext cx="8596668" cy="1622175"/>
          </a:xfrm>
        </p:spPr>
        <p:txBody>
          <a:bodyPr>
            <a:noAutofit/>
          </a:bodyPr>
          <a:lstStyle/>
          <a:p>
            <a:pPr algn="ctr"/>
            <a:r>
              <a:rPr lang="en-US" sz="4000" dirty="0">
                <a:solidFill>
                  <a:srgbClr val="C00000"/>
                </a:solidFill>
              </a:rPr>
              <a:t>O</a:t>
            </a:r>
            <a:r>
              <a:rPr lang="en-IN" sz="4000" dirty="0">
                <a:solidFill>
                  <a:srgbClr val="C00000"/>
                </a:solidFill>
              </a:rPr>
              <a:t>verview of the Project</a:t>
            </a:r>
          </a:p>
        </p:txBody>
      </p:sp>
      <p:pic>
        <p:nvPicPr>
          <p:cNvPr id="6" name="Content Placeholder 5">
            <a:extLst>
              <a:ext uri="{FF2B5EF4-FFF2-40B4-BE49-F238E27FC236}">
                <a16:creationId xmlns:a16="http://schemas.microsoft.com/office/drawing/2014/main" id="{BC77C0E9-D9B9-AA97-5F1B-FDB00AFFF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336" y="1160980"/>
            <a:ext cx="8811665" cy="4952144"/>
          </a:xfrm>
        </p:spPr>
      </p:pic>
    </p:spTree>
    <p:extLst>
      <p:ext uri="{BB962C8B-B14F-4D97-AF65-F5344CB8AC3E}">
        <p14:creationId xmlns:p14="http://schemas.microsoft.com/office/powerpoint/2010/main" val="17386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237A-9F29-B6AA-259A-6507CCDAEC94}"/>
              </a:ext>
            </a:extLst>
          </p:cNvPr>
          <p:cNvSpPr>
            <a:spLocks noGrp="1"/>
          </p:cNvSpPr>
          <p:nvPr>
            <p:ph type="title"/>
          </p:nvPr>
        </p:nvSpPr>
        <p:spPr>
          <a:xfrm>
            <a:off x="677334" y="328773"/>
            <a:ext cx="8596668" cy="1601627"/>
          </a:xfrm>
        </p:spPr>
        <p:txBody>
          <a:bodyPr>
            <a:normAutofit/>
          </a:bodyPr>
          <a:lstStyle/>
          <a:p>
            <a:pPr algn="ctr"/>
            <a:r>
              <a:rPr lang="en-IN" sz="4000" dirty="0">
                <a:solidFill>
                  <a:srgbClr val="C00000"/>
                </a:solidFill>
              </a:rPr>
              <a:t>Analyzing of the Project</a:t>
            </a:r>
          </a:p>
        </p:txBody>
      </p:sp>
      <p:pic>
        <p:nvPicPr>
          <p:cNvPr id="5" name="Content Placeholder 4">
            <a:extLst>
              <a:ext uri="{FF2B5EF4-FFF2-40B4-BE49-F238E27FC236}">
                <a16:creationId xmlns:a16="http://schemas.microsoft.com/office/drawing/2014/main" id="{F0ACFB4A-8017-DD13-E30F-C95BD58BF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89" y="1222626"/>
            <a:ext cx="8935715" cy="4664466"/>
          </a:xfrm>
        </p:spPr>
      </p:pic>
    </p:spTree>
    <p:extLst>
      <p:ext uri="{BB962C8B-B14F-4D97-AF65-F5344CB8AC3E}">
        <p14:creationId xmlns:p14="http://schemas.microsoft.com/office/powerpoint/2010/main" val="363485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B1DD-24CC-510B-EEB9-AA16C1F2145D}"/>
              </a:ext>
            </a:extLst>
          </p:cNvPr>
          <p:cNvSpPr>
            <a:spLocks noGrp="1"/>
          </p:cNvSpPr>
          <p:nvPr>
            <p:ph type="title"/>
          </p:nvPr>
        </p:nvSpPr>
        <p:spPr>
          <a:xfrm>
            <a:off x="677334" y="277402"/>
            <a:ext cx="8596668" cy="1652998"/>
          </a:xfrm>
        </p:spPr>
        <p:txBody>
          <a:bodyPr>
            <a:normAutofit/>
          </a:bodyPr>
          <a:lstStyle/>
          <a:p>
            <a:pPr algn="ctr"/>
            <a:r>
              <a:rPr lang="en-IN" sz="4000" dirty="0">
                <a:solidFill>
                  <a:srgbClr val="C00000"/>
                </a:solidFill>
              </a:rPr>
              <a:t>Insights of the Project</a:t>
            </a:r>
          </a:p>
        </p:txBody>
      </p:sp>
      <p:pic>
        <p:nvPicPr>
          <p:cNvPr id="10" name="Content Placeholder 9">
            <a:extLst>
              <a:ext uri="{FF2B5EF4-FFF2-40B4-BE49-F238E27FC236}">
                <a16:creationId xmlns:a16="http://schemas.microsoft.com/office/drawing/2014/main" id="{D0346C14-B797-C4C9-49EA-CA022F527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10" y="1212352"/>
            <a:ext cx="8948791" cy="4685798"/>
          </a:xfrm>
        </p:spPr>
      </p:pic>
    </p:spTree>
    <p:extLst>
      <p:ext uri="{BB962C8B-B14F-4D97-AF65-F5344CB8AC3E}">
        <p14:creationId xmlns:p14="http://schemas.microsoft.com/office/powerpoint/2010/main" val="2392466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358</TotalTime>
  <Words>638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ArialMT</vt:lpstr>
      <vt:lpstr>Trebuchet MS</vt:lpstr>
      <vt:lpstr>Wide Latin</vt:lpstr>
      <vt:lpstr>Wingdings</vt:lpstr>
      <vt:lpstr>Wingdings 3</vt:lpstr>
      <vt:lpstr>Facet</vt:lpstr>
      <vt:lpstr>Data Visualization of Bird Strikes between 2000-2011</vt:lpstr>
      <vt:lpstr>Introduction</vt:lpstr>
      <vt:lpstr>Project Details</vt:lpstr>
      <vt:lpstr>Objective of the Project</vt:lpstr>
      <vt:lpstr>Problem Statement</vt:lpstr>
      <vt:lpstr>Dataset Information</vt:lpstr>
      <vt:lpstr>Overview of the Project</vt:lpstr>
      <vt:lpstr>Analyzing of the Project</vt:lpstr>
      <vt:lpstr>Insights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10</cp:revision>
  <dcterms:created xsi:type="dcterms:W3CDTF">2024-06-21T10:59:24Z</dcterms:created>
  <dcterms:modified xsi:type="dcterms:W3CDTF">2024-07-04T09:02:47Z</dcterms:modified>
</cp:coreProperties>
</file>