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60" r:id="rId4"/>
    <p:sldId id="269" r:id="rId5"/>
    <p:sldId id="258" r:id="rId6"/>
    <p:sldId id="263" r:id="rId7"/>
    <p:sldId id="270" r:id="rId8"/>
    <p:sldId id="271" r:id="rId9"/>
    <p:sldId id="272"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884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451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891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9420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439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4178151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7003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7696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84328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5025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14FF4-B1F0-4375-8B8A-87ED81D2F2C3}"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55470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14FF4-B1F0-4375-8B8A-87ED81D2F2C3}"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493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14FF4-B1F0-4375-8B8A-87ED81D2F2C3}"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4006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14FF4-B1F0-4375-8B8A-87ED81D2F2C3}"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98831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347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3335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814FF4-B1F0-4375-8B8A-87ED81D2F2C3}" type="datetimeFigureOut">
              <a:rPr lang="en-IN" smtClean="0"/>
              <a:t>12-07-2024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3199AC-0B6C-4CE9-8617-471E511F2E26}" type="slidenum">
              <a:rPr lang="en-IN" smtClean="0"/>
              <a:t>‹#›</a:t>
            </a:fld>
            <a:endParaRPr lang="en-IN"/>
          </a:p>
        </p:txBody>
      </p:sp>
    </p:spTree>
    <p:extLst>
      <p:ext uri="{BB962C8B-B14F-4D97-AF65-F5344CB8AC3E}">
        <p14:creationId xmlns:p14="http://schemas.microsoft.com/office/powerpoint/2010/main" val="31871729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0CC2-74CB-A8C6-819E-3498B20D41CE}"/>
              </a:ext>
            </a:extLst>
          </p:cNvPr>
          <p:cNvSpPr>
            <a:spLocks noGrp="1"/>
          </p:cNvSpPr>
          <p:nvPr>
            <p:ph type="ctrTitle" idx="4294967295"/>
          </p:nvPr>
        </p:nvSpPr>
        <p:spPr>
          <a:xfrm>
            <a:off x="1212351" y="554804"/>
            <a:ext cx="8116584" cy="3020603"/>
          </a:xfrm>
        </p:spPr>
        <p:txBody>
          <a:bodyPr>
            <a:noAutofit/>
          </a:bodyPr>
          <a:lstStyle/>
          <a:p>
            <a:pPr algn="ctr"/>
            <a:r>
              <a:rPr lang="en-US" sz="6000" dirty="0">
                <a:solidFill>
                  <a:srgbClr val="C00000"/>
                </a:solidFill>
              </a:rPr>
              <a:t>FIFA World Cup  Analysis </a:t>
            </a:r>
            <a:br>
              <a:rPr lang="en-US" sz="6000" dirty="0">
                <a:solidFill>
                  <a:srgbClr val="C00000"/>
                </a:solidFill>
              </a:rPr>
            </a:br>
            <a:endParaRPr lang="en-IN" sz="6000" dirty="0">
              <a:solidFill>
                <a:srgbClr val="C00000"/>
              </a:solidFill>
            </a:endParaRPr>
          </a:p>
        </p:txBody>
      </p:sp>
      <p:pic>
        <p:nvPicPr>
          <p:cNvPr id="7" name="Picture 6">
            <a:extLst>
              <a:ext uri="{FF2B5EF4-FFF2-40B4-BE49-F238E27FC236}">
                <a16:creationId xmlns:a16="http://schemas.microsoft.com/office/drawing/2014/main" id="{C6B3C826-608D-B0E0-6A69-612AB711E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618" y="2944206"/>
            <a:ext cx="3821988" cy="1982913"/>
          </a:xfrm>
          <a:prstGeom prst="rect">
            <a:avLst/>
          </a:prstGeom>
        </p:spPr>
      </p:pic>
    </p:spTree>
    <p:extLst>
      <p:ext uri="{BB962C8B-B14F-4D97-AF65-F5344CB8AC3E}">
        <p14:creationId xmlns:p14="http://schemas.microsoft.com/office/powerpoint/2010/main" val="317131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62401-0A1C-E041-60BA-A5C402353B2E}"/>
              </a:ext>
            </a:extLst>
          </p:cNvPr>
          <p:cNvSpPr txBox="1"/>
          <p:nvPr/>
        </p:nvSpPr>
        <p:spPr>
          <a:xfrm>
            <a:off x="297952" y="1202951"/>
            <a:ext cx="8835775" cy="1015663"/>
          </a:xfrm>
          <a:prstGeom prst="rect">
            <a:avLst/>
          </a:prstGeom>
          <a:noFill/>
        </p:spPr>
        <p:txBody>
          <a:bodyPr wrap="square" rtlCol="0">
            <a:spAutoFit/>
          </a:bodyPr>
          <a:lstStyle/>
          <a:p>
            <a:pPr algn="ctr"/>
            <a:r>
              <a:rPr lang="en-IN" sz="6000" dirty="0">
                <a:solidFill>
                  <a:srgbClr val="C00000"/>
                </a:solidFill>
                <a:latin typeface="Wide Latin" panose="020A0A07050505020404" pitchFamily="18" charset="0"/>
              </a:rPr>
              <a:t>Thank You</a:t>
            </a:r>
          </a:p>
        </p:txBody>
      </p:sp>
      <p:sp>
        <p:nvSpPr>
          <p:cNvPr id="5" name="TextBox 4">
            <a:extLst>
              <a:ext uri="{FF2B5EF4-FFF2-40B4-BE49-F238E27FC236}">
                <a16:creationId xmlns:a16="http://schemas.microsoft.com/office/drawing/2014/main" id="{B292EBB3-665E-CCE4-BFE2-85ADA7FB433F}"/>
              </a:ext>
            </a:extLst>
          </p:cNvPr>
          <p:cNvSpPr txBox="1"/>
          <p:nvPr/>
        </p:nvSpPr>
        <p:spPr>
          <a:xfrm>
            <a:off x="3760342" y="4639386"/>
            <a:ext cx="5373385" cy="1200329"/>
          </a:xfrm>
          <a:prstGeom prst="rect">
            <a:avLst/>
          </a:prstGeom>
          <a:noFill/>
        </p:spPr>
        <p:txBody>
          <a:bodyPr wrap="square" rtlCol="0">
            <a:spAutoFit/>
          </a:bodyPr>
          <a:lstStyle/>
          <a:p>
            <a:r>
              <a:rPr lang="en-IN" sz="2400" dirty="0"/>
              <a:t>Detailed Project Report Submitted by</a:t>
            </a:r>
          </a:p>
          <a:p>
            <a:r>
              <a:rPr lang="en-IN" sz="2400" dirty="0"/>
              <a:t>							Deepak Gupta	</a:t>
            </a:r>
          </a:p>
        </p:txBody>
      </p:sp>
      <p:pic>
        <p:nvPicPr>
          <p:cNvPr id="7" name="Picture 6">
            <a:extLst>
              <a:ext uri="{FF2B5EF4-FFF2-40B4-BE49-F238E27FC236}">
                <a16:creationId xmlns:a16="http://schemas.microsoft.com/office/drawing/2014/main" id="{2AF69705-FC96-1DEA-438F-52679EF0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465798"/>
            <a:ext cx="3049284" cy="1744680"/>
          </a:xfrm>
          <a:prstGeom prst="rect">
            <a:avLst/>
          </a:prstGeom>
        </p:spPr>
      </p:pic>
    </p:spTree>
    <p:extLst>
      <p:ext uri="{BB962C8B-B14F-4D97-AF65-F5344CB8AC3E}">
        <p14:creationId xmlns:p14="http://schemas.microsoft.com/office/powerpoint/2010/main" val="31042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4FB-5E3F-B329-B0EF-EBB2F631E822}"/>
              </a:ext>
            </a:extLst>
          </p:cNvPr>
          <p:cNvSpPr>
            <a:spLocks noGrp="1"/>
          </p:cNvSpPr>
          <p:nvPr>
            <p:ph type="title"/>
          </p:nvPr>
        </p:nvSpPr>
        <p:spPr>
          <a:xfrm>
            <a:off x="677334" y="609600"/>
            <a:ext cx="8596668" cy="1044539"/>
          </a:xfrm>
        </p:spPr>
        <p:txBody>
          <a:bodyPr>
            <a:normAutofit/>
          </a:bodyPr>
          <a:lstStyle/>
          <a:p>
            <a:pPr algn="ctr"/>
            <a:r>
              <a:rPr lang="en-IN" sz="4000" dirty="0">
                <a:solidFill>
                  <a:srgbClr val="C00000"/>
                </a:solidFill>
              </a:rPr>
              <a:t>Introduction</a:t>
            </a:r>
          </a:p>
        </p:txBody>
      </p:sp>
      <p:sp>
        <p:nvSpPr>
          <p:cNvPr id="3" name="Content Placeholder 2">
            <a:extLst>
              <a:ext uri="{FF2B5EF4-FFF2-40B4-BE49-F238E27FC236}">
                <a16:creationId xmlns:a16="http://schemas.microsoft.com/office/drawing/2014/main" id="{AE1D0C23-1E95-C8B1-645F-4855B6B9922A}"/>
              </a:ext>
            </a:extLst>
          </p:cNvPr>
          <p:cNvSpPr>
            <a:spLocks noGrp="1"/>
          </p:cNvSpPr>
          <p:nvPr>
            <p:ph idx="1"/>
          </p:nvPr>
        </p:nvSpPr>
        <p:spPr>
          <a:xfrm>
            <a:off x="575353" y="1520574"/>
            <a:ext cx="8698649" cy="4839129"/>
          </a:xfrm>
        </p:spPr>
        <p:txBody>
          <a:bodyPr>
            <a:normAutofit/>
          </a:bodyPr>
          <a:lstStyle/>
          <a:p>
            <a:pPr marL="0" indent="0" algn="just">
              <a:buNone/>
            </a:pPr>
            <a:r>
              <a:rPr lang="en-US" dirty="0">
                <a:solidFill>
                  <a:schemeClr val="tx1"/>
                </a:solidFill>
              </a:rPr>
              <a:t>My name is Deepak Gupta and I am work in Unified Mentor Pvt. Ltd. as a Data Scientist intern. I am select this project during the internship because I feel this is a very interesting project for learn something new skills for my future. This project is related to Sports domain.</a:t>
            </a:r>
          </a:p>
          <a:p>
            <a:pPr marL="0" indent="0" algn="just">
              <a:buNone/>
            </a:pPr>
            <a:r>
              <a:rPr lang="en-US" dirty="0">
                <a:solidFill>
                  <a:schemeClr val="tx1"/>
                </a:solidFill>
              </a:rPr>
              <a:t>The FIFA World Cup is a quadrennial tournament that determines the men’s world champion in football (soccer). The Federation International of Football Association (FIFA), the sport’s global governing body, organizes the events, which features 32 men’s national teams. The tournament begins with a qualifications phase that takes over the three years prior to the event to determine which teams complete in the tournament phase. The first FIFA World Cup was held in Uruguay in 1930, and as of 2022, 22 final tournaments have been held , with 80 national teams completing in total. </a:t>
            </a:r>
          </a:p>
          <a:p>
            <a:pPr marL="0" indent="0">
              <a:buNone/>
            </a:pPr>
            <a:br>
              <a:rPr lang="en-US" b="0" i="0" dirty="0">
                <a:solidFill>
                  <a:srgbClr val="EEF0FF"/>
                </a:solidFill>
                <a:effectLst/>
                <a:highlight>
                  <a:srgbClr val="1F1F1F"/>
                </a:highlight>
                <a:latin typeface="Google Sans"/>
              </a:rPr>
            </a:br>
            <a:endParaRPr lang="en-US" dirty="0">
              <a:solidFill>
                <a:schemeClr val="tx1"/>
              </a:solidFill>
            </a:endParaRPr>
          </a:p>
          <a:p>
            <a:pPr marL="0" indent="0" algn="just">
              <a:buNone/>
            </a:pPr>
            <a:endParaRPr lang="en-US" dirty="0">
              <a:solidFill>
                <a:schemeClr val="tx1"/>
              </a:solidFill>
            </a:endParaRPr>
          </a:p>
          <a:p>
            <a:pPr marL="0" indent="0" algn="just">
              <a:buNone/>
            </a:pPr>
            <a:endParaRPr lang="en-US" dirty="0">
              <a:solidFill>
                <a:schemeClr val="tx1"/>
              </a:solidFill>
            </a:endParaRPr>
          </a:p>
        </p:txBody>
      </p:sp>
    </p:spTree>
    <p:extLst>
      <p:ext uri="{BB962C8B-B14F-4D97-AF65-F5344CB8AC3E}">
        <p14:creationId xmlns:p14="http://schemas.microsoft.com/office/powerpoint/2010/main" val="172283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176-DEF9-77D6-3EC5-26EB07237134}"/>
              </a:ext>
            </a:extLst>
          </p:cNvPr>
          <p:cNvSpPr>
            <a:spLocks noGrp="1"/>
          </p:cNvSpPr>
          <p:nvPr>
            <p:ph type="title"/>
          </p:nvPr>
        </p:nvSpPr>
        <p:spPr/>
        <p:txBody>
          <a:bodyPr>
            <a:normAutofit/>
          </a:bodyPr>
          <a:lstStyle/>
          <a:p>
            <a:pPr algn="ctr"/>
            <a:r>
              <a:rPr lang="en-IN" sz="4000" dirty="0">
                <a:solidFill>
                  <a:srgbClr val="C00000"/>
                </a:solidFill>
              </a:rPr>
              <a:t>Project Details</a:t>
            </a:r>
          </a:p>
        </p:txBody>
      </p:sp>
      <p:graphicFrame>
        <p:nvGraphicFramePr>
          <p:cNvPr id="4" name="Content Placeholder 3">
            <a:extLst>
              <a:ext uri="{FF2B5EF4-FFF2-40B4-BE49-F238E27FC236}">
                <a16:creationId xmlns:a16="http://schemas.microsoft.com/office/drawing/2014/main" id="{7C34CE4A-EAF3-C6D5-E14F-0250BFFFEF86}"/>
              </a:ext>
            </a:extLst>
          </p:cNvPr>
          <p:cNvGraphicFramePr>
            <a:graphicFrameLocks noGrp="1"/>
          </p:cNvGraphicFramePr>
          <p:nvPr>
            <p:ph idx="1"/>
            <p:extLst>
              <p:ext uri="{D42A27DB-BD31-4B8C-83A1-F6EECF244321}">
                <p14:modId xmlns:p14="http://schemas.microsoft.com/office/powerpoint/2010/main" val="4083503410"/>
              </p:ext>
            </p:extLst>
          </p:nvPr>
        </p:nvGraphicFramePr>
        <p:xfrm>
          <a:off x="408689" y="1623317"/>
          <a:ext cx="9133958" cy="3883632"/>
        </p:xfrm>
        <a:graphic>
          <a:graphicData uri="http://schemas.openxmlformats.org/drawingml/2006/table">
            <a:tbl>
              <a:tblPr firstRow="1" bandRow="1">
                <a:tableStyleId>{18603FDC-E32A-4AB5-989C-0864C3EAD2B8}</a:tableStyleId>
              </a:tblPr>
              <a:tblGrid>
                <a:gridCol w="3000286">
                  <a:extLst>
                    <a:ext uri="{9D8B030D-6E8A-4147-A177-3AD203B41FA5}">
                      <a16:colId xmlns:a16="http://schemas.microsoft.com/office/drawing/2014/main" val="1933860315"/>
                    </a:ext>
                  </a:extLst>
                </a:gridCol>
                <a:gridCol w="6133672">
                  <a:extLst>
                    <a:ext uri="{9D8B030D-6E8A-4147-A177-3AD203B41FA5}">
                      <a16:colId xmlns:a16="http://schemas.microsoft.com/office/drawing/2014/main" val="3439276054"/>
                    </a:ext>
                  </a:extLst>
                </a:gridCol>
              </a:tblGrid>
              <a:tr h="886924">
                <a:tc>
                  <a:txBody>
                    <a:bodyPr/>
                    <a:lstStyle/>
                    <a:p>
                      <a:r>
                        <a:rPr lang="en-IN" b="1" dirty="0">
                          <a:solidFill>
                            <a:schemeClr val="tx1"/>
                          </a:solidFill>
                        </a:rPr>
                        <a:t>Project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0" dirty="0">
                          <a:solidFill>
                            <a:schemeClr val="tx1"/>
                          </a:solidFill>
                        </a:rPr>
                        <a:t>FIFA World Cup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5601585"/>
                  </a:ext>
                </a:extLst>
              </a:tr>
              <a:tr h="730270">
                <a:tc>
                  <a:txBody>
                    <a:bodyPr/>
                    <a:lstStyle/>
                    <a:p>
                      <a:r>
                        <a:rPr lang="en-IN" b="1" dirty="0">
                          <a:solidFill>
                            <a:schemeClr val="tx1"/>
                          </a:solidFill>
                        </a:rPr>
                        <a:t>Technologies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Data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79032325"/>
                  </a:ext>
                </a:extLst>
              </a:tr>
              <a:tr h="730270">
                <a:tc>
                  <a:txBody>
                    <a:bodyPr/>
                    <a:lstStyle/>
                    <a:p>
                      <a:r>
                        <a:rPr lang="en-IN" b="1" dirty="0">
                          <a:solidFill>
                            <a:schemeClr val="tx1"/>
                          </a:solidFill>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solidFill>
                            <a:schemeClr val="tx1"/>
                          </a:solidFill>
                        </a:rPr>
                        <a:t>Sports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54191222"/>
                  </a:ext>
                </a:extLst>
              </a:tr>
              <a:tr h="730270">
                <a:tc>
                  <a:txBody>
                    <a:bodyPr/>
                    <a:lstStyle/>
                    <a:p>
                      <a:r>
                        <a:rPr lang="en-IN" b="1" dirty="0">
                          <a:solidFill>
                            <a:schemeClr val="tx1"/>
                          </a:solidFill>
                        </a:rPr>
                        <a:t>Project Difficulties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solidFill>
                            <a:schemeClr val="tx1"/>
                          </a:solidFill>
                        </a:rPr>
                        <a:t>Advanced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2858848"/>
                  </a:ext>
                </a:extLst>
              </a:tr>
              <a:tr h="805898">
                <a:tc>
                  <a:txBody>
                    <a:bodyPr/>
                    <a:lstStyle/>
                    <a:p>
                      <a:r>
                        <a:rPr lang="en-IN" b="1" dirty="0">
                          <a:solidFill>
                            <a:schemeClr val="tx1"/>
                          </a:solidFill>
                        </a:rPr>
                        <a:t>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Python (Jupiter Notebook), Microsoft PowerBI, Microsoft Power Point, and Microsoft Excel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64654183"/>
                  </a:ext>
                </a:extLst>
              </a:tr>
            </a:tbl>
          </a:graphicData>
        </a:graphic>
      </p:graphicFrame>
    </p:spTree>
    <p:extLst>
      <p:ext uri="{BB962C8B-B14F-4D97-AF65-F5344CB8AC3E}">
        <p14:creationId xmlns:p14="http://schemas.microsoft.com/office/powerpoint/2010/main" val="295857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64F2-3751-AC41-4AB0-1E3B73D63BBD}"/>
              </a:ext>
            </a:extLst>
          </p:cNvPr>
          <p:cNvSpPr>
            <a:spLocks noGrp="1"/>
          </p:cNvSpPr>
          <p:nvPr>
            <p:ph type="title"/>
          </p:nvPr>
        </p:nvSpPr>
        <p:spPr/>
        <p:txBody>
          <a:bodyPr>
            <a:normAutofit/>
          </a:bodyPr>
          <a:lstStyle/>
          <a:p>
            <a:pPr algn="ctr"/>
            <a:r>
              <a:rPr lang="en-IN" sz="4000" dirty="0">
                <a:solidFill>
                  <a:srgbClr val="C00000"/>
                </a:solidFill>
              </a:rPr>
              <a:t>Objective of the Project</a:t>
            </a:r>
            <a:endParaRPr lang="en-IN" sz="4000" dirty="0"/>
          </a:p>
        </p:txBody>
      </p:sp>
      <p:sp>
        <p:nvSpPr>
          <p:cNvPr id="3" name="Content Placeholder 2">
            <a:extLst>
              <a:ext uri="{FF2B5EF4-FFF2-40B4-BE49-F238E27FC236}">
                <a16:creationId xmlns:a16="http://schemas.microsoft.com/office/drawing/2014/main" id="{E46A7FBE-2BE3-E780-2D73-A0FBE61C7695}"/>
              </a:ext>
            </a:extLst>
          </p:cNvPr>
          <p:cNvSpPr>
            <a:spLocks noGrp="1"/>
          </p:cNvSpPr>
          <p:nvPr>
            <p:ph idx="1"/>
          </p:nvPr>
        </p:nvSpPr>
        <p:spPr>
          <a:xfrm>
            <a:off x="677334" y="1530849"/>
            <a:ext cx="8596668" cy="4510513"/>
          </a:xfrm>
        </p:spPr>
        <p:txBody>
          <a:bodyPr>
            <a:normAutofit/>
          </a:bodyPr>
          <a:lstStyle/>
          <a:p>
            <a:pPr algn="just"/>
            <a:r>
              <a:rPr lang="en-US" dirty="0">
                <a:solidFill>
                  <a:srgbClr val="1F1A17"/>
                </a:solidFill>
                <a:highlight>
                  <a:srgbClr val="F8F9FA"/>
                </a:highlight>
                <a:latin typeface="Roboto" panose="02000000000000000000" pitchFamily="2" charset="0"/>
              </a:rPr>
              <a:t>It aims to inspire change and broaden the scope of the game of billions around the world. The World Cup is more then just a football tournament, it is a place where crowds become communities.</a:t>
            </a:r>
            <a:endParaRPr lang="en-US" b="0" i="0" dirty="0">
              <a:solidFill>
                <a:srgbClr val="1F1A17"/>
              </a:solidFill>
              <a:effectLst/>
              <a:highlight>
                <a:srgbClr val="F8F9FA"/>
              </a:highlight>
              <a:latin typeface="Roboto" panose="02000000000000000000" pitchFamily="2" charset="0"/>
            </a:endParaRPr>
          </a:p>
          <a:p>
            <a:r>
              <a:rPr lang="en-US" b="0" dirty="0">
                <a:effectLst/>
              </a:rPr>
              <a:t>FIFA World Cup analysis can cover a variety of topics, including:-</a:t>
            </a:r>
          </a:p>
          <a:p>
            <a:pPr>
              <a:buFont typeface="+mj-lt"/>
              <a:buAutoNum type="arabicPeriod"/>
            </a:pPr>
            <a:r>
              <a:rPr lang="en-US" b="1" dirty="0">
                <a:effectLst/>
              </a:rPr>
              <a:t>Goals: </a:t>
            </a:r>
            <a:r>
              <a:rPr lang="en-US" dirty="0">
                <a:effectLst/>
              </a:rPr>
              <a:t>Number of goals per game, goals per team, and goals scored by country</a:t>
            </a:r>
          </a:p>
          <a:p>
            <a:pPr>
              <a:buFont typeface="+mj-lt"/>
              <a:buAutoNum type="arabicPeriod"/>
            </a:pPr>
            <a:r>
              <a:rPr lang="en-US" b="1" dirty="0">
                <a:effectLst/>
              </a:rPr>
              <a:t>Clean sheets: </a:t>
            </a:r>
            <a:r>
              <a:rPr lang="en-US" dirty="0">
                <a:effectLst/>
              </a:rPr>
              <a:t>Number of clean sheets in a tournament</a:t>
            </a:r>
          </a:p>
          <a:p>
            <a:pPr>
              <a:buFont typeface="+mj-lt"/>
              <a:buAutoNum type="arabicPeriod"/>
            </a:pPr>
            <a:r>
              <a:rPr lang="en-US" b="1" dirty="0">
                <a:effectLst/>
              </a:rPr>
              <a:t>Attendance:</a:t>
            </a:r>
            <a:r>
              <a:rPr lang="en-US" dirty="0">
                <a:effectLst/>
              </a:rPr>
              <a:t> Number of teams, matches, and stadiums with the highest average attendance.</a:t>
            </a:r>
          </a:p>
          <a:p>
            <a:pPr>
              <a:buFont typeface="+mj-lt"/>
              <a:buAutoNum type="arabicPeriod"/>
            </a:pPr>
            <a:r>
              <a:rPr lang="en-US" b="1" dirty="0">
                <a:effectLst/>
              </a:rPr>
              <a:t>Location:</a:t>
            </a:r>
            <a:r>
              <a:rPr lang="en-US" dirty="0">
                <a:effectLst/>
              </a:rPr>
              <a:t> Precise geolocation date</a:t>
            </a:r>
          </a:p>
          <a:p>
            <a:pPr marL="0" indent="0" algn="just">
              <a:buNone/>
            </a:pPr>
            <a:endParaRPr lang="en-US" dirty="0">
              <a:solidFill>
                <a:srgbClr val="1F1A17"/>
              </a:solidFill>
              <a:highlight>
                <a:srgbClr val="F8F9FA"/>
              </a:highlight>
              <a:latin typeface="Roboto" panose="02000000000000000000" pitchFamily="2" charset="0"/>
            </a:endParaRPr>
          </a:p>
          <a:p>
            <a:pPr marL="0" indent="0" algn="just">
              <a:buNone/>
            </a:pPr>
            <a:endParaRPr lang="en-US" b="0" i="0" dirty="0">
              <a:solidFill>
                <a:srgbClr val="1F1A17"/>
              </a:solidFill>
              <a:effectLst/>
              <a:highlight>
                <a:srgbClr val="F8F9FA"/>
              </a:highlight>
              <a:latin typeface="Roboto" panose="02000000000000000000" pitchFamily="2" charset="0"/>
            </a:endParaRPr>
          </a:p>
        </p:txBody>
      </p:sp>
    </p:spTree>
    <p:extLst>
      <p:ext uri="{BB962C8B-B14F-4D97-AF65-F5344CB8AC3E}">
        <p14:creationId xmlns:p14="http://schemas.microsoft.com/office/powerpoint/2010/main" val="2889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5D7C-5ADA-6072-E3ED-C0D1E6A777AA}"/>
              </a:ext>
            </a:extLst>
          </p:cNvPr>
          <p:cNvSpPr>
            <a:spLocks noGrp="1"/>
          </p:cNvSpPr>
          <p:nvPr>
            <p:ph type="title"/>
          </p:nvPr>
        </p:nvSpPr>
        <p:spPr/>
        <p:txBody>
          <a:bodyPr>
            <a:normAutofit/>
          </a:bodyPr>
          <a:lstStyle/>
          <a:p>
            <a:pPr algn="ctr"/>
            <a:r>
              <a:rPr lang="en-IN" sz="4000" dirty="0">
                <a:solidFill>
                  <a:srgbClr val="C00000"/>
                </a:solidFill>
              </a:rPr>
              <a:t>Problem Statement</a:t>
            </a:r>
          </a:p>
        </p:txBody>
      </p:sp>
      <p:sp>
        <p:nvSpPr>
          <p:cNvPr id="3" name="Content Placeholder 2">
            <a:extLst>
              <a:ext uri="{FF2B5EF4-FFF2-40B4-BE49-F238E27FC236}">
                <a16:creationId xmlns:a16="http://schemas.microsoft.com/office/drawing/2014/main" id="{2DF6485E-7697-2136-335A-57D33911AD2E}"/>
              </a:ext>
            </a:extLst>
          </p:cNvPr>
          <p:cNvSpPr>
            <a:spLocks noGrp="1"/>
          </p:cNvSpPr>
          <p:nvPr>
            <p:ph idx="1"/>
          </p:nvPr>
        </p:nvSpPr>
        <p:spPr>
          <a:xfrm>
            <a:off x="677334" y="1448656"/>
            <a:ext cx="8596668" cy="4799745"/>
          </a:xfrm>
        </p:spPr>
        <p:txBody>
          <a:bodyPr>
            <a:normAutofit/>
          </a:bodyPr>
          <a:lstStyle/>
          <a:p>
            <a:pPr algn="just"/>
            <a:r>
              <a:rPr lang="en-US" sz="1800" b="0" i="0" u="none" strike="noStrike" baseline="0" dirty="0">
                <a:solidFill>
                  <a:srgbClr val="24292E"/>
                </a:solidFill>
                <a:latin typeface="IBM Plex Sans" panose="020B0503050203000203" pitchFamily="34" charset="0"/>
              </a:rPr>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a:t>
            </a:r>
          </a:p>
          <a:p>
            <a:pPr algn="just"/>
            <a:r>
              <a:rPr lang="en-US" sz="1800" b="0" i="0" u="none" strike="noStrike" baseline="0" dirty="0">
                <a:solidFill>
                  <a:srgbClr val="24292E"/>
                </a:solidFill>
                <a:latin typeface="IBM Plex Sans" panose="020B0503050203000203" pitchFamily="34" charset="0"/>
              </a:rPr>
              <a:t>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 </a:t>
            </a:r>
            <a:endParaRPr lang="en-IN" sz="1800" b="0" i="0" u="none" strike="noStrike" baseline="0" dirty="0">
              <a:latin typeface="IBM Plex Sans" panose="020B0503050203000203" pitchFamily="34" charset="0"/>
            </a:endParaRPr>
          </a:p>
        </p:txBody>
      </p:sp>
    </p:spTree>
    <p:extLst>
      <p:ext uri="{BB962C8B-B14F-4D97-AF65-F5344CB8AC3E}">
        <p14:creationId xmlns:p14="http://schemas.microsoft.com/office/powerpoint/2010/main" val="229243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AAB2-8AED-10CC-93A9-901B3C20B385}"/>
              </a:ext>
            </a:extLst>
          </p:cNvPr>
          <p:cNvSpPr>
            <a:spLocks noGrp="1"/>
          </p:cNvSpPr>
          <p:nvPr>
            <p:ph type="title"/>
          </p:nvPr>
        </p:nvSpPr>
        <p:spPr>
          <a:xfrm>
            <a:off x="677334" y="400692"/>
            <a:ext cx="8596668" cy="1705510"/>
          </a:xfrm>
        </p:spPr>
        <p:txBody>
          <a:bodyPr>
            <a:noAutofit/>
          </a:bodyPr>
          <a:lstStyle/>
          <a:p>
            <a:pPr algn="ctr"/>
            <a:r>
              <a:rPr lang="en-IN" sz="4000" dirty="0">
                <a:solidFill>
                  <a:srgbClr val="C00000"/>
                </a:solidFill>
              </a:rPr>
              <a:t>Overview of the Project</a:t>
            </a:r>
          </a:p>
        </p:txBody>
      </p:sp>
      <p:pic>
        <p:nvPicPr>
          <p:cNvPr id="7" name="Content Placeholder 6">
            <a:extLst>
              <a:ext uri="{FF2B5EF4-FFF2-40B4-BE49-F238E27FC236}">
                <a16:creationId xmlns:a16="http://schemas.microsoft.com/office/drawing/2014/main" id="{B3CA4D17-6B1E-E861-D93C-D874D4D83D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87012"/>
            <a:ext cx="8497488" cy="4655014"/>
          </a:xfrm>
        </p:spPr>
      </p:pic>
    </p:spTree>
    <p:extLst>
      <p:ext uri="{BB962C8B-B14F-4D97-AF65-F5344CB8AC3E}">
        <p14:creationId xmlns:p14="http://schemas.microsoft.com/office/powerpoint/2010/main" val="17386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B03E-8062-AB81-A956-0768EE465FD8}"/>
              </a:ext>
            </a:extLst>
          </p:cNvPr>
          <p:cNvSpPr>
            <a:spLocks noGrp="1"/>
          </p:cNvSpPr>
          <p:nvPr>
            <p:ph type="title"/>
          </p:nvPr>
        </p:nvSpPr>
        <p:spPr>
          <a:xfrm>
            <a:off x="277402" y="534256"/>
            <a:ext cx="8996600" cy="1140432"/>
          </a:xfrm>
        </p:spPr>
        <p:txBody>
          <a:bodyPr>
            <a:noAutofit/>
          </a:bodyPr>
          <a:lstStyle/>
          <a:p>
            <a:pPr algn="ctr"/>
            <a:r>
              <a:rPr lang="en-IN" sz="4000" dirty="0">
                <a:solidFill>
                  <a:schemeClr val="accent5"/>
                </a:solidFill>
              </a:rPr>
              <a:t>Winners Analysis in World Cup</a:t>
            </a:r>
          </a:p>
        </p:txBody>
      </p:sp>
      <p:pic>
        <p:nvPicPr>
          <p:cNvPr id="5" name="Content Placeholder 4">
            <a:extLst>
              <a:ext uri="{FF2B5EF4-FFF2-40B4-BE49-F238E27FC236}">
                <a16:creationId xmlns:a16="http://schemas.microsoft.com/office/drawing/2014/main" id="{D2F54C1E-DD69-24B8-438A-F55DE6BC2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449" y="1407560"/>
            <a:ext cx="8507003" cy="4634465"/>
          </a:xfrm>
        </p:spPr>
      </p:pic>
    </p:spTree>
    <p:extLst>
      <p:ext uri="{BB962C8B-B14F-4D97-AF65-F5344CB8AC3E}">
        <p14:creationId xmlns:p14="http://schemas.microsoft.com/office/powerpoint/2010/main" val="214862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423E-A5AE-8C3B-7386-54C341F77AFC}"/>
              </a:ext>
            </a:extLst>
          </p:cNvPr>
          <p:cNvSpPr>
            <a:spLocks noGrp="1"/>
          </p:cNvSpPr>
          <p:nvPr>
            <p:ph type="title"/>
          </p:nvPr>
        </p:nvSpPr>
        <p:spPr>
          <a:xfrm>
            <a:off x="677334" y="472611"/>
            <a:ext cx="8596668" cy="1828799"/>
          </a:xfrm>
        </p:spPr>
        <p:txBody>
          <a:bodyPr>
            <a:noAutofit/>
          </a:bodyPr>
          <a:lstStyle/>
          <a:p>
            <a:pPr algn="ctr"/>
            <a:r>
              <a:rPr lang="en-IN" sz="4000" dirty="0">
                <a:solidFill>
                  <a:srgbClr val="C00000"/>
                </a:solidFill>
              </a:rPr>
              <a:t>Important Insights of the Project</a:t>
            </a:r>
          </a:p>
        </p:txBody>
      </p:sp>
      <p:sp>
        <p:nvSpPr>
          <p:cNvPr id="3" name="Content Placeholder 2">
            <a:extLst>
              <a:ext uri="{FF2B5EF4-FFF2-40B4-BE49-F238E27FC236}">
                <a16:creationId xmlns:a16="http://schemas.microsoft.com/office/drawing/2014/main" id="{48BB4EDE-F106-3501-7654-DCA733E21318}"/>
              </a:ext>
            </a:extLst>
          </p:cNvPr>
          <p:cNvSpPr>
            <a:spLocks noGrp="1"/>
          </p:cNvSpPr>
          <p:nvPr>
            <p:ph idx="1"/>
          </p:nvPr>
        </p:nvSpPr>
        <p:spPr>
          <a:xfrm>
            <a:off x="677334" y="1489753"/>
            <a:ext cx="8596668" cy="4551609"/>
          </a:xfrm>
        </p:spPr>
        <p:txBody>
          <a:bodyPr>
            <a:normAutofit lnSpcReduction="10000"/>
          </a:bodyPr>
          <a:lstStyle/>
          <a:p>
            <a:pPr>
              <a:buFont typeface="+mj-lt"/>
              <a:buAutoNum type="arabicPeriod"/>
            </a:pPr>
            <a:r>
              <a:rPr lang="en-US" dirty="0"/>
              <a:t>Brazil has won the tournament most number of times.</a:t>
            </a:r>
          </a:p>
          <a:p>
            <a:pPr>
              <a:buFont typeface="+mj-lt"/>
              <a:buAutoNum type="arabicPeriod"/>
            </a:pPr>
            <a:r>
              <a:rPr lang="en-US" dirty="0"/>
              <a:t>A complete depiction of number of World Cups won, first runner-up, and second runner-up positions by various participating teams.</a:t>
            </a:r>
          </a:p>
          <a:p>
            <a:pPr>
              <a:buFont typeface="+mj-lt"/>
              <a:buAutoNum type="arabicPeriod"/>
            </a:pPr>
            <a:r>
              <a:rPr lang="en-US" dirty="0"/>
              <a:t>Brazil scored the most number of goals throughout the history of World Cup followed by Argentina and Germany.</a:t>
            </a:r>
          </a:p>
          <a:p>
            <a:pPr>
              <a:buFont typeface="+mj-lt"/>
              <a:buAutoNum type="arabicPeriod"/>
            </a:pPr>
            <a:r>
              <a:rPr lang="en-US" dirty="0"/>
              <a:t>Brazil has again scored a majority of total goals playing as home team whereas Spain scored more goals playing as away country rather than home country.</a:t>
            </a:r>
          </a:p>
          <a:p>
            <a:pPr>
              <a:buFont typeface="+mj-lt"/>
              <a:buAutoNum type="arabicPeriod"/>
            </a:pPr>
            <a:r>
              <a:rPr lang="en-US" dirty="0"/>
              <a:t>73.6% of the matches were won by home team while 26.4% were won by away team.</a:t>
            </a:r>
          </a:p>
          <a:p>
            <a:pPr>
              <a:buFont typeface="+mj-lt"/>
              <a:buAutoNum type="arabicPeriod"/>
            </a:pPr>
            <a:r>
              <a:rPr lang="en-US" dirty="0"/>
              <a:t>Brazil has played the most number of players followed by Italy and Argentina.</a:t>
            </a:r>
          </a:p>
          <a:p>
            <a:pPr>
              <a:buFont typeface="+mj-lt"/>
              <a:buAutoNum type="arabicPeriod"/>
            </a:pPr>
            <a:r>
              <a:rPr lang="en-US" dirty="0"/>
              <a:t>Most of the teams have played between 0 and 500 players only in the complete competition, and handful of countries have played more than 1500 players in the history of competition.</a:t>
            </a:r>
          </a:p>
          <a:p>
            <a:pPr>
              <a:buFont typeface="+mj-lt"/>
              <a:buAutoNum type="arabicPeriod"/>
            </a:pPr>
            <a:endParaRPr lang="en-US" dirty="0"/>
          </a:p>
          <a:p>
            <a:pPr>
              <a:buFont typeface="+mj-lt"/>
              <a:buAutoNum type="arabicPeriod"/>
            </a:pPr>
            <a:endParaRPr lang="en-US" b="0" i="0" dirty="0">
              <a:solidFill>
                <a:srgbClr val="E6EDF3"/>
              </a:solidFill>
              <a:effectLst/>
              <a:highlight>
                <a:srgbClr val="0D1117"/>
              </a:highlight>
              <a:latin typeface="-apple-system"/>
            </a:endParaRP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p:txBody>
      </p:sp>
    </p:spTree>
    <p:extLst>
      <p:ext uri="{BB962C8B-B14F-4D97-AF65-F5344CB8AC3E}">
        <p14:creationId xmlns:p14="http://schemas.microsoft.com/office/powerpoint/2010/main" val="254852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C6E8-C6BE-FEE6-5782-F45080CCC981}"/>
              </a:ext>
            </a:extLst>
          </p:cNvPr>
          <p:cNvSpPr>
            <a:spLocks noGrp="1"/>
          </p:cNvSpPr>
          <p:nvPr>
            <p:ph type="title"/>
          </p:nvPr>
        </p:nvSpPr>
        <p:spPr/>
        <p:txBody>
          <a:bodyPr>
            <a:normAutofit/>
          </a:bodyPr>
          <a:lstStyle/>
          <a:p>
            <a:pPr algn="ctr"/>
            <a:r>
              <a:rPr lang="en-IN" sz="4000" dirty="0">
                <a:solidFill>
                  <a:srgbClr val="C00000"/>
                </a:solidFill>
              </a:rPr>
              <a:t>Conclusion of the Project</a:t>
            </a:r>
          </a:p>
        </p:txBody>
      </p:sp>
      <p:sp>
        <p:nvSpPr>
          <p:cNvPr id="3" name="Content Placeholder 2">
            <a:extLst>
              <a:ext uri="{FF2B5EF4-FFF2-40B4-BE49-F238E27FC236}">
                <a16:creationId xmlns:a16="http://schemas.microsoft.com/office/drawing/2014/main" id="{133C8E24-3D53-D742-5902-C6FCAA306AF7}"/>
              </a:ext>
            </a:extLst>
          </p:cNvPr>
          <p:cNvSpPr>
            <a:spLocks noGrp="1"/>
          </p:cNvSpPr>
          <p:nvPr>
            <p:ph idx="1"/>
          </p:nvPr>
        </p:nvSpPr>
        <p:spPr>
          <a:xfrm>
            <a:off x="677334" y="1592494"/>
            <a:ext cx="8596668" cy="4448868"/>
          </a:xfrm>
        </p:spPr>
        <p:txBody>
          <a:bodyPr>
            <a:normAutofit/>
          </a:bodyPr>
          <a:lstStyle/>
          <a:p>
            <a:pPr marL="0" indent="0" algn="just">
              <a:buNone/>
            </a:pPr>
            <a:r>
              <a:rPr lang="en-US" b="0" i="0" dirty="0">
                <a:solidFill>
                  <a:srgbClr val="070D17"/>
                </a:solidFill>
                <a:effectLst/>
                <a:highlight>
                  <a:srgbClr val="FFFFFF"/>
                </a:highlight>
                <a:latin typeface="Source Sans Pro" panose="020F0502020204030204" pitchFamily="34" charset="0"/>
              </a:rPr>
              <a:t>When analyzing each tournament separately, we can observe distinct strengths and weaknesses in both the men’s and women’s game. While possession-dominant teams have achieved success in the women’s competition, they have shown relatively less effectiveness in the men’s tournament. Conversely, defensive styles of play have yielded better results in the men’s tournament compared to the women’s. However, it is important to note that these observations should probably be seen as a temporary phenomenon rather than a universal truth. Football is a constantly evolving sport, often cyclical in nature. Tactical trends come and go as teams continue to adapt and evolve their strategies to stay competitive. The results of this study indicate that teams in the men’s competition are currently lagging behind in effective ball possession strategies, while teams in the women’s competition need to develop more effective solutions when applying a low-possession approach. </a:t>
            </a:r>
            <a:endParaRPr lang="en-IN" dirty="0"/>
          </a:p>
          <a:p>
            <a:endParaRPr lang="en-IN" dirty="0"/>
          </a:p>
          <a:p>
            <a:endParaRPr lang="en-IN" dirty="0"/>
          </a:p>
        </p:txBody>
      </p:sp>
    </p:spTree>
    <p:extLst>
      <p:ext uri="{BB962C8B-B14F-4D97-AF65-F5344CB8AC3E}">
        <p14:creationId xmlns:p14="http://schemas.microsoft.com/office/powerpoint/2010/main" val="11768544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1045</TotalTime>
  <Words>775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Google Sans</vt:lpstr>
      <vt:lpstr>IBM Plex Sans</vt:lpstr>
      <vt:lpstr>Roboto</vt:lpstr>
      <vt:lpstr>Source Sans Pro</vt:lpstr>
      <vt:lpstr>Trebuchet MS</vt:lpstr>
      <vt:lpstr>Wide Latin</vt:lpstr>
      <vt:lpstr>Wingdings 3</vt:lpstr>
      <vt:lpstr>Facet</vt:lpstr>
      <vt:lpstr>FIFA World Cup  Analysis  </vt:lpstr>
      <vt:lpstr>Introduction</vt:lpstr>
      <vt:lpstr>Project Details</vt:lpstr>
      <vt:lpstr>Objective of the Project</vt:lpstr>
      <vt:lpstr>Problem Statement</vt:lpstr>
      <vt:lpstr>Overview of the Project</vt:lpstr>
      <vt:lpstr>Winners Analysis in World Cup</vt:lpstr>
      <vt:lpstr>Important Insights of the Project</vt:lpstr>
      <vt:lpstr>Conclusion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Laptop</dc:creator>
  <cp:lastModifiedBy>hp Laptop</cp:lastModifiedBy>
  <cp:revision>18</cp:revision>
  <dcterms:created xsi:type="dcterms:W3CDTF">2024-06-21T10:59:24Z</dcterms:created>
  <dcterms:modified xsi:type="dcterms:W3CDTF">2024-07-12T11:26:26Z</dcterms:modified>
</cp:coreProperties>
</file>