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8" r:id="rId1"/>
  </p:sldMasterIdLst>
  <p:sldIdLst>
    <p:sldId id="256" r:id="rId2"/>
    <p:sldId id="257" r:id="rId3"/>
    <p:sldId id="260" r:id="rId4"/>
    <p:sldId id="269" r:id="rId5"/>
    <p:sldId id="258" r:id="rId6"/>
    <p:sldId id="263" r:id="rId7"/>
    <p:sldId id="268" r:id="rId8"/>
    <p:sldId id="270" r:id="rId9"/>
    <p:sldId id="265" r:id="rId10"/>
    <p:sldId id="26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2" d="100"/>
          <a:sy n="62" d="100"/>
        </p:scale>
        <p:origin x="82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814FF4-B1F0-4375-8B8A-87ED81D2F2C3}" type="datetimeFigureOut">
              <a:rPr lang="en-IN" smtClean="0"/>
              <a:t>04-07-2024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3199AC-0B6C-4CE9-8617-471E511F2E26}" type="slidenum">
              <a:rPr lang="en-IN" smtClean="0"/>
              <a:t>‹#›</a:t>
            </a:fld>
            <a:endParaRPr lang="en-IN"/>
          </a:p>
        </p:txBody>
      </p:sp>
    </p:spTree>
    <p:extLst>
      <p:ext uri="{BB962C8B-B14F-4D97-AF65-F5344CB8AC3E}">
        <p14:creationId xmlns:p14="http://schemas.microsoft.com/office/powerpoint/2010/main" val="31884218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814FF4-B1F0-4375-8B8A-87ED81D2F2C3}" type="datetimeFigureOut">
              <a:rPr lang="en-IN" smtClean="0"/>
              <a:t>04-07-2024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3199AC-0B6C-4CE9-8617-471E511F2E26}" type="slidenum">
              <a:rPr lang="en-IN" smtClean="0"/>
              <a:t>‹#›</a:t>
            </a:fld>
            <a:endParaRPr lang="en-IN"/>
          </a:p>
        </p:txBody>
      </p:sp>
    </p:spTree>
    <p:extLst>
      <p:ext uri="{BB962C8B-B14F-4D97-AF65-F5344CB8AC3E}">
        <p14:creationId xmlns:p14="http://schemas.microsoft.com/office/powerpoint/2010/main" val="26451030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814FF4-B1F0-4375-8B8A-87ED81D2F2C3}" type="datetimeFigureOut">
              <a:rPr lang="en-IN" smtClean="0"/>
              <a:t>04-07-2024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3199AC-0B6C-4CE9-8617-471E511F2E26}"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6589181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814FF4-B1F0-4375-8B8A-87ED81D2F2C3}" type="datetimeFigureOut">
              <a:rPr lang="en-IN" smtClean="0"/>
              <a:t>04-07-2024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3199AC-0B6C-4CE9-8617-471E511F2E26}" type="slidenum">
              <a:rPr lang="en-IN" smtClean="0"/>
              <a:t>‹#›</a:t>
            </a:fld>
            <a:endParaRPr lang="en-IN"/>
          </a:p>
        </p:txBody>
      </p:sp>
    </p:spTree>
    <p:extLst>
      <p:ext uri="{BB962C8B-B14F-4D97-AF65-F5344CB8AC3E}">
        <p14:creationId xmlns:p14="http://schemas.microsoft.com/office/powerpoint/2010/main" val="894207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814FF4-B1F0-4375-8B8A-87ED81D2F2C3}" type="datetimeFigureOut">
              <a:rPr lang="en-IN" smtClean="0"/>
              <a:t>04-07-2024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3199AC-0B6C-4CE9-8617-471E511F2E26}"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443948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814FF4-B1F0-4375-8B8A-87ED81D2F2C3}" type="datetimeFigureOut">
              <a:rPr lang="en-IN" smtClean="0"/>
              <a:t>04-07-2024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3199AC-0B6C-4CE9-8617-471E511F2E26}" type="slidenum">
              <a:rPr lang="en-IN" smtClean="0"/>
              <a:t>‹#›</a:t>
            </a:fld>
            <a:endParaRPr lang="en-IN"/>
          </a:p>
        </p:txBody>
      </p:sp>
    </p:spTree>
    <p:extLst>
      <p:ext uri="{BB962C8B-B14F-4D97-AF65-F5344CB8AC3E}">
        <p14:creationId xmlns:p14="http://schemas.microsoft.com/office/powerpoint/2010/main" val="41781519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814FF4-B1F0-4375-8B8A-87ED81D2F2C3}" type="datetimeFigureOut">
              <a:rPr lang="en-IN" smtClean="0"/>
              <a:t>04-07-2024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3199AC-0B6C-4CE9-8617-471E511F2E26}" type="slidenum">
              <a:rPr lang="en-IN" smtClean="0"/>
              <a:t>‹#›</a:t>
            </a:fld>
            <a:endParaRPr lang="en-IN"/>
          </a:p>
        </p:txBody>
      </p:sp>
    </p:spTree>
    <p:extLst>
      <p:ext uri="{BB962C8B-B14F-4D97-AF65-F5344CB8AC3E}">
        <p14:creationId xmlns:p14="http://schemas.microsoft.com/office/powerpoint/2010/main" val="2700391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814FF4-B1F0-4375-8B8A-87ED81D2F2C3}" type="datetimeFigureOut">
              <a:rPr lang="en-IN" smtClean="0"/>
              <a:t>04-07-2024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3199AC-0B6C-4CE9-8617-471E511F2E26}" type="slidenum">
              <a:rPr lang="en-IN" smtClean="0"/>
              <a:t>‹#›</a:t>
            </a:fld>
            <a:endParaRPr lang="en-IN"/>
          </a:p>
        </p:txBody>
      </p:sp>
    </p:spTree>
    <p:extLst>
      <p:ext uri="{BB962C8B-B14F-4D97-AF65-F5344CB8AC3E}">
        <p14:creationId xmlns:p14="http://schemas.microsoft.com/office/powerpoint/2010/main" val="17696122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814FF4-B1F0-4375-8B8A-87ED81D2F2C3}" type="datetimeFigureOut">
              <a:rPr lang="en-IN" smtClean="0"/>
              <a:t>04-07-2024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3199AC-0B6C-4CE9-8617-471E511F2E26}" type="slidenum">
              <a:rPr lang="en-IN" smtClean="0"/>
              <a:t>‹#›</a:t>
            </a:fld>
            <a:endParaRPr lang="en-IN"/>
          </a:p>
        </p:txBody>
      </p:sp>
    </p:spTree>
    <p:extLst>
      <p:ext uri="{BB962C8B-B14F-4D97-AF65-F5344CB8AC3E}">
        <p14:creationId xmlns:p14="http://schemas.microsoft.com/office/powerpoint/2010/main" val="38432812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814FF4-B1F0-4375-8B8A-87ED81D2F2C3}" type="datetimeFigureOut">
              <a:rPr lang="en-IN" smtClean="0"/>
              <a:t>04-07-2024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3199AC-0B6C-4CE9-8617-471E511F2E26}" type="slidenum">
              <a:rPr lang="en-IN" smtClean="0"/>
              <a:t>‹#›</a:t>
            </a:fld>
            <a:endParaRPr lang="en-IN"/>
          </a:p>
        </p:txBody>
      </p:sp>
    </p:spTree>
    <p:extLst>
      <p:ext uri="{BB962C8B-B14F-4D97-AF65-F5344CB8AC3E}">
        <p14:creationId xmlns:p14="http://schemas.microsoft.com/office/powerpoint/2010/main" val="26502574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814FF4-B1F0-4375-8B8A-87ED81D2F2C3}" type="datetimeFigureOut">
              <a:rPr lang="en-IN" smtClean="0"/>
              <a:t>04-07-2024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33199AC-0B6C-4CE9-8617-471E511F2E26}" type="slidenum">
              <a:rPr lang="en-IN" smtClean="0"/>
              <a:t>‹#›</a:t>
            </a:fld>
            <a:endParaRPr lang="en-IN"/>
          </a:p>
        </p:txBody>
      </p:sp>
    </p:spTree>
    <p:extLst>
      <p:ext uri="{BB962C8B-B14F-4D97-AF65-F5344CB8AC3E}">
        <p14:creationId xmlns:p14="http://schemas.microsoft.com/office/powerpoint/2010/main" val="15547000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814FF4-B1F0-4375-8B8A-87ED81D2F2C3}" type="datetimeFigureOut">
              <a:rPr lang="en-IN" smtClean="0"/>
              <a:t>04-07-2024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33199AC-0B6C-4CE9-8617-471E511F2E26}" type="slidenum">
              <a:rPr lang="en-IN" smtClean="0"/>
              <a:t>‹#›</a:t>
            </a:fld>
            <a:endParaRPr lang="en-IN"/>
          </a:p>
        </p:txBody>
      </p:sp>
    </p:spTree>
    <p:extLst>
      <p:ext uri="{BB962C8B-B14F-4D97-AF65-F5344CB8AC3E}">
        <p14:creationId xmlns:p14="http://schemas.microsoft.com/office/powerpoint/2010/main" val="8493505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814FF4-B1F0-4375-8B8A-87ED81D2F2C3}" type="datetimeFigureOut">
              <a:rPr lang="en-IN" smtClean="0"/>
              <a:t>04-07-2024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33199AC-0B6C-4CE9-8617-471E511F2E26}" type="slidenum">
              <a:rPr lang="en-IN" smtClean="0"/>
              <a:t>‹#›</a:t>
            </a:fld>
            <a:endParaRPr lang="en-IN"/>
          </a:p>
        </p:txBody>
      </p:sp>
    </p:spTree>
    <p:extLst>
      <p:ext uri="{BB962C8B-B14F-4D97-AF65-F5344CB8AC3E}">
        <p14:creationId xmlns:p14="http://schemas.microsoft.com/office/powerpoint/2010/main" val="31400663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814FF4-B1F0-4375-8B8A-87ED81D2F2C3}" type="datetimeFigureOut">
              <a:rPr lang="en-IN" smtClean="0"/>
              <a:t>04-07-2024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33199AC-0B6C-4CE9-8617-471E511F2E26}" type="slidenum">
              <a:rPr lang="en-IN" smtClean="0"/>
              <a:t>‹#›</a:t>
            </a:fld>
            <a:endParaRPr lang="en-IN"/>
          </a:p>
        </p:txBody>
      </p:sp>
    </p:spTree>
    <p:extLst>
      <p:ext uri="{BB962C8B-B14F-4D97-AF65-F5344CB8AC3E}">
        <p14:creationId xmlns:p14="http://schemas.microsoft.com/office/powerpoint/2010/main" val="39883152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814FF4-B1F0-4375-8B8A-87ED81D2F2C3}" type="datetimeFigureOut">
              <a:rPr lang="en-IN" smtClean="0"/>
              <a:t>04-07-2024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33199AC-0B6C-4CE9-8617-471E511F2E26}" type="slidenum">
              <a:rPr lang="en-IN" smtClean="0"/>
              <a:t>‹#›</a:t>
            </a:fld>
            <a:endParaRPr lang="en-IN"/>
          </a:p>
        </p:txBody>
      </p:sp>
    </p:spTree>
    <p:extLst>
      <p:ext uri="{BB962C8B-B14F-4D97-AF65-F5344CB8AC3E}">
        <p14:creationId xmlns:p14="http://schemas.microsoft.com/office/powerpoint/2010/main" val="263475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814FF4-B1F0-4375-8B8A-87ED81D2F2C3}" type="datetimeFigureOut">
              <a:rPr lang="en-IN" smtClean="0"/>
              <a:t>04-07-2024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33199AC-0B6C-4CE9-8617-471E511F2E26}" type="slidenum">
              <a:rPr lang="en-IN" smtClean="0"/>
              <a:t>‹#›</a:t>
            </a:fld>
            <a:endParaRPr lang="en-IN"/>
          </a:p>
        </p:txBody>
      </p:sp>
    </p:spTree>
    <p:extLst>
      <p:ext uri="{BB962C8B-B14F-4D97-AF65-F5344CB8AC3E}">
        <p14:creationId xmlns:p14="http://schemas.microsoft.com/office/powerpoint/2010/main" val="13335816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7814FF4-B1F0-4375-8B8A-87ED81D2F2C3}" type="datetimeFigureOut">
              <a:rPr lang="en-IN" smtClean="0"/>
              <a:t>04-07-2024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33199AC-0B6C-4CE9-8617-471E511F2E26}" type="slidenum">
              <a:rPr lang="en-IN" smtClean="0"/>
              <a:t>‹#›</a:t>
            </a:fld>
            <a:endParaRPr lang="en-IN"/>
          </a:p>
        </p:txBody>
      </p:sp>
    </p:spTree>
    <p:extLst>
      <p:ext uri="{BB962C8B-B14F-4D97-AF65-F5344CB8AC3E}">
        <p14:creationId xmlns:p14="http://schemas.microsoft.com/office/powerpoint/2010/main" val="318717299"/>
      </p:ext>
    </p:extLst>
  </p:cSld>
  <p:clrMap bg1="lt1" tx1="dk1" bg2="lt2" tx2="dk2" accent1="accent1" accent2="accent2" accent3="accent3" accent4="accent4" accent5="accent5" accent6="accent6" hlink="hlink" folHlink="folHlink"/>
  <p:sldLayoutIdLst>
    <p:sldLayoutId id="2147483879" r:id="rId1"/>
    <p:sldLayoutId id="2147483880" r:id="rId2"/>
    <p:sldLayoutId id="2147483881" r:id="rId3"/>
    <p:sldLayoutId id="2147483882" r:id="rId4"/>
    <p:sldLayoutId id="2147483883" r:id="rId5"/>
    <p:sldLayoutId id="2147483884" r:id="rId6"/>
    <p:sldLayoutId id="2147483885" r:id="rId7"/>
    <p:sldLayoutId id="2147483886" r:id="rId8"/>
    <p:sldLayoutId id="2147483887" r:id="rId9"/>
    <p:sldLayoutId id="2147483888" r:id="rId10"/>
    <p:sldLayoutId id="2147483889" r:id="rId11"/>
    <p:sldLayoutId id="2147483890" r:id="rId12"/>
    <p:sldLayoutId id="2147483891" r:id="rId13"/>
    <p:sldLayoutId id="2147483892" r:id="rId14"/>
    <p:sldLayoutId id="2147483893" r:id="rId15"/>
    <p:sldLayoutId id="214748389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30CC2-74CB-A8C6-819E-3498B20D41CE}"/>
              </a:ext>
            </a:extLst>
          </p:cNvPr>
          <p:cNvSpPr>
            <a:spLocks noGrp="1"/>
          </p:cNvSpPr>
          <p:nvPr>
            <p:ph type="ctrTitle" idx="4294967295"/>
          </p:nvPr>
        </p:nvSpPr>
        <p:spPr>
          <a:xfrm>
            <a:off x="575353" y="554804"/>
            <a:ext cx="8825501" cy="3020603"/>
          </a:xfrm>
        </p:spPr>
        <p:txBody>
          <a:bodyPr>
            <a:noAutofit/>
          </a:bodyPr>
          <a:lstStyle/>
          <a:p>
            <a:pPr algn="ctr"/>
            <a:r>
              <a:rPr lang="en-US" sz="6000" dirty="0">
                <a:solidFill>
                  <a:srgbClr val="C00000"/>
                </a:solidFill>
              </a:rPr>
              <a:t>Foreign Direct Investment (FDI) Analytics Project</a:t>
            </a:r>
            <a:br>
              <a:rPr lang="en-US" sz="6000" dirty="0">
                <a:solidFill>
                  <a:srgbClr val="C00000"/>
                </a:solidFill>
              </a:rPr>
            </a:br>
            <a:endParaRPr lang="en-IN" sz="6000" dirty="0">
              <a:solidFill>
                <a:srgbClr val="C00000"/>
              </a:solidFill>
            </a:endParaRPr>
          </a:p>
        </p:txBody>
      </p:sp>
      <p:pic>
        <p:nvPicPr>
          <p:cNvPr id="7" name="Picture 6">
            <a:extLst>
              <a:ext uri="{FF2B5EF4-FFF2-40B4-BE49-F238E27FC236}">
                <a16:creationId xmlns:a16="http://schemas.microsoft.com/office/drawing/2014/main" id="{C6B3C826-608D-B0E0-6A69-612AB711E3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56907" y="3899703"/>
            <a:ext cx="3821988" cy="1982913"/>
          </a:xfrm>
          <a:prstGeom prst="rect">
            <a:avLst/>
          </a:prstGeom>
        </p:spPr>
      </p:pic>
    </p:spTree>
    <p:extLst>
      <p:ext uri="{BB962C8B-B14F-4D97-AF65-F5344CB8AC3E}">
        <p14:creationId xmlns:p14="http://schemas.microsoft.com/office/powerpoint/2010/main" val="31713133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4562401-0A1C-E041-60BA-A5C402353B2E}"/>
              </a:ext>
            </a:extLst>
          </p:cNvPr>
          <p:cNvSpPr txBox="1"/>
          <p:nvPr/>
        </p:nvSpPr>
        <p:spPr>
          <a:xfrm>
            <a:off x="297952" y="1202951"/>
            <a:ext cx="8835775" cy="1015663"/>
          </a:xfrm>
          <a:prstGeom prst="rect">
            <a:avLst/>
          </a:prstGeom>
          <a:noFill/>
        </p:spPr>
        <p:txBody>
          <a:bodyPr wrap="square" rtlCol="0">
            <a:spAutoFit/>
          </a:bodyPr>
          <a:lstStyle/>
          <a:p>
            <a:pPr algn="ctr"/>
            <a:r>
              <a:rPr lang="en-IN" sz="6000" dirty="0">
                <a:solidFill>
                  <a:srgbClr val="C00000"/>
                </a:solidFill>
                <a:latin typeface="Wide Latin" panose="020A0A07050505020404" pitchFamily="18" charset="0"/>
              </a:rPr>
              <a:t>Thank You</a:t>
            </a:r>
          </a:p>
        </p:txBody>
      </p:sp>
      <p:sp>
        <p:nvSpPr>
          <p:cNvPr id="5" name="TextBox 4">
            <a:extLst>
              <a:ext uri="{FF2B5EF4-FFF2-40B4-BE49-F238E27FC236}">
                <a16:creationId xmlns:a16="http://schemas.microsoft.com/office/drawing/2014/main" id="{B292EBB3-665E-CCE4-BFE2-85ADA7FB433F}"/>
              </a:ext>
            </a:extLst>
          </p:cNvPr>
          <p:cNvSpPr txBox="1"/>
          <p:nvPr/>
        </p:nvSpPr>
        <p:spPr>
          <a:xfrm>
            <a:off x="3760342" y="4639386"/>
            <a:ext cx="5373385" cy="1200329"/>
          </a:xfrm>
          <a:prstGeom prst="rect">
            <a:avLst/>
          </a:prstGeom>
          <a:noFill/>
        </p:spPr>
        <p:txBody>
          <a:bodyPr wrap="square" rtlCol="0">
            <a:spAutoFit/>
          </a:bodyPr>
          <a:lstStyle/>
          <a:p>
            <a:r>
              <a:rPr lang="en-IN" sz="2400" dirty="0"/>
              <a:t>Detailed Project Report Submitted by</a:t>
            </a:r>
          </a:p>
          <a:p>
            <a:r>
              <a:rPr lang="en-IN" sz="2400" dirty="0"/>
              <a:t>							Deepak Gupta	</a:t>
            </a:r>
          </a:p>
        </p:txBody>
      </p:sp>
      <p:pic>
        <p:nvPicPr>
          <p:cNvPr id="7" name="Picture 6">
            <a:extLst>
              <a:ext uri="{FF2B5EF4-FFF2-40B4-BE49-F238E27FC236}">
                <a16:creationId xmlns:a16="http://schemas.microsoft.com/office/drawing/2014/main" id="{2AF69705-FC96-1DEA-438F-52679EF0B6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8500" y="2465798"/>
            <a:ext cx="3049284" cy="1744680"/>
          </a:xfrm>
          <a:prstGeom prst="rect">
            <a:avLst/>
          </a:prstGeom>
        </p:spPr>
      </p:pic>
    </p:spTree>
    <p:extLst>
      <p:ext uri="{BB962C8B-B14F-4D97-AF65-F5344CB8AC3E}">
        <p14:creationId xmlns:p14="http://schemas.microsoft.com/office/powerpoint/2010/main" val="31042494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4D4FB-5E3F-B329-B0EF-EBB2F631E822}"/>
              </a:ext>
            </a:extLst>
          </p:cNvPr>
          <p:cNvSpPr>
            <a:spLocks noGrp="1"/>
          </p:cNvSpPr>
          <p:nvPr>
            <p:ph type="title"/>
          </p:nvPr>
        </p:nvSpPr>
        <p:spPr>
          <a:xfrm>
            <a:off x="677334" y="380144"/>
            <a:ext cx="8596668" cy="1273995"/>
          </a:xfrm>
        </p:spPr>
        <p:txBody>
          <a:bodyPr>
            <a:normAutofit/>
          </a:bodyPr>
          <a:lstStyle/>
          <a:p>
            <a:pPr algn="ctr"/>
            <a:r>
              <a:rPr lang="en-IN" sz="4000" dirty="0">
                <a:solidFill>
                  <a:srgbClr val="C00000"/>
                </a:solidFill>
              </a:rPr>
              <a:t>Introduction</a:t>
            </a:r>
          </a:p>
        </p:txBody>
      </p:sp>
      <p:sp>
        <p:nvSpPr>
          <p:cNvPr id="3" name="Content Placeholder 2">
            <a:extLst>
              <a:ext uri="{FF2B5EF4-FFF2-40B4-BE49-F238E27FC236}">
                <a16:creationId xmlns:a16="http://schemas.microsoft.com/office/drawing/2014/main" id="{AE1D0C23-1E95-C8B1-645F-4855B6B9922A}"/>
              </a:ext>
            </a:extLst>
          </p:cNvPr>
          <p:cNvSpPr>
            <a:spLocks noGrp="1"/>
          </p:cNvSpPr>
          <p:nvPr>
            <p:ph idx="1"/>
          </p:nvPr>
        </p:nvSpPr>
        <p:spPr>
          <a:xfrm>
            <a:off x="575353" y="1181528"/>
            <a:ext cx="8698649" cy="5178175"/>
          </a:xfrm>
        </p:spPr>
        <p:txBody>
          <a:bodyPr>
            <a:normAutofit/>
          </a:bodyPr>
          <a:lstStyle/>
          <a:p>
            <a:pPr marL="0" indent="0" algn="just">
              <a:buNone/>
            </a:pPr>
            <a:r>
              <a:rPr lang="en-US" dirty="0">
                <a:solidFill>
                  <a:schemeClr val="tx1"/>
                </a:solidFill>
              </a:rPr>
              <a:t>My name is Deepak Gupta and I am work in Unified Mentor Pvt. Ltd. as a Data Scientist intern. I am select this project during the internship because I feel this is a very interesting project for learn something new skills for my future. This project is related to Finance domain.</a:t>
            </a:r>
          </a:p>
          <a:p>
            <a:pPr marL="0" indent="0" algn="just">
              <a:buNone/>
            </a:pPr>
            <a:r>
              <a:rPr lang="en-US" dirty="0">
                <a:solidFill>
                  <a:schemeClr val="tx1"/>
                </a:solidFill>
              </a:rPr>
              <a:t>Foreign Direct Investment (FDI) is when a company takes controlling ownership of a business in another country, allowing them to be directly involved in its day-to-day operations. In India, net FDI flows dropped by 62.17% in 2023-24 (FY24) to $10.58 billion, the lowest since 2007. This was due to higher capital repatriation and Indian companies investing abroad. The amount being taken out of India by foreign companies has been increasing for longer then the amount invested has been falling. In, FY2029-20, the amount repatriated or disinvested was $18.4 billion, increasing to $44.4 billion in FY24.</a:t>
            </a:r>
          </a:p>
          <a:p>
            <a:pPr marL="0" indent="0" algn="just">
              <a:buNone/>
            </a:pPr>
            <a:r>
              <a:rPr lang="en-US" dirty="0">
                <a:solidFill>
                  <a:schemeClr val="tx1"/>
                </a:solidFill>
              </a:rPr>
              <a:t>Some sectors that have attracted FDI in India include:- Infrastructure, Electronics system design and manufacturing, Information technology, Automotive, Pharmaceuticals, Service, Railways, Chemicals, Textile, Airlines, and Aerospace.</a:t>
            </a:r>
          </a:p>
          <a:p>
            <a:pPr marL="0" indent="0" algn="just">
              <a:buNone/>
            </a:pPr>
            <a:endParaRPr lang="en-US" dirty="0">
              <a:solidFill>
                <a:schemeClr val="tx1"/>
              </a:solidFill>
            </a:endParaRPr>
          </a:p>
        </p:txBody>
      </p:sp>
    </p:spTree>
    <p:extLst>
      <p:ext uri="{BB962C8B-B14F-4D97-AF65-F5344CB8AC3E}">
        <p14:creationId xmlns:p14="http://schemas.microsoft.com/office/powerpoint/2010/main" val="17228323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80176-DEF9-77D6-3EC5-26EB07237134}"/>
              </a:ext>
            </a:extLst>
          </p:cNvPr>
          <p:cNvSpPr>
            <a:spLocks noGrp="1"/>
          </p:cNvSpPr>
          <p:nvPr>
            <p:ph type="title"/>
          </p:nvPr>
        </p:nvSpPr>
        <p:spPr>
          <a:xfrm>
            <a:off x="677334" y="359596"/>
            <a:ext cx="8596668" cy="1570804"/>
          </a:xfrm>
        </p:spPr>
        <p:txBody>
          <a:bodyPr>
            <a:normAutofit/>
          </a:bodyPr>
          <a:lstStyle/>
          <a:p>
            <a:pPr algn="ctr"/>
            <a:r>
              <a:rPr lang="en-IN" sz="4000" dirty="0">
                <a:solidFill>
                  <a:srgbClr val="C00000"/>
                </a:solidFill>
              </a:rPr>
              <a:t>Project Details</a:t>
            </a:r>
          </a:p>
        </p:txBody>
      </p:sp>
      <p:graphicFrame>
        <p:nvGraphicFramePr>
          <p:cNvPr id="4" name="Content Placeholder 3">
            <a:extLst>
              <a:ext uri="{FF2B5EF4-FFF2-40B4-BE49-F238E27FC236}">
                <a16:creationId xmlns:a16="http://schemas.microsoft.com/office/drawing/2014/main" id="{7C34CE4A-EAF3-C6D5-E14F-0250BFFFEF86}"/>
              </a:ext>
            </a:extLst>
          </p:cNvPr>
          <p:cNvGraphicFramePr>
            <a:graphicFrameLocks noGrp="1"/>
          </p:cNvGraphicFramePr>
          <p:nvPr>
            <p:ph idx="1"/>
            <p:extLst>
              <p:ext uri="{D42A27DB-BD31-4B8C-83A1-F6EECF244321}">
                <p14:modId xmlns:p14="http://schemas.microsoft.com/office/powerpoint/2010/main" val="3097137617"/>
              </p:ext>
            </p:extLst>
          </p:nvPr>
        </p:nvGraphicFramePr>
        <p:xfrm>
          <a:off x="408689" y="1458931"/>
          <a:ext cx="9133958" cy="4048019"/>
        </p:xfrm>
        <a:graphic>
          <a:graphicData uri="http://schemas.openxmlformats.org/drawingml/2006/table">
            <a:tbl>
              <a:tblPr firstRow="1" bandRow="1">
                <a:tableStyleId>{18603FDC-E32A-4AB5-989C-0864C3EAD2B8}</a:tableStyleId>
              </a:tblPr>
              <a:tblGrid>
                <a:gridCol w="3000286">
                  <a:extLst>
                    <a:ext uri="{9D8B030D-6E8A-4147-A177-3AD203B41FA5}">
                      <a16:colId xmlns:a16="http://schemas.microsoft.com/office/drawing/2014/main" val="1933860315"/>
                    </a:ext>
                  </a:extLst>
                </a:gridCol>
                <a:gridCol w="6133672">
                  <a:extLst>
                    <a:ext uri="{9D8B030D-6E8A-4147-A177-3AD203B41FA5}">
                      <a16:colId xmlns:a16="http://schemas.microsoft.com/office/drawing/2014/main" val="3439276054"/>
                    </a:ext>
                  </a:extLst>
                </a:gridCol>
              </a:tblGrid>
              <a:tr h="924466">
                <a:tc>
                  <a:txBody>
                    <a:bodyPr/>
                    <a:lstStyle/>
                    <a:p>
                      <a:r>
                        <a:rPr lang="en-IN" b="1" dirty="0">
                          <a:solidFill>
                            <a:schemeClr val="tx1"/>
                          </a:solidFill>
                        </a:rPr>
                        <a:t>Project Title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r>
                        <a:rPr lang="en-IN" b="0" dirty="0">
                          <a:solidFill>
                            <a:schemeClr val="tx1"/>
                          </a:solidFill>
                        </a:rPr>
                        <a:t>Foreign Direct Investment (FDI) Analytics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2125601585"/>
                  </a:ext>
                </a:extLst>
              </a:tr>
              <a:tr h="761181">
                <a:tc>
                  <a:txBody>
                    <a:bodyPr/>
                    <a:lstStyle/>
                    <a:p>
                      <a:r>
                        <a:rPr lang="en-IN" b="1" dirty="0">
                          <a:solidFill>
                            <a:schemeClr val="tx1"/>
                          </a:solidFill>
                        </a:rPr>
                        <a:t>Technologies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r>
                        <a:rPr lang="en-IN" dirty="0">
                          <a:solidFill>
                            <a:schemeClr val="tx1"/>
                          </a:solidFill>
                        </a:rPr>
                        <a:t>Data Science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079032325"/>
                  </a:ext>
                </a:extLst>
              </a:tr>
              <a:tr h="761181">
                <a:tc>
                  <a:txBody>
                    <a:bodyPr/>
                    <a:lstStyle/>
                    <a:p>
                      <a:r>
                        <a:rPr lang="en-IN" b="1" dirty="0">
                          <a:solidFill>
                            <a:schemeClr val="tx1"/>
                          </a:solidFill>
                        </a:rPr>
                        <a:t>Domain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r>
                        <a:rPr lang="en-US" dirty="0">
                          <a:solidFill>
                            <a:schemeClr val="tx1"/>
                          </a:solidFill>
                        </a:rPr>
                        <a:t>Finance</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854191222"/>
                  </a:ext>
                </a:extLst>
              </a:tr>
              <a:tr h="761181">
                <a:tc>
                  <a:txBody>
                    <a:bodyPr/>
                    <a:lstStyle/>
                    <a:p>
                      <a:r>
                        <a:rPr lang="en-IN" b="1" dirty="0">
                          <a:solidFill>
                            <a:schemeClr val="tx1"/>
                          </a:solidFill>
                        </a:rPr>
                        <a:t>Project Difficulties Level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r>
                        <a:rPr lang="en-IN" dirty="0">
                          <a:solidFill>
                            <a:schemeClr val="tx1"/>
                          </a:solidFill>
                        </a:rPr>
                        <a:t>Intermediate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4152858848"/>
                  </a:ext>
                </a:extLst>
              </a:tr>
              <a:tr h="840010">
                <a:tc>
                  <a:txBody>
                    <a:bodyPr/>
                    <a:lstStyle/>
                    <a:p>
                      <a:r>
                        <a:rPr lang="en-IN" b="1" dirty="0">
                          <a:solidFill>
                            <a:schemeClr val="tx1"/>
                          </a:solidFill>
                        </a:rPr>
                        <a:t>Tools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r>
                        <a:rPr lang="en-IN" dirty="0">
                          <a:solidFill>
                            <a:schemeClr val="tx1"/>
                          </a:solidFill>
                        </a:rPr>
                        <a:t>Python (Jupiter Notebook), Microsoft PowerBI, Microsoft Power Point, and Microsoft Excel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864654183"/>
                  </a:ext>
                </a:extLst>
              </a:tr>
            </a:tbl>
          </a:graphicData>
        </a:graphic>
      </p:graphicFrame>
    </p:spTree>
    <p:extLst>
      <p:ext uri="{BB962C8B-B14F-4D97-AF65-F5344CB8AC3E}">
        <p14:creationId xmlns:p14="http://schemas.microsoft.com/office/powerpoint/2010/main" val="29585742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864F2-3751-AC41-4AB0-1E3B73D63BBD}"/>
              </a:ext>
            </a:extLst>
          </p:cNvPr>
          <p:cNvSpPr>
            <a:spLocks noGrp="1"/>
          </p:cNvSpPr>
          <p:nvPr>
            <p:ph type="title"/>
          </p:nvPr>
        </p:nvSpPr>
        <p:spPr>
          <a:xfrm>
            <a:off x="677334" y="390418"/>
            <a:ext cx="8596668" cy="1539982"/>
          </a:xfrm>
        </p:spPr>
        <p:txBody>
          <a:bodyPr>
            <a:normAutofit/>
          </a:bodyPr>
          <a:lstStyle/>
          <a:p>
            <a:pPr algn="ctr"/>
            <a:r>
              <a:rPr lang="en-IN" sz="4000" dirty="0">
                <a:solidFill>
                  <a:srgbClr val="C00000"/>
                </a:solidFill>
              </a:rPr>
              <a:t>Objective of the Report</a:t>
            </a:r>
            <a:endParaRPr lang="en-IN" sz="4000" dirty="0"/>
          </a:p>
        </p:txBody>
      </p:sp>
      <p:sp>
        <p:nvSpPr>
          <p:cNvPr id="3" name="Content Placeholder 2">
            <a:extLst>
              <a:ext uri="{FF2B5EF4-FFF2-40B4-BE49-F238E27FC236}">
                <a16:creationId xmlns:a16="http://schemas.microsoft.com/office/drawing/2014/main" id="{E46A7FBE-2BE3-E780-2D73-A0FBE61C7695}"/>
              </a:ext>
            </a:extLst>
          </p:cNvPr>
          <p:cNvSpPr>
            <a:spLocks noGrp="1"/>
          </p:cNvSpPr>
          <p:nvPr>
            <p:ph idx="1"/>
          </p:nvPr>
        </p:nvSpPr>
        <p:spPr>
          <a:xfrm>
            <a:off x="677334" y="1304819"/>
            <a:ext cx="8596668" cy="4736544"/>
          </a:xfrm>
        </p:spPr>
        <p:txBody>
          <a:bodyPr/>
          <a:lstStyle/>
          <a:p>
            <a:pPr algn="just">
              <a:buFont typeface="Wingdings" panose="05000000000000000000" pitchFamily="2" charset="2"/>
              <a:buChar char="Ø"/>
            </a:pPr>
            <a:r>
              <a:rPr lang="en-IN" dirty="0"/>
              <a:t>To know the flow of the investment in India.</a:t>
            </a:r>
          </a:p>
          <a:p>
            <a:pPr algn="just">
              <a:buFont typeface="Wingdings" panose="05000000000000000000" pitchFamily="2" charset="2"/>
              <a:buChar char="Ø"/>
            </a:pPr>
            <a:r>
              <a:rPr lang="en-IN" dirty="0"/>
              <a:t>To know How can India grow by investment?</a:t>
            </a:r>
          </a:p>
          <a:p>
            <a:pPr algn="just">
              <a:buFont typeface="Wingdings" panose="05000000000000000000" pitchFamily="2" charset="2"/>
              <a:buChar char="Ø"/>
            </a:pPr>
            <a:r>
              <a:rPr lang="en-IN" dirty="0"/>
              <a:t>To Examine the trends and patterns in the FDI across different sectors and from different countries in India.</a:t>
            </a:r>
          </a:p>
          <a:p>
            <a:pPr algn="just">
              <a:buFont typeface="Wingdings" panose="05000000000000000000" pitchFamily="2" charset="2"/>
              <a:buChar char="Ø"/>
            </a:pPr>
            <a:r>
              <a:rPr lang="en-IN" dirty="0"/>
              <a:t>To know In which sector we can get more foreign currency in terms of investment in India?</a:t>
            </a:r>
          </a:p>
          <a:p>
            <a:pPr algn="just">
              <a:buFont typeface="Wingdings" panose="05000000000000000000" pitchFamily="2" charset="2"/>
              <a:buChar char="Ø"/>
            </a:pPr>
            <a:r>
              <a:rPr lang="en-IN" dirty="0"/>
              <a:t>To know which country is safe to invest?</a:t>
            </a:r>
          </a:p>
          <a:p>
            <a:pPr algn="just">
              <a:buFont typeface="Wingdings" panose="05000000000000000000" pitchFamily="2" charset="2"/>
              <a:buChar char="Ø"/>
            </a:pPr>
            <a:r>
              <a:rPr lang="en-IN" dirty="0"/>
              <a:t>To know How much to invest in a developed country or in a developing?</a:t>
            </a:r>
          </a:p>
          <a:p>
            <a:pPr algn="just">
              <a:buFont typeface="Wingdings" panose="05000000000000000000" pitchFamily="2" charset="2"/>
              <a:buChar char="Ø"/>
            </a:pPr>
            <a:r>
              <a:rPr lang="en-IN" dirty="0"/>
              <a:t>To know Which sector is good for investment?</a:t>
            </a:r>
          </a:p>
          <a:p>
            <a:pPr algn="just">
              <a:buFont typeface="Wingdings" panose="05000000000000000000" pitchFamily="2" charset="2"/>
              <a:buChar char="Ø"/>
            </a:pPr>
            <a:r>
              <a:rPr lang="en-IN" dirty="0"/>
              <a:t>To know the reason for investment in India?</a:t>
            </a:r>
          </a:p>
          <a:p>
            <a:pPr algn="just">
              <a:buFont typeface="Wingdings" panose="05000000000000000000" pitchFamily="2" charset="2"/>
              <a:buChar char="Ø"/>
            </a:pPr>
            <a:endParaRPr lang="en-IN" dirty="0"/>
          </a:p>
        </p:txBody>
      </p:sp>
    </p:spTree>
    <p:extLst>
      <p:ext uri="{BB962C8B-B14F-4D97-AF65-F5344CB8AC3E}">
        <p14:creationId xmlns:p14="http://schemas.microsoft.com/office/powerpoint/2010/main" val="2889096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B5D7C-5ADA-6072-E3ED-C0D1E6A777AA}"/>
              </a:ext>
            </a:extLst>
          </p:cNvPr>
          <p:cNvSpPr>
            <a:spLocks noGrp="1"/>
          </p:cNvSpPr>
          <p:nvPr>
            <p:ph type="title"/>
          </p:nvPr>
        </p:nvSpPr>
        <p:spPr/>
        <p:txBody>
          <a:bodyPr>
            <a:normAutofit/>
          </a:bodyPr>
          <a:lstStyle/>
          <a:p>
            <a:pPr algn="ctr"/>
            <a:r>
              <a:rPr lang="en-IN" sz="4000" dirty="0">
                <a:solidFill>
                  <a:srgbClr val="C00000"/>
                </a:solidFill>
              </a:rPr>
              <a:t>Problem Statement</a:t>
            </a:r>
          </a:p>
        </p:txBody>
      </p:sp>
      <p:sp>
        <p:nvSpPr>
          <p:cNvPr id="3" name="Content Placeholder 2">
            <a:extLst>
              <a:ext uri="{FF2B5EF4-FFF2-40B4-BE49-F238E27FC236}">
                <a16:creationId xmlns:a16="http://schemas.microsoft.com/office/drawing/2014/main" id="{2DF6485E-7697-2136-335A-57D33911AD2E}"/>
              </a:ext>
            </a:extLst>
          </p:cNvPr>
          <p:cNvSpPr>
            <a:spLocks noGrp="1"/>
          </p:cNvSpPr>
          <p:nvPr>
            <p:ph idx="1"/>
          </p:nvPr>
        </p:nvSpPr>
        <p:spPr>
          <a:xfrm>
            <a:off x="677334" y="1520575"/>
            <a:ext cx="8596668" cy="4727825"/>
          </a:xfrm>
        </p:spPr>
        <p:txBody>
          <a:bodyPr>
            <a:normAutofit/>
          </a:bodyPr>
          <a:lstStyle/>
          <a:p>
            <a:pPr algn="l"/>
            <a:r>
              <a:rPr lang="en-US" sz="1800" b="0" i="0" u="none" strike="noStrike" baseline="0" dirty="0">
                <a:latin typeface="ArialMT"/>
              </a:rPr>
              <a:t>Investment is a game of understanding historic data of investment objects under different events but it is still a game of chances to minimize the risk we apply analytics to find the equilibrium investment.</a:t>
            </a:r>
          </a:p>
          <a:p>
            <a:pPr algn="l"/>
            <a:r>
              <a:rPr lang="en-US" sz="1800" b="0" i="0" u="none" strike="noStrike" baseline="0" dirty="0">
                <a:latin typeface="ArialMT"/>
              </a:rPr>
              <a:t>To understand the Foreign direct investment in India for the last 17 years from 2000-01 to 2016-17. This dataset contains sector and financial year-wise data of FDI in India Sector-wise investment analysis Year-wise investment analysis.</a:t>
            </a:r>
          </a:p>
          <a:p>
            <a:pPr algn="l"/>
            <a:r>
              <a:rPr lang="en-US" sz="1800" b="0" i="0" u="none" strike="noStrike" baseline="0" dirty="0">
                <a:latin typeface="ArialMT"/>
              </a:rPr>
              <a:t>Find key metrics and factors and show the meaningful relationships between attributes. </a:t>
            </a:r>
            <a:endParaRPr lang="en-IN" dirty="0"/>
          </a:p>
        </p:txBody>
      </p:sp>
    </p:spTree>
    <p:extLst>
      <p:ext uri="{BB962C8B-B14F-4D97-AF65-F5344CB8AC3E}">
        <p14:creationId xmlns:p14="http://schemas.microsoft.com/office/powerpoint/2010/main" val="22924315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0AAB2-8AED-10CC-93A9-901B3C20B385}"/>
              </a:ext>
            </a:extLst>
          </p:cNvPr>
          <p:cNvSpPr>
            <a:spLocks noGrp="1"/>
          </p:cNvSpPr>
          <p:nvPr>
            <p:ph type="title"/>
          </p:nvPr>
        </p:nvSpPr>
        <p:spPr>
          <a:xfrm>
            <a:off x="677334" y="267128"/>
            <a:ext cx="8596668" cy="1839074"/>
          </a:xfrm>
        </p:spPr>
        <p:txBody>
          <a:bodyPr>
            <a:noAutofit/>
          </a:bodyPr>
          <a:lstStyle/>
          <a:p>
            <a:pPr algn="ctr"/>
            <a:r>
              <a:rPr lang="en-US" sz="4000" dirty="0">
                <a:solidFill>
                  <a:srgbClr val="C00000"/>
                </a:solidFill>
              </a:rPr>
              <a:t>Sector-wise and Year-wise FDI Inflow</a:t>
            </a:r>
            <a:endParaRPr lang="en-IN" sz="4000" dirty="0">
              <a:solidFill>
                <a:srgbClr val="C00000"/>
              </a:solidFill>
            </a:endParaRPr>
          </a:p>
        </p:txBody>
      </p:sp>
      <p:pic>
        <p:nvPicPr>
          <p:cNvPr id="6" name="Content Placeholder 5">
            <a:extLst>
              <a:ext uri="{FF2B5EF4-FFF2-40B4-BE49-F238E27FC236}">
                <a16:creationId xmlns:a16="http://schemas.microsoft.com/office/drawing/2014/main" id="{55E81A14-AE81-BE4B-20BA-BE2A3E513FA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7880" y="1232899"/>
            <a:ext cx="8596668" cy="5044611"/>
          </a:xfrm>
        </p:spPr>
      </p:pic>
    </p:spTree>
    <p:extLst>
      <p:ext uri="{BB962C8B-B14F-4D97-AF65-F5344CB8AC3E}">
        <p14:creationId xmlns:p14="http://schemas.microsoft.com/office/powerpoint/2010/main" val="1738619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2237A-9F29-B6AA-259A-6507CCDAEC94}"/>
              </a:ext>
            </a:extLst>
          </p:cNvPr>
          <p:cNvSpPr>
            <a:spLocks noGrp="1"/>
          </p:cNvSpPr>
          <p:nvPr>
            <p:ph type="title"/>
          </p:nvPr>
        </p:nvSpPr>
        <p:spPr/>
        <p:txBody>
          <a:bodyPr>
            <a:normAutofit/>
          </a:bodyPr>
          <a:lstStyle/>
          <a:p>
            <a:pPr algn="ctr"/>
            <a:r>
              <a:rPr lang="en-IN" sz="4000" dirty="0">
                <a:solidFill>
                  <a:schemeClr val="accent5"/>
                </a:solidFill>
              </a:rPr>
              <a:t>Top and Bottom Sectors in FDI</a:t>
            </a:r>
          </a:p>
        </p:txBody>
      </p:sp>
      <p:pic>
        <p:nvPicPr>
          <p:cNvPr id="6" name="Content Placeholder 5">
            <a:extLst>
              <a:ext uri="{FF2B5EF4-FFF2-40B4-BE49-F238E27FC236}">
                <a16:creationId xmlns:a16="http://schemas.microsoft.com/office/drawing/2014/main" id="{C191BAC2-ACD0-D2E1-F690-2DF1CC25380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4048" y="1458931"/>
            <a:ext cx="8456114" cy="4993240"/>
          </a:xfrm>
        </p:spPr>
      </p:pic>
    </p:spTree>
    <p:extLst>
      <p:ext uri="{BB962C8B-B14F-4D97-AF65-F5344CB8AC3E}">
        <p14:creationId xmlns:p14="http://schemas.microsoft.com/office/powerpoint/2010/main" val="36348549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AB03E-8062-AB81-A956-0768EE465FD8}"/>
              </a:ext>
            </a:extLst>
          </p:cNvPr>
          <p:cNvSpPr>
            <a:spLocks noGrp="1"/>
          </p:cNvSpPr>
          <p:nvPr>
            <p:ph type="title"/>
          </p:nvPr>
        </p:nvSpPr>
        <p:spPr>
          <a:xfrm>
            <a:off x="677334" y="369870"/>
            <a:ext cx="8596668" cy="1560530"/>
          </a:xfrm>
        </p:spPr>
        <p:txBody>
          <a:bodyPr>
            <a:noAutofit/>
          </a:bodyPr>
          <a:lstStyle/>
          <a:p>
            <a:pPr algn="ctr"/>
            <a:r>
              <a:rPr lang="en-IN" sz="4000" dirty="0">
                <a:solidFill>
                  <a:schemeClr val="accent5"/>
                </a:solidFill>
              </a:rPr>
              <a:t>Summary of the Project</a:t>
            </a:r>
          </a:p>
        </p:txBody>
      </p:sp>
      <p:pic>
        <p:nvPicPr>
          <p:cNvPr id="7" name="Content Placeholder 6">
            <a:extLst>
              <a:ext uri="{FF2B5EF4-FFF2-40B4-BE49-F238E27FC236}">
                <a16:creationId xmlns:a16="http://schemas.microsoft.com/office/drawing/2014/main" id="{E6F55E55-DB0E-114D-9E69-DB33F137CF6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1171254"/>
            <a:ext cx="8487214" cy="5077146"/>
          </a:xfrm>
        </p:spPr>
      </p:pic>
    </p:spTree>
    <p:extLst>
      <p:ext uri="{BB962C8B-B14F-4D97-AF65-F5344CB8AC3E}">
        <p14:creationId xmlns:p14="http://schemas.microsoft.com/office/powerpoint/2010/main" val="21486233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BB1DD-24CC-510B-EEB9-AA16C1F2145D}"/>
              </a:ext>
            </a:extLst>
          </p:cNvPr>
          <p:cNvSpPr>
            <a:spLocks noGrp="1"/>
          </p:cNvSpPr>
          <p:nvPr>
            <p:ph type="title"/>
          </p:nvPr>
        </p:nvSpPr>
        <p:spPr>
          <a:xfrm>
            <a:off x="677334" y="431515"/>
            <a:ext cx="8596668" cy="1498885"/>
          </a:xfrm>
        </p:spPr>
        <p:txBody>
          <a:bodyPr>
            <a:normAutofit/>
          </a:bodyPr>
          <a:lstStyle/>
          <a:p>
            <a:pPr algn="ctr"/>
            <a:r>
              <a:rPr lang="en-IN" sz="4000" dirty="0">
                <a:solidFill>
                  <a:srgbClr val="C00000"/>
                </a:solidFill>
              </a:rPr>
              <a:t>Conclusion of the Project</a:t>
            </a:r>
          </a:p>
        </p:txBody>
      </p:sp>
      <p:sp>
        <p:nvSpPr>
          <p:cNvPr id="9" name="Content Placeholder 8">
            <a:extLst>
              <a:ext uri="{FF2B5EF4-FFF2-40B4-BE49-F238E27FC236}">
                <a16:creationId xmlns:a16="http://schemas.microsoft.com/office/drawing/2014/main" id="{3AF2EB44-B6E7-C3EF-AE3D-93E5EAE242F9}"/>
              </a:ext>
            </a:extLst>
          </p:cNvPr>
          <p:cNvSpPr>
            <a:spLocks noGrp="1"/>
          </p:cNvSpPr>
          <p:nvPr>
            <p:ph idx="1"/>
          </p:nvPr>
        </p:nvSpPr>
        <p:spPr>
          <a:xfrm>
            <a:off x="677334" y="1304818"/>
            <a:ext cx="8596668" cy="4736545"/>
          </a:xfrm>
        </p:spPr>
        <p:txBody>
          <a:bodyPr/>
          <a:lstStyle/>
          <a:p>
            <a:r>
              <a:rPr lang="en-IN" dirty="0"/>
              <a:t>The Sectoral composition of FDI over the period of April 2000 to June 2017, we can find that the largest recipient of such investment is service sector  (Financial and non-financial services). The share of this sector in FDI flows is 17% of the inflow total FDI.</a:t>
            </a:r>
          </a:p>
          <a:p>
            <a:r>
              <a:rPr lang="en-IN" dirty="0"/>
              <a:t>The forging investors are interested in mainly financial services due its profit generating advantage. This sector gives scope for the foreign investors to take back the profits to the home country. As service sector the services are consumed in the host country and there by generating outflow of funds from the host country.</a:t>
            </a:r>
          </a:p>
          <a:p>
            <a:r>
              <a:rPr lang="en-IN" dirty="0"/>
              <a:t>The second recipient is Computer software and hardware which shares 7% of total FDI. Telecommunication, Construction Development, Automobile industry, Trade, Drugs and pharmaceuticals, Chemical (Other then Fertilizers), Power, Construction, Hotel and tourism contribute around 7%, 6%, 5%, 4.7%, 4%, 4%, 3%, 3%.</a:t>
            </a:r>
          </a:p>
          <a:p>
            <a:endParaRPr lang="en-IN" dirty="0"/>
          </a:p>
          <a:p>
            <a:endParaRPr lang="en-IN" dirty="0"/>
          </a:p>
          <a:p>
            <a:endParaRPr lang="en-IN" dirty="0"/>
          </a:p>
        </p:txBody>
      </p:sp>
    </p:spTree>
    <p:extLst>
      <p:ext uri="{BB962C8B-B14F-4D97-AF65-F5344CB8AC3E}">
        <p14:creationId xmlns:p14="http://schemas.microsoft.com/office/powerpoint/2010/main" val="239246601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469</TotalTime>
  <Words>647</Words>
  <Application>Microsoft Office PowerPoint</Application>
  <PresentationFormat>Widescreen</PresentationFormat>
  <Paragraphs>40</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ArialMT</vt:lpstr>
      <vt:lpstr>Trebuchet MS</vt:lpstr>
      <vt:lpstr>Wide Latin</vt:lpstr>
      <vt:lpstr>Wingdings</vt:lpstr>
      <vt:lpstr>Wingdings 3</vt:lpstr>
      <vt:lpstr>Facet</vt:lpstr>
      <vt:lpstr>Foreign Direct Investment (FDI) Analytics Project </vt:lpstr>
      <vt:lpstr>Introduction</vt:lpstr>
      <vt:lpstr>Project Details</vt:lpstr>
      <vt:lpstr>Objective of the Report</vt:lpstr>
      <vt:lpstr>Problem Statement</vt:lpstr>
      <vt:lpstr>Sector-wise and Year-wise FDI Inflow</vt:lpstr>
      <vt:lpstr>Top and Bottom Sectors in FDI</vt:lpstr>
      <vt:lpstr>Summary of the Project</vt:lpstr>
      <vt:lpstr>Conclusion of the Project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hp Laptop</dc:creator>
  <cp:lastModifiedBy>hp Laptop</cp:lastModifiedBy>
  <cp:revision>12</cp:revision>
  <dcterms:created xsi:type="dcterms:W3CDTF">2024-06-21T10:59:24Z</dcterms:created>
  <dcterms:modified xsi:type="dcterms:W3CDTF">2024-07-04T09:07:28Z</dcterms:modified>
</cp:coreProperties>
</file>