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9" r:id="rId5"/>
    <p:sldId id="258" r:id="rId6"/>
    <p:sldId id="263" r:id="rId7"/>
    <p:sldId id="270" r:id="rId8"/>
    <p:sldId id="271" r:id="rId9"/>
    <p:sldId id="27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12-07-2024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1212351" y="554804"/>
            <a:ext cx="8116584" cy="3020603"/>
          </a:xfrm>
        </p:spPr>
        <p:txBody>
          <a:bodyPr>
            <a:noAutofit/>
          </a:bodyPr>
          <a:lstStyle/>
          <a:p>
            <a:pPr algn="ctr"/>
            <a:r>
              <a:rPr lang="en-US" sz="6000" dirty="0">
                <a:solidFill>
                  <a:srgbClr val="C00000"/>
                </a:solidFill>
              </a:rPr>
              <a:t>Heart Disease Diagnostic  Analysis </a:t>
            </a:r>
            <a:br>
              <a:rPr lang="en-US" sz="6000" dirty="0">
                <a:solidFill>
                  <a:srgbClr val="C00000"/>
                </a:solidFill>
              </a:rPr>
            </a:br>
            <a:endParaRPr lang="en-IN" sz="6000" dirty="0">
              <a:solidFill>
                <a:srgbClr val="C00000"/>
              </a:solidFill>
            </a:endParaRPr>
          </a:p>
        </p:txBody>
      </p:sp>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618" y="2944206"/>
            <a:ext cx="3821988" cy="1982913"/>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a:xfrm>
            <a:off x="677334" y="609600"/>
            <a:ext cx="8596668" cy="1044539"/>
          </a:xfrm>
        </p:spPr>
        <p:txBody>
          <a:bodyPr>
            <a:normAutofit/>
          </a:bodyPr>
          <a:lstStyle/>
          <a:p>
            <a:pPr algn="ctr"/>
            <a:r>
              <a:rPr lang="en-IN" sz="4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575353" y="1397286"/>
            <a:ext cx="8698649" cy="4962418"/>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Healthcare domain.</a:t>
            </a:r>
          </a:p>
          <a:p>
            <a:pPr marL="0" indent="0" algn="just">
              <a:buNone/>
            </a:pPr>
            <a:r>
              <a:rPr lang="en-US" dirty="0">
                <a:solidFill>
                  <a:schemeClr val="tx1"/>
                </a:solidFill>
              </a:rPr>
              <a:t>This project predicts people with cardiovascular disease by extracting the patient medical history that leads to a fatal heart disease from a dataset that includes patients’ medical history such as chest pain, sugar level, blood pressure, etc. Heart failure occurs when the heart muscle doesn’t pump blood as well as it should. Blood often backs up and causes fluid to build up in the lungs and in the legs. The fluid buildup can cause shortness of breath and swelling of the legs and feet.</a:t>
            </a:r>
          </a:p>
          <a:p>
            <a:pPr marL="0" indent="0" algn="just">
              <a:buNone/>
            </a:pPr>
            <a:r>
              <a:rPr lang="en-US" dirty="0">
                <a:solidFill>
                  <a:schemeClr val="tx1"/>
                </a:solidFill>
              </a:rPr>
              <a:t>Coronary artery disease is a common heart condition that affects the major blood vessels that supply the heart muscle. Cholesterol deposits (plaques) in the heart arteries are usually the cause of coronary artery disease. The buildup of these plaques is called atherosclerosis. </a:t>
            </a:r>
          </a:p>
          <a:p>
            <a:pPr marL="0" indent="0" algn="just">
              <a:buNone/>
            </a:pPr>
            <a:endParaRPr lang="en-US" dirty="0">
              <a:solidFill>
                <a:schemeClr val="tx1"/>
              </a:solidFill>
            </a:endParaRPr>
          </a:p>
          <a:p>
            <a:pPr marL="0" indent="0" algn="just">
              <a:buNone/>
            </a:pPr>
            <a:endParaRPr lang="en-US" dirty="0">
              <a:solidFill>
                <a:schemeClr val="tx1"/>
              </a:solidFill>
            </a:endParaRP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p:txBody>
          <a:bodyPr>
            <a:normAutofit/>
          </a:bodyPr>
          <a:lstStyle/>
          <a:p>
            <a:pPr algn="ctr"/>
            <a:r>
              <a:rPr lang="en-IN" sz="4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3451809297"/>
              </p:ext>
            </p:extLst>
          </p:nvPr>
        </p:nvGraphicFramePr>
        <p:xfrm>
          <a:off x="408689" y="1623317"/>
          <a:ext cx="9133958" cy="3883632"/>
        </p:xfrm>
        <a:graphic>
          <a:graphicData uri="http://schemas.openxmlformats.org/drawingml/2006/table">
            <a:tbl>
              <a:tblPr firstRow="1" bandRow="1">
                <a:tableStyleId>{18603FDC-E32A-4AB5-989C-0864C3EAD2B8}</a:tableStyleId>
              </a:tblPr>
              <a:tblGrid>
                <a:gridCol w="3000286">
                  <a:extLst>
                    <a:ext uri="{9D8B030D-6E8A-4147-A177-3AD203B41FA5}">
                      <a16:colId xmlns:a16="http://schemas.microsoft.com/office/drawing/2014/main" val="1933860315"/>
                    </a:ext>
                  </a:extLst>
                </a:gridCol>
                <a:gridCol w="6133672">
                  <a:extLst>
                    <a:ext uri="{9D8B030D-6E8A-4147-A177-3AD203B41FA5}">
                      <a16:colId xmlns:a16="http://schemas.microsoft.com/office/drawing/2014/main" val="3439276054"/>
                    </a:ext>
                  </a:extLst>
                </a:gridCol>
              </a:tblGrid>
              <a:tr h="886924">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0" dirty="0">
                          <a:solidFill>
                            <a:schemeClr val="tx1"/>
                          </a:solidFill>
                        </a:rPr>
                        <a:t>Heart Disease Diagnostic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730270">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730270">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Healthcare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730270">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Intermediate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805898">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 (Jupiter Notebook), Microsoft PowerBI, Microsoft Power Point, and Microsoft Excel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64F2-3751-AC41-4AB0-1E3B73D63BBD}"/>
              </a:ext>
            </a:extLst>
          </p:cNvPr>
          <p:cNvSpPr>
            <a:spLocks noGrp="1"/>
          </p:cNvSpPr>
          <p:nvPr>
            <p:ph type="title"/>
          </p:nvPr>
        </p:nvSpPr>
        <p:spPr/>
        <p:txBody>
          <a:bodyPr>
            <a:normAutofit/>
          </a:bodyPr>
          <a:lstStyle/>
          <a:p>
            <a:pPr algn="ctr"/>
            <a:r>
              <a:rPr lang="en-IN" sz="4000" dirty="0">
                <a:solidFill>
                  <a:srgbClr val="C00000"/>
                </a:solidFill>
              </a:rPr>
              <a:t>Objective of the Project</a:t>
            </a:r>
            <a:endParaRPr lang="en-IN" sz="4000" dirty="0"/>
          </a:p>
        </p:txBody>
      </p:sp>
      <p:sp>
        <p:nvSpPr>
          <p:cNvPr id="3" name="Content Placeholder 2">
            <a:extLst>
              <a:ext uri="{FF2B5EF4-FFF2-40B4-BE49-F238E27FC236}">
                <a16:creationId xmlns:a16="http://schemas.microsoft.com/office/drawing/2014/main" id="{E46A7FBE-2BE3-E780-2D73-A0FBE61C7695}"/>
              </a:ext>
            </a:extLst>
          </p:cNvPr>
          <p:cNvSpPr>
            <a:spLocks noGrp="1"/>
          </p:cNvSpPr>
          <p:nvPr>
            <p:ph idx="1"/>
          </p:nvPr>
        </p:nvSpPr>
        <p:spPr>
          <a:xfrm>
            <a:off x="677334" y="1530849"/>
            <a:ext cx="8596668" cy="4510513"/>
          </a:xfrm>
        </p:spPr>
        <p:txBody>
          <a:bodyPr>
            <a:normAutofit/>
          </a:bodyPr>
          <a:lstStyle/>
          <a:p>
            <a:pPr algn="just"/>
            <a:r>
              <a:rPr lang="en-US" b="0" i="0" dirty="0">
                <a:solidFill>
                  <a:srgbClr val="1F1A17"/>
                </a:solidFill>
                <a:effectLst/>
                <a:highlight>
                  <a:srgbClr val="F8F9FA"/>
                </a:highlight>
                <a:latin typeface="Roboto" panose="02000000000000000000" pitchFamily="2" charset="0"/>
              </a:rPr>
              <a:t>The objective of a heart disease diagnostic analysis project is to analyze heart disease occurrence based on a combination of features that describe the disease. The project may also aim to:-</a:t>
            </a:r>
          </a:p>
          <a:p>
            <a:pPr algn="just">
              <a:buFont typeface="+mj-lt"/>
              <a:buAutoNum type="arabicPeriod"/>
            </a:pPr>
            <a:r>
              <a:rPr lang="en-US" b="0" i="0" dirty="0">
                <a:solidFill>
                  <a:srgbClr val="1F1A17"/>
                </a:solidFill>
                <a:effectLst/>
                <a:highlight>
                  <a:srgbClr val="F8F9FA"/>
                </a:highlight>
                <a:latin typeface="Roboto" panose="02000000000000000000" pitchFamily="2" charset="0"/>
              </a:rPr>
              <a:t>Predict Heart Disease</a:t>
            </a:r>
          </a:p>
          <a:p>
            <a:pPr algn="just">
              <a:buFont typeface="+mj-lt"/>
              <a:buAutoNum type="arabicPeriod"/>
            </a:pPr>
            <a:r>
              <a:rPr lang="en-US" dirty="0">
                <a:solidFill>
                  <a:srgbClr val="1F1A17"/>
                </a:solidFill>
                <a:highlight>
                  <a:srgbClr val="F8F9FA"/>
                </a:highlight>
                <a:latin typeface="Roboto" panose="02000000000000000000" pitchFamily="2" charset="0"/>
              </a:rPr>
              <a:t>Identify Risk Factors</a:t>
            </a:r>
          </a:p>
          <a:p>
            <a:pPr algn="just">
              <a:buFont typeface="+mj-lt"/>
              <a:buAutoNum type="arabicPeriod"/>
            </a:pPr>
            <a:r>
              <a:rPr lang="en-US" b="0" i="0" dirty="0">
                <a:solidFill>
                  <a:srgbClr val="1F1A17"/>
                </a:solidFill>
                <a:effectLst/>
                <a:highlight>
                  <a:srgbClr val="F8F9FA"/>
                </a:highlight>
                <a:latin typeface="Roboto" panose="02000000000000000000" pitchFamily="2" charset="0"/>
              </a:rPr>
              <a:t>Recommend a prediction System</a:t>
            </a:r>
          </a:p>
          <a:p>
            <a:pPr algn="just"/>
            <a:r>
              <a:rPr lang="en-US" dirty="0">
                <a:solidFill>
                  <a:srgbClr val="1F1A17"/>
                </a:solidFill>
                <a:highlight>
                  <a:srgbClr val="F8F9FA"/>
                </a:highlight>
                <a:latin typeface="Roboto" panose="02000000000000000000" pitchFamily="2" charset="0"/>
              </a:rPr>
              <a:t>The objective is to accurately identify individuals at high risk of heart attacks so healthcare providers can intervene early through prevention and treatment. The model achieves 86% accuracy in differentiating those likely to experience a heart attack from those not likely. </a:t>
            </a:r>
            <a:endParaRPr lang="en-US" b="0" i="0" dirty="0">
              <a:solidFill>
                <a:srgbClr val="1F1A17"/>
              </a:solidFill>
              <a:effectLst/>
              <a:highlight>
                <a:srgbClr val="F8F9FA"/>
              </a:highlight>
              <a:latin typeface="Roboto" panose="02000000000000000000" pitchFamily="2" charset="0"/>
            </a:endParaRPr>
          </a:p>
          <a:p>
            <a:pPr algn="just"/>
            <a:endParaRPr lang="en-US" dirty="0">
              <a:solidFill>
                <a:srgbClr val="1F1A17"/>
              </a:solidFill>
              <a:highlight>
                <a:srgbClr val="F8F9FA"/>
              </a:highlight>
              <a:latin typeface="Roboto" panose="02000000000000000000" pitchFamily="2" charset="0"/>
            </a:endParaRPr>
          </a:p>
          <a:p>
            <a:pPr marL="0" indent="0" algn="just">
              <a:buNone/>
            </a:pPr>
            <a:endParaRPr lang="en-US" b="0" i="0" dirty="0">
              <a:solidFill>
                <a:srgbClr val="1F1A17"/>
              </a:solidFill>
              <a:effectLst/>
              <a:highlight>
                <a:srgbClr val="F8F9FA"/>
              </a:highlight>
              <a:latin typeface="Roboto" panose="02000000000000000000" pitchFamily="2" charset="0"/>
            </a:endParaRPr>
          </a:p>
          <a:p>
            <a:pPr marL="0" indent="0" algn="just">
              <a:buNone/>
            </a:pPr>
            <a:endParaRPr lang="en-US" dirty="0">
              <a:solidFill>
                <a:srgbClr val="1F1A17"/>
              </a:solidFill>
              <a:highlight>
                <a:srgbClr val="F8F9FA"/>
              </a:highlight>
              <a:latin typeface="Roboto" panose="02000000000000000000" pitchFamily="2" charset="0"/>
            </a:endParaRPr>
          </a:p>
          <a:p>
            <a:pPr marL="0" indent="0" algn="just">
              <a:buNone/>
            </a:pPr>
            <a:endParaRPr lang="en-US" b="0" i="0" dirty="0">
              <a:solidFill>
                <a:srgbClr val="1F1A17"/>
              </a:solidFill>
              <a:effectLst/>
              <a:highlight>
                <a:srgbClr val="F8F9FA"/>
              </a:highlight>
              <a:latin typeface="Roboto" panose="02000000000000000000" pitchFamily="2" charset="0"/>
            </a:endParaRPr>
          </a:p>
        </p:txBody>
      </p:sp>
    </p:spTree>
    <p:extLst>
      <p:ext uri="{BB962C8B-B14F-4D97-AF65-F5344CB8AC3E}">
        <p14:creationId xmlns:p14="http://schemas.microsoft.com/office/powerpoint/2010/main" val="2889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p:txBody>
          <a:bodyPr>
            <a:normAutofit/>
          </a:bodyPr>
          <a:lstStyle/>
          <a:p>
            <a:pPr algn="ctr"/>
            <a:r>
              <a:rPr lang="en-IN" sz="4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a:xfrm>
            <a:off x="677334" y="1448656"/>
            <a:ext cx="8596668" cy="4799745"/>
          </a:xfrm>
        </p:spPr>
        <p:txBody>
          <a:bodyPr>
            <a:normAutofit/>
          </a:bodyPr>
          <a:lstStyle/>
          <a:p>
            <a:pPr algn="just"/>
            <a:r>
              <a:rPr lang="en-US" sz="1800" b="0" i="0" u="none" strike="noStrike" baseline="0" dirty="0">
                <a:solidFill>
                  <a:srgbClr val="24292E"/>
                </a:solidFill>
                <a:latin typeface="IBM Plex Sans" panose="020B0503050203000203" pitchFamily="34" charset="0"/>
              </a:rPr>
              <a:t>Health is real wealth in the pandemic time we all realized the brute effects of covid-19 on all irrespective of any status. You are required to analyze this health and medical data for better future preparation. </a:t>
            </a:r>
          </a:p>
          <a:p>
            <a:pPr algn="just"/>
            <a:r>
              <a:rPr lang="en-US" sz="1800" b="0" i="0" u="none" strike="noStrike" baseline="0" dirty="0">
                <a:solidFill>
                  <a:srgbClr val="24292E"/>
                </a:solidFill>
                <a:latin typeface="IBM Plex Sans" panose="020B0503050203000203" pitchFamily="34" charset="0"/>
              </a:rPr>
              <a:t>Do ETL: Extract- Transform and Load data from the heart disease diagnostic database.</a:t>
            </a:r>
          </a:p>
          <a:p>
            <a:pPr algn="just"/>
            <a:r>
              <a:rPr lang="en-US" sz="1800" b="0" i="0" u="none" strike="noStrike" baseline="0" dirty="0">
                <a:solidFill>
                  <a:srgbClr val="24292E"/>
                </a:solidFill>
                <a:latin typeface="IBM Plex Sans" panose="020B0503050203000203" pitchFamily="34" charset="0"/>
              </a:rPr>
              <a:t>You can perform EDA through python. The database extracts various information such as Heart disease rates, Heart disease by gender, by age. </a:t>
            </a:r>
          </a:p>
          <a:p>
            <a:pPr algn="just"/>
            <a:r>
              <a:rPr lang="en-US" sz="1800" b="0" i="0" u="none" strike="noStrike" baseline="0" dirty="0">
                <a:solidFill>
                  <a:srgbClr val="24292E"/>
                </a:solidFill>
                <a:latin typeface="IBM Plex Sans" panose="020B0503050203000203" pitchFamily="34" charset="0"/>
              </a:rPr>
              <a:t>You can even compare attributes of the data set to extract necessary information. Make the necessary dashboard with the best you can extract from the data. Use various visualization and features and make the best dashboard .</a:t>
            </a:r>
          </a:p>
          <a:p>
            <a:pPr algn="just"/>
            <a:r>
              <a:rPr lang="en-US" sz="1800" b="0" i="0" u="none" strike="noStrike" baseline="0" dirty="0">
                <a:solidFill>
                  <a:srgbClr val="24292E"/>
                </a:solidFill>
                <a:latin typeface="IBM Plex Sans" panose="020B0503050203000203" pitchFamily="34" charset="0"/>
              </a:rPr>
              <a:t>Find key metrics and factors and show the meaningful relationships between attributes. </a:t>
            </a:r>
            <a:endParaRPr lang="en-IN" sz="1800" b="0" i="0" u="none" strike="noStrike" baseline="0" dirty="0">
              <a:latin typeface="IBM Plex Sans" panose="020B0503050203000203" pitchFamily="34" charset="0"/>
            </a:endParaRPr>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AAB2-8AED-10CC-93A9-901B3C20B385}"/>
              </a:ext>
            </a:extLst>
          </p:cNvPr>
          <p:cNvSpPr>
            <a:spLocks noGrp="1"/>
          </p:cNvSpPr>
          <p:nvPr>
            <p:ph type="title"/>
          </p:nvPr>
        </p:nvSpPr>
        <p:spPr>
          <a:xfrm>
            <a:off x="677334" y="400692"/>
            <a:ext cx="8596668" cy="1705510"/>
          </a:xfrm>
        </p:spPr>
        <p:txBody>
          <a:bodyPr>
            <a:noAutofit/>
          </a:bodyPr>
          <a:lstStyle/>
          <a:p>
            <a:pPr algn="ctr"/>
            <a:r>
              <a:rPr lang="en-IN" sz="4000" dirty="0">
                <a:solidFill>
                  <a:srgbClr val="C00000"/>
                </a:solidFill>
              </a:rPr>
              <a:t>Overview of the Project</a:t>
            </a:r>
          </a:p>
        </p:txBody>
      </p:sp>
      <p:pic>
        <p:nvPicPr>
          <p:cNvPr id="6" name="Content Placeholder 5">
            <a:extLst>
              <a:ext uri="{FF2B5EF4-FFF2-40B4-BE49-F238E27FC236}">
                <a16:creationId xmlns:a16="http://schemas.microsoft.com/office/drawing/2014/main" id="{4A7E49D8-B0A5-A96C-6BC4-36818D448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76738"/>
            <a:ext cx="8596667" cy="4665288"/>
          </a:xfrm>
        </p:spPr>
      </p:pic>
    </p:spTree>
    <p:extLst>
      <p:ext uri="{BB962C8B-B14F-4D97-AF65-F5344CB8AC3E}">
        <p14:creationId xmlns:p14="http://schemas.microsoft.com/office/powerpoint/2010/main" val="17386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B03E-8062-AB81-A956-0768EE465FD8}"/>
              </a:ext>
            </a:extLst>
          </p:cNvPr>
          <p:cNvSpPr>
            <a:spLocks noGrp="1"/>
          </p:cNvSpPr>
          <p:nvPr>
            <p:ph type="title"/>
          </p:nvPr>
        </p:nvSpPr>
        <p:spPr>
          <a:xfrm>
            <a:off x="277402" y="534256"/>
            <a:ext cx="8996600" cy="1140432"/>
          </a:xfrm>
        </p:spPr>
        <p:txBody>
          <a:bodyPr>
            <a:noAutofit/>
          </a:bodyPr>
          <a:lstStyle/>
          <a:p>
            <a:pPr algn="ctr"/>
            <a:r>
              <a:rPr lang="en-IN" sz="4000" dirty="0">
                <a:solidFill>
                  <a:srgbClr val="C00000"/>
                </a:solidFill>
              </a:rPr>
              <a:t>Some Important Insights of the Project</a:t>
            </a:r>
            <a:endParaRPr lang="en-IN" sz="4000" dirty="0">
              <a:solidFill>
                <a:schemeClr val="accent5"/>
              </a:solidFill>
            </a:endParaRPr>
          </a:p>
        </p:txBody>
      </p:sp>
      <p:sp>
        <p:nvSpPr>
          <p:cNvPr id="4" name="Content Placeholder 3">
            <a:extLst>
              <a:ext uri="{FF2B5EF4-FFF2-40B4-BE49-F238E27FC236}">
                <a16:creationId xmlns:a16="http://schemas.microsoft.com/office/drawing/2014/main" id="{231BE7AA-F70B-6E9C-36FD-A795F4ECBAF5}"/>
              </a:ext>
            </a:extLst>
          </p:cNvPr>
          <p:cNvSpPr>
            <a:spLocks noGrp="1"/>
          </p:cNvSpPr>
          <p:nvPr>
            <p:ph idx="1"/>
          </p:nvPr>
        </p:nvSpPr>
        <p:spPr>
          <a:xfrm>
            <a:off x="677334" y="1931542"/>
            <a:ext cx="8596668" cy="4109821"/>
          </a:xfrm>
        </p:spPr>
        <p:txBody>
          <a:bodyPr>
            <a:normAutofit/>
          </a:bodyPr>
          <a:lstStyle/>
          <a:p>
            <a:pPr algn="just"/>
            <a:r>
              <a:rPr lang="en-IN" dirty="0"/>
              <a:t>Heart disease and stoke can result in poor quality of life, disability, and death. Though both diseases are common, they can often be prevented by controlling risk factors like high blood pressure and high cholesterol through treatment.</a:t>
            </a:r>
          </a:p>
          <a:p>
            <a:pPr algn="just"/>
            <a:r>
              <a:rPr lang="en-IN" dirty="0"/>
              <a:t>Heart disease can be a silent condition, meaning you may not have any symptoms until you have a serious health problem, such as a heart attack or cardiac arrest. Having regular checkup is important to help your healthcare provider know your risk and recommend healthy lifestyle changes to prevent heart disease.</a:t>
            </a:r>
          </a:p>
          <a:p>
            <a:pPr algn="just"/>
            <a:r>
              <a:rPr lang="en-IN" dirty="0"/>
              <a:t>One of the best things you can do for your heart is to stop smoking or using smokeless tobacco. Even if you’re not a smoker, be sure to stay away from secondhand smoke. Chemicals in tobacco can damage the heart and blood vessels.</a:t>
            </a:r>
          </a:p>
        </p:txBody>
      </p:sp>
    </p:spTree>
    <p:extLst>
      <p:ext uri="{BB962C8B-B14F-4D97-AF65-F5344CB8AC3E}">
        <p14:creationId xmlns:p14="http://schemas.microsoft.com/office/powerpoint/2010/main" val="214862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423E-A5AE-8C3B-7386-54C341F77AFC}"/>
              </a:ext>
            </a:extLst>
          </p:cNvPr>
          <p:cNvSpPr>
            <a:spLocks noGrp="1"/>
          </p:cNvSpPr>
          <p:nvPr>
            <p:ph type="title"/>
          </p:nvPr>
        </p:nvSpPr>
        <p:spPr>
          <a:xfrm>
            <a:off x="677334" y="472611"/>
            <a:ext cx="8596668" cy="1828799"/>
          </a:xfrm>
        </p:spPr>
        <p:txBody>
          <a:bodyPr>
            <a:noAutofit/>
          </a:bodyPr>
          <a:lstStyle/>
          <a:p>
            <a:pPr algn="ctr"/>
            <a:r>
              <a:rPr lang="en-IN" sz="4000" dirty="0">
                <a:solidFill>
                  <a:srgbClr val="C00000"/>
                </a:solidFill>
              </a:rPr>
              <a:t>Learnt things from this Project</a:t>
            </a:r>
          </a:p>
        </p:txBody>
      </p:sp>
      <p:sp>
        <p:nvSpPr>
          <p:cNvPr id="3" name="Content Placeholder 2">
            <a:extLst>
              <a:ext uri="{FF2B5EF4-FFF2-40B4-BE49-F238E27FC236}">
                <a16:creationId xmlns:a16="http://schemas.microsoft.com/office/drawing/2014/main" id="{48BB4EDE-F106-3501-7654-DCA733E21318}"/>
              </a:ext>
            </a:extLst>
          </p:cNvPr>
          <p:cNvSpPr>
            <a:spLocks noGrp="1"/>
          </p:cNvSpPr>
          <p:nvPr>
            <p:ph idx="1"/>
          </p:nvPr>
        </p:nvSpPr>
        <p:spPr>
          <a:xfrm>
            <a:off x="677334" y="1489753"/>
            <a:ext cx="8596668" cy="4551609"/>
          </a:xfrm>
        </p:spPr>
        <p:txBody>
          <a:bodyPr>
            <a:normAutofit/>
          </a:bodyPr>
          <a:lstStyle/>
          <a:p>
            <a:r>
              <a:rPr lang="en-US" dirty="0"/>
              <a:t>The average heart is the size of a fist in an adult. Your heart will beat about 115000mtimes each day. Your heart pumps about 2000 gallons of blood every day. An electrical system controls the rhythm of your heart.</a:t>
            </a:r>
          </a:p>
          <a:p>
            <a:r>
              <a:rPr lang="en-US" dirty="0"/>
              <a:t>Below are six important facts about heart diseases you should know:-</a:t>
            </a:r>
          </a:p>
          <a:p>
            <a:pPr>
              <a:buFont typeface="+mj-lt"/>
              <a:buAutoNum type="arabicPeriod"/>
            </a:pPr>
            <a:r>
              <a:rPr lang="en-US" dirty="0"/>
              <a:t>A yearly flu shot can benefit your heart.</a:t>
            </a:r>
          </a:p>
          <a:p>
            <a:pPr>
              <a:buFont typeface="+mj-lt"/>
              <a:buAutoNum type="arabicPeriod"/>
            </a:pPr>
            <a:r>
              <a:rPr lang="en-US" dirty="0"/>
              <a:t>Spending time with friends and family can lower your heart attack risk.</a:t>
            </a:r>
          </a:p>
          <a:p>
            <a:pPr>
              <a:buFont typeface="+mj-lt"/>
              <a:buAutoNum type="arabicPeriod"/>
            </a:pPr>
            <a:r>
              <a:rPr lang="en-US" dirty="0"/>
              <a:t>Many heart attacks occur on Monday mornings.</a:t>
            </a:r>
          </a:p>
          <a:p>
            <a:pPr>
              <a:buFont typeface="+mj-lt"/>
              <a:buAutoNum type="arabicPeriod"/>
            </a:pPr>
            <a:r>
              <a:rPr lang="en-US" dirty="0"/>
              <a:t>Chewing an aspirin as soon as heart attack symptoms appear can limit heart damage.</a:t>
            </a:r>
          </a:p>
          <a:p>
            <a:pPr>
              <a:buFont typeface="+mj-lt"/>
              <a:buAutoNum type="arabicPeriod"/>
            </a:pPr>
            <a:r>
              <a:rPr lang="en-US" dirty="0"/>
              <a:t>Playing racket sports such as tennis and squash may protect against cardiac death.</a:t>
            </a:r>
          </a:p>
          <a:p>
            <a:pPr>
              <a:buFont typeface="+mj-lt"/>
              <a:buAutoNum type="arabicPeriod"/>
            </a:pPr>
            <a:r>
              <a:rPr lang="en-US" dirty="0"/>
              <a:t>Women under age 50 are two times more likely than men of the same age to die from a heart attack.</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254852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C6E8-C6BE-FEE6-5782-F45080CCC981}"/>
              </a:ext>
            </a:extLst>
          </p:cNvPr>
          <p:cNvSpPr>
            <a:spLocks noGrp="1"/>
          </p:cNvSpPr>
          <p:nvPr>
            <p:ph type="title"/>
          </p:nvPr>
        </p:nvSpPr>
        <p:spPr/>
        <p:txBody>
          <a:bodyPr>
            <a:normAutofit/>
          </a:bodyPr>
          <a:lstStyle/>
          <a:p>
            <a:pPr algn="ctr"/>
            <a:r>
              <a:rPr lang="en-IN" sz="4000" dirty="0">
                <a:solidFill>
                  <a:srgbClr val="C00000"/>
                </a:solidFill>
              </a:rPr>
              <a:t>Conclusion of the Project</a:t>
            </a:r>
          </a:p>
        </p:txBody>
      </p:sp>
      <p:sp>
        <p:nvSpPr>
          <p:cNvPr id="3" name="Content Placeholder 2">
            <a:extLst>
              <a:ext uri="{FF2B5EF4-FFF2-40B4-BE49-F238E27FC236}">
                <a16:creationId xmlns:a16="http://schemas.microsoft.com/office/drawing/2014/main" id="{133C8E24-3D53-D742-5902-C6FCAA306AF7}"/>
              </a:ext>
            </a:extLst>
          </p:cNvPr>
          <p:cNvSpPr>
            <a:spLocks noGrp="1"/>
          </p:cNvSpPr>
          <p:nvPr>
            <p:ph idx="1"/>
          </p:nvPr>
        </p:nvSpPr>
        <p:spPr>
          <a:xfrm>
            <a:off x="677334" y="1592494"/>
            <a:ext cx="8596668" cy="4448868"/>
          </a:xfrm>
        </p:spPr>
        <p:txBody>
          <a:bodyPr>
            <a:normAutofit/>
          </a:bodyPr>
          <a:lstStyle/>
          <a:p>
            <a:r>
              <a:rPr lang="en-IN" dirty="0"/>
              <a:t>45.87% People suffering from heart disease.</a:t>
            </a:r>
          </a:p>
          <a:p>
            <a:r>
              <a:rPr lang="en-IN" dirty="0"/>
              <a:t>Elderly Aged Men are more (50 to 60 years) and Females are more in 55 to 65 Years category.</a:t>
            </a:r>
          </a:p>
          <a:p>
            <a:r>
              <a:rPr lang="en-IN" dirty="0"/>
              <a:t>Males are more prone to heart disease.</a:t>
            </a:r>
          </a:p>
          <a:p>
            <a:r>
              <a:rPr lang="en-IN" dirty="0"/>
              <a:t>Elderly Aged People are more prone to heart disease.</a:t>
            </a:r>
          </a:p>
          <a:p>
            <a:r>
              <a:rPr lang="en-IN" dirty="0"/>
              <a:t>People having asymptomatic chest pain have a higher chance of heart disease.</a:t>
            </a:r>
          </a:p>
          <a:p>
            <a:r>
              <a:rPr lang="en-IN" dirty="0"/>
              <a:t>High number of cholesterol level in people having heart disease.</a:t>
            </a:r>
          </a:p>
          <a:p>
            <a:r>
              <a:rPr lang="en-IN" dirty="0"/>
              <a:t>Blood Pressure increases between age of 50 to 60 and somehow continue till 70.</a:t>
            </a:r>
          </a:p>
          <a:p>
            <a:r>
              <a:rPr lang="en-IN" dirty="0"/>
              <a:t>Cholesterol and maximum heart rate increasing in the age group of 50-60.</a:t>
            </a:r>
          </a:p>
          <a:p>
            <a:r>
              <a:rPr lang="en-IN" dirty="0"/>
              <a:t>ST depression mostly increase between the age group of 30-40.</a:t>
            </a:r>
          </a:p>
          <a:p>
            <a:endParaRPr lang="en-IN" dirty="0"/>
          </a:p>
          <a:p>
            <a:endParaRPr lang="en-IN" dirty="0"/>
          </a:p>
          <a:p>
            <a:endParaRPr lang="en-IN" dirty="0"/>
          </a:p>
        </p:txBody>
      </p:sp>
    </p:spTree>
    <p:extLst>
      <p:ext uri="{BB962C8B-B14F-4D97-AF65-F5344CB8AC3E}">
        <p14:creationId xmlns:p14="http://schemas.microsoft.com/office/powerpoint/2010/main" val="11768544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1004</TotalTime>
  <Words>885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IBM Plex Sans</vt:lpstr>
      <vt:lpstr>Roboto</vt:lpstr>
      <vt:lpstr>Trebuchet MS</vt:lpstr>
      <vt:lpstr>Wide Latin</vt:lpstr>
      <vt:lpstr>Wingdings 3</vt:lpstr>
      <vt:lpstr>Facet</vt:lpstr>
      <vt:lpstr>Heart Disease Diagnostic  Analysis  </vt:lpstr>
      <vt:lpstr>Introduction</vt:lpstr>
      <vt:lpstr>Project Details</vt:lpstr>
      <vt:lpstr>Objective of the Project</vt:lpstr>
      <vt:lpstr>Problem Statement</vt:lpstr>
      <vt:lpstr>Overview of the Project</vt:lpstr>
      <vt:lpstr>Some Important Insights of the Project</vt:lpstr>
      <vt:lpstr>Learnt things from this Project</vt:lpstr>
      <vt:lpstr>Conclusion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17</cp:revision>
  <dcterms:created xsi:type="dcterms:W3CDTF">2024-06-21T10:59:24Z</dcterms:created>
  <dcterms:modified xsi:type="dcterms:W3CDTF">2024-07-12T10:17:03Z</dcterms:modified>
</cp:coreProperties>
</file>