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5" r:id="rId1"/>
  </p:sldMasterIdLst>
  <p:notesMasterIdLst>
    <p:notesMasterId r:id="rId10"/>
  </p:notesMasterIdLst>
  <p:handoutMasterIdLst>
    <p:handoutMasterId r:id="rId11"/>
  </p:handoutMasterIdLst>
  <p:sldIdLst>
    <p:sldId id="285" r:id="rId2"/>
    <p:sldId id="284" r:id="rId3"/>
    <p:sldId id="288" r:id="rId4"/>
    <p:sldId id="286" r:id="rId5"/>
    <p:sldId id="289" r:id="rId6"/>
    <p:sldId id="290" r:id="rId7"/>
    <p:sldId id="291" r:id="rId8"/>
    <p:sldId id="29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85"/>
            <p14:sldId id="284"/>
            <p14:sldId id="288"/>
            <p14:sldId id="286"/>
            <p14:sldId id="289"/>
            <p14:sldId id="290"/>
            <p14:sldId id="291"/>
            <p14:sldId id="292"/>
          </p14:sldIdLst>
        </p14:section>
        <p14:section name="Design, Morph, Annotate, Work Together, Tell Me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ss" TargetMode="External"/><Relationship Id="rId2" Type="http://schemas.openxmlformats.org/officeDocument/2006/relationships/hyperlink" Target="https://en.wikipedia.org/wiki/Material" TargetMode="External"/><Relationship Id="rId1" Type="http://schemas.openxmlformats.org/officeDocument/2006/relationships/hyperlink" Target="https://en.wikipedia.org/wiki/Mechanics" TargetMode="External"/><Relationship Id="rId5" Type="http://schemas.openxmlformats.org/officeDocument/2006/relationships/hyperlink" Target="https://en.wikipedia.org/wiki/Augustin-Louis_Cauchy" TargetMode="External"/><Relationship Id="rId4" Type="http://schemas.openxmlformats.org/officeDocument/2006/relationships/hyperlink" Target="https://en.wikipedia.org/wiki/Point_particle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ss" TargetMode="External"/><Relationship Id="rId2" Type="http://schemas.openxmlformats.org/officeDocument/2006/relationships/hyperlink" Target="https://en.wikipedia.org/wiki/Material" TargetMode="External"/><Relationship Id="rId1" Type="http://schemas.openxmlformats.org/officeDocument/2006/relationships/hyperlink" Target="https://en.wikipedia.org/wiki/Mechanics" TargetMode="External"/><Relationship Id="rId5" Type="http://schemas.openxmlformats.org/officeDocument/2006/relationships/hyperlink" Target="https://en.wikipedia.org/wiki/Augustin-Louis_Cauchy" TargetMode="External"/><Relationship Id="rId4" Type="http://schemas.openxmlformats.org/officeDocument/2006/relationships/hyperlink" Target="https://en.wikipedia.org/wiki/Point_particl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D514A9-242C-4BF1-8092-03658C73A2D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3BCCF93-3D80-4DFE-AF89-1F1CC8EC1114}">
      <dgm:prSet/>
      <dgm:spPr/>
      <dgm:t>
        <a:bodyPr/>
        <a:lstStyle/>
        <a:p>
          <a:r>
            <a:rPr lang="en-US" b="1" i="0" dirty="0">
              <a:solidFill>
                <a:schemeClr val="bg1"/>
              </a:solidFill>
            </a:rPr>
            <a:t>Continuum mechanics</a:t>
          </a:r>
          <a:r>
            <a:rPr lang="en-US" b="0" i="0" dirty="0">
              <a:solidFill>
                <a:schemeClr val="bg1"/>
              </a:solidFill>
            </a:rPr>
            <a:t> is a branch of </a:t>
          </a:r>
          <a:r>
            <a:rPr lang="en-US" b="0" i="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mechanics</a:t>
          </a:r>
          <a:r>
            <a:rPr lang="en-US" b="0" i="0" dirty="0">
              <a:solidFill>
                <a:schemeClr val="bg1"/>
              </a:solidFill>
            </a:rPr>
            <a:t> that deals with the mechanical behavior of </a:t>
          </a:r>
          <a:r>
            <a:rPr lang="en-US" b="0" i="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materials</a:t>
          </a:r>
          <a:r>
            <a:rPr lang="en-US" b="0" i="0" dirty="0">
              <a:solidFill>
                <a:schemeClr val="bg1"/>
              </a:solidFill>
            </a:rPr>
            <a:t> modeled as a continuous </a:t>
          </a:r>
          <a:r>
            <a:rPr lang="en-US" b="0" i="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mass</a:t>
          </a:r>
          <a:r>
            <a:rPr lang="en-US" b="0" i="0" dirty="0">
              <a:solidFill>
                <a:schemeClr val="bg1"/>
              </a:solidFill>
            </a:rPr>
            <a:t> rather than as </a:t>
          </a:r>
          <a:r>
            <a:rPr lang="en-US" b="0" i="0" dirty="0">
              <a:solidFill>
                <a:schemeClr val="bg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discrete particles</a:t>
          </a:r>
          <a:r>
            <a:rPr lang="en-US" b="0" i="0" dirty="0"/>
            <a:t>.</a:t>
          </a:r>
          <a:endParaRPr lang="en-US" dirty="0"/>
        </a:p>
      </dgm:t>
    </dgm:pt>
    <dgm:pt modelId="{B15CCED8-6A61-470F-BA8B-90D0D25CCC4E}" type="parTrans" cxnId="{62CC6587-4BE7-48D5-9803-F969D58C8C03}">
      <dgm:prSet/>
      <dgm:spPr/>
      <dgm:t>
        <a:bodyPr/>
        <a:lstStyle/>
        <a:p>
          <a:endParaRPr lang="en-US"/>
        </a:p>
      </dgm:t>
    </dgm:pt>
    <dgm:pt modelId="{A5BF6600-7404-44CD-873E-4723866CF36F}" type="sibTrans" cxnId="{62CC6587-4BE7-48D5-9803-F969D58C8C03}">
      <dgm:prSet/>
      <dgm:spPr/>
      <dgm:t>
        <a:bodyPr/>
        <a:lstStyle/>
        <a:p>
          <a:endParaRPr lang="en-US"/>
        </a:p>
      </dgm:t>
    </dgm:pt>
    <dgm:pt modelId="{E8CA8C15-A6DB-434C-AD0C-D150C782BA50}">
      <dgm:prSet/>
      <dgm:spPr/>
      <dgm:t>
        <a:bodyPr/>
        <a:lstStyle/>
        <a:p>
          <a:r>
            <a:rPr lang="en-US" b="0" i="0" dirty="0">
              <a:solidFill>
                <a:schemeClr val="bg1"/>
              </a:solidFill>
            </a:rPr>
            <a:t>The French mathematician </a:t>
          </a:r>
          <a:r>
            <a:rPr lang="en-US" b="0" i="0" dirty="0">
              <a:solidFill>
                <a:schemeClr val="bg1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Augustin-Louis Cauchy</a:t>
          </a:r>
          <a:r>
            <a:rPr lang="en-US" b="0" i="0" dirty="0">
              <a:solidFill>
                <a:schemeClr val="bg1"/>
              </a:solidFill>
            </a:rPr>
            <a:t> was the first to formulate such models in the 19th century.</a:t>
          </a:r>
          <a:endParaRPr lang="en-US" dirty="0">
            <a:solidFill>
              <a:schemeClr val="bg1"/>
            </a:solidFill>
          </a:endParaRPr>
        </a:p>
      </dgm:t>
    </dgm:pt>
    <dgm:pt modelId="{5DE2F32B-CAB1-4189-9783-B17F5B08622F}" type="parTrans" cxnId="{C6B33E5A-2B09-41F0-B4B3-CAA64CDDE4D2}">
      <dgm:prSet/>
      <dgm:spPr/>
      <dgm:t>
        <a:bodyPr/>
        <a:lstStyle/>
        <a:p>
          <a:endParaRPr lang="en-US"/>
        </a:p>
      </dgm:t>
    </dgm:pt>
    <dgm:pt modelId="{F112B87C-4C06-45C3-B0F4-8BE12A9DA49C}" type="sibTrans" cxnId="{C6B33E5A-2B09-41F0-B4B3-CAA64CDDE4D2}">
      <dgm:prSet/>
      <dgm:spPr/>
      <dgm:t>
        <a:bodyPr/>
        <a:lstStyle/>
        <a:p>
          <a:endParaRPr lang="en-US"/>
        </a:p>
      </dgm:t>
    </dgm:pt>
    <dgm:pt modelId="{315D70E4-0A45-4345-9FA9-AD6D099B180D}">
      <dgm:prSet/>
      <dgm:spPr/>
      <dgm:t>
        <a:bodyPr/>
        <a:lstStyle/>
        <a:p>
          <a:r>
            <a:rPr lang="en-US" dirty="0"/>
            <a:t>This is a general topic for some topic at our level fluid mechanics, strength of material ,structure , soil mechanics etc.</a:t>
          </a:r>
        </a:p>
      </dgm:t>
    </dgm:pt>
    <dgm:pt modelId="{537ECB80-7EB9-40CE-8FC8-D4EFF6AF01DB}" type="parTrans" cxnId="{0524F4EA-7A47-454C-82F3-0293146F158C}">
      <dgm:prSet/>
      <dgm:spPr/>
      <dgm:t>
        <a:bodyPr/>
        <a:lstStyle/>
        <a:p>
          <a:endParaRPr lang="en-US"/>
        </a:p>
      </dgm:t>
    </dgm:pt>
    <dgm:pt modelId="{9FF91B63-AAA3-488B-B63E-94D0D9B242DC}" type="sibTrans" cxnId="{0524F4EA-7A47-454C-82F3-0293146F158C}">
      <dgm:prSet/>
      <dgm:spPr/>
      <dgm:t>
        <a:bodyPr/>
        <a:lstStyle/>
        <a:p>
          <a:endParaRPr lang="en-US"/>
        </a:p>
      </dgm:t>
    </dgm:pt>
    <dgm:pt modelId="{4429BF77-FC55-45CD-A686-1C85EE9DA055}" type="pres">
      <dgm:prSet presAssocID="{E6D514A9-242C-4BF1-8092-03658C73A2D8}" presName="linear" presStyleCnt="0">
        <dgm:presLayoutVars>
          <dgm:animLvl val="lvl"/>
          <dgm:resizeHandles val="exact"/>
        </dgm:presLayoutVars>
      </dgm:prSet>
      <dgm:spPr/>
    </dgm:pt>
    <dgm:pt modelId="{AEEEDAEF-83EA-4C5E-991B-CC0017D2896C}" type="pres">
      <dgm:prSet presAssocID="{73BCCF93-3D80-4DFE-AF89-1F1CC8EC111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1CAEAA-3423-453C-87D7-39E172EA7188}" type="pres">
      <dgm:prSet presAssocID="{A5BF6600-7404-44CD-873E-4723866CF36F}" presName="spacer" presStyleCnt="0"/>
      <dgm:spPr/>
    </dgm:pt>
    <dgm:pt modelId="{5BAD3DC9-D469-45EB-93B1-FD03E25A86DD}" type="pres">
      <dgm:prSet presAssocID="{E8CA8C15-A6DB-434C-AD0C-D150C782BA5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DD3952E-F259-4132-9255-1FF390D889BC}" type="pres">
      <dgm:prSet presAssocID="{F112B87C-4C06-45C3-B0F4-8BE12A9DA49C}" presName="spacer" presStyleCnt="0"/>
      <dgm:spPr/>
    </dgm:pt>
    <dgm:pt modelId="{FA0C1285-0EEF-4D47-8191-633FE57B0E37}" type="pres">
      <dgm:prSet presAssocID="{315D70E4-0A45-4345-9FA9-AD6D099B180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A11DA5B-A5E9-4638-80C5-97270C53038A}" type="presOf" srcId="{E6D514A9-242C-4BF1-8092-03658C73A2D8}" destId="{4429BF77-FC55-45CD-A686-1C85EE9DA055}" srcOrd="0" destOrd="0" presId="urn:microsoft.com/office/officeart/2005/8/layout/vList2"/>
    <dgm:cxn modelId="{559FE274-F815-4937-8707-544E977FF5C4}" type="presOf" srcId="{E8CA8C15-A6DB-434C-AD0C-D150C782BA50}" destId="{5BAD3DC9-D469-45EB-93B1-FD03E25A86DD}" srcOrd="0" destOrd="0" presId="urn:microsoft.com/office/officeart/2005/8/layout/vList2"/>
    <dgm:cxn modelId="{C6B33E5A-2B09-41F0-B4B3-CAA64CDDE4D2}" srcId="{E6D514A9-242C-4BF1-8092-03658C73A2D8}" destId="{E8CA8C15-A6DB-434C-AD0C-D150C782BA50}" srcOrd="1" destOrd="0" parTransId="{5DE2F32B-CAB1-4189-9783-B17F5B08622F}" sibTransId="{F112B87C-4C06-45C3-B0F4-8BE12A9DA49C}"/>
    <dgm:cxn modelId="{62CC6587-4BE7-48D5-9803-F969D58C8C03}" srcId="{E6D514A9-242C-4BF1-8092-03658C73A2D8}" destId="{73BCCF93-3D80-4DFE-AF89-1F1CC8EC1114}" srcOrd="0" destOrd="0" parTransId="{B15CCED8-6A61-470F-BA8B-90D0D25CCC4E}" sibTransId="{A5BF6600-7404-44CD-873E-4723866CF36F}"/>
    <dgm:cxn modelId="{A858C78A-ED95-4816-9C9D-1BB4A18662F7}" type="presOf" srcId="{73BCCF93-3D80-4DFE-AF89-1F1CC8EC1114}" destId="{AEEEDAEF-83EA-4C5E-991B-CC0017D2896C}" srcOrd="0" destOrd="0" presId="urn:microsoft.com/office/officeart/2005/8/layout/vList2"/>
    <dgm:cxn modelId="{DBCB5CC1-7DAB-4C85-B024-D15A0B003AE1}" type="presOf" srcId="{315D70E4-0A45-4345-9FA9-AD6D099B180D}" destId="{FA0C1285-0EEF-4D47-8191-633FE57B0E37}" srcOrd="0" destOrd="0" presId="urn:microsoft.com/office/officeart/2005/8/layout/vList2"/>
    <dgm:cxn modelId="{0524F4EA-7A47-454C-82F3-0293146F158C}" srcId="{E6D514A9-242C-4BF1-8092-03658C73A2D8}" destId="{315D70E4-0A45-4345-9FA9-AD6D099B180D}" srcOrd="2" destOrd="0" parTransId="{537ECB80-7EB9-40CE-8FC8-D4EFF6AF01DB}" sibTransId="{9FF91B63-AAA3-488B-B63E-94D0D9B242DC}"/>
    <dgm:cxn modelId="{87627664-14CA-4DDB-80B7-9D685DE2A378}" type="presParOf" srcId="{4429BF77-FC55-45CD-A686-1C85EE9DA055}" destId="{AEEEDAEF-83EA-4C5E-991B-CC0017D2896C}" srcOrd="0" destOrd="0" presId="urn:microsoft.com/office/officeart/2005/8/layout/vList2"/>
    <dgm:cxn modelId="{DF4DAC40-2A90-4AA5-910C-2B7CB26E2BD3}" type="presParOf" srcId="{4429BF77-FC55-45CD-A686-1C85EE9DA055}" destId="{9A1CAEAA-3423-453C-87D7-39E172EA7188}" srcOrd="1" destOrd="0" presId="urn:microsoft.com/office/officeart/2005/8/layout/vList2"/>
    <dgm:cxn modelId="{8789A36F-2AD4-40DA-A076-06DBCCFCCABB}" type="presParOf" srcId="{4429BF77-FC55-45CD-A686-1C85EE9DA055}" destId="{5BAD3DC9-D469-45EB-93B1-FD03E25A86DD}" srcOrd="2" destOrd="0" presId="urn:microsoft.com/office/officeart/2005/8/layout/vList2"/>
    <dgm:cxn modelId="{0CF6B057-B5AE-46AB-9A5D-3ABEC1800D8C}" type="presParOf" srcId="{4429BF77-FC55-45CD-A686-1C85EE9DA055}" destId="{5DD3952E-F259-4132-9255-1FF390D889BC}" srcOrd="3" destOrd="0" presId="urn:microsoft.com/office/officeart/2005/8/layout/vList2"/>
    <dgm:cxn modelId="{49C491EF-C543-439A-B399-56F16F393560}" type="presParOf" srcId="{4429BF77-FC55-45CD-A686-1C85EE9DA055}" destId="{FA0C1285-0EEF-4D47-8191-633FE57B0E3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01FE9E-808D-4CC9-B504-ECD4F09385E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F74AF3-4BCA-4AA9-B20C-4595372F112E}">
      <dgm:prSet/>
      <dgm:spPr/>
      <dgm:t>
        <a:bodyPr/>
        <a:lstStyle/>
        <a:p>
          <a:r>
            <a:rPr lang="en-US" b="0" i="0"/>
            <a:t>The continuity equation describes the transport of some quantities like fluid or gas. The equation explains how a fluid conserves mass in its motion. Many physical phenomena like energy, mass, momentum, natural quantities, and electric charge are conserved using the continuity equations.</a:t>
          </a:r>
          <a:endParaRPr lang="en-US"/>
        </a:p>
      </dgm:t>
    </dgm:pt>
    <dgm:pt modelId="{B2764396-446B-4C39-9BCB-4414718EE05D}" type="parTrans" cxnId="{D610CE0B-7430-4A3A-81B2-466FB9134319}">
      <dgm:prSet/>
      <dgm:spPr/>
      <dgm:t>
        <a:bodyPr/>
        <a:lstStyle/>
        <a:p>
          <a:endParaRPr lang="en-US"/>
        </a:p>
      </dgm:t>
    </dgm:pt>
    <dgm:pt modelId="{9B37CCD3-E845-4A1A-9E11-759BC6182357}" type="sibTrans" cxnId="{D610CE0B-7430-4A3A-81B2-466FB9134319}">
      <dgm:prSet/>
      <dgm:spPr/>
      <dgm:t>
        <a:bodyPr/>
        <a:lstStyle/>
        <a:p>
          <a:endParaRPr lang="en-US"/>
        </a:p>
      </dgm:t>
    </dgm:pt>
    <dgm:pt modelId="{4CCA2568-6DA3-4833-AF47-4A68875D1370}">
      <dgm:prSet/>
      <dgm:spPr/>
      <dgm:t>
        <a:bodyPr/>
        <a:lstStyle/>
        <a:p>
          <a:r>
            <a:rPr lang="en-US" b="0" i="0"/>
            <a:t>The continuity equation provides beneficial information about the flow of fluids and their behaviour during their flow in a pipe or hose. Continuity Equation is applied on tubes, pipes, rivers, ducts with flowing fluids or gases and many more</a:t>
          </a:r>
          <a:endParaRPr lang="en-US"/>
        </a:p>
      </dgm:t>
    </dgm:pt>
    <dgm:pt modelId="{2F0434DB-FB9B-4F4A-8272-D03F94B67956}" type="parTrans" cxnId="{66D0B05E-B7DE-45ED-AD2B-32DBBE5A9C7F}">
      <dgm:prSet/>
      <dgm:spPr/>
      <dgm:t>
        <a:bodyPr/>
        <a:lstStyle/>
        <a:p>
          <a:endParaRPr lang="en-US"/>
        </a:p>
      </dgm:t>
    </dgm:pt>
    <dgm:pt modelId="{EE3929F7-5BC7-4C9D-AE80-25958902B484}" type="sibTrans" cxnId="{66D0B05E-B7DE-45ED-AD2B-32DBBE5A9C7F}">
      <dgm:prSet/>
      <dgm:spPr/>
      <dgm:t>
        <a:bodyPr/>
        <a:lstStyle/>
        <a:p>
          <a:endParaRPr lang="en-US"/>
        </a:p>
      </dgm:t>
    </dgm:pt>
    <dgm:pt modelId="{6D2A6A35-E4AF-48AF-B17D-D82EE09F915C}" type="pres">
      <dgm:prSet presAssocID="{F201FE9E-808D-4CC9-B504-ECD4F09385E6}" presName="linear" presStyleCnt="0">
        <dgm:presLayoutVars>
          <dgm:animLvl val="lvl"/>
          <dgm:resizeHandles val="exact"/>
        </dgm:presLayoutVars>
      </dgm:prSet>
      <dgm:spPr/>
    </dgm:pt>
    <dgm:pt modelId="{5DC34960-6E5E-487F-AEC7-26B4FE733558}" type="pres">
      <dgm:prSet presAssocID="{E3F74AF3-4BCA-4AA9-B20C-4595372F112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1E7CB8E-7AAA-461C-8479-8D1DE4784FE1}" type="pres">
      <dgm:prSet presAssocID="{9B37CCD3-E845-4A1A-9E11-759BC6182357}" presName="spacer" presStyleCnt="0"/>
      <dgm:spPr/>
    </dgm:pt>
    <dgm:pt modelId="{6F22E808-E86E-4DFE-BFA9-5555FD771A9C}" type="pres">
      <dgm:prSet presAssocID="{4CCA2568-6DA3-4833-AF47-4A68875D137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610CE0B-7430-4A3A-81B2-466FB9134319}" srcId="{F201FE9E-808D-4CC9-B504-ECD4F09385E6}" destId="{E3F74AF3-4BCA-4AA9-B20C-4595372F112E}" srcOrd="0" destOrd="0" parTransId="{B2764396-446B-4C39-9BCB-4414718EE05D}" sibTransId="{9B37CCD3-E845-4A1A-9E11-759BC6182357}"/>
    <dgm:cxn modelId="{66D0B05E-B7DE-45ED-AD2B-32DBBE5A9C7F}" srcId="{F201FE9E-808D-4CC9-B504-ECD4F09385E6}" destId="{4CCA2568-6DA3-4833-AF47-4A68875D1370}" srcOrd="1" destOrd="0" parTransId="{2F0434DB-FB9B-4F4A-8272-D03F94B67956}" sibTransId="{EE3929F7-5BC7-4C9D-AE80-25958902B484}"/>
    <dgm:cxn modelId="{3CAC92B9-2069-4D4E-BFB2-06A769F43040}" type="presOf" srcId="{F201FE9E-808D-4CC9-B504-ECD4F09385E6}" destId="{6D2A6A35-E4AF-48AF-B17D-D82EE09F915C}" srcOrd="0" destOrd="0" presId="urn:microsoft.com/office/officeart/2005/8/layout/vList2"/>
    <dgm:cxn modelId="{C0AF0FEF-2B54-4372-9C38-6C8EDCCE8290}" type="presOf" srcId="{4CCA2568-6DA3-4833-AF47-4A68875D1370}" destId="{6F22E808-E86E-4DFE-BFA9-5555FD771A9C}" srcOrd="0" destOrd="0" presId="urn:microsoft.com/office/officeart/2005/8/layout/vList2"/>
    <dgm:cxn modelId="{7214A7FE-4E28-42D3-B822-ECC9A9C32972}" type="presOf" srcId="{E3F74AF3-4BCA-4AA9-B20C-4595372F112E}" destId="{5DC34960-6E5E-487F-AEC7-26B4FE733558}" srcOrd="0" destOrd="0" presId="urn:microsoft.com/office/officeart/2005/8/layout/vList2"/>
    <dgm:cxn modelId="{B99CEB0F-6362-4B97-B19C-953634B25799}" type="presParOf" srcId="{6D2A6A35-E4AF-48AF-B17D-D82EE09F915C}" destId="{5DC34960-6E5E-487F-AEC7-26B4FE733558}" srcOrd="0" destOrd="0" presId="urn:microsoft.com/office/officeart/2005/8/layout/vList2"/>
    <dgm:cxn modelId="{C522872D-17C1-4841-99F9-166DEE3731AC}" type="presParOf" srcId="{6D2A6A35-E4AF-48AF-B17D-D82EE09F915C}" destId="{91E7CB8E-7AAA-461C-8479-8D1DE4784FE1}" srcOrd="1" destOrd="0" presId="urn:microsoft.com/office/officeart/2005/8/layout/vList2"/>
    <dgm:cxn modelId="{0CC2E984-1F01-4043-955F-F0D327795194}" type="presParOf" srcId="{6D2A6A35-E4AF-48AF-B17D-D82EE09F915C}" destId="{6F22E808-E86E-4DFE-BFA9-5555FD771A9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EDAEF-83EA-4C5E-991B-CC0017D2896C}">
      <dsp:nvSpPr>
        <dsp:cNvPr id="0" name=""/>
        <dsp:cNvSpPr/>
      </dsp:nvSpPr>
      <dsp:spPr>
        <a:xfrm>
          <a:off x="0" y="187050"/>
          <a:ext cx="6628804" cy="1492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>
              <a:solidFill>
                <a:schemeClr val="bg1"/>
              </a:solidFill>
            </a:rPr>
            <a:t>Continuum mechanics</a:t>
          </a:r>
          <a:r>
            <a:rPr lang="en-US" sz="2200" b="0" i="0" kern="1200" dirty="0">
              <a:solidFill>
                <a:schemeClr val="bg1"/>
              </a:solidFill>
            </a:rPr>
            <a:t> is a branch of </a:t>
          </a:r>
          <a:r>
            <a:rPr lang="en-US" sz="2200" b="0" i="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mechanics</a:t>
          </a:r>
          <a:r>
            <a:rPr lang="en-US" sz="2200" b="0" i="0" kern="1200" dirty="0">
              <a:solidFill>
                <a:schemeClr val="bg1"/>
              </a:solidFill>
            </a:rPr>
            <a:t> that deals with the mechanical behavior of </a:t>
          </a:r>
          <a:r>
            <a:rPr lang="en-US" sz="2200" b="0" i="0" kern="12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materials</a:t>
          </a:r>
          <a:r>
            <a:rPr lang="en-US" sz="2200" b="0" i="0" kern="1200" dirty="0">
              <a:solidFill>
                <a:schemeClr val="bg1"/>
              </a:solidFill>
            </a:rPr>
            <a:t> modeled as a continuous </a:t>
          </a:r>
          <a:r>
            <a:rPr lang="en-US" sz="2200" b="0" i="0" kern="12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mass</a:t>
          </a:r>
          <a:r>
            <a:rPr lang="en-US" sz="2200" b="0" i="0" kern="1200" dirty="0">
              <a:solidFill>
                <a:schemeClr val="bg1"/>
              </a:solidFill>
            </a:rPr>
            <a:t> rather than as </a:t>
          </a:r>
          <a:r>
            <a:rPr lang="en-US" sz="2200" b="0" i="0" kern="1200" dirty="0">
              <a:solidFill>
                <a:schemeClr val="bg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discrete particles</a:t>
          </a:r>
          <a:r>
            <a:rPr lang="en-US" sz="2200" b="0" i="0" kern="1200" dirty="0"/>
            <a:t>.</a:t>
          </a:r>
          <a:endParaRPr lang="en-US" sz="2200" kern="1200" dirty="0"/>
        </a:p>
      </dsp:txBody>
      <dsp:txXfrm>
        <a:off x="72878" y="259928"/>
        <a:ext cx="6483048" cy="1347164"/>
      </dsp:txXfrm>
    </dsp:sp>
    <dsp:sp modelId="{5BAD3DC9-D469-45EB-93B1-FD03E25A86DD}">
      <dsp:nvSpPr>
        <dsp:cNvPr id="0" name=""/>
        <dsp:cNvSpPr/>
      </dsp:nvSpPr>
      <dsp:spPr>
        <a:xfrm>
          <a:off x="0" y="1743330"/>
          <a:ext cx="6628804" cy="149292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solidFill>
                <a:schemeClr val="bg1"/>
              </a:solidFill>
            </a:rPr>
            <a:t>The French mathematician </a:t>
          </a:r>
          <a:r>
            <a:rPr lang="en-US" sz="2200" b="0" i="0" kern="1200" dirty="0">
              <a:solidFill>
                <a:schemeClr val="bg1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Augustin-Louis Cauchy</a:t>
          </a:r>
          <a:r>
            <a:rPr lang="en-US" sz="2200" b="0" i="0" kern="1200" dirty="0">
              <a:solidFill>
                <a:schemeClr val="bg1"/>
              </a:solidFill>
            </a:rPr>
            <a:t> was the first to formulate such models in the 19th century.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72878" y="1816208"/>
        <a:ext cx="6483048" cy="1347164"/>
      </dsp:txXfrm>
    </dsp:sp>
    <dsp:sp modelId="{FA0C1285-0EEF-4D47-8191-633FE57B0E37}">
      <dsp:nvSpPr>
        <dsp:cNvPr id="0" name=""/>
        <dsp:cNvSpPr/>
      </dsp:nvSpPr>
      <dsp:spPr>
        <a:xfrm>
          <a:off x="0" y="3299610"/>
          <a:ext cx="6628804" cy="149292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This is a general topic for some topic at our level fluid mechanics, strength of material ,structure , soil mechanics etc.</a:t>
          </a:r>
        </a:p>
      </dsp:txBody>
      <dsp:txXfrm>
        <a:off x="72878" y="3372488"/>
        <a:ext cx="6483048" cy="13471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34960-6E5E-487F-AEC7-26B4FE733558}">
      <dsp:nvSpPr>
        <dsp:cNvPr id="0" name=""/>
        <dsp:cNvSpPr/>
      </dsp:nvSpPr>
      <dsp:spPr>
        <a:xfrm>
          <a:off x="0" y="395670"/>
          <a:ext cx="6628804" cy="2063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The continuity equation describes the transport of some quantities like fluid or gas. The equation explains how a fluid conserves mass in its motion. Many physical phenomena like energy, mass, momentum, natural quantities, and electric charge are conserved using the continuity equations.</a:t>
          </a:r>
          <a:endParaRPr lang="en-US" sz="2100" kern="1200"/>
        </a:p>
      </dsp:txBody>
      <dsp:txXfrm>
        <a:off x="100750" y="496420"/>
        <a:ext cx="6427304" cy="1862380"/>
      </dsp:txXfrm>
    </dsp:sp>
    <dsp:sp modelId="{6F22E808-E86E-4DFE-BFA9-5555FD771A9C}">
      <dsp:nvSpPr>
        <dsp:cNvPr id="0" name=""/>
        <dsp:cNvSpPr/>
      </dsp:nvSpPr>
      <dsp:spPr>
        <a:xfrm>
          <a:off x="0" y="2520030"/>
          <a:ext cx="6628804" cy="206388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The continuity equation provides beneficial information about the flow of fluids and their behaviour during their flow in a pipe or hose. Continuity Equation is applied on tubes, pipes, rivers, ducts with flowing fluids or gases and many more</a:t>
          </a:r>
          <a:endParaRPr lang="en-US" sz="2100" kern="1200"/>
        </a:p>
      </dsp:txBody>
      <dsp:txXfrm>
        <a:off x="100750" y="2620780"/>
        <a:ext cx="6427304" cy="1862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7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6925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91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5138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98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17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96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01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8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3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4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8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3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2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6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7AEA83-B2BC-926B-3B8F-A75039CBF416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D3FB05-A8F2-844B-B243-E374811EE16A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6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2" r:id="rId17"/>
    <p:sldLayoutId id="2147483661" r:id="rId18"/>
    <p:sldLayoutId id="2147483663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2A302-16CC-4AFE-EECE-CF05E1CC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IC 242 PROJECT PRESENTATION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66920-A536-7E0C-438C-2E72513084C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16084" y="609601"/>
            <a:ext cx="5511296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       </a:t>
            </a:r>
            <a:r>
              <a:rPr lang="en-US" sz="2400" dirty="0">
                <a:solidFill>
                  <a:schemeClr val="bg1"/>
                </a:solidFill>
              </a:rPr>
              <a:t>TOPIC : KINEMATIC AND DYNAMIC      		      BEHAVIOUR OF FLUIDS</a:t>
            </a:r>
            <a:r>
              <a:rPr lang="en-US" sz="1400" dirty="0">
                <a:solidFill>
                  <a:schemeClr val="bg1"/>
                </a:solidFill>
              </a:rPr>
              <a:t>                           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       		</a:t>
            </a:r>
            <a:r>
              <a:rPr lang="en-US" sz="1800" dirty="0">
                <a:solidFill>
                  <a:schemeClr val="bg1"/>
                </a:solidFill>
              </a:rPr>
              <a:t>~DEEPAK GUPTA(B20040)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            </a:t>
            </a:r>
            <a:r>
              <a:rPr lang="en-US" sz="2000" dirty="0">
                <a:solidFill>
                  <a:schemeClr val="bg1"/>
                </a:solidFill>
              </a:rPr>
              <a:t>Supervised by : Dr. </a:t>
            </a:r>
            <a:r>
              <a:rPr lang="en-US" sz="2000" dirty="0" err="1">
                <a:solidFill>
                  <a:schemeClr val="bg1"/>
                </a:solidFill>
              </a:rPr>
              <a:t>Mousumi</a:t>
            </a:r>
            <a:r>
              <a:rPr lang="en-US" sz="2000" dirty="0">
                <a:solidFill>
                  <a:schemeClr val="bg1"/>
                </a:solidFill>
              </a:rPr>
              <a:t> 						Mukherjee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04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9ECF4-2174-8EB5-7764-3651191D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accent1"/>
                </a:solidFill>
              </a:rPr>
              <a:t>CONTINUUM MECHANICS IC242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117B039-27C6-6212-CE93-8913D0CE124D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70026222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223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8" name="Rectangle 2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7EE71-6F20-E0C7-9420-5E3C0F93B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accent1"/>
                </a:solidFill>
              </a:rPr>
              <a:t>CONTINUUM MECHANICS IC242</a:t>
            </a:r>
          </a:p>
        </p:txBody>
      </p:sp>
      <p:grpSp>
        <p:nvGrpSpPr>
          <p:cNvPr id="39" name="Group 2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9E02C-3A92-5EF8-0734-57DFDC87117D}"/>
              </a:ext>
            </a:extLst>
          </p:cNvPr>
          <p:cNvSpPr txBox="1"/>
          <p:nvPr/>
        </p:nvSpPr>
        <p:spPr>
          <a:xfrm>
            <a:off x="889701" y="1640264"/>
            <a:ext cx="4417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INTRODUCTION</a:t>
            </a:r>
            <a:endParaRPr lang="en-IN" sz="2000" b="1"/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130AED00-9E93-7A6B-DA16-D280927F34D3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1152989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879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1854-052C-508C-9511-821CACBC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440" y="542324"/>
            <a:ext cx="6877119" cy="640080"/>
          </a:xfrm>
        </p:spPr>
        <p:txBody>
          <a:bodyPr/>
          <a:lstStyle/>
          <a:p>
            <a:r>
              <a:rPr lang="en-US" dirty="0"/>
              <a:t>CONTINUUM MECHANICS IC242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FC75C-675F-0232-D380-DAF0D8DDD86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/>
              <a:t>CONTINUITY EQUATION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A34CD-0AB2-E181-DA66-FB39F28D0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78" y="2252297"/>
            <a:ext cx="6942422" cy="3673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3A9349-E1F9-F840-AA40-8FCB437F73D3}"/>
              </a:ext>
            </a:extLst>
          </p:cNvPr>
          <p:cNvSpPr txBox="1"/>
          <p:nvPr/>
        </p:nvSpPr>
        <p:spPr>
          <a:xfrm>
            <a:off x="539496" y="2252297"/>
            <a:ext cx="390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 outflow in x-direction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4D2FF9-3ACD-5FA9-1FC5-F900996C5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25" y="2733773"/>
            <a:ext cx="3356238" cy="5148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FD7CDD-5AC0-CE7E-0E7A-4A282E4BC0DF}"/>
              </a:ext>
            </a:extLst>
          </p:cNvPr>
          <p:cNvSpPr txBox="1"/>
          <p:nvPr/>
        </p:nvSpPr>
        <p:spPr>
          <a:xfrm flipH="1">
            <a:off x="539496" y="3789575"/>
            <a:ext cx="320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 outflow in y-direction 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E4E90C-C3C3-356D-D524-E77C7D872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53" y="4236372"/>
            <a:ext cx="4235437" cy="5148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CFC07D-BB83-250E-868F-91616C5135D7}"/>
              </a:ext>
            </a:extLst>
          </p:cNvPr>
          <p:cNvSpPr txBox="1"/>
          <p:nvPr/>
        </p:nvSpPr>
        <p:spPr>
          <a:xfrm>
            <a:off x="630053" y="5335571"/>
            <a:ext cx="361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 outflow in z-direction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C3C977-5BB0-A85F-2A7B-55FDE11F0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559" y="5925455"/>
            <a:ext cx="4029931" cy="57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1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5C59-636B-752D-753B-06E9BBA9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440" y="598885"/>
            <a:ext cx="6877119" cy="640080"/>
          </a:xfrm>
        </p:spPr>
        <p:txBody>
          <a:bodyPr/>
          <a:lstStyle/>
          <a:p>
            <a:r>
              <a:rPr lang="en-US" dirty="0"/>
              <a:t>CONTINUUM MECHANICS IC242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1B5A-4012-8B4F-C4B5-59F8CC45283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Net mass outflow of the element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FAB0A-491E-8FF4-2143-00294AD42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93" y="1985582"/>
            <a:ext cx="4416553" cy="640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51267B-3AC0-7F1E-53D2-79236FF12BEB}"/>
              </a:ext>
            </a:extLst>
          </p:cNvPr>
          <p:cNvSpPr txBox="1"/>
          <p:nvPr/>
        </p:nvSpPr>
        <p:spPr>
          <a:xfrm>
            <a:off x="539496" y="3352047"/>
            <a:ext cx="478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rate of mass decrease in the element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012AB5-9827-940D-260C-9AA6B0C09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00" y="3832265"/>
            <a:ext cx="2048972" cy="5290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434F42-E3F0-9789-C8C4-59871A5980F4}"/>
              </a:ext>
            </a:extLst>
          </p:cNvPr>
          <p:cNvSpPr txBox="1"/>
          <p:nvPr/>
        </p:nvSpPr>
        <p:spPr>
          <a:xfrm flipH="1">
            <a:off x="539496" y="4817097"/>
            <a:ext cx="997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 mass outflow of the element = Time rate of mass decrease in the control environment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5DCE9A-6A83-2BA5-78F0-C3D5E5942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63" y="5422391"/>
            <a:ext cx="5843626" cy="73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9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92F5E3-B78A-3809-8190-107C5F54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CONTINUUM MECHANICS IC242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07DD02-B781-AB7D-5F7F-7B99061C5BE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77333" y="2557038"/>
            <a:ext cx="3150527" cy="10317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47C98F-40F3-2787-7EB4-25454BD987E1}"/>
              </a:ext>
            </a:extLst>
          </p:cNvPr>
          <p:cNvSpPr txBox="1"/>
          <p:nvPr/>
        </p:nvSpPr>
        <p:spPr>
          <a:xfrm>
            <a:off x="4589507" y="2977227"/>
            <a:ext cx="521753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above equation is a partial differential equation form of the continuity equation. Since the element is fixed in space, this form of equation is called conservation form.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7135D2-3FC3-6E4D-D0E6-16465E445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840601"/>
            <a:ext cx="3150527" cy="57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29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F691-80D4-96FB-1B6C-802C4B68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251" y="589458"/>
            <a:ext cx="6877119" cy="640080"/>
          </a:xfrm>
        </p:spPr>
        <p:txBody>
          <a:bodyPr/>
          <a:lstStyle/>
          <a:p>
            <a:r>
              <a:rPr lang="en-US" dirty="0"/>
              <a:t>CONTINUUM MECHANICS IC242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04F76-BA94-25E1-6CFB-1749A9D518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0386170" cy="3977640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Important points that we can see in continuity equation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B3FFC-E8D9-959D-8FFC-45537EBDB209}"/>
              </a:ext>
            </a:extLst>
          </p:cNvPr>
          <p:cNvSpPr txBox="1"/>
          <p:nvPr/>
        </p:nvSpPr>
        <p:spPr>
          <a:xfrm flipH="1">
            <a:off x="686740" y="2155120"/>
            <a:ext cx="319710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incompressible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C7F99"/>
                </a:solidFill>
                <a:effectLst/>
                <a:latin typeface="KaTeX_Main"/>
              </a:rPr>
              <a:t>∇⋅</a:t>
            </a:r>
            <a:r>
              <a:rPr lang="en-IN" sz="2000" b="1" i="0" dirty="0">
                <a:solidFill>
                  <a:srgbClr val="0C7F99"/>
                </a:solidFill>
                <a:effectLst/>
                <a:latin typeface="inherit"/>
              </a:rPr>
              <a:t>v</a:t>
            </a:r>
            <a:r>
              <a:rPr lang="en-IN" sz="2000" b="0" i="0" dirty="0">
                <a:solidFill>
                  <a:srgbClr val="0C7F99"/>
                </a:solidFill>
                <a:effectLst/>
                <a:latin typeface="KaTeX_Main"/>
              </a:rPr>
              <a:t>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C7F99"/>
                </a:solidFill>
                <a:latin typeface="KaTeX_Main"/>
              </a:rPr>
              <a:t>Angular deformation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0" i="0" dirty="0">
              <a:solidFill>
                <a:srgbClr val="0C7F99"/>
              </a:solidFill>
              <a:effectLst/>
              <a:latin typeface="KaTeX_Mai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0" i="0" dirty="0">
              <a:solidFill>
                <a:srgbClr val="0C7F99"/>
              </a:solidFill>
              <a:effectLst/>
              <a:latin typeface="KaTeX_Main"/>
            </a:endParaRPr>
          </a:p>
          <a:p>
            <a:r>
              <a:rPr lang="en-IN" sz="2000" dirty="0">
                <a:solidFill>
                  <a:srgbClr val="0C7F99"/>
                </a:solidFill>
                <a:latin typeface="KaTeX_Main"/>
              </a:rPr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E915AA-EF95-63AB-2167-DB8322843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59" y="3276600"/>
            <a:ext cx="2229341" cy="6879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020D26-3B7C-B97F-209F-E093219057C2}"/>
              </a:ext>
            </a:extLst>
          </p:cNvPr>
          <p:cNvSpPr txBox="1"/>
          <p:nvPr/>
        </p:nvSpPr>
        <p:spPr>
          <a:xfrm>
            <a:off x="539496" y="4040317"/>
            <a:ext cx="654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Rate of deformation tensor or average rate of rotation</a:t>
            </a:r>
            <a:endParaRPr lang="en-IN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67B06BA1-50A1-99DF-980D-9F1FE6E96A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C51C4F-E858-BAE5-30BA-1C1FE0BD7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88" y="4358007"/>
            <a:ext cx="2370783" cy="7730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134B02-C6BE-0C33-11F1-E3C7962F64BF}"/>
              </a:ext>
            </a:extLst>
          </p:cNvPr>
          <p:cNvSpPr txBox="1"/>
          <p:nvPr/>
        </p:nvSpPr>
        <p:spPr>
          <a:xfrm flipH="1">
            <a:off x="539496" y="5143090"/>
            <a:ext cx="446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 velocity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42EC9-6C57-5B41-B3EE-3EDA16CF8B58}"/>
              </a:ext>
            </a:extLst>
          </p:cNvPr>
          <p:cNvSpPr txBox="1"/>
          <p:nvPr/>
        </p:nvSpPr>
        <p:spPr>
          <a:xfrm>
            <a:off x="1111171" y="5503281"/>
            <a:ext cx="34480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=1/2 (</a:t>
            </a:r>
            <a:r>
              <a:rPr lang="en-IN" sz="1400" b="0" i="0" dirty="0">
                <a:solidFill>
                  <a:srgbClr val="21242C"/>
                </a:solidFill>
                <a:effectLst/>
                <a:latin typeface="KaTeX_Main"/>
              </a:rPr>
              <a:t>∇×</a:t>
            </a:r>
            <a:r>
              <a:rPr lang="en-IN" sz="1400" b="1" i="0" dirty="0">
                <a:solidFill>
                  <a:srgbClr val="21242C"/>
                </a:solidFill>
                <a:effectLst/>
                <a:latin typeface="inherit"/>
              </a:rPr>
              <a:t>v)</a:t>
            </a:r>
            <a:r>
              <a:rPr lang="en-IN" sz="1400" b="0" i="0" dirty="0">
                <a:solidFill>
                  <a:srgbClr val="21242C"/>
                </a:solidFill>
                <a:effectLst/>
                <a:latin typeface="inherit"/>
              </a:rPr>
              <a:t>​​</a:t>
            </a:r>
            <a:br>
              <a:rPr lang="en-IN" sz="1400" dirty="0"/>
            </a:br>
            <a:endParaRPr lang="en-IN" sz="1400" dirty="0"/>
          </a:p>
        </p:txBody>
      </p:sp>
      <p:pic>
        <p:nvPicPr>
          <p:cNvPr id="1030" name="Picture 6" descr="omega with arrow">
            <a:extLst>
              <a:ext uri="{FF2B5EF4-FFF2-40B4-BE49-F238E27FC236}">
                <a16:creationId xmlns:a16="http://schemas.microsoft.com/office/drawing/2014/main" id="{D2DB11B2-0082-4D7D-460F-D6DD8E05E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389" y="5720457"/>
            <a:ext cx="111782" cy="2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205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1" name="Rectangle 19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21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: Shape 23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4" name="Straight Connector 25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1F99A-B773-A1B1-9EDD-4DFEE5924B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534654" y="1892300"/>
            <a:ext cx="3425445" cy="3073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89845-B58B-3DF3-0DC8-F2682757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>
                <a:solidFill>
                  <a:schemeClr val="accent1"/>
                </a:solidFill>
              </a:rPr>
              <a:t>CONTINUUM MECHANICS IC242</a:t>
            </a:r>
          </a:p>
        </p:txBody>
      </p:sp>
    </p:spTree>
    <p:extLst>
      <p:ext uri="{BB962C8B-B14F-4D97-AF65-F5344CB8AC3E}">
        <p14:creationId xmlns:p14="http://schemas.microsoft.com/office/powerpoint/2010/main" val="13928858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</TotalTime>
  <Words>337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inherit</vt:lpstr>
      <vt:lpstr>KaTeX_Main</vt:lpstr>
      <vt:lpstr>Trebuchet MS</vt:lpstr>
      <vt:lpstr>Wingdings 3</vt:lpstr>
      <vt:lpstr>Facet</vt:lpstr>
      <vt:lpstr>      IC 242 PROJECT PRESENTATION</vt:lpstr>
      <vt:lpstr>CONTINUUM MECHANICS IC242</vt:lpstr>
      <vt:lpstr>CONTINUUM MECHANICS IC242</vt:lpstr>
      <vt:lpstr>CONTINUUM MECHANICS IC242</vt:lpstr>
      <vt:lpstr>CONTINUUM MECHANICS IC242</vt:lpstr>
      <vt:lpstr>CONTINUUM MECHANICS IC242</vt:lpstr>
      <vt:lpstr>CONTINUUM MECHANICS IC242</vt:lpstr>
      <vt:lpstr>CONTINUUM MECHANICS IC242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Deepak Gupta</dc:creator>
  <cp:keywords/>
  <cp:lastModifiedBy>Deepak Gupta</cp:lastModifiedBy>
  <cp:revision>19</cp:revision>
  <dcterms:created xsi:type="dcterms:W3CDTF">2022-05-22T15:58:37Z</dcterms:created>
  <dcterms:modified xsi:type="dcterms:W3CDTF">2022-10-29T10:08:46Z</dcterms:modified>
  <cp:version/>
</cp:coreProperties>
</file>