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70" r:id="rId15"/>
    <p:sldId id="272"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96" autoAdjust="0"/>
    <p:restoredTop sz="94660"/>
  </p:normalViewPr>
  <p:slideViewPr>
    <p:cSldViewPr snapToGrid="0">
      <p:cViewPr varScale="1">
        <p:scale>
          <a:sx n="46" d="100"/>
          <a:sy n="46" d="100"/>
        </p:scale>
        <p:origin x="1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6/4/16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796027F-7875-4030-9381-8BD8C4F21935}" type="datetimeFigureOut">
              <a:rPr lang="en-US" dirty="0"/>
              <a:t>6/4/16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4509A250-FF31-4206-8172-F9D3106AACB1}" type="datetimeFigureOut">
              <a:rPr lang="en-US" dirty="0"/>
              <a:t>6/4/16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6/4/16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6/4/16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lgun.aydin@zingat.com" TargetMode="External"/><Relationship Id="rId4" Type="http://schemas.openxmlformats.org/officeDocument/2006/relationships/hyperlink" Target="mailto:info@olgunaydin.com" TargetMode="External"/><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 TargetMode="Externa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a:t>Introduction</a:t>
            </a:r>
            <a:r>
              <a:rPr lang="tr-TR" dirty="0"/>
              <a:t> </a:t>
            </a:r>
            <a:r>
              <a:rPr lang="tr-TR" dirty="0" err="1"/>
              <a:t>to</a:t>
            </a:r>
            <a:r>
              <a:rPr lang="tr-TR" dirty="0"/>
              <a:t> </a:t>
            </a:r>
            <a:r>
              <a:rPr lang="tr-TR" dirty="0" err="1"/>
              <a:t>SparkR</a:t>
            </a:r>
            <a:endParaRPr lang="tr-TR" dirty="0"/>
          </a:p>
        </p:txBody>
      </p:sp>
      <p:sp>
        <p:nvSpPr>
          <p:cNvPr id="3" name="Alt Başlık 2"/>
          <p:cNvSpPr>
            <a:spLocks noGrp="1"/>
          </p:cNvSpPr>
          <p:nvPr>
            <p:ph type="subTitle" idx="1"/>
          </p:nvPr>
        </p:nvSpPr>
        <p:spPr/>
        <p:txBody>
          <a:bodyPr/>
          <a:lstStyle/>
          <a:p>
            <a:r>
              <a:rPr lang="tr-TR" dirty="0"/>
              <a:t>Olgun aydın – </a:t>
            </a:r>
            <a:r>
              <a:rPr lang="tr-TR" dirty="0" err="1" smtClean="0"/>
              <a:t>lead</a:t>
            </a:r>
            <a:r>
              <a:rPr lang="tr-TR" dirty="0" smtClean="0"/>
              <a:t> </a:t>
            </a:r>
            <a:r>
              <a:rPr lang="tr-TR" dirty="0" err="1" smtClean="0"/>
              <a:t>analyst</a:t>
            </a:r>
            <a:endParaRPr lang="tr-TR" dirty="0"/>
          </a:p>
          <a:p>
            <a:endParaRPr lang="tr-TR" dirty="0">
              <a:latin typeface="Arial" panose="020B0604020202020204" pitchFamily="34" charset="0"/>
              <a:cs typeface="Arial" panose="020B0604020202020204" pitchFamily="34" charset="0"/>
            </a:endParaRPr>
          </a:p>
        </p:txBody>
      </p:sp>
      <p:pic>
        <p:nvPicPr>
          <p:cNvPr id="1026" name="Picture 2" descr="http://www.reidin.com/images/thirdparty/location-report/zinga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399" y="4529155"/>
            <a:ext cx="1687147" cy="78579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1154955" y="5314950"/>
            <a:ext cx="2967479" cy="923330"/>
          </a:xfrm>
          <a:prstGeom prst="rect">
            <a:avLst/>
          </a:prstGeom>
          <a:noFill/>
        </p:spPr>
        <p:txBody>
          <a:bodyPr wrap="none" rtlCol="0">
            <a:spAutoFit/>
          </a:bodyPr>
          <a:lstStyle/>
          <a:p>
            <a:r>
              <a:rPr lang="tr-TR" dirty="0">
                <a:hlinkClick r:id="rId3"/>
              </a:rPr>
              <a:t>olgun.aydin@zingat.com</a:t>
            </a:r>
            <a:endParaRPr lang="tr-TR" dirty="0"/>
          </a:p>
          <a:p>
            <a:r>
              <a:rPr lang="tr-TR" dirty="0">
                <a:hlinkClick r:id="rId4"/>
              </a:rPr>
              <a:t>info@olgunaydin.com</a:t>
            </a:r>
            <a:endParaRPr lang="tr-TR" dirty="0"/>
          </a:p>
          <a:p>
            <a:endParaRPr lang="tr-TR" dirty="0"/>
          </a:p>
        </p:txBody>
      </p:sp>
    </p:spTree>
    <p:extLst>
      <p:ext uri="{BB962C8B-B14F-4D97-AF65-F5344CB8AC3E}">
        <p14:creationId xmlns:p14="http://schemas.microsoft.com/office/powerpoint/2010/main" val="300781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3345931" y="762733"/>
            <a:ext cx="4962800" cy="2994432"/>
          </a:xfrm>
          <a:prstGeom prst="rect">
            <a:avLst/>
          </a:prstGeom>
        </p:spPr>
      </p:pic>
      <p:pic>
        <p:nvPicPr>
          <p:cNvPr id="5" name="Resim 4"/>
          <p:cNvPicPr>
            <a:picLocks noChangeAspect="1"/>
          </p:cNvPicPr>
          <p:nvPr/>
        </p:nvPicPr>
        <p:blipFill>
          <a:blip r:embed="rId3"/>
          <a:stretch>
            <a:fillRect/>
          </a:stretch>
        </p:blipFill>
        <p:spPr>
          <a:xfrm>
            <a:off x="3345932" y="4290646"/>
            <a:ext cx="4962800" cy="1710924"/>
          </a:xfrm>
          <a:prstGeom prst="rect">
            <a:avLst/>
          </a:prstGeom>
        </p:spPr>
      </p:pic>
    </p:spTree>
    <p:extLst>
      <p:ext uri="{BB962C8B-B14F-4D97-AF65-F5344CB8AC3E}">
        <p14:creationId xmlns:p14="http://schemas.microsoft.com/office/powerpoint/2010/main" val="2232645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normAutofit/>
          </a:bodyPr>
          <a:lstStyle/>
          <a:p>
            <a:r>
              <a:rPr lang="en-US" dirty="0"/>
              <a:t>The central component of </a:t>
            </a:r>
            <a:r>
              <a:rPr lang="en-US" dirty="0" err="1"/>
              <a:t>SparkR</a:t>
            </a:r>
            <a:r>
              <a:rPr lang="en-US" dirty="0"/>
              <a:t> is a distributed data frame implemented on top of Spark. </a:t>
            </a:r>
            <a:endParaRPr lang="tr-TR" dirty="0"/>
          </a:p>
          <a:p>
            <a:r>
              <a:rPr lang="en-US" dirty="0" err="1"/>
              <a:t>SparkR</a:t>
            </a:r>
            <a:r>
              <a:rPr lang="en-US" dirty="0"/>
              <a:t> </a:t>
            </a:r>
            <a:r>
              <a:rPr lang="en-US" dirty="0" err="1"/>
              <a:t>DataFrames</a:t>
            </a:r>
            <a:r>
              <a:rPr lang="en-US" dirty="0"/>
              <a:t> have an API similar to </a:t>
            </a:r>
            <a:r>
              <a:rPr lang="en-US" dirty="0" err="1"/>
              <a:t>dplyr</a:t>
            </a:r>
            <a:r>
              <a:rPr lang="en-US" dirty="0"/>
              <a:t> or local R data frames, but scale to large datasets using Spark’s execution engine and relational query optimizer</a:t>
            </a:r>
            <a:r>
              <a:rPr lang="tr-TR" dirty="0"/>
              <a:t>.</a:t>
            </a:r>
          </a:p>
          <a:p>
            <a:r>
              <a:rPr lang="en-US" dirty="0" err="1"/>
              <a:t>SparkR’s</a:t>
            </a:r>
            <a:r>
              <a:rPr lang="en-US" dirty="0"/>
              <a:t> </a:t>
            </a:r>
            <a:r>
              <a:rPr lang="en-US" dirty="0" err="1">
                <a:latin typeface="Courier New" panose="02070309020205020404" pitchFamily="49" charset="0"/>
                <a:cs typeface="Courier New" panose="02070309020205020404" pitchFamily="49" charset="0"/>
              </a:rPr>
              <a:t>read.df</a:t>
            </a:r>
            <a:r>
              <a:rPr lang="en-US" dirty="0"/>
              <a:t> method integrates with</a:t>
            </a:r>
            <a:r>
              <a:rPr lang="tr-TR" dirty="0"/>
              <a:t> </a:t>
            </a:r>
            <a:r>
              <a:rPr lang="en-US" dirty="0"/>
              <a:t>Spark’s data source API and this enables users to load data from systems like </a:t>
            </a:r>
            <a:r>
              <a:rPr lang="en-US" dirty="0" err="1"/>
              <a:t>HBase</a:t>
            </a:r>
            <a:r>
              <a:rPr lang="en-US" dirty="0"/>
              <a:t>, Cassandra etc. Having loaded the data, users are then able to use a familiar syntax for performing relational operations like selections, projections, aggregations and joins. </a:t>
            </a:r>
            <a:endParaRPr lang="tr-TR" dirty="0"/>
          </a:p>
        </p:txBody>
      </p:sp>
    </p:spTree>
    <p:extLst>
      <p:ext uri="{BB962C8B-B14F-4D97-AF65-F5344CB8AC3E}">
        <p14:creationId xmlns:p14="http://schemas.microsoft.com/office/powerpoint/2010/main" val="778745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normAutofit/>
          </a:bodyPr>
          <a:lstStyle/>
          <a:p>
            <a:r>
              <a:rPr lang="en-US" dirty="0"/>
              <a:t>Further, </a:t>
            </a:r>
            <a:r>
              <a:rPr lang="en-US" dirty="0" err="1"/>
              <a:t>SparkR</a:t>
            </a:r>
            <a:r>
              <a:rPr lang="en-US" dirty="0"/>
              <a:t> supports more than 100 pre-defined functions on </a:t>
            </a:r>
            <a:r>
              <a:rPr lang="en-US" dirty="0" err="1"/>
              <a:t>DataFrames</a:t>
            </a:r>
            <a:r>
              <a:rPr lang="en-US" dirty="0"/>
              <a:t> including string manipulation methods, statistical functions and date-time operations. Users can also execute SQL queries directly on </a:t>
            </a:r>
            <a:r>
              <a:rPr lang="en-US" dirty="0" err="1"/>
              <a:t>SparkR</a:t>
            </a:r>
            <a:r>
              <a:rPr lang="en-US" dirty="0"/>
              <a:t> </a:t>
            </a:r>
            <a:r>
              <a:rPr lang="en-US" dirty="0" err="1"/>
              <a:t>DataFrames</a:t>
            </a:r>
            <a:r>
              <a:rPr lang="en-US" dirty="0"/>
              <a:t> using the </a:t>
            </a:r>
            <a:r>
              <a:rPr lang="en-US" dirty="0" err="1"/>
              <a:t>sql</a:t>
            </a:r>
            <a:r>
              <a:rPr lang="en-US" dirty="0"/>
              <a:t> command. </a:t>
            </a:r>
            <a:r>
              <a:rPr lang="en-US" dirty="0" err="1"/>
              <a:t>SparkR</a:t>
            </a:r>
            <a:r>
              <a:rPr lang="en-US" dirty="0"/>
              <a:t> also makes it easy for users to chain commands using existing R libraries. </a:t>
            </a:r>
            <a:endParaRPr lang="tr-TR" dirty="0"/>
          </a:p>
          <a:p>
            <a:r>
              <a:rPr lang="en-US" dirty="0"/>
              <a:t>Finally, </a:t>
            </a:r>
            <a:r>
              <a:rPr lang="en-US" dirty="0" err="1"/>
              <a:t>SparkR</a:t>
            </a:r>
            <a:r>
              <a:rPr lang="en-US" dirty="0"/>
              <a:t> </a:t>
            </a:r>
            <a:r>
              <a:rPr lang="en-US" dirty="0" err="1"/>
              <a:t>DataFrames</a:t>
            </a:r>
            <a:r>
              <a:rPr lang="en-US" dirty="0"/>
              <a:t> can be converted to a local R data frame using the collect operator and this is useful for the big data, small learning scenarios described earlier</a:t>
            </a:r>
            <a:endParaRPr lang="tr-TR" dirty="0"/>
          </a:p>
        </p:txBody>
      </p:sp>
    </p:spTree>
    <p:extLst>
      <p:ext uri="{BB962C8B-B14F-4D97-AF65-F5344CB8AC3E}">
        <p14:creationId xmlns:p14="http://schemas.microsoft.com/office/powerpoint/2010/main" val="990532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normAutofit/>
          </a:bodyPr>
          <a:lstStyle/>
          <a:p>
            <a:r>
              <a:rPr lang="en-US" dirty="0" err="1"/>
              <a:t>SparkR’s</a:t>
            </a:r>
            <a:r>
              <a:rPr lang="en-US" dirty="0"/>
              <a:t> architecture consists of two main components an R to JVM binding on the driver that allows R programs to submit jobs to a Spark cluster and support for running R on the Spark executors</a:t>
            </a:r>
            <a:r>
              <a:rPr lang="tr-TR" dirty="0"/>
              <a:t>.</a:t>
            </a:r>
          </a:p>
          <a:p>
            <a:endParaRPr lang="tr-TR" dirty="0"/>
          </a:p>
        </p:txBody>
      </p:sp>
    </p:spTree>
    <p:extLst>
      <p:ext uri="{BB962C8B-B14F-4D97-AF65-F5344CB8AC3E}">
        <p14:creationId xmlns:p14="http://schemas.microsoft.com/office/powerpoint/2010/main" val="1887700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a:t>Installation and Creating a </a:t>
            </a:r>
            <a:r>
              <a:rPr lang="en-US" sz="3200" dirty="0" err="1"/>
              <a:t>SparkContext</a:t>
            </a:r>
            <a:endParaRPr lang="en-US" sz="3200" dirty="0"/>
          </a:p>
        </p:txBody>
      </p:sp>
      <p:sp>
        <p:nvSpPr>
          <p:cNvPr id="6" name="İçerik Yer Tutucusu 5"/>
          <p:cNvSpPr>
            <a:spLocks noGrp="1"/>
          </p:cNvSpPr>
          <p:nvPr>
            <p:ph idx="1"/>
          </p:nvPr>
        </p:nvSpPr>
        <p:spPr/>
        <p:txBody>
          <a:bodyPr/>
          <a:lstStyle/>
          <a:p>
            <a:r>
              <a:rPr lang="tr-TR" dirty="0"/>
              <a:t>Step 1: </a:t>
            </a:r>
            <a:r>
              <a:rPr lang="tr-TR" dirty="0" err="1"/>
              <a:t>Download</a:t>
            </a:r>
            <a:r>
              <a:rPr lang="tr-TR" dirty="0"/>
              <a:t> </a:t>
            </a:r>
            <a:r>
              <a:rPr lang="tr-TR" dirty="0" err="1"/>
              <a:t>Spark</a:t>
            </a:r>
            <a:endParaRPr lang="tr-TR" dirty="0"/>
          </a:p>
          <a:p>
            <a:r>
              <a:rPr lang="tr-TR" dirty="0"/>
              <a:t> </a:t>
            </a:r>
            <a:r>
              <a:rPr lang="tr-TR" u="sng" dirty="0">
                <a:hlinkClick r:id="rId2"/>
              </a:rPr>
              <a:t>http://spark.apache.org/</a:t>
            </a:r>
            <a:endParaRPr lang="tr-TR" dirty="0"/>
          </a:p>
        </p:txBody>
      </p:sp>
      <p:pic>
        <p:nvPicPr>
          <p:cNvPr id="5" name="Resim 4"/>
          <p:cNvPicPr>
            <a:picLocks noChangeAspect="1"/>
          </p:cNvPicPr>
          <p:nvPr/>
        </p:nvPicPr>
        <p:blipFill>
          <a:blip r:embed="rId3"/>
          <a:stretch>
            <a:fillRect/>
          </a:stretch>
        </p:blipFill>
        <p:spPr>
          <a:xfrm>
            <a:off x="2634162" y="3138854"/>
            <a:ext cx="5659592" cy="3464193"/>
          </a:xfrm>
          <a:prstGeom prst="rect">
            <a:avLst/>
          </a:prstGeom>
        </p:spPr>
      </p:pic>
    </p:spTree>
    <p:extLst>
      <p:ext uri="{BB962C8B-B14F-4D97-AF65-F5344CB8AC3E}">
        <p14:creationId xmlns:p14="http://schemas.microsoft.com/office/powerpoint/2010/main" val="3228855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a:t>Installation and Creating a </a:t>
            </a:r>
            <a:r>
              <a:rPr lang="en-US" sz="3200" dirty="0" err="1"/>
              <a:t>SparkContext</a:t>
            </a:r>
            <a:endParaRPr lang="en-US" sz="3200" dirty="0"/>
          </a:p>
        </p:txBody>
      </p:sp>
      <p:sp>
        <p:nvSpPr>
          <p:cNvPr id="6" name="İçerik Yer Tutucusu 5"/>
          <p:cNvSpPr>
            <a:spLocks noGrp="1"/>
          </p:cNvSpPr>
          <p:nvPr>
            <p:ph idx="1"/>
          </p:nvPr>
        </p:nvSpPr>
        <p:spPr/>
        <p:txBody>
          <a:bodyPr>
            <a:normAutofit fontScale="92500" lnSpcReduction="20000"/>
          </a:bodyPr>
          <a:lstStyle/>
          <a:p>
            <a:r>
              <a:rPr lang="tr-TR" dirty="0"/>
              <a:t>Step 1: </a:t>
            </a:r>
            <a:r>
              <a:rPr lang="tr-TR" dirty="0" err="1"/>
              <a:t>Download</a:t>
            </a:r>
            <a:r>
              <a:rPr lang="tr-TR" dirty="0"/>
              <a:t> </a:t>
            </a:r>
            <a:r>
              <a:rPr lang="tr-TR" dirty="0" err="1"/>
              <a:t>Spark</a:t>
            </a:r>
            <a:endParaRPr lang="tr-TR" dirty="0"/>
          </a:p>
          <a:p>
            <a:pPr marL="0" indent="0">
              <a:buNone/>
            </a:pPr>
            <a:r>
              <a:rPr lang="tr-TR" dirty="0"/>
              <a:t> </a:t>
            </a:r>
            <a:r>
              <a:rPr lang="tr-TR" u="sng" dirty="0">
                <a:hlinkClick r:id="rId2"/>
              </a:rPr>
              <a:t>http://spark.apache.org/</a:t>
            </a:r>
            <a:endParaRPr lang="tr-TR" u="sng" dirty="0"/>
          </a:p>
          <a:p>
            <a:pPr marL="0" indent="0">
              <a:buNone/>
            </a:pPr>
            <a:endParaRPr lang="tr-TR" u="sng" dirty="0"/>
          </a:p>
          <a:p>
            <a:r>
              <a:rPr lang="en-US" dirty="0"/>
              <a:t>Step </a:t>
            </a:r>
            <a:r>
              <a:rPr lang="tr-TR" dirty="0"/>
              <a:t>2</a:t>
            </a:r>
            <a:r>
              <a:rPr lang="en-US" dirty="0"/>
              <a:t>: Run in Command Prompt</a:t>
            </a:r>
          </a:p>
          <a:p>
            <a:pPr marL="0" indent="0">
              <a:buNone/>
            </a:pPr>
            <a:r>
              <a:rPr lang="en-US" dirty="0"/>
              <a:t>Now start your favorite command shell and change directory to your Spark folder</a:t>
            </a:r>
            <a:endParaRPr lang="tr-TR" dirty="0"/>
          </a:p>
          <a:p>
            <a:pPr marL="0" indent="0">
              <a:buNone/>
            </a:pPr>
            <a:endParaRPr lang="tr-TR" dirty="0"/>
          </a:p>
          <a:p>
            <a:r>
              <a:rPr lang="en-US" dirty="0"/>
              <a:t>Step </a:t>
            </a:r>
            <a:r>
              <a:rPr lang="tr-TR" dirty="0"/>
              <a:t>3</a:t>
            </a:r>
            <a:r>
              <a:rPr lang="en-US" dirty="0"/>
              <a:t>: Run in </a:t>
            </a:r>
            <a:r>
              <a:rPr lang="en-US" dirty="0" err="1"/>
              <a:t>RStudio</a:t>
            </a:r>
            <a:endParaRPr lang="en-US" dirty="0"/>
          </a:p>
          <a:p>
            <a:pPr marL="0" indent="0">
              <a:buNone/>
            </a:pPr>
            <a:r>
              <a:rPr lang="en-US" dirty="0"/>
              <a:t>Set System Environment</a:t>
            </a:r>
            <a:r>
              <a:rPr lang="tr-TR" dirty="0"/>
              <a:t>. </a:t>
            </a:r>
            <a:r>
              <a:rPr lang="en-US" dirty="0"/>
              <a:t>Once you have opened </a:t>
            </a:r>
            <a:r>
              <a:rPr lang="en-US" dirty="0" err="1"/>
              <a:t>RStudio</a:t>
            </a:r>
            <a:r>
              <a:rPr lang="en-US" dirty="0"/>
              <a:t>, you need to set the system environment first. You have to point your R session to the installed version of </a:t>
            </a:r>
            <a:r>
              <a:rPr lang="en-US" dirty="0" err="1"/>
              <a:t>SparkR</a:t>
            </a:r>
            <a:r>
              <a:rPr lang="en-US" dirty="0"/>
              <a:t>. Use the code shown in Figure 11 below but replace the </a:t>
            </a:r>
            <a:r>
              <a:rPr lang="en-US" b="1" i="1" dirty="0"/>
              <a:t>SPARK_HOME</a:t>
            </a:r>
            <a:r>
              <a:rPr lang="en-US" dirty="0"/>
              <a:t> variable using the path to your Spark folder. “C:/Apache/Spark-1.4.1″.</a:t>
            </a:r>
          </a:p>
          <a:p>
            <a:pPr marL="0" indent="0">
              <a:buNone/>
            </a:pPr>
            <a:endParaRPr lang="tr-TR" dirty="0"/>
          </a:p>
          <a:p>
            <a:endParaRPr lang="en-US" dirty="0"/>
          </a:p>
          <a:p>
            <a:endParaRPr lang="tr-TR" dirty="0"/>
          </a:p>
        </p:txBody>
      </p:sp>
    </p:spTree>
    <p:extLst>
      <p:ext uri="{BB962C8B-B14F-4D97-AF65-F5344CB8AC3E}">
        <p14:creationId xmlns:p14="http://schemas.microsoft.com/office/powerpoint/2010/main" val="289757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a:t>Installation and Creating a </a:t>
            </a:r>
            <a:r>
              <a:rPr lang="en-US" sz="3200" dirty="0" err="1"/>
              <a:t>SparkContext</a:t>
            </a:r>
            <a:endParaRPr lang="en-US" sz="3200" dirty="0"/>
          </a:p>
        </p:txBody>
      </p:sp>
      <p:sp>
        <p:nvSpPr>
          <p:cNvPr id="6" name="İçerik Yer Tutucusu 5"/>
          <p:cNvSpPr>
            <a:spLocks noGrp="1"/>
          </p:cNvSpPr>
          <p:nvPr>
            <p:ph idx="1"/>
          </p:nvPr>
        </p:nvSpPr>
        <p:spPr/>
        <p:txBody>
          <a:bodyPr>
            <a:normAutofit/>
          </a:bodyPr>
          <a:lstStyle/>
          <a:p>
            <a:r>
              <a:rPr lang="en-US" dirty="0"/>
              <a:t>Step 4: Set the Library Paths</a:t>
            </a:r>
          </a:p>
          <a:p>
            <a:pPr marL="0" indent="0">
              <a:buNone/>
            </a:pPr>
            <a:r>
              <a:rPr lang="tr-TR" dirty="0"/>
              <a:t>Y</a:t>
            </a:r>
            <a:r>
              <a:rPr lang="en-US" dirty="0" err="1"/>
              <a:t>ou</a:t>
            </a:r>
            <a:r>
              <a:rPr lang="en-US" dirty="0"/>
              <a:t> have to set the library path for Spark</a:t>
            </a:r>
            <a:endParaRPr lang="tr-TR" dirty="0"/>
          </a:p>
          <a:p>
            <a:pPr marL="0" indent="0">
              <a:buNone/>
            </a:pPr>
            <a:endParaRPr lang="tr-TR" dirty="0"/>
          </a:p>
          <a:p>
            <a:r>
              <a:rPr lang="tr-TR" dirty="0"/>
              <a:t>Step 5: </a:t>
            </a:r>
            <a:r>
              <a:rPr lang="tr-TR" dirty="0" err="1"/>
              <a:t>Load</a:t>
            </a:r>
            <a:r>
              <a:rPr lang="tr-TR" dirty="0"/>
              <a:t> </a:t>
            </a:r>
            <a:r>
              <a:rPr lang="tr-TR" dirty="0" err="1"/>
              <a:t>SparkR</a:t>
            </a:r>
            <a:r>
              <a:rPr lang="tr-TR" dirty="0"/>
              <a:t> </a:t>
            </a:r>
            <a:r>
              <a:rPr lang="tr-TR" dirty="0" err="1"/>
              <a:t>library</a:t>
            </a:r>
            <a:endParaRPr lang="tr-TR" dirty="0"/>
          </a:p>
          <a:p>
            <a:pPr marL="0" indent="0">
              <a:buNone/>
            </a:pPr>
            <a:r>
              <a:rPr lang="tr-TR" dirty="0" err="1"/>
              <a:t>Load</a:t>
            </a:r>
            <a:r>
              <a:rPr lang="tr-TR" dirty="0"/>
              <a:t> </a:t>
            </a:r>
            <a:r>
              <a:rPr lang="tr-TR" dirty="0" err="1"/>
              <a:t>SparkR</a:t>
            </a:r>
            <a:r>
              <a:rPr lang="tr-TR" dirty="0"/>
              <a:t> </a:t>
            </a:r>
            <a:r>
              <a:rPr lang="tr-TR" dirty="0" err="1"/>
              <a:t>library</a:t>
            </a:r>
            <a:r>
              <a:rPr lang="tr-TR" dirty="0"/>
              <a:t> </a:t>
            </a:r>
            <a:r>
              <a:rPr lang="tr-TR" dirty="0" err="1"/>
              <a:t>by</a:t>
            </a:r>
            <a:r>
              <a:rPr lang="tr-TR" dirty="0"/>
              <a:t> </a:t>
            </a:r>
            <a:r>
              <a:rPr lang="tr-TR" dirty="0" err="1"/>
              <a:t>using</a:t>
            </a:r>
            <a:r>
              <a:rPr lang="tr-TR" dirty="0"/>
              <a:t> </a:t>
            </a:r>
            <a:r>
              <a:rPr lang="tr-TR" dirty="0" err="1">
                <a:latin typeface="Courier New" panose="02070309020205020404" pitchFamily="49" charset="0"/>
                <a:cs typeface="Courier New" panose="02070309020205020404" pitchFamily="49" charset="0"/>
              </a:rPr>
              <a:t>library</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SparkR</a:t>
            </a:r>
            <a:r>
              <a:rPr lang="tr-TR" dirty="0">
                <a:latin typeface="Courier New" panose="02070309020205020404" pitchFamily="49" charset="0"/>
                <a:cs typeface="Courier New" panose="02070309020205020404" pitchFamily="49" charset="0"/>
              </a:rPr>
              <a:t>)</a:t>
            </a:r>
          </a:p>
          <a:p>
            <a:pPr marL="0" indent="0">
              <a:buNone/>
            </a:pPr>
            <a:endParaRPr lang="tr-TR" dirty="0">
              <a:latin typeface="Courier New" panose="02070309020205020404" pitchFamily="49" charset="0"/>
              <a:cs typeface="Courier New" panose="02070309020205020404" pitchFamily="49" charset="0"/>
            </a:endParaRPr>
          </a:p>
          <a:p>
            <a:r>
              <a:rPr lang="tr-TR" dirty="0"/>
              <a:t>Step 6: </a:t>
            </a:r>
            <a:r>
              <a:rPr lang="en-US" dirty="0"/>
              <a:t>Initialize Spark Context and SQL Context</a:t>
            </a:r>
            <a:endParaRPr lang="tr-TR" dirty="0"/>
          </a:p>
          <a:p>
            <a:pPr marL="0" indent="0">
              <a:buNone/>
            </a:pPr>
            <a:r>
              <a:rPr lang="tr-TR" dirty="0" err="1">
                <a:latin typeface="Courier New" panose="02070309020205020404" pitchFamily="49" charset="0"/>
                <a:cs typeface="Courier New" panose="02070309020205020404" pitchFamily="49" charset="0"/>
              </a:rPr>
              <a:t>sc</a:t>
            </a:r>
            <a:r>
              <a:rPr lang="tr-TR" dirty="0">
                <a:latin typeface="Courier New" panose="02070309020205020404" pitchFamily="49" charset="0"/>
                <a:cs typeface="Courier New" panose="02070309020205020404" pitchFamily="49" charset="0"/>
              </a:rPr>
              <a:t>&lt;-</a:t>
            </a:r>
            <a:r>
              <a:rPr lang="tr-TR" dirty="0" err="1">
                <a:latin typeface="Courier New" panose="02070309020205020404" pitchFamily="49" charset="0"/>
                <a:cs typeface="Courier New" panose="02070309020205020404" pitchFamily="49" charset="0"/>
              </a:rPr>
              <a:t>sparkR.init</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master</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local</a:t>
            </a:r>
            <a:r>
              <a:rPr lang="tr-TR" dirty="0">
                <a:latin typeface="Courier New" panose="02070309020205020404" pitchFamily="49" charset="0"/>
                <a:cs typeface="Courier New" panose="02070309020205020404" pitchFamily="49" charset="0"/>
              </a:rPr>
              <a:t>’)</a:t>
            </a:r>
          </a:p>
          <a:p>
            <a:pPr marL="0" indent="0">
              <a:buNone/>
            </a:pPr>
            <a:r>
              <a:rPr lang="tr-TR" dirty="0" err="1">
                <a:latin typeface="Courier New" panose="02070309020205020404" pitchFamily="49" charset="0"/>
                <a:cs typeface="Courier New" panose="02070309020205020404" pitchFamily="49" charset="0"/>
              </a:rPr>
              <a:t>sqlcontext</a:t>
            </a:r>
            <a:r>
              <a:rPr lang="tr-TR" dirty="0">
                <a:latin typeface="Courier New" panose="02070309020205020404" pitchFamily="49" charset="0"/>
                <a:cs typeface="Courier New" panose="02070309020205020404" pitchFamily="49" charset="0"/>
              </a:rPr>
              <a:t>&lt;-</a:t>
            </a:r>
            <a:r>
              <a:rPr lang="tr-TR" dirty="0" err="1">
                <a:latin typeface="Courier New" panose="02070309020205020404" pitchFamily="49" charset="0"/>
                <a:cs typeface="Courier New" panose="02070309020205020404" pitchFamily="49" charset="0"/>
              </a:rPr>
              <a:t>sparkRSQL.init</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sc</a:t>
            </a:r>
            <a:r>
              <a:rPr lang="tr-TR" dirty="0">
                <a:latin typeface="Courier New" panose="02070309020205020404" pitchFamily="49" charset="0"/>
                <a:cs typeface="Courier New" panose="02070309020205020404" pitchFamily="49" charset="0"/>
              </a:rPr>
              <a:t>)	</a:t>
            </a:r>
          </a:p>
          <a:p>
            <a:endParaRPr lang="tr-TR" dirty="0"/>
          </a:p>
          <a:p>
            <a:pPr marL="0" indent="0">
              <a:buNone/>
            </a:pPr>
            <a:endParaRPr lang="en-US" dirty="0"/>
          </a:p>
          <a:p>
            <a:pPr marL="0" indent="0">
              <a:buNone/>
            </a:pPr>
            <a:endParaRPr lang="tr-TR" dirty="0"/>
          </a:p>
          <a:p>
            <a:endParaRPr lang="en-US" dirty="0"/>
          </a:p>
          <a:p>
            <a:endParaRPr lang="tr-TR" dirty="0"/>
          </a:p>
        </p:txBody>
      </p:sp>
    </p:spTree>
    <p:extLst>
      <p:ext uri="{BB962C8B-B14F-4D97-AF65-F5344CB8AC3E}">
        <p14:creationId xmlns:p14="http://schemas.microsoft.com/office/powerpoint/2010/main" val="4215914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a:t>Getting</a:t>
            </a:r>
            <a:r>
              <a:rPr lang="tr-TR" sz="3200" dirty="0"/>
              <a:t> Data</a:t>
            </a:r>
            <a:endParaRPr lang="en-US" sz="3200" dirty="0"/>
          </a:p>
        </p:txBody>
      </p:sp>
      <p:sp>
        <p:nvSpPr>
          <p:cNvPr id="8" name="İçerik Yer Tutucusu 7"/>
          <p:cNvSpPr>
            <a:spLocks noGrp="1"/>
          </p:cNvSpPr>
          <p:nvPr>
            <p:ph idx="1"/>
          </p:nvPr>
        </p:nvSpPr>
        <p:spPr/>
        <p:txBody>
          <a:bodyPr/>
          <a:lstStyle/>
          <a:p>
            <a:r>
              <a:rPr lang="en-US" b="1" dirty="0"/>
              <a:t>From local data frames</a:t>
            </a:r>
            <a:endParaRPr lang="tr-TR" b="1" dirty="0"/>
          </a:p>
          <a:p>
            <a:pPr marL="0" indent="0">
              <a:buNone/>
            </a:pPr>
            <a:endParaRPr lang="en-US" b="1" dirty="0"/>
          </a:p>
          <a:p>
            <a:r>
              <a:rPr lang="en-US" dirty="0"/>
              <a:t>The simplest way to create a data frame is to convert a local R data frame into a </a:t>
            </a:r>
            <a:r>
              <a:rPr lang="en-US" dirty="0" err="1"/>
              <a:t>SparkR</a:t>
            </a:r>
            <a:r>
              <a:rPr lang="en-US" dirty="0"/>
              <a:t> </a:t>
            </a:r>
            <a:r>
              <a:rPr lang="en-US" dirty="0" err="1"/>
              <a:t>DataFrame</a:t>
            </a:r>
            <a:r>
              <a:rPr lang="en-US" dirty="0"/>
              <a:t>. Specifically we can use </a:t>
            </a:r>
            <a:r>
              <a:rPr lang="en-US" dirty="0" err="1"/>
              <a:t>createDataFrame</a:t>
            </a:r>
            <a:r>
              <a:rPr lang="en-US" dirty="0"/>
              <a:t> and pass in the local R data frame to create a </a:t>
            </a:r>
            <a:r>
              <a:rPr lang="en-US" dirty="0" err="1"/>
              <a:t>SparkR</a:t>
            </a:r>
            <a:r>
              <a:rPr lang="en-US" dirty="0"/>
              <a:t> </a:t>
            </a:r>
            <a:r>
              <a:rPr lang="en-US" dirty="0" err="1"/>
              <a:t>DataFrame</a:t>
            </a:r>
            <a:r>
              <a:rPr lang="en-US" dirty="0"/>
              <a:t>. As an example, the following creates a </a:t>
            </a:r>
            <a:r>
              <a:rPr lang="en-US" dirty="0" err="1"/>
              <a:t>DataFrame</a:t>
            </a:r>
            <a:r>
              <a:rPr lang="en-US" dirty="0"/>
              <a:t> based using the faithful dataset from R.</a:t>
            </a:r>
            <a:endParaRPr lang="tr-TR" dirty="0"/>
          </a:p>
        </p:txBody>
      </p:sp>
      <p:pic>
        <p:nvPicPr>
          <p:cNvPr id="10" name="Resim 9"/>
          <p:cNvPicPr>
            <a:picLocks noChangeAspect="1"/>
          </p:cNvPicPr>
          <p:nvPr/>
        </p:nvPicPr>
        <p:blipFill>
          <a:blip r:embed="rId2"/>
          <a:stretch>
            <a:fillRect/>
          </a:stretch>
        </p:blipFill>
        <p:spPr>
          <a:xfrm>
            <a:off x="1553673" y="4765796"/>
            <a:ext cx="7000875" cy="1838325"/>
          </a:xfrm>
          <a:prstGeom prst="rect">
            <a:avLst/>
          </a:prstGeom>
        </p:spPr>
      </p:pic>
    </p:spTree>
    <p:extLst>
      <p:ext uri="{BB962C8B-B14F-4D97-AF65-F5344CB8AC3E}">
        <p14:creationId xmlns:p14="http://schemas.microsoft.com/office/powerpoint/2010/main" val="4203410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a:t>Getting</a:t>
            </a:r>
            <a:r>
              <a:rPr lang="tr-TR" sz="3200" dirty="0"/>
              <a:t> Data</a:t>
            </a:r>
            <a:endParaRPr lang="en-US" sz="3200" dirty="0"/>
          </a:p>
        </p:txBody>
      </p:sp>
      <p:sp>
        <p:nvSpPr>
          <p:cNvPr id="8" name="İçerik Yer Tutucusu 7"/>
          <p:cNvSpPr>
            <a:spLocks noGrp="1"/>
          </p:cNvSpPr>
          <p:nvPr>
            <p:ph idx="1"/>
          </p:nvPr>
        </p:nvSpPr>
        <p:spPr/>
        <p:txBody>
          <a:bodyPr>
            <a:normAutofit lnSpcReduction="10000"/>
          </a:bodyPr>
          <a:lstStyle/>
          <a:p>
            <a:r>
              <a:rPr lang="en-US" b="1" dirty="0"/>
              <a:t>From Data Sources</a:t>
            </a:r>
          </a:p>
          <a:p>
            <a:pPr lvl="1"/>
            <a:r>
              <a:rPr lang="en-US" dirty="0" err="1"/>
              <a:t>SparkR</a:t>
            </a:r>
            <a:r>
              <a:rPr lang="en-US" dirty="0"/>
              <a:t> supports operating on a variety of data sources through the </a:t>
            </a:r>
            <a:r>
              <a:rPr lang="en-US" dirty="0" err="1"/>
              <a:t>DataFrame</a:t>
            </a:r>
            <a:r>
              <a:rPr lang="en-US" dirty="0"/>
              <a:t> interface. This section describes the general methods for loading and saving data using Data Sources. You can check the Spark SQL programming guide for more specific options that are available for the built-in data sources.</a:t>
            </a:r>
          </a:p>
          <a:p>
            <a:pPr lvl="1"/>
            <a:r>
              <a:rPr lang="en-US" dirty="0"/>
              <a:t>The general method for creating </a:t>
            </a:r>
            <a:r>
              <a:rPr lang="en-US" dirty="0" err="1"/>
              <a:t>DataFrames</a:t>
            </a:r>
            <a:r>
              <a:rPr lang="en-US" dirty="0"/>
              <a:t> from data sources is </a:t>
            </a:r>
            <a:r>
              <a:rPr lang="en-US" dirty="0" err="1">
                <a:latin typeface="Courier New" panose="02070309020205020404" pitchFamily="49" charset="0"/>
                <a:cs typeface="Courier New" panose="02070309020205020404" pitchFamily="49" charset="0"/>
              </a:rPr>
              <a:t>read.df</a:t>
            </a:r>
            <a:r>
              <a:rPr lang="en-US" dirty="0"/>
              <a:t>. </a:t>
            </a:r>
            <a:endParaRPr lang="tr-TR" dirty="0"/>
          </a:p>
          <a:p>
            <a:pPr lvl="1"/>
            <a:r>
              <a:rPr lang="en-US" dirty="0"/>
              <a:t>This method takes in the </a:t>
            </a:r>
            <a:r>
              <a:rPr lang="en-US" dirty="0" err="1"/>
              <a:t>SQLContext</a:t>
            </a:r>
            <a:r>
              <a:rPr lang="en-US" dirty="0"/>
              <a:t>, the path for the file to load and the type of data source. </a:t>
            </a:r>
            <a:endParaRPr lang="tr-TR" dirty="0"/>
          </a:p>
          <a:p>
            <a:pPr lvl="1"/>
            <a:r>
              <a:rPr lang="en-US" dirty="0" err="1"/>
              <a:t>SparkR</a:t>
            </a:r>
            <a:r>
              <a:rPr lang="en-US" dirty="0"/>
              <a:t> supports reading JSON and Parquet files natively and through Spark Packages you can find data source connectors for popular file formats like CSV and Avro. </a:t>
            </a:r>
            <a:endParaRPr lang="tr-TR" dirty="0"/>
          </a:p>
        </p:txBody>
      </p:sp>
    </p:spTree>
    <p:extLst>
      <p:ext uri="{BB962C8B-B14F-4D97-AF65-F5344CB8AC3E}">
        <p14:creationId xmlns:p14="http://schemas.microsoft.com/office/powerpoint/2010/main" val="343003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a:t>Getting</a:t>
            </a:r>
            <a:r>
              <a:rPr lang="tr-TR" sz="3200" dirty="0"/>
              <a:t> Data</a:t>
            </a:r>
            <a:endParaRPr lang="en-US" sz="3200" dirty="0"/>
          </a:p>
        </p:txBody>
      </p:sp>
      <p:sp>
        <p:nvSpPr>
          <p:cNvPr id="8" name="İçerik Yer Tutucusu 7"/>
          <p:cNvSpPr>
            <a:spLocks noGrp="1"/>
          </p:cNvSpPr>
          <p:nvPr>
            <p:ph idx="1"/>
          </p:nvPr>
        </p:nvSpPr>
        <p:spPr/>
        <p:txBody>
          <a:bodyPr>
            <a:normAutofit/>
          </a:bodyPr>
          <a:lstStyle/>
          <a:p>
            <a:endParaRPr lang="tr-TR" dirty="0"/>
          </a:p>
          <a:p>
            <a:pPr marL="0" indent="0">
              <a:buNone/>
            </a:pPr>
            <a:endParaRPr lang="tr-TR" dirty="0"/>
          </a:p>
          <a:p>
            <a:r>
              <a:rPr lang="en-US" dirty="0"/>
              <a:t>We can see how to use data sources using an example JSON input file. Note that the file that is used here is not a typical JSON file. Each line in the file must contain a separate, self-contained valid JSON object. </a:t>
            </a:r>
            <a:endParaRPr lang="tr-TR" dirty="0"/>
          </a:p>
        </p:txBody>
      </p:sp>
      <p:pic>
        <p:nvPicPr>
          <p:cNvPr id="3" name="Resim 2"/>
          <p:cNvPicPr>
            <a:picLocks noChangeAspect="1"/>
          </p:cNvPicPr>
          <p:nvPr/>
        </p:nvPicPr>
        <p:blipFill>
          <a:blip r:embed="rId2"/>
          <a:stretch>
            <a:fillRect/>
          </a:stretch>
        </p:blipFill>
        <p:spPr>
          <a:xfrm>
            <a:off x="1469414" y="2133966"/>
            <a:ext cx="4962525" cy="638175"/>
          </a:xfrm>
          <a:prstGeom prst="rect">
            <a:avLst/>
          </a:prstGeom>
        </p:spPr>
      </p:pic>
      <p:pic>
        <p:nvPicPr>
          <p:cNvPr id="4" name="Resim 3"/>
          <p:cNvPicPr>
            <a:picLocks noChangeAspect="1"/>
          </p:cNvPicPr>
          <p:nvPr/>
        </p:nvPicPr>
        <p:blipFill>
          <a:blip r:embed="rId3"/>
          <a:stretch>
            <a:fillRect/>
          </a:stretch>
        </p:blipFill>
        <p:spPr>
          <a:xfrm>
            <a:off x="2681287" y="4010025"/>
            <a:ext cx="6048375" cy="2533650"/>
          </a:xfrm>
          <a:prstGeom prst="rect">
            <a:avLst/>
          </a:prstGeom>
        </p:spPr>
      </p:pic>
    </p:spTree>
    <p:extLst>
      <p:ext uri="{BB962C8B-B14F-4D97-AF65-F5344CB8AC3E}">
        <p14:creationId xmlns:p14="http://schemas.microsoft.com/office/powerpoint/2010/main" val="413472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Outline</a:t>
            </a:r>
            <a:endParaRPr lang="tr-TR" dirty="0"/>
          </a:p>
        </p:txBody>
      </p:sp>
      <p:sp>
        <p:nvSpPr>
          <p:cNvPr id="3" name="İçerik Yer Tutucusu 2"/>
          <p:cNvSpPr>
            <a:spLocks noGrp="1"/>
          </p:cNvSpPr>
          <p:nvPr>
            <p:ph idx="1"/>
          </p:nvPr>
        </p:nvSpPr>
        <p:spPr/>
        <p:txBody>
          <a:bodyPr/>
          <a:lstStyle/>
          <a:p>
            <a:r>
              <a:rPr lang="en-US" dirty="0"/>
              <a:t>Installation and Creating a </a:t>
            </a:r>
            <a:r>
              <a:rPr lang="en-US" dirty="0" err="1"/>
              <a:t>SparkContext</a:t>
            </a:r>
            <a:endParaRPr lang="en-US" dirty="0"/>
          </a:p>
          <a:p>
            <a:r>
              <a:rPr lang="en-US" dirty="0"/>
              <a:t>Getting Data</a:t>
            </a:r>
          </a:p>
          <a:p>
            <a:r>
              <a:rPr lang="en-US" dirty="0"/>
              <a:t>SQL queries in </a:t>
            </a:r>
            <a:r>
              <a:rPr lang="en-US" dirty="0" err="1"/>
              <a:t>SparkR</a:t>
            </a:r>
            <a:endParaRPr lang="en-US" dirty="0"/>
          </a:p>
          <a:p>
            <a:r>
              <a:rPr lang="en-US" dirty="0" err="1"/>
              <a:t>DataFrames</a:t>
            </a:r>
            <a:endParaRPr lang="en-US" dirty="0"/>
          </a:p>
          <a:p>
            <a:r>
              <a:rPr lang="en-US" dirty="0"/>
              <a:t>Application Examples </a:t>
            </a:r>
            <a:endParaRPr lang="tr-TR" dirty="0"/>
          </a:p>
          <a:p>
            <a:pPr lvl="1"/>
            <a:r>
              <a:rPr lang="en-US" dirty="0"/>
              <a:t>Correlation</a:t>
            </a:r>
            <a:r>
              <a:rPr lang="tr-TR" dirty="0"/>
              <a:t> Analysis</a:t>
            </a:r>
          </a:p>
          <a:p>
            <a:pPr lvl="1"/>
            <a:r>
              <a:rPr lang="en-US" dirty="0"/>
              <a:t>Time Series Analysis</a:t>
            </a:r>
            <a:r>
              <a:rPr lang="tr-TR" dirty="0"/>
              <a:t> </a:t>
            </a:r>
          </a:p>
          <a:p>
            <a:pPr lvl="1"/>
            <a:r>
              <a:rPr lang="en-US" smtClean="0"/>
              <a:t>K-Means</a:t>
            </a:r>
            <a:endParaRPr lang="en-US" dirty="0"/>
          </a:p>
          <a:p>
            <a:pPr marL="0" indent="0">
              <a:buNone/>
            </a:pPr>
            <a:endParaRPr lang="tr-TR" dirty="0"/>
          </a:p>
        </p:txBody>
      </p:sp>
    </p:spTree>
    <p:extLst>
      <p:ext uri="{BB962C8B-B14F-4D97-AF65-F5344CB8AC3E}">
        <p14:creationId xmlns:p14="http://schemas.microsoft.com/office/powerpoint/2010/main" val="194836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a:t>Getting</a:t>
            </a:r>
            <a:r>
              <a:rPr lang="tr-TR" sz="3200" dirty="0"/>
              <a:t> Data</a:t>
            </a:r>
            <a:endParaRPr lang="en-US" sz="3200" dirty="0"/>
          </a:p>
        </p:txBody>
      </p:sp>
      <p:sp>
        <p:nvSpPr>
          <p:cNvPr id="8" name="İçerik Yer Tutucusu 7"/>
          <p:cNvSpPr>
            <a:spLocks noGrp="1"/>
          </p:cNvSpPr>
          <p:nvPr>
            <p:ph idx="1"/>
          </p:nvPr>
        </p:nvSpPr>
        <p:spPr>
          <a:xfrm>
            <a:off x="1103312" y="2052918"/>
            <a:ext cx="9498013" cy="1747557"/>
          </a:xfrm>
        </p:spPr>
        <p:txBody>
          <a:bodyPr>
            <a:normAutofit fontScale="92500" lnSpcReduction="10000"/>
          </a:bodyPr>
          <a:lstStyle/>
          <a:p>
            <a:r>
              <a:rPr lang="en-US" b="1" dirty="0"/>
              <a:t>From Hive tables</a:t>
            </a:r>
          </a:p>
          <a:p>
            <a:pPr lvl="1"/>
            <a:r>
              <a:rPr lang="en-US" dirty="0"/>
              <a:t>You can also create </a:t>
            </a:r>
            <a:r>
              <a:rPr lang="en-US" dirty="0" err="1"/>
              <a:t>SparkR</a:t>
            </a:r>
            <a:r>
              <a:rPr lang="en-US" dirty="0"/>
              <a:t> </a:t>
            </a:r>
            <a:r>
              <a:rPr lang="en-US" dirty="0" err="1"/>
              <a:t>DataFrames</a:t>
            </a:r>
            <a:r>
              <a:rPr lang="en-US" dirty="0"/>
              <a:t> from Hive tables. To do this we will need to create a </a:t>
            </a:r>
            <a:r>
              <a:rPr lang="en-US" dirty="0" err="1"/>
              <a:t>HiveContext</a:t>
            </a:r>
            <a:r>
              <a:rPr lang="en-US" dirty="0"/>
              <a:t> which can access tables in the Hive </a:t>
            </a:r>
            <a:r>
              <a:rPr lang="en-US" dirty="0" err="1"/>
              <a:t>MetaStore</a:t>
            </a:r>
            <a:r>
              <a:rPr lang="en-US" dirty="0"/>
              <a:t>. Note that Spark should have been built with Hive support and more details on the difference between </a:t>
            </a:r>
            <a:r>
              <a:rPr lang="en-US" dirty="0" err="1"/>
              <a:t>SQLContext</a:t>
            </a:r>
            <a:r>
              <a:rPr lang="en-US" dirty="0"/>
              <a:t> and </a:t>
            </a:r>
            <a:r>
              <a:rPr lang="en-US" dirty="0" err="1"/>
              <a:t>HiveContext</a:t>
            </a:r>
            <a:r>
              <a:rPr lang="en-US" dirty="0"/>
              <a:t> can be found in the SQL programming guide.</a:t>
            </a:r>
            <a:endParaRPr lang="tr-TR" dirty="0"/>
          </a:p>
        </p:txBody>
      </p:sp>
      <p:pic>
        <p:nvPicPr>
          <p:cNvPr id="5" name="Resim 4"/>
          <p:cNvPicPr>
            <a:picLocks noChangeAspect="1"/>
          </p:cNvPicPr>
          <p:nvPr/>
        </p:nvPicPr>
        <p:blipFill>
          <a:blip r:embed="rId2"/>
          <a:stretch>
            <a:fillRect/>
          </a:stretch>
        </p:blipFill>
        <p:spPr>
          <a:xfrm>
            <a:off x="3424237" y="4000145"/>
            <a:ext cx="5696739" cy="2619375"/>
          </a:xfrm>
          <a:prstGeom prst="rect">
            <a:avLst/>
          </a:prstGeom>
        </p:spPr>
      </p:pic>
    </p:spTree>
    <p:extLst>
      <p:ext uri="{BB962C8B-B14F-4D97-AF65-F5344CB8AC3E}">
        <p14:creationId xmlns:p14="http://schemas.microsoft.com/office/powerpoint/2010/main" val="265507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a:t>SQL queries in </a:t>
            </a:r>
            <a:r>
              <a:rPr lang="en-US" sz="3200" dirty="0" err="1"/>
              <a:t>SparkR</a:t>
            </a:r>
            <a:endParaRPr lang="en-US" sz="3200" dirty="0"/>
          </a:p>
        </p:txBody>
      </p:sp>
      <p:sp>
        <p:nvSpPr>
          <p:cNvPr id="8" name="İçerik Yer Tutucusu 7"/>
          <p:cNvSpPr>
            <a:spLocks noGrp="1"/>
          </p:cNvSpPr>
          <p:nvPr>
            <p:ph idx="1"/>
          </p:nvPr>
        </p:nvSpPr>
        <p:spPr>
          <a:xfrm>
            <a:off x="1103312" y="2052918"/>
            <a:ext cx="9498013" cy="1747557"/>
          </a:xfrm>
        </p:spPr>
        <p:txBody>
          <a:bodyPr>
            <a:normAutofit/>
          </a:bodyPr>
          <a:lstStyle/>
          <a:p>
            <a:r>
              <a:rPr lang="en-US" sz="1800" dirty="0"/>
              <a:t>A </a:t>
            </a:r>
            <a:r>
              <a:rPr lang="en-US" sz="1800" dirty="0" err="1"/>
              <a:t>SparkR</a:t>
            </a:r>
            <a:r>
              <a:rPr lang="en-US" sz="1800" dirty="0"/>
              <a:t> </a:t>
            </a:r>
            <a:r>
              <a:rPr lang="en-US" sz="1800" dirty="0" err="1"/>
              <a:t>DataFrame</a:t>
            </a:r>
            <a:r>
              <a:rPr lang="en-US" sz="1800" dirty="0"/>
              <a:t> can also be registered as a temporary table in Spark SQL and registering a </a:t>
            </a:r>
            <a:r>
              <a:rPr lang="en-US" sz="1800" dirty="0" err="1"/>
              <a:t>DataFrame</a:t>
            </a:r>
            <a:r>
              <a:rPr lang="en-US" sz="1800" dirty="0"/>
              <a:t> as a table allows you to run SQL queries over its data. The </a:t>
            </a:r>
            <a:r>
              <a:rPr lang="en-US" sz="1800" dirty="0" err="1"/>
              <a:t>sql</a:t>
            </a:r>
            <a:r>
              <a:rPr lang="en-US" sz="1800" dirty="0"/>
              <a:t> function enables applications to run SQL queries programmatically and returns the result as a </a:t>
            </a:r>
            <a:r>
              <a:rPr lang="en-US" sz="1800" dirty="0" err="1"/>
              <a:t>DataFrame</a:t>
            </a:r>
            <a:r>
              <a:rPr lang="en-US" sz="1800" dirty="0"/>
              <a:t>.</a:t>
            </a:r>
            <a:endParaRPr lang="tr-TR" sz="1800" dirty="0"/>
          </a:p>
        </p:txBody>
      </p:sp>
      <p:pic>
        <p:nvPicPr>
          <p:cNvPr id="4" name="Resim 3"/>
          <p:cNvPicPr>
            <a:picLocks noChangeAspect="1"/>
          </p:cNvPicPr>
          <p:nvPr/>
        </p:nvPicPr>
        <p:blipFill>
          <a:blip r:embed="rId2"/>
          <a:stretch>
            <a:fillRect/>
          </a:stretch>
        </p:blipFill>
        <p:spPr>
          <a:xfrm>
            <a:off x="2732880" y="3695700"/>
            <a:ext cx="6238875" cy="2371725"/>
          </a:xfrm>
          <a:prstGeom prst="rect">
            <a:avLst/>
          </a:prstGeom>
        </p:spPr>
      </p:pic>
    </p:spTree>
    <p:extLst>
      <p:ext uri="{BB962C8B-B14F-4D97-AF65-F5344CB8AC3E}">
        <p14:creationId xmlns:p14="http://schemas.microsoft.com/office/powerpoint/2010/main" val="363574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err="1"/>
              <a:t>DataFrames</a:t>
            </a:r>
            <a:endParaRPr lang="en-US" sz="3200" dirty="0"/>
          </a:p>
        </p:txBody>
      </p:sp>
      <p:sp>
        <p:nvSpPr>
          <p:cNvPr id="8" name="İçerik Yer Tutucusu 7"/>
          <p:cNvSpPr>
            <a:spLocks noGrp="1"/>
          </p:cNvSpPr>
          <p:nvPr>
            <p:ph idx="1"/>
          </p:nvPr>
        </p:nvSpPr>
        <p:spPr>
          <a:xfrm>
            <a:off x="1103312" y="2052918"/>
            <a:ext cx="9498013" cy="1747557"/>
          </a:xfrm>
        </p:spPr>
        <p:txBody>
          <a:bodyPr>
            <a:normAutofit/>
          </a:bodyPr>
          <a:lstStyle/>
          <a:p>
            <a:r>
              <a:rPr lang="en-US" sz="1800" dirty="0" err="1"/>
              <a:t>SparkR</a:t>
            </a:r>
            <a:r>
              <a:rPr lang="en-US" sz="1800" dirty="0"/>
              <a:t> </a:t>
            </a:r>
            <a:r>
              <a:rPr lang="en-US" sz="1800" dirty="0" err="1"/>
              <a:t>DataFrames</a:t>
            </a:r>
            <a:r>
              <a:rPr lang="en-US" sz="1800" dirty="0"/>
              <a:t> support a number of functions to do structured data processing. Here we include some basic examples and a complete list can be found in the API docs</a:t>
            </a:r>
            <a:r>
              <a:rPr lang="tr-TR" sz="1800" dirty="0"/>
              <a:t>.</a:t>
            </a:r>
          </a:p>
        </p:txBody>
      </p:sp>
      <p:pic>
        <p:nvPicPr>
          <p:cNvPr id="5" name="Resim 4"/>
          <p:cNvPicPr>
            <a:picLocks noChangeAspect="1"/>
          </p:cNvPicPr>
          <p:nvPr/>
        </p:nvPicPr>
        <p:blipFill>
          <a:blip r:embed="rId2"/>
          <a:stretch>
            <a:fillRect/>
          </a:stretch>
        </p:blipFill>
        <p:spPr>
          <a:xfrm>
            <a:off x="2219325" y="3206709"/>
            <a:ext cx="7334250" cy="3489366"/>
          </a:xfrm>
          <a:prstGeom prst="rect">
            <a:avLst/>
          </a:prstGeom>
        </p:spPr>
      </p:pic>
    </p:spTree>
    <p:extLst>
      <p:ext uri="{BB962C8B-B14F-4D97-AF65-F5344CB8AC3E}">
        <p14:creationId xmlns:p14="http://schemas.microsoft.com/office/powerpoint/2010/main" val="373715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err="1"/>
              <a:t>DataFrames</a:t>
            </a:r>
            <a:endParaRPr lang="en-US" sz="3200" dirty="0"/>
          </a:p>
        </p:txBody>
      </p:sp>
      <p:sp>
        <p:nvSpPr>
          <p:cNvPr id="8" name="İçerik Yer Tutucusu 7"/>
          <p:cNvSpPr>
            <a:spLocks noGrp="1"/>
          </p:cNvSpPr>
          <p:nvPr>
            <p:ph idx="1"/>
          </p:nvPr>
        </p:nvSpPr>
        <p:spPr>
          <a:xfrm>
            <a:off x="1103312" y="2052918"/>
            <a:ext cx="9498013" cy="1747557"/>
          </a:xfrm>
        </p:spPr>
        <p:txBody>
          <a:bodyPr>
            <a:normAutofit/>
          </a:bodyPr>
          <a:lstStyle/>
          <a:p>
            <a:r>
              <a:rPr lang="en-US" sz="1800" dirty="0" err="1"/>
              <a:t>SparkR</a:t>
            </a:r>
            <a:r>
              <a:rPr lang="en-US" sz="1800" dirty="0"/>
              <a:t> data frames support a number of commonly used functions to aggregate data after grouping. For example we can compute a histogram of the waiting time in the faithful dataset as shown below</a:t>
            </a:r>
            <a:endParaRPr lang="tr-TR" sz="1800" dirty="0"/>
          </a:p>
        </p:txBody>
      </p:sp>
      <p:pic>
        <p:nvPicPr>
          <p:cNvPr id="3" name="Resim 2"/>
          <p:cNvPicPr>
            <a:picLocks noChangeAspect="1"/>
          </p:cNvPicPr>
          <p:nvPr/>
        </p:nvPicPr>
        <p:blipFill>
          <a:blip r:embed="rId2"/>
          <a:stretch>
            <a:fillRect/>
          </a:stretch>
        </p:blipFill>
        <p:spPr>
          <a:xfrm>
            <a:off x="1451768" y="3257550"/>
            <a:ext cx="8801100" cy="3162300"/>
          </a:xfrm>
          <a:prstGeom prst="rect">
            <a:avLst/>
          </a:prstGeom>
        </p:spPr>
      </p:pic>
    </p:spTree>
    <p:extLst>
      <p:ext uri="{BB962C8B-B14F-4D97-AF65-F5344CB8AC3E}">
        <p14:creationId xmlns:p14="http://schemas.microsoft.com/office/powerpoint/2010/main" val="916108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err="1"/>
              <a:t>DataFrames</a:t>
            </a:r>
            <a:endParaRPr lang="en-US" sz="3200" dirty="0"/>
          </a:p>
        </p:txBody>
      </p:sp>
      <p:sp>
        <p:nvSpPr>
          <p:cNvPr id="8" name="İçerik Yer Tutucusu 7"/>
          <p:cNvSpPr>
            <a:spLocks noGrp="1"/>
          </p:cNvSpPr>
          <p:nvPr>
            <p:ph idx="1"/>
          </p:nvPr>
        </p:nvSpPr>
        <p:spPr>
          <a:xfrm>
            <a:off x="1103312" y="2052918"/>
            <a:ext cx="9498013" cy="1747557"/>
          </a:xfrm>
        </p:spPr>
        <p:txBody>
          <a:bodyPr>
            <a:normAutofit/>
          </a:bodyPr>
          <a:lstStyle/>
          <a:p>
            <a:r>
              <a:rPr lang="en-US" sz="1800" dirty="0" err="1"/>
              <a:t>SparkR</a:t>
            </a:r>
            <a:r>
              <a:rPr lang="en-US" sz="1800" dirty="0"/>
              <a:t> also provides a number of functions that can directly applied to columns for data processing and during aggregation. The example below shows the use of basic arithmetic functions.</a:t>
            </a:r>
            <a:r>
              <a:rPr lang="tr-TR" sz="1800" dirty="0"/>
              <a:t> </a:t>
            </a:r>
          </a:p>
        </p:txBody>
      </p:sp>
      <p:pic>
        <p:nvPicPr>
          <p:cNvPr id="4" name="Resim 3"/>
          <p:cNvPicPr>
            <a:picLocks noChangeAspect="1"/>
          </p:cNvPicPr>
          <p:nvPr/>
        </p:nvPicPr>
        <p:blipFill>
          <a:blip r:embed="rId2"/>
          <a:stretch>
            <a:fillRect/>
          </a:stretch>
        </p:blipFill>
        <p:spPr>
          <a:xfrm>
            <a:off x="1543050" y="3800475"/>
            <a:ext cx="8763000" cy="1809750"/>
          </a:xfrm>
          <a:prstGeom prst="rect">
            <a:avLst/>
          </a:prstGeom>
        </p:spPr>
      </p:pic>
    </p:spTree>
    <p:extLst>
      <p:ext uri="{BB962C8B-B14F-4D97-AF65-F5344CB8AC3E}">
        <p14:creationId xmlns:p14="http://schemas.microsoft.com/office/powerpoint/2010/main" val="125170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a:t>Application</a:t>
            </a:r>
            <a:endParaRPr lang="en-US" sz="3200" dirty="0"/>
          </a:p>
        </p:txBody>
      </p:sp>
      <p:sp>
        <p:nvSpPr>
          <p:cNvPr id="8" name="İçerik Yer Tutucusu 7"/>
          <p:cNvSpPr>
            <a:spLocks noGrp="1"/>
          </p:cNvSpPr>
          <p:nvPr>
            <p:ph idx="1"/>
          </p:nvPr>
        </p:nvSpPr>
        <p:spPr>
          <a:xfrm>
            <a:off x="1103312" y="2052918"/>
            <a:ext cx="9498013" cy="1747557"/>
          </a:xfrm>
        </p:spPr>
        <p:txBody>
          <a:bodyPr>
            <a:normAutofit/>
          </a:bodyPr>
          <a:lstStyle/>
          <a:p>
            <a:r>
              <a:rPr lang="tr-TR" sz="1800" dirty="0"/>
              <a:t>http://www.transtats.bts.gov/Tables.asp?DB_ID=120</a:t>
            </a:r>
          </a:p>
        </p:txBody>
      </p:sp>
    </p:spTree>
    <p:extLst>
      <p:ext uri="{BB962C8B-B14F-4D97-AF65-F5344CB8AC3E}">
        <p14:creationId xmlns:p14="http://schemas.microsoft.com/office/powerpoint/2010/main" val="70008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Power</a:t>
            </a:r>
            <a:r>
              <a:rPr lang="tr-TR" dirty="0"/>
              <a:t> of</a:t>
            </a:r>
          </a:p>
        </p:txBody>
      </p:sp>
      <p:sp>
        <p:nvSpPr>
          <p:cNvPr id="3" name="İçerik Yer Tutucusu 2"/>
          <p:cNvSpPr>
            <a:spLocks noGrp="1"/>
          </p:cNvSpPr>
          <p:nvPr>
            <p:ph idx="1"/>
          </p:nvPr>
        </p:nvSpPr>
        <p:spPr/>
        <p:txBody>
          <a:bodyPr/>
          <a:lstStyle/>
          <a:p>
            <a:endParaRPr lang="tr-TR" dirty="0"/>
          </a:p>
          <a:p>
            <a:endParaRPr lang="tr-TR" dirty="0"/>
          </a:p>
          <a:p>
            <a:r>
              <a:rPr lang="tr-TR" dirty="0" err="1"/>
              <a:t>Fast</a:t>
            </a:r>
            <a:endParaRPr lang="tr-TR" dirty="0"/>
          </a:p>
          <a:p>
            <a:r>
              <a:rPr lang="tr-TR" dirty="0" err="1"/>
              <a:t>Powerful</a:t>
            </a:r>
            <a:endParaRPr lang="tr-TR" dirty="0"/>
          </a:p>
          <a:p>
            <a:r>
              <a:rPr lang="tr-TR" dirty="0" err="1"/>
              <a:t>Scalable</a:t>
            </a:r>
            <a:endParaRPr lang="tr-TR" dirty="0"/>
          </a:p>
        </p:txBody>
      </p:sp>
      <p:pic>
        <p:nvPicPr>
          <p:cNvPr id="2050" name="Picture 2" descr="http://spark.apache.org/images/spark-logo-trade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996" y="165001"/>
            <a:ext cx="1949464" cy="98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8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Power</a:t>
            </a:r>
            <a:r>
              <a:rPr lang="tr-TR" dirty="0"/>
              <a:t> of 	</a:t>
            </a:r>
          </a:p>
        </p:txBody>
      </p:sp>
      <p:sp>
        <p:nvSpPr>
          <p:cNvPr id="3" name="İçerik Yer Tutucusu 2"/>
          <p:cNvSpPr>
            <a:spLocks noGrp="1"/>
          </p:cNvSpPr>
          <p:nvPr>
            <p:ph idx="1"/>
          </p:nvPr>
        </p:nvSpPr>
        <p:spPr/>
        <p:txBody>
          <a:bodyPr/>
          <a:lstStyle/>
          <a:p>
            <a:endParaRPr lang="tr-TR" dirty="0"/>
          </a:p>
          <a:p>
            <a:endParaRPr lang="tr-TR" dirty="0"/>
          </a:p>
          <a:p>
            <a:r>
              <a:rPr lang="tr-TR" dirty="0" err="1"/>
              <a:t>Effective</a:t>
            </a:r>
            <a:endParaRPr lang="tr-TR" dirty="0"/>
          </a:p>
          <a:p>
            <a:r>
              <a:rPr lang="tr-TR" dirty="0" err="1"/>
              <a:t>Number</a:t>
            </a:r>
            <a:r>
              <a:rPr lang="tr-TR" dirty="0"/>
              <a:t> of </a:t>
            </a:r>
            <a:r>
              <a:rPr lang="tr-TR" dirty="0" err="1"/>
              <a:t>Packages</a:t>
            </a:r>
            <a:endParaRPr lang="tr-TR" dirty="0"/>
          </a:p>
          <a:p>
            <a:r>
              <a:rPr lang="tr-TR" dirty="0" err="1"/>
              <a:t>One</a:t>
            </a:r>
            <a:r>
              <a:rPr lang="tr-TR" dirty="0"/>
              <a:t> of </a:t>
            </a:r>
            <a:r>
              <a:rPr lang="tr-TR" dirty="0" err="1"/>
              <a:t>the</a:t>
            </a:r>
            <a:r>
              <a:rPr lang="tr-TR" dirty="0"/>
              <a:t> </a:t>
            </a:r>
            <a:r>
              <a:rPr lang="tr-TR" dirty="0" err="1"/>
              <a:t>Most</a:t>
            </a:r>
            <a:r>
              <a:rPr lang="tr-TR" dirty="0"/>
              <a:t> </a:t>
            </a:r>
            <a:r>
              <a:rPr lang="tr-TR" dirty="0" err="1"/>
              <a:t>prefered</a:t>
            </a:r>
            <a:r>
              <a:rPr lang="tr-TR" dirty="0"/>
              <a:t> </a:t>
            </a:r>
            <a:r>
              <a:rPr lang="tr-TR" dirty="0" err="1"/>
              <a:t>language</a:t>
            </a:r>
            <a:r>
              <a:rPr lang="tr-TR" dirty="0"/>
              <a:t> </a:t>
            </a:r>
          </a:p>
          <a:p>
            <a:pPr marL="0" indent="0">
              <a:buNone/>
            </a:pPr>
            <a:r>
              <a:rPr lang="tr-TR" dirty="0" err="1"/>
              <a:t>for</a:t>
            </a:r>
            <a:r>
              <a:rPr lang="tr-TR" dirty="0"/>
              <a:t> </a:t>
            </a:r>
            <a:r>
              <a:rPr lang="tr-TR" dirty="0" err="1"/>
              <a:t>statistical</a:t>
            </a:r>
            <a:r>
              <a:rPr lang="tr-TR" dirty="0"/>
              <a:t> </a:t>
            </a:r>
            <a:r>
              <a:rPr lang="tr-TR" dirty="0" err="1"/>
              <a:t>analysis</a:t>
            </a:r>
            <a:endParaRPr lang="tr-TR" dirty="0"/>
          </a:p>
        </p:txBody>
      </p:sp>
      <p:pic>
        <p:nvPicPr>
          <p:cNvPr id="3074" name="Picture 2" descr="https://science-gateway.chain-project.eu/documents/10468/0/R-logo.png/069f76ea-63f8-4c3d-9468-17a7d4b8eef4?t=1378971245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424" y="253048"/>
            <a:ext cx="1114195" cy="845252"/>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p:cNvPicPr>
            <a:picLocks noChangeAspect="1"/>
          </p:cNvPicPr>
          <p:nvPr/>
        </p:nvPicPr>
        <p:blipFill>
          <a:blip r:embed="rId3"/>
          <a:stretch>
            <a:fillRect/>
          </a:stretch>
        </p:blipFill>
        <p:spPr>
          <a:xfrm>
            <a:off x="7411915" y="2198437"/>
            <a:ext cx="4047768" cy="3250864"/>
          </a:xfrm>
          <a:prstGeom prst="rect">
            <a:avLst/>
          </a:prstGeom>
        </p:spPr>
      </p:pic>
    </p:spTree>
    <p:extLst>
      <p:ext uri="{BB962C8B-B14F-4D97-AF65-F5344CB8AC3E}">
        <p14:creationId xmlns:p14="http://schemas.microsoft.com/office/powerpoint/2010/main" val="2398945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Power</a:t>
            </a:r>
            <a:r>
              <a:rPr lang="tr-TR" dirty="0"/>
              <a:t> of 	</a:t>
            </a:r>
          </a:p>
        </p:txBody>
      </p:sp>
      <p:pic>
        <p:nvPicPr>
          <p:cNvPr id="3074" name="Picture 2" descr="https://science-gateway.chain-project.eu/documents/10468/0/R-logo.png/069f76ea-63f8-4c3d-9468-17a7d4b8eef4?t=1378971245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424" y="253048"/>
            <a:ext cx="1114195" cy="845252"/>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1103312" y="2052918"/>
            <a:ext cx="9244012" cy="3930089"/>
          </a:xfrm>
          <a:prstGeom prst="rect">
            <a:avLst/>
          </a:prstGeom>
        </p:spPr>
      </p:pic>
      <p:sp>
        <p:nvSpPr>
          <p:cNvPr id="6" name="İçerik Yer Tutucusu 5"/>
          <p:cNvSpPr>
            <a:spLocks noGrp="1"/>
          </p:cNvSpPr>
          <p:nvPr>
            <p:ph idx="1"/>
          </p:nvPr>
        </p:nvSpPr>
        <p:spPr/>
        <p:txBody>
          <a:bodyPr/>
          <a:lstStyle/>
          <a:p>
            <a:endParaRPr lang="tr-TR" dirty="0"/>
          </a:p>
        </p:txBody>
      </p:sp>
    </p:spTree>
    <p:extLst>
      <p:ext uri="{BB962C8B-B14F-4D97-AF65-F5344CB8AC3E}">
        <p14:creationId xmlns:p14="http://schemas.microsoft.com/office/powerpoint/2010/main" val="2960146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lstStyle/>
          <a:p>
            <a:endParaRPr lang="tr-TR" dirty="0"/>
          </a:p>
          <a:p>
            <a:endParaRPr lang="tr-TR" dirty="0"/>
          </a:p>
          <a:p>
            <a:r>
              <a:rPr lang="tr-TR" dirty="0" err="1"/>
              <a:t>Effective</a:t>
            </a:r>
            <a:endParaRPr lang="tr-TR" dirty="0"/>
          </a:p>
          <a:p>
            <a:r>
              <a:rPr lang="tr-TR" dirty="0" err="1"/>
              <a:t>Powerful</a:t>
            </a:r>
            <a:endParaRPr lang="tr-TR" dirty="0"/>
          </a:p>
          <a:p>
            <a:r>
              <a:rPr lang="tr-TR" dirty="0" err="1"/>
              <a:t>Statiscal</a:t>
            </a:r>
            <a:r>
              <a:rPr lang="tr-TR" dirty="0"/>
              <a:t> </a:t>
            </a:r>
            <a:r>
              <a:rPr lang="tr-TR" dirty="0" err="1"/>
              <a:t>Power</a:t>
            </a:r>
            <a:endParaRPr lang="tr-TR" dirty="0"/>
          </a:p>
          <a:p>
            <a:r>
              <a:rPr lang="tr-TR" dirty="0" err="1"/>
              <a:t>Fast</a:t>
            </a:r>
            <a:endParaRPr lang="tr-TR" dirty="0"/>
          </a:p>
          <a:p>
            <a:r>
              <a:rPr lang="tr-TR" dirty="0" err="1"/>
              <a:t>Scalable</a:t>
            </a:r>
            <a:endParaRPr lang="tr-TR" dirty="0"/>
          </a:p>
          <a:p>
            <a:endParaRPr lang="tr-TR" dirty="0"/>
          </a:p>
        </p:txBody>
      </p:sp>
      <p:pic>
        <p:nvPicPr>
          <p:cNvPr id="3074" name="Picture 2" descr="https://science-gateway.chain-project.eu/documents/10468/0/R-logo.png/069f76ea-63f8-4c3d-9468-17a7d4b8eef4?t=1378971245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85" y="1478859"/>
            <a:ext cx="1114195" cy="845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park.apache.org/images/spark-logo-tradema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015" y="1406899"/>
            <a:ext cx="1949464" cy="989173"/>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5708447" y="1483604"/>
            <a:ext cx="651140" cy="1015663"/>
          </a:xfrm>
          <a:prstGeom prst="rect">
            <a:avLst/>
          </a:prstGeom>
          <a:noFill/>
        </p:spPr>
        <p:txBody>
          <a:bodyPr wrap="none" rtlCol="0">
            <a:spAutoFit/>
          </a:bodyPr>
          <a:lstStyle/>
          <a:p>
            <a:r>
              <a:rPr lang="tr-TR" sz="6000" dirty="0"/>
              <a:t>+</a:t>
            </a:r>
          </a:p>
        </p:txBody>
      </p:sp>
      <p:pic>
        <p:nvPicPr>
          <p:cNvPr id="1026" name="Picture 2" descr="http://deepsense.io/wp-content/uploads/2015/02/spark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447" y="3350252"/>
            <a:ext cx="4395962" cy="143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60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lstStyle/>
          <a:p>
            <a:endParaRPr lang="tr-TR" dirty="0"/>
          </a:p>
          <a:p>
            <a:r>
              <a:rPr lang="en-US" dirty="0" err="1"/>
              <a:t>SparkR</a:t>
            </a:r>
            <a:r>
              <a:rPr lang="en-US" dirty="0"/>
              <a:t>, an R package that provides a frontend to Apache Spark and uses Spark’s distributed computation engine to enable large scale data analysis from the R Shell</a:t>
            </a:r>
            <a:r>
              <a:rPr lang="tr-TR" dirty="0"/>
              <a:t>.</a:t>
            </a:r>
          </a:p>
        </p:txBody>
      </p:sp>
    </p:spTree>
    <p:extLst>
      <p:ext uri="{BB962C8B-B14F-4D97-AF65-F5344CB8AC3E}">
        <p14:creationId xmlns:p14="http://schemas.microsoft.com/office/powerpoint/2010/main" val="1756074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lstStyle/>
          <a:p>
            <a:endParaRPr lang="tr-TR" dirty="0"/>
          </a:p>
          <a:p>
            <a:r>
              <a:rPr lang="tr-TR" dirty="0"/>
              <a:t>D</a:t>
            </a:r>
            <a:r>
              <a:rPr lang="en-US" dirty="0" err="1"/>
              <a:t>ata</a:t>
            </a:r>
            <a:r>
              <a:rPr lang="en-US" dirty="0"/>
              <a:t> analysis using R is limited by the amount of memory available on a single machine and further as R is single threaded it is often impractical to use R on large datasets.</a:t>
            </a:r>
            <a:endParaRPr lang="tr-TR" dirty="0"/>
          </a:p>
          <a:p>
            <a:endParaRPr lang="tr-TR" dirty="0"/>
          </a:p>
          <a:p>
            <a:r>
              <a:rPr lang="en-US" dirty="0"/>
              <a:t>R programs </a:t>
            </a:r>
            <a:r>
              <a:rPr lang="tr-TR" dirty="0"/>
              <a:t>can be </a:t>
            </a:r>
            <a:r>
              <a:rPr lang="tr-TR" dirty="0" err="1"/>
              <a:t>scaled</a:t>
            </a:r>
            <a:r>
              <a:rPr lang="tr-TR" dirty="0"/>
              <a:t> </a:t>
            </a:r>
            <a:r>
              <a:rPr lang="en-US" dirty="0"/>
              <a:t>while making it easy to use and deploy across a number of workloads. </a:t>
            </a:r>
            <a:r>
              <a:rPr lang="en-US" dirty="0" err="1"/>
              <a:t>SparkR</a:t>
            </a:r>
            <a:r>
              <a:rPr lang="en-US" dirty="0"/>
              <a:t>: an R frontend for Apache Spark, a widely deployed cluster computing engine. There are a number of benefits to designing an R frontend that is tightly integrated with Spark</a:t>
            </a:r>
            <a:r>
              <a:rPr lang="tr-TR" dirty="0"/>
              <a:t>.</a:t>
            </a:r>
          </a:p>
        </p:txBody>
      </p:sp>
    </p:spTree>
    <p:extLst>
      <p:ext uri="{BB962C8B-B14F-4D97-AF65-F5344CB8AC3E}">
        <p14:creationId xmlns:p14="http://schemas.microsoft.com/office/powerpoint/2010/main" val="2950785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p>
        </p:txBody>
      </p:sp>
      <p:sp>
        <p:nvSpPr>
          <p:cNvPr id="3" name="İçerik Yer Tutucusu 2"/>
          <p:cNvSpPr>
            <a:spLocks noGrp="1"/>
          </p:cNvSpPr>
          <p:nvPr>
            <p:ph idx="1"/>
          </p:nvPr>
        </p:nvSpPr>
        <p:spPr/>
        <p:txBody>
          <a:bodyPr/>
          <a:lstStyle/>
          <a:p>
            <a:r>
              <a:rPr lang="en-US" dirty="0" err="1"/>
              <a:t>SparkR</a:t>
            </a:r>
            <a:r>
              <a:rPr lang="en-US" dirty="0"/>
              <a:t> is built as an R package and requires no changes to R. The central component of </a:t>
            </a:r>
            <a:r>
              <a:rPr lang="en-US" dirty="0" err="1"/>
              <a:t>SparkR</a:t>
            </a:r>
            <a:r>
              <a:rPr lang="en-US" dirty="0"/>
              <a:t> is a distributed data frame that enables structured data processing with a syntax familiar to R users.</a:t>
            </a:r>
            <a:endParaRPr lang="tr-TR" dirty="0"/>
          </a:p>
          <a:p>
            <a:pPr marL="0" indent="0">
              <a:buNone/>
            </a:pPr>
            <a:endParaRPr lang="tr-TR" dirty="0"/>
          </a:p>
          <a:p>
            <a:r>
              <a:rPr lang="en-US" dirty="0"/>
              <a:t> To improve performance over large datasets, </a:t>
            </a:r>
            <a:r>
              <a:rPr lang="en-US" dirty="0" err="1"/>
              <a:t>SparkR</a:t>
            </a:r>
            <a:r>
              <a:rPr lang="en-US" dirty="0"/>
              <a:t> performs lazy evaluation on data frame operations and uses Spark’s relational query optimizer to optimize execution.</a:t>
            </a:r>
            <a:endParaRPr lang="tr-TR" dirty="0"/>
          </a:p>
          <a:p>
            <a:pPr marL="0" indent="0">
              <a:buNone/>
            </a:pPr>
            <a:endParaRPr lang="tr-TR" dirty="0"/>
          </a:p>
          <a:p>
            <a:r>
              <a:rPr lang="en-US" dirty="0" err="1"/>
              <a:t>SparkR</a:t>
            </a:r>
            <a:r>
              <a:rPr lang="en-US" dirty="0"/>
              <a:t> was initially developed at the </a:t>
            </a:r>
            <a:r>
              <a:rPr lang="en-US" dirty="0" err="1"/>
              <a:t>AMPLab</a:t>
            </a:r>
            <a:r>
              <a:rPr lang="en-US" dirty="0"/>
              <a:t>, UC Berkeley and has been a part of the Apache Spark project for the past eight months. </a:t>
            </a:r>
            <a:endParaRPr lang="tr-TR" dirty="0"/>
          </a:p>
        </p:txBody>
      </p:sp>
    </p:spTree>
    <p:extLst>
      <p:ext uri="{BB962C8B-B14F-4D97-AF65-F5344CB8AC3E}">
        <p14:creationId xmlns:p14="http://schemas.microsoft.com/office/powerpoint/2010/main" val="3930489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1332</TotalTime>
  <Words>998</Words>
  <Application>Microsoft Macintosh PowerPoint</Application>
  <PresentationFormat>Geniş Ekran</PresentationFormat>
  <Paragraphs>113</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Century Gothic</vt:lpstr>
      <vt:lpstr>Courier New</vt:lpstr>
      <vt:lpstr>Wingdings 3</vt:lpstr>
      <vt:lpstr>Arial</vt:lpstr>
      <vt:lpstr>İyon</vt:lpstr>
      <vt:lpstr>Introduction to SparkR</vt:lpstr>
      <vt:lpstr>Outline</vt:lpstr>
      <vt:lpstr>Power of</vt:lpstr>
      <vt:lpstr>Power of  </vt:lpstr>
      <vt:lpstr>Power of  </vt:lpstr>
      <vt:lpstr> </vt:lpstr>
      <vt:lpstr> </vt:lpstr>
      <vt:lpstr> </vt:lpstr>
      <vt:lpstr> </vt:lpstr>
      <vt:lpstr> </vt:lpstr>
      <vt:lpstr> </vt:lpstr>
      <vt:lpstr> </vt:lpstr>
      <vt:lpstr> </vt:lpstr>
      <vt:lpstr>Installation and Creating a SparkContext</vt:lpstr>
      <vt:lpstr>Installation and Creating a SparkContext</vt:lpstr>
      <vt:lpstr>Installation and Creating a SparkContext</vt:lpstr>
      <vt:lpstr>Getting Data</vt:lpstr>
      <vt:lpstr>Getting Data</vt:lpstr>
      <vt:lpstr>Getting Data</vt:lpstr>
      <vt:lpstr>Getting Data</vt:lpstr>
      <vt:lpstr>SQL queries in SparkR</vt:lpstr>
      <vt:lpstr>DataFrames</vt:lpstr>
      <vt:lpstr>DataFrames</vt:lpstr>
      <vt:lpstr>DataFrames</vt:lpstr>
      <vt:lpstr>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SparkR</dc:title>
  <dc:creator>Olgun Aydın</dc:creator>
  <cp:lastModifiedBy>Olgun Aydın</cp:lastModifiedBy>
  <cp:revision>30</cp:revision>
  <dcterms:created xsi:type="dcterms:W3CDTF">2016-06-01T20:52:35Z</dcterms:created>
  <dcterms:modified xsi:type="dcterms:W3CDTF">2016-06-04T07:50:29Z</dcterms:modified>
</cp:coreProperties>
</file>