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69" r:id="rId13"/>
    <p:sldId id="272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7" r:id="rId27"/>
    <p:sldId id="286" r:id="rId28"/>
    <p:sldId id="285" r:id="rId2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7"/>
  </p:normalViewPr>
  <p:slideViewPr>
    <p:cSldViewPr>
      <p:cViewPr varScale="1">
        <p:scale>
          <a:sx n="92" d="100"/>
          <a:sy n="92" d="100"/>
        </p:scale>
        <p:origin x="16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Dikdörtgen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Dikdörtgen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Dikdörtgen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Dikdörtgen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Dikdörtgen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Yuvarlatılmış Dikdörtgen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Yuvarlatılmış Dikdörtgen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Dikdörtgen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Dikdörtgen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A7E3893-EADE-4B49-8853-42D81A478C0A}" type="datetimeFigureOut">
              <a:rPr lang="tr-TR" smtClean="0"/>
              <a:pPr/>
              <a:t>8.05.2016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A2A5C23-CA8F-4902-841B-BEDC325B99F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E3893-EADE-4B49-8853-42D81A478C0A}" type="datetimeFigureOut">
              <a:rPr lang="tr-TR" smtClean="0"/>
              <a:pPr/>
              <a:t>8.05.2016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5C23-CA8F-4902-841B-BEDC325B99F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E3893-EADE-4B49-8853-42D81A478C0A}" type="datetimeFigureOut">
              <a:rPr lang="tr-TR" smtClean="0"/>
              <a:pPr/>
              <a:t>8.05.2016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5C23-CA8F-4902-841B-BEDC325B99F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E3893-EADE-4B49-8853-42D81A478C0A}" type="datetimeFigureOut">
              <a:rPr lang="tr-TR" smtClean="0"/>
              <a:pPr/>
              <a:t>8.05.2016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5C23-CA8F-4902-841B-BEDC325B99F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E3893-EADE-4B49-8853-42D81A478C0A}" type="datetimeFigureOut">
              <a:rPr lang="tr-TR" smtClean="0"/>
              <a:pPr/>
              <a:t>8.05.2016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5C23-CA8F-4902-841B-BEDC325B99F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E3893-EADE-4B49-8853-42D81A478C0A}" type="datetimeFigureOut">
              <a:rPr lang="tr-TR" smtClean="0"/>
              <a:pPr/>
              <a:t>8.05.2016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5C23-CA8F-4902-841B-BEDC325B99F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6" name="25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7E3893-EADE-4B49-8853-42D81A478C0A}" type="datetimeFigureOut">
              <a:rPr lang="tr-TR" smtClean="0"/>
              <a:pPr/>
              <a:t>8.05.2016</a:t>
            </a:fld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A2A5C23-CA8F-4902-841B-BEDC325B99F4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8" name="27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A7E3893-EADE-4B49-8853-42D81A478C0A}" type="datetimeFigureOut">
              <a:rPr lang="tr-TR" smtClean="0"/>
              <a:pPr/>
              <a:t>8.05.2016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A2A5C23-CA8F-4902-841B-BEDC325B99F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E3893-EADE-4B49-8853-42D81A478C0A}" type="datetimeFigureOut">
              <a:rPr lang="tr-TR" smtClean="0"/>
              <a:pPr/>
              <a:t>8.05.2016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5C23-CA8F-4902-841B-BEDC325B99F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E3893-EADE-4B49-8853-42D81A478C0A}" type="datetimeFigureOut">
              <a:rPr lang="tr-TR" smtClean="0"/>
              <a:pPr/>
              <a:t>8.05.2016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5C23-CA8F-4902-841B-BEDC325B99F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E3893-EADE-4B49-8853-42D81A478C0A}" type="datetimeFigureOut">
              <a:rPr lang="tr-TR" smtClean="0"/>
              <a:pPr/>
              <a:t>8.05.2016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5C23-CA8F-4902-841B-BEDC325B99F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Dikdörtgen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Dikdörtgen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Dikdörtgen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Dikdörtgen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Dikdörtgen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Yuvarlatılmış Dikdörtgen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Yuvarlatılmış Dikdörtgen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Dikdörtgen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Dikdörtgen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Dikdörtgen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Dikdörtgen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Dikdörtgen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Dikdörtgen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A7E3893-EADE-4B49-8853-42D81A478C0A}" type="datetimeFigureOut">
              <a:rPr lang="tr-TR" smtClean="0"/>
              <a:pPr/>
              <a:t>8.05.2016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A2A5C23-CA8F-4902-841B-BEDC325B99F4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olgunaydin.com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oaydin@reidin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4" Type="http://schemas.openxmlformats.org/officeDocument/2006/relationships/hyperlink" Target="https://www.rstudio.com/" TargetMode="External"/><Relationship Id="rId5" Type="http://schemas.openxmlformats.org/officeDocument/2006/relationships/hyperlink" Target="https://journal.r-project.org/" TargetMode="External"/><Relationship Id="rId6" Type="http://schemas.openxmlformats.org/officeDocument/2006/relationships/hyperlink" Target="http://www.inside-r.org/" TargetMode="External"/><Relationship Id="rId7" Type="http://schemas.openxmlformats.org/officeDocument/2006/relationships/hyperlink" Target="http://www.r-bloggers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-project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971600" y="1196752"/>
            <a:ext cx="7916416" cy="1470025"/>
          </a:xfrm>
        </p:spPr>
        <p:txBody>
          <a:bodyPr>
            <a:noAutofit/>
          </a:bodyPr>
          <a:lstStyle/>
          <a:p>
            <a:r>
              <a:rPr lang="tr-TR" sz="4800" b="1" dirty="0" err="1" smtClean="0">
                <a:latin typeface="Papyrus" pitchFamily="66" charset="0"/>
              </a:rPr>
              <a:t>Introduction</a:t>
            </a:r>
            <a:r>
              <a:rPr lang="tr-TR" sz="4800" b="1" dirty="0" smtClean="0">
                <a:latin typeface="Papyrus" pitchFamily="66" charset="0"/>
              </a:rPr>
              <a:t> </a:t>
            </a:r>
            <a:r>
              <a:rPr lang="tr-TR" sz="4800" b="1" dirty="0" err="1" smtClean="0">
                <a:latin typeface="Papyrus" pitchFamily="66" charset="0"/>
              </a:rPr>
              <a:t>to</a:t>
            </a:r>
            <a:r>
              <a:rPr lang="tr-TR" sz="4800" b="1" dirty="0" smtClean="0">
                <a:latin typeface="Papyrus" pitchFamily="66" charset="0"/>
              </a:rPr>
              <a:t> Data </a:t>
            </a:r>
            <a:r>
              <a:rPr lang="tr-TR" sz="4800" b="1" dirty="0" err="1" smtClean="0">
                <a:latin typeface="Papyrus" pitchFamily="66" charset="0"/>
              </a:rPr>
              <a:t>Science</a:t>
            </a:r>
            <a:r>
              <a:rPr lang="tr-TR" sz="4800" b="1" dirty="0" smtClean="0">
                <a:latin typeface="Papyrus" pitchFamily="66" charset="0"/>
              </a:rPr>
              <a:t> </a:t>
            </a:r>
            <a:br>
              <a:rPr lang="tr-TR" sz="4800" b="1" dirty="0" smtClean="0">
                <a:latin typeface="Papyrus" pitchFamily="66" charset="0"/>
              </a:rPr>
            </a:br>
            <a:r>
              <a:rPr lang="tr-TR" sz="4800" b="1" dirty="0" err="1" smtClean="0">
                <a:latin typeface="Papyrus" pitchFamily="66" charset="0"/>
              </a:rPr>
              <a:t>With</a:t>
            </a:r>
            <a:endParaRPr lang="tr-TR" sz="4800" b="1" dirty="0">
              <a:latin typeface="Papyrus" pitchFamily="66" charset="0"/>
            </a:endParaRP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467544" y="3933056"/>
            <a:ext cx="5915000" cy="1752600"/>
          </a:xfrm>
        </p:spPr>
        <p:txBody>
          <a:bodyPr>
            <a:noAutofit/>
          </a:bodyPr>
          <a:lstStyle/>
          <a:p>
            <a:r>
              <a:rPr lang="tr-TR" dirty="0" smtClean="0">
                <a:latin typeface="Consolas" pitchFamily="49" charset="0"/>
                <a:ea typeface="Adobe Gothic Std B" pitchFamily="34" charset="-128"/>
                <a:cs typeface="Consolas" pitchFamily="49" charset="0"/>
              </a:rPr>
              <a:t>OLGUN AYDIN</a:t>
            </a:r>
          </a:p>
          <a:p>
            <a:endParaRPr lang="tr-TR" dirty="0" smtClean="0">
              <a:latin typeface="Consolas" pitchFamily="49" charset="0"/>
              <a:ea typeface="Adobe Gothic Std B" pitchFamily="34" charset="-128"/>
              <a:cs typeface="Consolas" pitchFamily="49" charset="0"/>
            </a:endParaRPr>
          </a:p>
          <a:p>
            <a:r>
              <a:rPr lang="tr-TR" dirty="0" err="1" smtClean="0">
                <a:latin typeface="Consolas" pitchFamily="49" charset="0"/>
                <a:ea typeface="Adobe Gothic Std B" pitchFamily="34" charset="-128"/>
                <a:cs typeface="Consolas" pitchFamily="49" charset="0"/>
              </a:rPr>
              <a:t>Lead</a:t>
            </a:r>
            <a:r>
              <a:rPr lang="tr-TR" dirty="0" smtClean="0">
                <a:latin typeface="Consolas" pitchFamily="49" charset="0"/>
                <a:ea typeface="Adobe Gothic Std B" pitchFamily="34" charset="-128"/>
                <a:cs typeface="Consolas" pitchFamily="49" charset="0"/>
              </a:rPr>
              <a:t> Data </a:t>
            </a:r>
            <a:r>
              <a:rPr lang="tr-TR" dirty="0" err="1" smtClean="0">
                <a:latin typeface="Consolas" pitchFamily="49" charset="0"/>
                <a:ea typeface="Adobe Gothic Std B" pitchFamily="34" charset="-128"/>
                <a:cs typeface="Consolas" pitchFamily="49" charset="0"/>
              </a:rPr>
              <a:t>Analyst</a:t>
            </a:r>
            <a:r>
              <a:rPr lang="tr-TR" dirty="0" smtClean="0">
                <a:latin typeface="Consolas" pitchFamily="49" charset="0"/>
                <a:ea typeface="Adobe Gothic Std B" pitchFamily="34" charset="-128"/>
                <a:cs typeface="Consolas" pitchFamily="49" charset="0"/>
              </a:rPr>
              <a:t>-</a:t>
            </a:r>
          </a:p>
          <a:p>
            <a:endParaRPr lang="tr-TR" dirty="0" smtClean="0">
              <a:latin typeface="Consolas" pitchFamily="49" charset="0"/>
              <a:ea typeface="Adobe Gothic Std B" pitchFamily="34" charset="-128"/>
              <a:cs typeface="Consolas" pitchFamily="49" charset="0"/>
            </a:endParaRPr>
          </a:p>
          <a:p>
            <a:r>
              <a:rPr lang="tr-TR" dirty="0">
                <a:latin typeface="Consolas" pitchFamily="49" charset="0"/>
                <a:ea typeface="Adobe Gothic Std B" pitchFamily="34" charset="-128"/>
                <a:cs typeface="Consolas" pitchFamily="49" charset="0"/>
                <a:hlinkClick r:id="rId2"/>
              </a:rPr>
              <a:t>o</a:t>
            </a:r>
            <a:r>
              <a:rPr lang="tr-TR" dirty="0" smtClean="0">
                <a:latin typeface="Consolas" pitchFamily="49" charset="0"/>
                <a:ea typeface="Adobe Gothic Std B" pitchFamily="34" charset="-128"/>
                <a:cs typeface="Consolas" pitchFamily="49" charset="0"/>
                <a:hlinkClick r:id="rId2"/>
              </a:rPr>
              <a:t>lgun.aydin@zingat.com</a:t>
            </a:r>
            <a:endParaRPr lang="tr-TR" dirty="0" smtClean="0">
              <a:latin typeface="Consolas" pitchFamily="49" charset="0"/>
              <a:ea typeface="Adobe Gothic Std B" pitchFamily="34" charset="-128"/>
              <a:cs typeface="Consolas" pitchFamily="49" charset="0"/>
            </a:endParaRPr>
          </a:p>
          <a:p>
            <a:r>
              <a:rPr lang="tr-TR" dirty="0" err="1" smtClean="0">
                <a:latin typeface="Consolas" pitchFamily="49" charset="0"/>
                <a:ea typeface="Adobe Gothic Std B" pitchFamily="34" charset="-128"/>
                <a:cs typeface="Consolas" pitchFamily="49" charset="0"/>
                <a:hlinkClick r:id="rId3"/>
              </a:rPr>
              <a:t>info</a:t>
            </a:r>
            <a:r>
              <a:rPr lang="tr-TR" dirty="0" smtClean="0">
                <a:latin typeface="Consolas" pitchFamily="49" charset="0"/>
                <a:ea typeface="Adobe Gothic Std B" pitchFamily="34" charset="-128"/>
                <a:cs typeface="Consolas" pitchFamily="49" charset="0"/>
                <a:hlinkClick r:id="rId3"/>
              </a:rPr>
              <a:t>@</a:t>
            </a:r>
            <a:r>
              <a:rPr lang="tr-TR" dirty="0" err="1" smtClean="0">
                <a:latin typeface="Consolas" pitchFamily="49" charset="0"/>
                <a:ea typeface="Adobe Gothic Std B" pitchFamily="34" charset="-128"/>
                <a:cs typeface="Consolas" pitchFamily="49" charset="0"/>
                <a:hlinkClick r:id="rId3"/>
              </a:rPr>
              <a:t>olgunaydin</a:t>
            </a:r>
            <a:r>
              <a:rPr lang="tr-TR" dirty="0" smtClean="0">
                <a:latin typeface="Consolas" pitchFamily="49" charset="0"/>
                <a:ea typeface="Adobe Gothic Std B" pitchFamily="34" charset="-128"/>
                <a:cs typeface="Consolas" pitchFamily="49" charset="0"/>
                <a:hlinkClick r:id="rId3"/>
              </a:rPr>
              <a:t>.com</a:t>
            </a:r>
            <a:endParaRPr lang="tr-TR" dirty="0" smtClean="0">
              <a:latin typeface="Consolas" pitchFamily="49" charset="0"/>
              <a:ea typeface="Adobe Gothic Std B" pitchFamily="34" charset="-128"/>
              <a:cs typeface="Consolas" pitchFamily="49" charset="0"/>
            </a:endParaRPr>
          </a:p>
          <a:p>
            <a:endParaRPr lang="tr-TR" dirty="0" smtClean="0">
              <a:latin typeface="Consolas" pitchFamily="49" charset="0"/>
              <a:ea typeface="Adobe Gothic Std B" pitchFamily="34" charset="-128"/>
              <a:cs typeface="Consolas" pitchFamily="49" charset="0"/>
            </a:endParaRPr>
          </a:p>
        </p:txBody>
      </p:sp>
      <p:pic>
        <p:nvPicPr>
          <p:cNvPr id="1026" name="Picture 2" descr="https://science-gateway.chain-project.eu/documents/10468/0/R-logo.png/069f76ea-63f8-4c3d-9468-17a7d4b8eef4?t=13789712450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1268760"/>
            <a:ext cx="3015205" cy="2287397"/>
          </a:xfrm>
          <a:prstGeom prst="rect">
            <a:avLst/>
          </a:prstGeom>
          <a:noFill/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904" y="4149080"/>
            <a:ext cx="1008112" cy="10081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tr-TR" dirty="0" err="1" smtClean="0"/>
              <a:t>Vectors</a:t>
            </a:r>
            <a:r>
              <a:rPr lang="tr-TR" dirty="0" smtClean="0"/>
              <a:t> &amp; </a:t>
            </a:r>
            <a:r>
              <a:rPr lang="tr-TR" dirty="0" err="1" smtClean="0"/>
              <a:t>Matrix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39552" y="1628800"/>
            <a:ext cx="8604448" cy="4726063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A convenient way to create matrices is to use the matrix function:</a:t>
            </a:r>
            <a:endParaRPr lang="tr-TR" sz="1800" dirty="0" smtClean="0">
              <a:latin typeface="Calibri" pitchFamily="34" charset="0"/>
              <a:cs typeface="Calibri" pitchFamily="34" charset="0"/>
            </a:endParaRPr>
          </a:p>
          <a:p>
            <a:endParaRPr lang="tr-TR" sz="1800" dirty="0" smtClean="0">
              <a:latin typeface="Calibri" pitchFamily="34" charset="0"/>
              <a:cs typeface="Calibri" pitchFamily="34" charset="0"/>
            </a:endParaRPr>
          </a:p>
          <a:p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a&lt;-matrix(1:9,3,3)</a:t>
            </a:r>
          </a:p>
          <a:p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&gt; a</a:t>
            </a:r>
          </a:p>
          <a:p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  [,1] [,2] [,3]</a:t>
            </a:r>
          </a:p>
          <a:p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[1,]    1    4    7</a:t>
            </a:r>
          </a:p>
          <a:p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[2,]    2    5    8</a:t>
            </a:r>
          </a:p>
          <a:p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[3,]    3    6    9</a:t>
            </a:r>
          </a:p>
          <a:p>
            <a:endParaRPr lang="tr-TR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tr-TR" sz="1800" dirty="0" err="1" smtClean="0">
                <a:latin typeface="Calibri" pitchFamily="34" charset="0"/>
                <a:cs typeface="Calibri" pitchFamily="34" charset="0"/>
              </a:rPr>
              <a:t>Product</a:t>
            </a:r>
            <a:r>
              <a:rPr lang="tr-TR" sz="1800" dirty="0" smtClean="0">
                <a:latin typeface="Calibri" pitchFamily="34" charset="0"/>
                <a:cs typeface="Calibri" pitchFamily="34" charset="0"/>
              </a:rPr>
              <a:t> a </a:t>
            </a:r>
            <a:r>
              <a:rPr lang="tr-TR" sz="1800" dirty="0" err="1" smtClean="0">
                <a:latin typeface="Calibri" pitchFamily="34" charset="0"/>
                <a:cs typeface="Calibri" pitchFamily="34" charset="0"/>
              </a:rPr>
              <a:t>with</a:t>
            </a:r>
            <a:r>
              <a:rPr lang="tr-TR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800" dirty="0" err="1" smtClean="0">
                <a:latin typeface="Calibri" pitchFamily="34" charset="0"/>
                <a:cs typeface="Calibri" pitchFamily="34" charset="0"/>
              </a:rPr>
              <a:t>its</a:t>
            </a:r>
            <a:r>
              <a:rPr lang="tr-TR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800" dirty="0" err="1" smtClean="0">
                <a:latin typeface="Calibri" pitchFamily="34" charset="0"/>
                <a:cs typeface="Calibri" pitchFamily="34" charset="0"/>
              </a:rPr>
              <a:t>transpose</a:t>
            </a:r>
            <a:endParaRPr lang="tr-TR" sz="1800" dirty="0" smtClean="0">
              <a:latin typeface="Calibri" pitchFamily="34" charset="0"/>
              <a:cs typeface="Calibri" pitchFamily="34" charset="0"/>
            </a:endParaRPr>
          </a:p>
          <a:p>
            <a:endParaRPr lang="tr-TR" sz="1800" dirty="0" smtClean="0">
              <a:latin typeface="Calibri" pitchFamily="34" charset="0"/>
              <a:cs typeface="Calibri" pitchFamily="34" charset="0"/>
            </a:endParaRPr>
          </a:p>
          <a:p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a%*%t(a)</a:t>
            </a:r>
          </a:p>
          <a:p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     [,1] [,2] [,3]</a:t>
            </a:r>
          </a:p>
          <a:p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[1,]   66   78   90</a:t>
            </a:r>
          </a:p>
          <a:p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[2,]   78   93  108</a:t>
            </a:r>
          </a:p>
          <a:p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[3,]   90  108  126</a:t>
            </a:r>
          </a:p>
          <a:p>
            <a:endParaRPr lang="tr-TR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tr-TR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tr-TR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2 İçerik Yer Tutucusu"/>
          <p:cNvSpPr txBox="1">
            <a:spLocks/>
          </p:cNvSpPr>
          <p:nvPr/>
        </p:nvSpPr>
        <p:spPr>
          <a:xfrm>
            <a:off x="3563888" y="1700808"/>
            <a:ext cx="4427984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tr-TR" dirty="0" err="1" smtClean="0"/>
              <a:t>Vectors</a:t>
            </a:r>
            <a:r>
              <a:rPr lang="tr-TR" dirty="0" smtClean="0"/>
              <a:t> &amp; </a:t>
            </a:r>
            <a:r>
              <a:rPr lang="tr-TR" dirty="0" err="1" smtClean="0"/>
              <a:t>Matrix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39552" y="1628800"/>
            <a:ext cx="8352928" cy="4726063"/>
          </a:xfrm>
        </p:spPr>
        <p:txBody>
          <a:bodyPr>
            <a:noAutofit/>
          </a:bodyPr>
          <a:lstStyle/>
          <a:p>
            <a:r>
              <a:rPr lang="tr-TR" sz="1800" dirty="0" err="1" smtClean="0">
                <a:latin typeface="Calibri" pitchFamily="34" charset="0"/>
                <a:cs typeface="Calibri" pitchFamily="34" charset="0"/>
              </a:rPr>
              <a:t>Inverse</a:t>
            </a:r>
            <a:r>
              <a:rPr lang="tr-TR" sz="1800" dirty="0" smtClean="0">
                <a:latin typeface="Calibri" pitchFamily="34" charset="0"/>
                <a:cs typeface="Calibri" pitchFamily="34" charset="0"/>
              </a:rPr>
              <a:t> of a </a:t>
            </a:r>
            <a:r>
              <a:rPr lang="tr-TR" sz="1800" dirty="0" err="1" smtClean="0">
                <a:latin typeface="Calibri" pitchFamily="34" charset="0"/>
                <a:cs typeface="Calibri" pitchFamily="34" charset="0"/>
              </a:rPr>
              <a:t>calculated</a:t>
            </a:r>
            <a:r>
              <a:rPr lang="tr-TR" sz="1800" dirty="0" smtClean="0">
                <a:latin typeface="Calibri" pitchFamily="34" charset="0"/>
                <a:cs typeface="Calibri" pitchFamily="34" charset="0"/>
              </a:rPr>
              <a:t> as </a:t>
            </a:r>
            <a:r>
              <a:rPr lang="tr-TR" sz="1800" dirty="0" err="1" smtClean="0">
                <a:latin typeface="Calibri" pitchFamily="34" charset="0"/>
                <a:cs typeface="Calibri" pitchFamily="34" charset="0"/>
              </a:rPr>
              <a:t>follows</a:t>
            </a:r>
            <a:r>
              <a:rPr lang="tr-TR" sz="1800" dirty="0" smtClean="0">
                <a:latin typeface="Calibri" pitchFamily="34" charset="0"/>
                <a:cs typeface="Calibri" pitchFamily="34" charset="0"/>
              </a:rPr>
              <a:t>:</a:t>
            </a:r>
            <a:endParaRPr lang="tr-TR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tr-TR" sz="1800" dirty="0" err="1" smtClean="0">
                <a:latin typeface="Courier New" pitchFamily="49" charset="0"/>
                <a:cs typeface="Courier New" pitchFamily="49" charset="0"/>
              </a:rPr>
              <a:t>solve</a:t>
            </a: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endParaRPr lang="tr-TR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tr-TR" sz="1800" dirty="0" err="1" smtClean="0">
                <a:latin typeface="Calibri" pitchFamily="34" charset="0"/>
                <a:cs typeface="Calibri" pitchFamily="34" charset="0"/>
              </a:rPr>
              <a:t>To</a:t>
            </a:r>
            <a:r>
              <a:rPr lang="tr-TR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800" dirty="0" err="1" smtClean="0">
                <a:latin typeface="Calibri" pitchFamily="34" charset="0"/>
                <a:cs typeface="Calibri" pitchFamily="34" charset="0"/>
              </a:rPr>
              <a:t>get</a:t>
            </a:r>
            <a:r>
              <a:rPr lang="tr-TR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800" dirty="0" err="1" smtClean="0">
                <a:latin typeface="Calibri" pitchFamily="34" charset="0"/>
                <a:cs typeface="Calibri" pitchFamily="34" charset="0"/>
              </a:rPr>
              <a:t>dimension</a:t>
            </a:r>
            <a:r>
              <a:rPr lang="tr-TR" sz="1800" dirty="0" smtClean="0">
                <a:latin typeface="Calibri" pitchFamily="34" charset="0"/>
                <a:cs typeface="Calibri" pitchFamily="34" charset="0"/>
              </a:rPr>
              <a:t> of </a:t>
            </a:r>
            <a:r>
              <a:rPr lang="tr-TR" sz="1800" dirty="0" err="1" smtClean="0">
                <a:latin typeface="Calibri" pitchFamily="34" charset="0"/>
                <a:cs typeface="Calibri" pitchFamily="34" charset="0"/>
              </a:rPr>
              <a:t>matrix</a:t>
            </a:r>
            <a:endParaRPr lang="tr-TR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tr-TR" sz="1800" dirty="0" smtClean="0"/>
              <a:t>&gt; </a:t>
            </a:r>
            <a:r>
              <a:rPr lang="tr-TR" sz="1800" dirty="0" err="1" smtClean="0">
                <a:latin typeface="Courier New" pitchFamily="49" charset="0"/>
                <a:cs typeface="Courier New" pitchFamily="49" charset="0"/>
              </a:rPr>
              <a:t>dim</a:t>
            </a: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[1] 3 3</a:t>
            </a:r>
          </a:p>
          <a:p>
            <a:endParaRPr lang="tr-TR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tr-TR" sz="1800" dirty="0" smtClean="0">
                <a:latin typeface="Calibri" pitchFamily="34" charset="0"/>
                <a:cs typeface="Calibri" pitchFamily="34" charset="0"/>
              </a:rPr>
              <a:t>C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an “glue” vectors together,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columnwise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or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rowwise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, using the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cbind</a:t>
            </a:r>
            <a:r>
              <a:rPr lang="tr-TR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and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rbind</a:t>
            </a:r>
            <a:r>
              <a:rPr lang="tr-TR" sz="1800" dirty="0" smtClean="0">
                <a:latin typeface="Calibri" pitchFamily="34" charset="0"/>
                <a:cs typeface="Calibri" pitchFamily="34" charset="0"/>
              </a:rPr>
              <a:t> f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unctions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cbind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(A=1:4,B=5:8,C=9:12)</a:t>
            </a:r>
          </a:p>
          <a:p>
            <a:pPr>
              <a:buNone/>
            </a:pP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 B C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[1,] 1 5 9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[2,] 2 6 10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[3,] 3 7 11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[4,] 4 8 12</a:t>
            </a:r>
            <a:endParaRPr lang="tr-TR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tr-TR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tr-TR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tr-TR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2 İçerik Yer Tutucusu"/>
          <p:cNvSpPr txBox="1">
            <a:spLocks/>
          </p:cNvSpPr>
          <p:nvPr/>
        </p:nvSpPr>
        <p:spPr>
          <a:xfrm>
            <a:off x="3563888" y="1700808"/>
            <a:ext cx="4427984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tr-TR" dirty="0" err="1" smtClean="0"/>
              <a:t>Vectors</a:t>
            </a:r>
            <a:r>
              <a:rPr lang="tr-TR" dirty="0" smtClean="0"/>
              <a:t> &amp; </a:t>
            </a:r>
            <a:r>
              <a:rPr lang="tr-TR" dirty="0" err="1" smtClean="0"/>
              <a:t>Matrix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39552" y="1628800"/>
            <a:ext cx="8352928" cy="4726063"/>
          </a:xfrm>
        </p:spPr>
        <p:txBody>
          <a:bodyPr>
            <a:noAutofit/>
          </a:bodyPr>
          <a:lstStyle/>
          <a:p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tr-TR" sz="1800" dirty="0" err="1" smtClean="0">
                <a:latin typeface="Courier New" pitchFamily="49" charset="0"/>
                <a:cs typeface="Courier New" pitchFamily="49" charset="0"/>
              </a:rPr>
              <a:t>rbind</a:t>
            </a: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(A=1:4,B=5:8,C=9:12)</a:t>
            </a:r>
          </a:p>
          <a:p>
            <a:endParaRPr lang="tr-TR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   [,1] [,2] [,3] [,4]</a:t>
            </a:r>
          </a:p>
          <a:p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A   1    2    3     4</a:t>
            </a:r>
          </a:p>
          <a:p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B   5    6    7     8</a:t>
            </a:r>
          </a:p>
          <a:p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C   9   10   11    12</a:t>
            </a:r>
          </a:p>
          <a:p>
            <a:endParaRPr lang="tr-TR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tr-TR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2 İçerik Yer Tutucusu"/>
          <p:cNvSpPr txBox="1">
            <a:spLocks/>
          </p:cNvSpPr>
          <p:nvPr/>
        </p:nvSpPr>
        <p:spPr>
          <a:xfrm>
            <a:off x="3563888" y="1700808"/>
            <a:ext cx="4427984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tr-TR" dirty="0" err="1" smtClean="0"/>
              <a:t>Import</a:t>
            </a:r>
            <a:r>
              <a:rPr lang="tr-TR" dirty="0" smtClean="0"/>
              <a:t> &amp; </a:t>
            </a:r>
            <a:r>
              <a:rPr lang="tr-TR" dirty="0" err="1" smtClean="0"/>
              <a:t>Export</a:t>
            </a:r>
            <a:r>
              <a:rPr lang="tr-TR" dirty="0" smtClean="0"/>
              <a:t> Data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39552" y="1628800"/>
            <a:ext cx="8352928" cy="4726063"/>
          </a:xfrm>
        </p:spPr>
        <p:txBody>
          <a:bodyPr>
            <a:noAutofit/>
          </a:bodyPr>
          <a:lstStyle/>
          <a:p>
            <a:endParaRPr lang="tr-TR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tr-TR" sz="2000" b="1" dirty="0" err="1" smtClean="0">
                <a:latin typeface="Calibri" pitchFamily="34" charset="0"/>
                <a:cs typeface="Calibri" pitchFamily="34" charset="0"/>
              </a:rPr>
              <a:t>Get</a:t>
            </a:r>
            <a:r>
              <a:rPr lang="tr-TR" sz="20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2000" b="1" dirty="0" err="1" smtClean="0">
                <a:latin typeface="Calibri" pitchFamily="34" charset="0"/>
                <a:cs typeface="Calibri" pitchFamily="34" charset="0"/>
              </a:rPr>
              <a:t>working</a:t>
            </a:r>
            <a:r>
              <a:rPr lang="tr-TR" sz="20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2000" b="1" dirty="0" err="1" smtClean="0">
                <a:latin typeface="Calibri" pitchFamily="34" charset="0"/>
                <a:cs typeface="Calibri" pitchFamily="34" charset="0"/>
              </a:rPr>
              <a:t>directory</a:t>
            </a:r>
            <a:endParaRPr lang="tr-TR" sz="2000" b="1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tr-TR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tr-TR" sz="1800" dirty="0" err="1" smtClean="0">
                <a:latin typeface="Courier New" pitchFamily="49" charset="0"/>
                <a:cs typeface="Courier New" pitchFamily="49" charset="0"/>
              </a:rPr>
              <a:t>getwd</a:t>
            </a: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[1] "C:/Users/ol/Desktop“</a:t>
            </a:r>
          </a:p>
          <a:p>
            <a:endParaRPr lang="tr-TR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tr-TR" sz="2000" b="1" dirty="0" smtClean="0">
                <a:latin typeface="Calibri" pitchFamily="34" charset="0"/>
                <a:cs typeface="Calibri" pitchFamily="34" charset="0"/>
              </a:rPr>
              <a:t>Set </a:t>
            </a:r>
            <a:r>
              <a:rPr lang="tr-TR" sz="2000" b="1" dirty="0" err="1" smtClean="0">
                <a:latin typeface="Calibri" pitchFamily="34" charset="0"/>
                <a:cs typeface="Calibri" pitchFamily="34" charset="0"/>
              </a:rPr>
              <a:t>working</a:t>
            </a:r>
            <a:r>
              <a:rPr lang="tr-TR" sz="20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2000" b="1" dirty="0" err="1" smtClean="0">
                <a:latin typeface="Calibri" pitchFamily="34" charset="0"/>
                <a:cs typeface="Calibri" pitchFamily="34" charset="0"/>
              </a:rPr>
              <a:t>directory</a:t>
            </a:r>
            <a:endParaRPr lang="tr-TR" sz="2000" b="1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tr-TR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tr-TR" sz="1800" dirty="0" err="1" smtClean="0">
                <a:latin typeface="Courier New" pitchFamily="49" charset="0"/>
                <a:cs typeface="Courier New" pitchFamily="49" charset="0"/>
              </a:rPr>
              <a:t>setwd</a:t>
            </a: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("C:/</a:t>
            </a:r>
            <a:r>
              <a:rPr lang="tr-TR" sz="1800" dirty="0" err="1" smtClean="0">
                <a:latin typeface="Courier New" pitchFamily="49" charset="0"/>
                <a:cs typeface="Courier New" pitchFamily="49" charset="0"/>
              </a:rPr>
              <a:t>Users</a:t>
            </a: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/ol/</a:t>
            </a:r>
            <a:r>
              <a:rPr lang="tr-TR" sz="1800" dirty="0" err="1" smtClean="0">
                <a:latin typeface="Courier New" pitchFamily="49" charset="0"/>
                <a:cs typeface="Courier New" pitchFamily="49" charset="0"/>
              </a:rPr>
              <a:t>Documents</a:t>
            </a: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tr-TR" sz="1800" dirty="0" err="1" smtClean="0">
                <a:latin typeface="Courier New" pitchFamily="49" charset="0"/>
                <a:cs typeface="Courier New" pitchFamily="49" charset="0"/>
              </a:rPr>
              <a:t>getwd</a:t>
            </a: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[1] "C:/Users/ol/Documents”</a:t>
            </a:r>
          </a:p>
          <a:p>
            <a:endParaRPr lang="tr-TR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2 İçerik Yer Tutucusu"/>
          <p:cNvSpPr txBox="1">
            <a:spLocks/>
          </p:cNvSpPr>
          <p:nvPr/>
        </p:nvSpPr>
        <p:spPr>
          <a:xfrm>
            <a:off x="3563888" y="1700808"/>
            <a:ext cx="4427984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tr-TR" dirty="0" err="1" smtClean="0"/>
              <a:t>Import</a:t>
            </a:r>
            <a:r>
              <a:rPr lang="tr-TR" dirty="0" smtClean="0"/>
              <a:t> &amp; </a:t>
            </a:r>
            <a:r>
              <a:rPr lang="tr-TR" dirty="0" err="1" smtClean="0"/>
              <a:t>Export</a:t>
            </a:r>
            <a:r>
              <a:rPr lang="tr-TR" dirty="0" smtClean="0"/>
              <a:t> Data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39552" y="1628800"/>
            <a:ext cx="8352928" cy="4726063"/>
          </a:xfrm>
        </p:spPr>
        <p:txBody>
          <a:bodyPr>
            <a:noAutofit/>
          </a:bodyPr>
          <a:lstStyle/>
          <a:p>
            <a:endParaRPr lang="tr-TR" sz="18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tr-TR" sz="1800" b="1" dirty="0" err="1" smtClean="0">
                <a:latin typeface="Calibri" pitchFamily="34" charset="0"/>
                <a:cs typeface="Calibri" pitchFamily="34" charset="0"/>
              </a:rPr>
              <a:t>From</a:t>
            </a:r>
            <a:r>
              <a:rPr lang="tr-TR" sz="1800" b="1" dirty="0" smtClean="0">
                <a:latin typeface="Calibri" pitchFamily="34" charset="0"/>
                <a:cs typeface="Calibri" pitchFamily="34" charset="0"/>
              </a:rPr>
              <a:t> A </a:t>
            </a:r>
            <a:r>
              <a:rPr lang="tr-TR" sz="1800" b="1" dirty="0" err="1" smtClean="0">
                <a:latin typeface="Calibri" pitchFamily="34" charset="0"/>
                <a:cs typeface="Calibri" pitchFamily="34" charset="0"/>
              </a:rPr>
              <a:t>Comma</a:t>
            </a:r>
            <a:r>
              <a:rPr lang="tr-TR" sz="18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800" b="1" dirty="0" err="1" smtClean="0">
                <a:latin typeface="Calibri" pitchFamily="34" charset="0"/>
                <a:cs typeface="Calibri" pitchFamily="34" charset="0"/>
              </a:rPr>
              <a:t>Delimited</a:t>
            </a:r>
            <a:r>
              <a:rPr lang="tr-TR" sz="18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800" b="1" dirty="0" err="1" smtClean="0">
                <a:latin typeface="Calibri" pitchFamily="34" charset="0"/>
                <a:cs typeface="Calibri" pitchFamily="34" charset="0"/>
              </a:rPr>
              <a:t>Text</a:t>
            </a:r>
            <a:r>
              <a:rPr lang="tr-TR" sz="1800" b="1" dirty="0" smtClean="0">
                <a:latin typeface="Calibri" pitchFamily="34" charset="0"/>
                <a:cs typeface="Calibri" pitchFamily="34" charset="0"/>
              </a:rPr>
              <a:t> File</a:t>
            </a:r>
            <a:endParaRPr lang="tr-TR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tr-TR" sz="1800" dirty="0" err="1" smtClean="0">
                <a:latin typeface="Courier New" pitchFamily="49" charset="0"/>
                <a:cs typeface="Courier New" pitchFamily="49" charset="0"/>
              </a:rPr>
              <a:t>mydata</a:t>
            </a: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tr-TR" sz="1800" dirty="0" err="1" smtClean="0">
                <a:latin typeface="Courier New" pitchFamily="49" charset="0"/>
                <a:cs typeface="Courier New" pitchFamily="49" charset="0"/>
              </a:rPr>
              <a:t>read</a:t>
            </a: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tr-TR" sz="1800" dirty="0" err="1" smtClean="0">
                <a:latin typeface="Courier New" pitchFamily="49" charset="0"/>
                <a:cs typeface="Courier New" pitchFamily="49" charset="0"/>
              </a:rPr>
              <a:t>table</a:t>
            </a: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("c:/</a:t>
            </a:r>
            <a:r>
              <a:rPr lang="tr-TR" sz="1800" dirty="0" err="1" smtClean="0">
                <a:latin typeface="Courier New" pitchFamily="49" charset="0"/>
                <a:cs typeface="Courier New" pitchFamily="49" charset="0"/>
              </a:rPr>
              <a:t>mydata</a:t>
            </a: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tr-TR" sz="18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tr-TR" sz="1800" dirty="0" err="1" smtClean="0">
                <a:latin typeface="Courier New" pitchFamily="49" charset="0"/>
                <a:cs typeface="Courier New" pitchFamily="49" charset="0"/>
              </a:rPr>
              <a:t>header</a:t>
            </a: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=TRUE, </a:t>
            </a:r>
          </a:p>
          <a:p>
            <a:pPr>
              <a:buNone/>
            </a:pPr>
            <a:r>
              <a:rPr lang="tr-TR" sz="1800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=",", </a:t>
            </a:r>
            <a:r>
              <a:rPr lang="tr-TR" sz="1800" dirty="0" err="1" smtClean="0">
                <a:latin typeface="Courier New" pitchFamily="49" charset="0"/>
                <a:cs typeface="Courier New" pitchFamily="49" charset="0"/>
              </a:rPr>
              <a:t>row</a:t>
            </a: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tr-TR" sz="1800" dirty="0" err="1" smtClean="0">
                <a:latin typeface="Courier New" pitchFamily="49" charset="0"/>
                <a:cs typeface="Courier New" pitchFamily="49" charset="0"/>
              </a:rPr>
              <a:t>names</a:t>
            </a: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tr-TR" sz="1800" dirty="0" err="1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endParaRPr lang="tr-TR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tr-TR" sz="1800" b="1" dirty="0" err="1" smtClean="0">
                <a:latin typeface="Calibri" pitchFamily="34" charset="0"/>
                <a:cs typeface="Calibri" pitchFamily="34" charset="0"/>
              </a:rPr>
              <a:t>From</a:t>
            </a:r>
            <a:r>
              <a:rPr lang="tr-TR" sz="1800" b="1" dirty="0" smtClean="0">
                <a:latin typeface="Calibri" pitchFamily="34" charset="0"/>
                <a:cs typeface="Calibri" pitchFamily="34" charset="0"/>
              </a:rPr>
              <a:t> Excel</a:t>
            </a:r>
          </a:p>
          <a:p>
            <a:r>
              <a:rPr lang="tr-TR" sz="1800" dirty="0" err="1" smtClean="0">
                <a:latin typeface="Courier New" pitchFamily="49" charset="0"/>
                <a:cs typeface="Courier New" pitchFamily="49" charset="0"/>
              </a:rPr>
              <a:t>library</a:t>
            </a: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tr-TR" sz="1800" dirty="0" err="1" smtClean="0">
                <a:latin typeface="Courier New" pitchFamily="49" charset="0"/>
                <a:cs typeface="Courier New" pitchFamily="49" charset="0"/>
              </a:rPr>
              <a:t>xlsx</a:t>
            </a: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tr-TR" sz="1800" dirty="0" err="1" smtClean="0">
                <a:latin typeface="Courier New" pitchFamily="49" charset="0"/>
                <a:cs typeface="Courier New" pitchFamily="49" charset="0"/>
              </a:rPr>
              <a:t>mydata</a:t>
            </a: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tr-TR" sz="1800" dirty="0" err="1" smtClean="0">
                <a:latin typeface="Courier New" pitchFamily="49" charset="0"/>
                <a:cs typeface="Courier New" pitchFamily="49" charset="0"/>
              </a:rPr>
              <a:t>read</a:t>
            </a: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tr-TR" sz="1800" dirty="0" err="1" smtClean="0">
                <a:latin typeface="Courier New" pitchFamily="49" charset="0"/>
                <a:cs typeface="Courier New" pitchFamily="49" charset="0"/>
              </a:rPr>
              <a:t>xlsx</a:t>
            </a: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("c:/</a:t>
            </a:r>
            <a:r>
              <a:rPr lang="tr-TR" sz="1800" dirty="0" err="1" smtClean="0">
                <a:latin typeface="Courier New" pitchFamily="49" charset="0"/>
                <a:cs typeface="Courier New" pitchFamily="49" charset="0"/>
              </a:rPr>
              <a:t>myexcel</a:t>
            </a: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tr-TR" sz="1800" dirty="0" err="1" smtClean="0">
                <a:latin typeface="Courier New" pitchFamily="49" charset="0"/>
                <a:cs typeface="Courier New" pitchFamily="49" charset="0"/>
              </a:rPr>
              <a:t>xlsx</a:t>
            </a: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tr-TR" sz="1800" dirty="0" err="1" smtClean="0">
                <a:latin typeface="Courier New" pitchFamily="49" charset="0"/>
                <a:cs typeface="Courier New" pitchFamily="49" charset="0"/>
              </a:rPr>
              <a:t>sheetName</a:t>
            </a: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tr-TR" sz="1800" dirty="0" err="1" smtClean="0">
                <a:latin typeface="Courier New" pitchFamily="49" charset="0"/>
                <a:cs typeface="Courier New" pitchFamily="49" charset="0"/>
              </a:rPr>
              <a:t>mysheet</a:t>
            </a: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endParaRPr lang="tr-TR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tr-TR" sz="1800" b="1" dirty="0" err="1" smtClean="0">
                <a:latin typeface="Calibri" pitchFamily="34" charset="0"/>
                <a:cs typeface="Calibri" pitchFamily="34" charset="0"/>
              </a:rPr>
              <a:t>From</a:t>
            </a:r>
            <a:r>
              <a:rPr lang="tr-TR" sz="1800" b="1" dirty="0" smtClean="0">
                <a:latin typeface="Calibri" pitchFamily="34" charset="0"/>
                <a:cs typeface="Calibri" pitchFamily="34" charset="0"/>
              </a:rPr>
              <a:t> SPSS</a:t>
            </a:r>
          </a:p>
          <a:p>
            <a:r>
              <a:rPr lang="tr-TR" sz="1800" dirty="0" err="1" smtClean="0">
                <a:latin typeface="Courier New" pitchFamily="49" charset="0"/>
                <a:cs typeface="Courier New" pitchFamily="49" charset="0"/>
              </a:rPr>
              <a:t>library</a:t>
            </a: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tr-TR" sz="1800" dirty="0" err="1" smtClean="0">
                <a:latin typeface="Courier New" pitchFamily="49" charset="0"/>
                <a:cs typeface="Courier New" pitchFamily="49" charset="0"/>
              </a:rPr>
              <a:t>Hmisc</a:t>
            </a: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tr-TR" sz="1800" dirty="0" err="1" smtClean="0">
                <a:latin typeface="Courier New" pitchFamily="49" charset="0"/>
                <a:cs typeface="Courier New" pitchFamily="49" charset="0"/>
              </a:rPr>
              <a:t>mydata</a:t>
            </a: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tr-TR" sz="1800" dirty="0" err="1" smtClean="0">
                <a:latin typeface="Courier New" pitchFamily="49" charset="0"/>
                <a:cs typeface="Courier New" pitchFamily="49" charset="0"/>
              </a:rPr>
              <a:t>spss</a:t>
            </a: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tr-TR" sz="1800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("c:/</a:t>
            </a:r>
            <a:r>
              <a:rPr lang="tr-TR" sz="1800" dirty="0" err="1" smtClean="0">
                <a:latin typeface="Courier New" pitchFamily="49" charset="0"/>
                <a:cs typeface="Courier New" pitchFamily="49" charset="0"/>
              </a:rPr>
              <a:t>mydata</a:t>
            </a: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tr-TR" sz="1800" dirty="0" err="1" smtClean="0">
                <a:latin typeface="Courier New" pitchFamily="49" charset="0"/>
                <a:cs typeface="Courier New" pitchFamily="49" charset="0"/>
              </a:rPr>
              <a:t>por</a:t>
            </a: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“,</a:t>
            </a:r>
            <a:r>
              <a:rPr lang="tr-TR" sz="1800" dirty="0" err="1" smtClean="0">
                <a:latin typeface="Courier New" pitchFamily="49" charset="0"/>
                <a:cs typeface="Courier New" pitchFamily="49" charset="0"/>
              </a:rPr>
              <a:t>use</a:t>
            </a: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tr-TR" sz="1800" dirty="0" err="1" smtClean="0">
                <a:latin typeface="Courier New" pitchFamily="49" charset="0"/>
                <a:cs typeface="Courier New" pitchFamily="49" charset="0"/>
              </a:rPr>
              <a:t>value</a:t>
            </a: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tr-TR" sz="1800" dirty="0" err="1" smtClean="0">
                <a:latin typeface="Courier New" pitchFamily="49" charset="0"/>
                <a:cs typeface="Courier New" pitchFamily="49" charset="0"/>
              </a:rPr>
              <a:t>labels</a:t>
            </a: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2 İçerik Yer Tutucusu"/>
          <p:cNvSpPr txBox="1">
            <a:spLocks/>
          </p:cNvSpPr>
          <p:nvPr/>
        </p:nvSpPr>
        <p:spPr>
          <a:xfrm>
            <a:off x="3563888" y="1700808"/>
            <a:ext cx="4427984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tr-TR" dirty="0" err="1" smtClean="0"/>
              <a:t>Import</a:t>
            </a:r>
            <a:r>
              <a:rPr lang="tr-TR" dirty="0" smtClean="0"/>
              <a:t> &amp; </a:t>
            </a:r>
            <a:r>
              <a:rPr lang="tr-TR" dirty="0" err="1" smtClean="0"/>
              <a:t>Export</a:t>
            </a:r>
            <a:r>
              <a:rPr lang="tr-TR" dirty="0" smtClean="0"/>
              <a:t> Data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39552" y="1628800"/>
            <a:ext cx="8352928" cy="4726063"/>
          </a:xfrm>
        </p:spPr>
        <p:txBody>
          <a:bodyPr>
            <a:noAutofit/>
          </a:bodyPr>
          <a:lstStyle/>
          <a:p>
            <a:endParaRPr lang="tr-TR" sz="18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tr-TR" sz="1800" b="1" dirty="0" err="1" smtClean="0">
                <a:latin typeface="Calibri" pitchFamily="34" charset="0"/>
                <a:cs typeface="Calibri" pitchFamily="34" charset="0"/>
              </a:rPr>
              <a:t>List</a:t>
            </a:r>
            <a:r>
              <a:rPr lang="tr-TR" sz="18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800" b="1" dirty="0" err="1" smtClean="0">
                <a:latin typeface="Calibri" pitchFamily="34" charset="0"/>
                <a:cs typeface="Calibri" pitchFamily="34" charset="0"/>
              </a:rPr>
              <a:t>files</a:t>
            </a:r>
            <a:r>
              <a:rPr lang="tr-TR" sz="1800" b="1" dirty="0" smtClean="0">
                <a:latin typeface="Calibri" pitchFamily="34" charset="0"/>
                <a:cs typeface="Calibri" pitchFamily="34" charset="0"/>
              </a:rPr>
              <a:t> in </a:t>
            </a:r>
            <a:r>
              <a:rPr lang="tr-TR" sz="1800" b="1" dirty="0" err="1" smtClean="0">
                <a:latin typeface="Calibri" pitchFamily="34" charset="0"/>
                <a:cs typeface="Calibri" pitchFamily="34" charset="0"/>
              </a:rPr>
              <a:t>working</a:t>
            </a:r>
            <a:r>
              <a:rPr lang="tr-TR" sz="18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800" b="1" dirty="0" err="1" smtClean="0">
                <a:latin typeface="Calibri" pitchFamily="34" charset="0"/>
                <a:cs typeface="Calibri" pitchFamily="34" charset="0"/>
              </a:rPr>
              <a:t>directory</a:t>
            </a:r>
            <a:endParaRPr lang="tr-TR" sz="1800" b="1" dirty="0" smtClean="0">
              <a:latin typeface="Calibri" pitchFamily="34" charset="0"/>
              <a:cs typeface="Calibri" pitchFamily="34" charset="0"/>
            </a:endParaRPr>
          </a:p>
          <a:p>
            <a:endParaRPr lang="tr-TR" sz="1800" b="1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tr-TR" sz="1800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tr-TR" sz="1800" dirty="0" err="1" smtClean="0">
                <a:latin typeface="Courier New" pitchFamily="49" charset="0"/>
                <a:cs typeface="Courier New" pitchFamily="49" charset="0"/>
              </a:rPr>
              <a:t>files</a:t>
            </a: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endParaRPr lang="tr-TR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[1] "adaptive7_h200.csv"                                                                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[2] "adaptive8_h100.csv"                                                                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[3] "adaptive8_h250.csv"                                                                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[4] "adaptive9_h200.csv"                                                                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[5] "adaptive9_h200_2.csv"                                                              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[6] "adaptive9_h300.csv" </a:t>
            </a:r>
            <a:endParaRPr lang="tr-TR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tr-TR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tr-TR" sz="1800" b="1" dirty="0" err="1" smtClean="0">
                <a:latin typeface="Calibri" pitchFamily="34" charset="0"/>
                <a:cs typeface="Calibri" pitchFamily="34" charset="0"/>
              </a:rPr>
              <a:t>List</a:t>
            </a:r>
            <a:r>
              <a:rPr lang="tr-TR" sz="18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800" b="1" dirty="0" err="1" smtClean="0">
                <a:latin typeface="Calibri" pitchFamily="34" charset="0"/>
                <a:cs typeface="Calibri" pitchFamily="34" charset="0"/>
              </a:rPr>
              <a:t>objects</a:t>
            </a:r>
            <a:r>
              <a:rPr lang="tr-TR" sz="1800" b="1" dirty="0" smtClean="0">
                <a:latin typeface="Calibri" pitchFamily="34" charset="0"/>
                <a:cs typeface="Calibri" pitchFamily="34" charset="0"/>
              </a:rPr>
              <a:t> in </a:t>
            </a:r>
            <a:r>
              <a:rPr lang="tr-TR" sz="1800" b="1" dirty="0" err="1" smtClean="0">
                <a:latin typeface="Calibri" pitchFamily="34" charset="0"/>
                <a:cs typeface="Calibri" pitchFamily="34" charset="0"/>
              </a:rPr>
              <a:t>current</a:t>
            </a:r>
            <a:r>
              <a:rPr lang="tr-TR" sz="18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800" b="1" dirty="0" err="1" smtClean="0">
                <a:latin typeface="Calibri" pitchFamily="34" charset="0"/>
                <a:cs typeface="Calibri" pitchFamily="34" charset="0"/>
              </a:rPr>
              <a:t>workspace</a:t>
            </a:r>
            <a:endParaRPr lang="tr-TR" sz="18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[1] "a"        "boundary" "data"     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smry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 </a:t>
            </a:r>
          </a:p>
        </p:txBody>
      </p:sp>
      <p:sp>
        <p:nvSpPr>
          <p:cNvPr id="4" name="2 İçerik Yer Tutucusu"/>
          <p:cNvSpPr txBox="1">
            <a:spLocks/>
          </p:cNvSpPr>
          <p:nvPr/>
        </p:nvSpPr>
        <p:spPr>
          <a:xfrm>
            <a:off x="3563888" y="1700808"/>
            <a:ext cx="4427984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tr-TR" dirty="0" err="1" smtClean="0"/>
              <a:t>Import</a:t>
            </a:r>
            <a:r>
              <a:rPr lang="tr-TR" dirty="0" smtClean="0"/>
              <a:t> &amp; </a:t>
            </a:r>
            <a:r>
              <a:rPr lang="tr-TR" dirty="0" err="1" smtClean="0"/>
              <a:t>Export</a:t>
            </a:r>
            <a:r>
              <a:rPr lang="tr-TR" dirty="0" smtClean="0"/>
              <a:t> Data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39552" y="1628800"/>
            <a:ext cx="8352928" cy="4726063"/>
          </a:xfrm>
        </p:spPr>
        <p:txBody>
          <a:bodyPr>
            <a:noAutofit/>
          </a:bodyPr>
          <a:lstStyle/>
          <a:p>
            <a:endParaRPr lang="tr-TR" sz="18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tr-TR" sz="1800" b="1" dirty="0" smtClean="0">
                <a:latin typeface="Calibri" pitchFamily="34" charset="0"/>
                <a:cs typeface="Calibri" pitchFamily="34" charset="0"/>
              </a:rPr>
              <a:t>Show </a:t>
            </a:r>
            <a:r>
              <a:rPr lang="tr-TR" sz="1800" b="1" dirty="0" err="1" smtClean="0">
                <a:latin typeface="Calibri" pitchFamily="34" charset="0"/>
                <a:cs typeface="Calibri" pitchFamily="34" charset="0"/>
              </a:rPr>
              <a:t>first</a:t>
            </a:r>
            <a:r>
              <a:rPr lang="tr-TR" sz="1800" b="1" dirty="0" smtClean="0">
                <a:latin typeface="Calibri" pitchFamily="34" charset="0"/>
                <a:cs typeface="Calibri" pitchFamily="34" charset="0"/>
              </a:rPr>
              <a:t> 2 </a:t>
            </a:r>
            <a:r>
              <a:rPr lang="tr-TR" sz="1800" b="1" dirty="0" err="1" smtClean="0">
                <a:latin typeface="Calibri" pitchFamily="34" charset="0"/>
                <a:cs typeface="Calibri" pitchFamily="34" charset="0"/>
              </a:rPr>
              <a:t>rows</a:t>
            </a:r>
            <a:r>
              <a:rPr lang="tr-TR" sz="1800" b="1" dirty="0" smtClean="0">
                <a:latin typeface="Calibri" pitchFamily="34" charset="0"/>
                <a:cs typeface="Calibri" pitchFamily="34" charset="0"/>
              </a:rPr>
              <a:t> of </a:t>
            </a:r>
            <a:r>
              <a:rPr lang="tr-TR" sz="1800" b="1" dirty="0" err="1" smtClean="0">
                <a:latin typeface="Calibri" pitchFamily="34" charset="0"/>
                <a:cs typeface="Calibri" pitchFamily="34" charset="0"/>
              </a:rPr>
              <a:t>the</a:t>
            </a:r>
            <a:r>
              <a:rPr lang="tr-TR" sz="18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800" b="1" dirty="0" err="1" smtClean="0">
                <a:latin typeface="Calibri" pitchFamily="34" charset="0"/>
                <a:cs typeface="Calibri" pitchFamily="34" charset="0"/>
              </a:rPr>
              <a:t>matrix</a:t>
            </a:r>
            <a:endParaRPr lang="tr-TR" sz="1800" b="1" dirty="0" smtClean="0">
              <a:latin typeface="Calibri" pitchFamily="34" charset="0"/>
              <a:cs typeface="Calibri" pitchFamily="34" charset="0"/>
            </a:endParaRPr>
          </a:p>
          <a:p>
            <a:endParaRPr lang="tr-TR" sz="18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tr-TR" sz="16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tr-TR" sz="18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600" dirty="0" err="1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tr-TR" sz="1600" dirty="0" smtClean="0">
                <a:latin typeface="Courier New" pitchFamily="49" charset="0"/>
                <a:cs typeface="Courier New" pitchFamily="49" charset="0"/>
              </a:rPr>
              <a:t>(data,2)</a:t>
            </a:r>
          </a:p>
          <a:p>
            <a:r>
              <a:rPr lang="tr-TR" sz="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tr-TR" sz="800" dirty="0" err="1" smtClean="0">
                <a:latin typeface="Courier New" pitchFamily="49" charset="0"/>
                <a:cs typeface="Courier New" pitchFamily="49" charset="0"/>
              </a:rPr>
              <a:t>CityID</a:t>
            </a:r>
            <a:r>
              <a:rPr lang="tr-TR" sz="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tr-TR" sz="800" dirty="0" err="1" smtClean="0">
                <a:latin typeface="Courier New" pitchFamily="49" charset="0"/>
                <a:cs typeface="Courier New" pitchFamily="49" charset="0"/>
              </a:rPr>
              <a:t>CityName</a:t>
            </a:r>
            <a:r>
              <a:rPr lang="tr-TR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r-TR" sz="800" dirty="0" err="1" smtClean="0">
                <a:latin typeface="Courier New" pitchFamily="49" charset="0"/>
                <a:cs typeface="Courier New" pitchFamily="49" charset="0"/>
              </a:rPr>
              <a:t>CountyID</a:t>
            </a:r>
            <a:r>
              <a:rPr lang="tr-TR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r-TR" sz="800" dirty="0" err="1" smtClean="0">
                <a:latin typeface="Courier New" pitchFamily="49" charset="0"/>
                <a:cs typeface="Courier New" pitchFamily="49" charset="0"/>
              </a:rPr>
              <a:t>CountyName</a:t>
            </a:r>
            <a:r>
              <a:rPr lang="tr-TR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r-TR" sz="800" dirty="0" err="1" smtClean="0">
                <a:latin typeface="Courier New" pitchFamily="49" charset="0"/>
                <a:cs typeface="Courier New" pitchFamily="49" charset="0"/>
              </a:rPr>
              <a:t>ActivityTypeID</a:t>
            </a:r>
            <a:r>
              <a:rPr lang="tr-TR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r-TR" sz="800" dirty="0" err="1" smtClean="0">
                <a:latin typeface="Courier New" pitchFamily="49" charset="0"/>
                <a:cs typeface="Courier New" pitchFamily="49" charset="0"/>
              </a:rPr>
              <a:t>ActivityType</a:t>
            </a:r>
            <a:r>
              <a:rPr lang="tr-TR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r-TR" sz="800" dirty="0" err="1" smtClean="0">
                <a:latin typeface="Courier New" pitchFamily="49" charset="0"/>
                <a:cs typeface="Courier New" pitchFamily="49" charset="0"/>
              </a:rPr>
              <a:t>PropertySubTypeID</a:t>
            </a:r>
            <a:r>
              <a:rPr lang="tr-TR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r-TR" sz="800" dirty="0" err="1" smtClean="0">
                <a:latin typeface="Courier New" pitchFamily="49" charset="0"/>
                <a:cs typeface="Courier New" pitchFamily="49" charset="0"/>
              </a:rPr>
              <a:t>PropertySubTypeName</a:t>
            </a:r>
            <a:r>
              <a:rPr lang="tr-TR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r-TR" sz="800" dirty="0" err="1" smtClean="0">
                <a:latin typeface="Courier New" pitchFamily="49" charset="0"/>
                <a:cs typeface="Courier New" pitchFamily="49" charset="0"/>
              </a:rPr>
              <a:t>AmountSize</a:t>
            </a:r>
            <a:r>
              <a:rPr lang="tr-TR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r-TR" sz="800" dirty="0" err="1" smtClean="0">
                <a:latin typeface="Courier New" pitchFamily="49" charset="0"/>
                <a:cs typeface="Courier New" pitchFamily="49" charset="0"/>
              </a:rPr>
              <a:t>to</a:t>
            </a:r>
            <a:r>
              <a:rPr lang="tr-TR" sz="8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tr-TR" sz="800" dirty="0" err="1" smtClean="0">
                <a:latin typeface="Courier New" pitchFamily="49" charset="0"/>
                <a:cs typeface="Courier New" pitchFamily="49" charset="0"/>
              </a:rPr>
              <a:t>char</a:t>
            </a:r>
            <a:endParaRPr lang="tr-TR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tr-TR" sz="800" dirty="0" smtClean="0">
                <a:latin typeface="Courier New" pitchFamily="49" charset="0"/>
                <a:cs typeface="Courier New" pitchFamily="49" charset="0"/>
              </a:rPr>
              <a:t>1    231 İstanbul      248  Kadıköy             11        </a:t>
            </a:r>
            <a:r>
              <a:rPr lang="tr-TR" sz="800" dirty="0" err="1" smtClean="0">
                <a:latin typeface="Courier New" pitchFamily="49" charset="0"/>
                <a:cs typeface="Courier New" pitchFamily="49" charset="0"/>
              </a:rPr>
              <a:t>Sales</a:t>
            </a:r>
            <a:r>
              <a:rPr lang="tr-TR" sz="800" dirty="0" smtClean="0">
                <a:latin typeface="Courier New" pitchFamily="49" charset="0"/>
                <a:cs typeface="Courier New" pitchFamily="49" charset="0"/>
              </a:rPr>
              <a:t>               119              Office   6141.429    2015</a:t>
            </a:r>
          </a:p>
          <a:p>
            <a:r>
              <a:rPr lang="tr-TR" sz="800" dirty="0" smtClean="0">
                <a:latin typeface="Courier New" pitchFamily="49" charset="0"/>
                <a:cs typeface="Courier New" pitchFamily="49" charset="0"/>
              </a:rPr>
              <a:t>2    231 İstanbul      248  Kadıköy             11        </a:t>
            </a:r>
            <a:r>
              <a:rPr lang="tr-TR" sz="800" dirty="0" err="1" smtClean="0">
                <a:latin typeface="Courier New" pitchFamily="49" charset="0"/>
                <a:cs typeface="Courier New" pitchFamily="49" charset="0"/>
              </a:rPr>
              <a:t>Sales</a:t>
            </a:r>
            <a:r>
              <a:rPr lang="tr-TR" sz="800" dirty="0" smtClean="0">
                <a:latin typeface="Courier New" pitchFamily="49" charset="0"/>
                <a:cs typeface="Courier New" pitchFamily="49" charset="0"/>
              </a:rPr>
              <a:t>               119              Office   5646.226    2015</a:t>
            </a:r>
          </a:p>
          <a:p>
            <a:endParaRPr lang="tr-TR" sz="800" dirty="0" smtClean="0">
              <a:latin typeface="Courier New" pitchFamily="49" charset="0"/>
              <a:cs typeface="Courier New" pitchFamily="49" charset="0"/>
            </a:endParaRPr>
          </a:p>
          <a:p>
            <a:endParaRPr lang="tr-TR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tr-TR" sz="1800" b="1" dirty="0" smtClean="0">
                <a:latin typeface="Calibri" pitchFamily="34" charset="0"/>
                <a:cs typeface="Calibri" pitchFamily="34" charset="0"/>
              </a:rPr>
              <a:t>Show </a:t>
            </a:r>
            <a:r>
              <a:rPr lang="tr-TR" sz="1800" b="1" dirty="0" err="1" smtClean="0">
                <a:latin typeface="Calibri" pitchFamily="34" charset="0"/>
                <a:cs typeface="Calibri" pitchFamily="34" charset="0"/>
              </a:rPr>
              <a:t>coloumn</a:t>
            </a:r>
            <a:r>
              <a:rPr lang="tr-TR" sz="18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800" b="1" dirty="0" err="1" smtClean="0">
                <a:latin typeface="Calibri" pitchFamily="34" charset="0"/>
                <a:cs typeface="Calibri" pitchFamily="34" charset="0"/>
              </a:rPr>
              <a:t>names</a:t>
            </a:r>
            <a:r>
              <a:rPr lang="tr-TR" sz="1800" b="1" dirty="0" smtClean="0">
                <a:latin typeface="Calibri" pitchFamily="34" charset="0"/>
                <a:cs typeface="Calibri" pitchFamily="34" charset="0"/>
              </a:rPr>
              <a:t> of </a:t>
            </a:r>
            <a:r>
              <a:rPr lang="tr-TR" sz="1800" b="1" dirty="0" err="1" smtClean="0">
                <a:latin typeface="Calibri" pitchFamily="34" charset="0"/>
                <a:cs typeface="Calibri" pitchFamily="34" charset="0"/>
              </a:rPr>
              <a:t>matrix</a:t>
            </a:r>
            <a:endParaRPr lang="tr-TR" sz="1800" b="1" dirty="0" smtClean="0">
              <a:latin typeface="Calibri" pitchFamily="34" charset="0"/>
              <a:cs typeface="Calibri" pitchFamily="34" charset="0"/>
            </a:endParaRPr>
          </a:p>
          <a:p>
            <a:endParaRPr lang="tr-TR" sz="18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tr-TR" sz="16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tr-TR" sz="1600" dirty="0" err="1" smtClean="0">
                <a:latin typeface="Courier New" pitchFamily="49" charset="0"/>
                <a:cs typeface="Courier New" pitchFamily="49" charset="0"/>
              </a:rPr>
              <a:t>colnames</a:t>
            </a:r>
            <a:r>
              <a:rPr lang="tr-TR" sz="1600" dirty="0" smtClean="0">
                <a:latin typeface="Courier New" pitchFamily="49" charset="0"/>
                <a:cs typeface="Courier New" pitchFamily="49" charset="0"/>
              </a:rPr>
              <a:t>(data)</a:t>
            </a:r>
            <a:endParaRPr lang="tr-TR" sz="18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tr-TR" sz="900" dirty="0" smtClean="0">
                <a:latin typeface="Courier New" pitchFamily="49" charset="0"/>
                <a:cs typeface="Courier New" pitchFamily="49" charset="0"/>
              </a:rPr>
              <a:t> [1] "</a:t>
            </a:r>
            <a:r>
              <a:rPr lang="tr-TR" sz="900" dirty="0" err="1" smtClean="0">
                <a:latin typeface="Courier New" pitchFamily="49" charset="0"/>
                <a:cs typeface="Courier New" pitchFamily="49" charset="0"/>
              </a:rPr>
              <a:t>CityID</a:t>
            </a:r>
            <a:r>
              <a:rPr lang="tr-TR" sz="900" dirty="0" smtClean="0">
                <a:latin typeface="Courier New" pitchFamily="49" charset="0"/>
                <a:cs typeface="Courier New" pitchFamily="49" charset="0"/>
              </a:rPr>
              <a:t>"              "</a:t>
            </a:r>
            <a:r>
              <a:rPr lang="tr-TR" sz="900" dirty="0" err="1" smtClean="0">
                <a:latin typeface="Courier New" pitchFamily="49" charset="0"/>
                <a:cs typeface="Courier New" pitchFamily="49" charset="0"/>
              </a:rPr>
              <a:t>CityName</a:t>
            </a:r>
            <a:r>
              <a:rPr lang="tr-TR" sz="900" dirty="0" smtClean="0">
                <a:latin typeface="Courier New" pitchFamily="49" charset="0"/>
                <a:cs typeface="Courier New" pitchFamily="49" charset="0"/>
              </a:rPr>
              <a:t>"            "</a:t>
            </a:r>
            <a:r>
              <a:rPr lang="tr-TR" sz="900" dirty="0" err="1" smtClean="0">
                <a:latin typeface="Courier New" pitchFamily="49" charset="0"/>
                <a:cs typeface="Courier New" pitchFamily="49" charset="0"/>
              </a:rPr>
              <a:t>CountyID</a:t>
            </a:r>
            <a:r>
              <a:rPr lang="tr-TR" sz="900" dirty="0" smtClean="0">
                <a:latin typeface="Courier New" pitchFamily="49" charset="0"/>
                <a:cs typeface="Courier New" pitchFamily="49" charset="0"/>
              </a:rPr>
              <a:t>"            "</a:t>
            </a:r>
            <a:r>
              <a:rPr lang="tr-TR" sz="900" dirty="0" err="1" smtClean="0">
                <a:latin typeface="Courier New" pitchFamily="49" charset="0"/>
                <a:cs typeface="Courier New" pitchFamily="49" charset="0"/>
              </a:rPr>
              <a:t>CountyName</a:t>
            </a:r>
            <a:r>
              <a:rPr lang="tr-TR" sz="900" dirty="0" smtClean="0">
                <a:latin typeface="Courier New" pitchFamily="49" charset="0"/>
                <a:cs typeface="Courier New" pitchFamily="49" charset="0"/>
              </a:rPr>
              <a:t>"          "</a:t>
            </a:r>
            <a:r>
              <a:rPr lang="tr-TR" sz="900" dirty="0" err="1" smtClean="0">
                <a:latin typeface="Courier New" pitchFamily="49" charset="0"/>
                <a:cs typeface="Courier New" pitchFamily="49" charset="0"/>
              </a:rPr>
              <a:t>ActivityTypeID</a:t>
            </a:r>
            <a:r>
              <a:rPr lang="tr-TR" sz="900" dirty="0" smtClean="0">
                <a:latin typeface="Courier New" pitchFamily="49" charset="0"/>
                <a:cs typeface="Courier New" pitchFamily="49" charset="0"/>
              </a:rPr>
              <a:t>"     </a:t>
            </a:r>
          </a:p>
          <a:p>
            <a:r>
              <a:rPr lang="tr-TR" sz="900" dirty="0" smtClean="0">
                <a:latin typeface="Courier New" pitchFamily="49" charset="0"/>
                <a:cs typeface="Courier New" pitchFamily="49" charset="0"/>
              </a:rPr>
              <a:t> [6] "</a:t>
            </a:r>
            <a:r>
              <a:rPr lang="tr-TR" sz="900" dirty="0" err="1" smtClean="0">
                <a:latin typeface="Courier New" pitchFamily="49" charset="0"/>
                <a:cs typeface="Courier New" pitchFamily="49" charset="0"/>
              </a:rPr>
              <a:t>ActivityType</a:t>
            </a:r>
            <a:r>
              <a:rPr lang="tr-TR" sz="900" dirty="0" smtClean="0">
                <a:latin typeface="Courier New" pitchFamily="49" charset="0"/>
                <a:cs typeface="Courier New" pitchFamily="49" charset="0"/>
              </a:rPr>
              <a:t>"        "</a:t>
            </a:r>
            <a:r>
              <a:rPr lang="tr-TR" sz="900" dirty="0" err="1" smtClean="0">
                <a:latin typeface="Courier New" pitchFamily="49" charset="0"/>
                <a:cs typeface="Courier New" pitchFamily="49" charset="0"/>
              </a:rPr>
              <a:t>PropertySubTypeID</a:t>
            </a:r>
            <a:r>
              <a:rPr lang="tr-TR" sz="900" dirty="0" smtClean="0">
                <a:latin typeface="Courier New" pitchFamily="49" charset="0"/>
                <a:cs typeface="Courier New" pitchFamily="49" charset="0"/>
              </a:rPr>
              <a:t>"   "</a:t>
            </a:r>
            <a:r>
              <a:rPr lang="tr-TR" sz="900" dirty="0" err="1" smtClean="0">
                <a:latin typeface="Courier New" pitchFamily="49" charset="0"/>
                <a:cs typeface="Courier New" pitchFamily="49" charset="0"/>
              </a:rPr>
              <a:t>PropertySubTypeName</a:t>
            </a:r>
            <a:r>
              <a:rPr lang="tr-TR" sz="900" dirty="0" smtClean="0">
                <a:latin typeface="Courier New" pitchFamily="49" charset="0"/>
                <a:cs typeface="Courier New" pitchFamily="49" charset="0"/>
              </a:rPr>
              <a:t>" "</a:t>
            </a:r>
            <a:r>
              <a:rPr lang="tr-TR" sz="900" dirty="0" err="1" smtClean="0">
                <a:latin typeface="Courier New" pitchFamily="49" charset="0"/>
                <a:cs typeface="Courier New" pitchFamily="49" charset="0"/>
              </a:rPr>
              <a:t>AmountSize</a:t>
            </a:r>
            <a:r>
              <a:rPr lang="tr-TR" sz="900" dirty="0" smtClean="0">
                <a:latin typeface="Courier New" pitchFamily="49" charset="0"/>
                <a:cs typeface="Courier New" pitchFamily="49" charset="0"/>
              </a:rPr>
              <a:t>"          "</a:t>
            </a:r>
            <a:r>
              <a:rPr lang="tr-TR" sz="900" dirty="0" err="1" smtClean="0">
                <a:latin typeface="Courier New" pitchFamily="49" charset="0"/>
                <a:cs typeface="Courier New" pitchFamily="49" charset="0"/>
              </a:rPr>
              <a:t>to</a:t>
            </a:r>
            <a:r>
              <a:rPr lang="tr-TR" sz="9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tr-TR" sz="900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tr-TR" sz="900" dirty="0" smtClean="0">
                <a:latin typeface="Courier New" pitchFamily="49" charset="0"/>
                <a:cs typeface="Courier New" pitchFamily="49" charset="0"/>
              </a:rPr>
              <a:t>" </a:t>
            </a:r>
          </a:p>
          <a:p>
            <a:endParaRPr lang="tr-TR" sz="18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tr-TR" sz="1800" b="1" dirty="0" smtClean="0">
                <a:latin typeface="Calibri" pitchFamily="34" charset="0"/>
                <a:cs typeface="Calibri" pitchFamily="34" charset="0"/>
              </a:rPr>
              <a:t>Show </a:t>
            </a:r>
            <a:r>
              <a:rPr lang="tr-TR" sz="1800" b="1" dirty="0" err="1" smtClean="0">
                <a:latin typeface="Calibri" pitchFamily="34" charset="0"/>
                <a:cs typeface="Calibri" pitchFamily="34" charset="0"/>
              </a:rPr>
              <a:t>first</a:t>
            </a:r>
            <a:r>
              <a:rPr lang="tr-TR" sz="1800" b="1" dirty="0" smtClean="0">
                <a:latin typeface="Calibri" pitchFamily="34" charset="0"/>
                <a:cs typeface="Calibri" pitchFamily="34" charset="0"/>
              </a:rPr>
              <a:t> 2 </a:t>
            </a:r>
            <a:r>
              <a:rPr lang="tr-TR" sz="1800" b="1" dirty="0" err="1" smtClean="0">
                <a:latin typeface="Calibri" pitchFamily="34" charset="0"/>
                <a:cs typeface="Calibri" pitchFamily="34" charset="0"/>
              </a:rPr>
              <a:t>rows</a:t>
            </a:r>
            <a:r>
              <a:rPr lang="tr-TR" sz="1800" b="1" dirty="0" smtClean="0">
                <a:latin typeface="Calibri" pitchFamily="34" charset="0"/>
                <a:cs typeface="Calibri" pitchFamily="34" charset="0"/>
              </a:rPr>
              <a:t> of “</a:t>
            </a:r>
            <a:r>
              <a:rPr lang="tr-TR" sz="1800" b="1" dirty="0" err="1" smtClean="0">
                <a:latin typeface="Calibri" pitchFamily="34" charset="0"/>
                <a:cs typeface="Calibri" pitchFamily="34" charset="0"/>
              </a:rPr>
              <a:t>AmountSize</a:t>
            </a:r>
            <a:r>
              <a:rPr lang="tr-TR" sz="1800" b="1" dirty="0" smtClean="0">
                <a:latin typeface="Calibri" pitchFamily="34" charset="0"/>
                <a:cs typeface="Calibri" pitchFamily="34" charset="0"/>
              </a:rPr>
              <a:t>” </a:t>
            </a:r>
            <a:r>
              <a:rPr lang="tr-TR" sz="1800" b="1" dirty="0" err="1" smtClean="0">
                <a:latin typeface="Calibri" pitchFamily="34" charset="0"/>
                <a:cs typeface="Calibri" pitchFamily="34" charset="0"/>
              </a:rPr>
              <a:t>coloumn</a:t>
            </a:r>
            <a:endParaRPr lang="tr-TR" sz="1800" b="1" dirty="0" smtClean="0">
              <a:latin typeface="Calibri" pitchFamily="34" charset="0"/>
              <a:cs typeface="Calibri" pitchFamily="34" charset="0"/>
            </a:endParaRPr>
          </a:p>
          <a:p>
            <a:endParaRPr lang="tr-TR" sz="18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tr-T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r-TR" sz="1600" dirty="0" err="1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tr-TR" sz="1600" dirty="0" smtClean="0">
                <a:latin typeface="Courier New" pitchFamily="49" charset="0"/>
                <a:cs typeface="Courier New" pitchFamily="49" charset="0"/>
              </a:rPr>
              <a:t>(data$</a:t>
            </a:r>
            <a:r>
              <a:rPr lang="tr-TR" sz="1600" dirty="0" err="1" smtClean="0">
                <a:latin typeface="Courier New" pitchFamily="49" charset="0"/>
                <a:cs typeface="Courier New" pitchFamily="49" charset="0"/>
              </a:rPr>
              <a:t>AmountSize</a:t>
            </a:r>
            <a:r>
              <a:rPr lang="tr-TR" sz="1600" dirty="0" smtClean="0">
                <a:latin typeface="Courier New" pitchFamily="49" charset="0"/>
                <a:cs typeface="Courier New" pitchFamily="49" charset="0"/>
              </a:rPr>
              <a:t>,2)</a:t>
            </a:r>
          </a:p>
          <a:p>
            <a:r>
              <a:rPr lang="tr-TR" sz="1600" dirty="0" smtClean="0">
                <a:latin typeface="Courier New" pitchFamily="49" charset="0"/>
                <a:cs typeface="Courier New" pitchFamily="49" charset="0"/>
              </a:rPr>
              <a:t>[1] 6141.429 5646.226</a:t>
            </a:r>
          </a:p>
          <a:p>
            <a:pPr lvl="1"/>
            <a:endParaRPr lang="tr-TR" sz="1600" b="1" dirty="0" smtClean="0">
              <a:latin typeface="Calibri" pitchFamily="34" charset="0"/>
              <a:cs typeface="Calibri" pitchFamily="34" charset="0"/>
            </a:endParaRP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2 İçerik Yer Tutucusu"/>
          <p:cNvSpPr txBox="1">
            <a:spLocks/>
          </p:cNvSpPr>
          <p:nvPr/>
        </p:nvSpPr>
        <p:spPr>
          <a:xfrm>
            <a:off x="3563888" y="1700808"/>
            <a:ext cx="4427984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764704"/>
            <a:ext cx="8676456" cy="1066800"/>
          </a:xfrm>
        </p:spPr>
        <p:txBody>
          <a:bodyPr>
            <a:noAutofit/>
          </a:bodyPr>
          <a:lstStyle/>
          <a:p>
            <a:r>
              <a:rPr lang="tr-TR" dirty="0" err="1" smtClean="0"/>
              <a:t>Probablities</a:t>
            </a:r>
            <a:r>
              <a:rPr lang="tr-TR" dirty="0" smtClean="0"/>
              <a:t> &amp;</a:t>
            </a:r>
            <a:r>
              <a:rPr lang="tr-TR" dirty="0" err="1" smtClean="0"/>
              <a:t>Distributions</a:t>
            </a:r>
            <a:r>
              <a:rPr lang="tr-TR" dirty="0" smtClean="0"/>
              <a:t>&amp;</a:t>
            </a:r>
            <a:r>
              <a:rPr lang="tr-TR" dirty="0" err="1" smtClean="0"/>
              <a:t>Random</a:t>
            </a:r>
            <a:r>
              <a:rPr lang="tr-TR" dirty="0" smtClean="0"/>
              <a:t> </a:t>
            </a:r>
            <a:r>
              <a:rPr lang="tr-TR" dirty="0" err="1" smtClean="0"/>
              <a:t>Numbers</a:t>
            </a:r>
            <a:endParaRPr lang="tr-TR" dirty="0" smtClean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23528" y="1916832"/>
            <a:ext cx="8352928" cy="4726063"/>
          </a:xfrm>
        </p:spPr>
        <p:txBody>
          <a:bodyPr>
            <a:noAutofit/>
          </a:bodyPr>
          <a:lstStyle/>
          <a:p>
            <a:pPr lvl="1"/>
            <a:endParaRPr lang="tr-TR" sz="16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800" dirty="0" smtClean="0">
                <a:latin typeface="Calibri" pitchFamily="34" charset="0"/>
                <a:ea typeface="+mj-ea"/>
                <a:cs typeface="Calibri" pitchFamily="34" charset="0"/>
              </a:rPr>
              <a:t>In R, you can simulate these situations with the sample function. If you</a:t>
            </a:r>
            <a:r>
              <a:rPr lang="tr-TR" sz="1800" dirty="0" smtClean="0">
                <a:latin typeface="Calibri" pitchFamily="34" charset="0"/>
                <a:ea typeface="+mj-ea"/>
                <a:cs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  <a:ea typeface="+mj-ea"/>
                <a:cs typeface="Calibri" pitchFamily="34" charset="0"/>
              </a:rPr>
              <a:t>want to pick five numbers at random from the set 1:40, then you can</a:t>
            </a:r>
            <a:r>
              <a:rPr lang="tr-TR" sz="1800" dirty="0" smtClean="0">
                <a:latin typeface="Calibri" pitchFamily="34" charset="0"/>
                <a:ea typeface="+mj-ea"/>
                <a:cs typeface="Calibri" pitchFamily="34" charset="0"/>
              </a:rPr>
              <a:t>  </a:t>
            </a:r>
            <a:r>
              <a:rPr lang="en-US" sz="1800" dirty="0" smtClean="0">
                <a:latin typeface="Calibri" pitchFamily="34" charset="0"/>
                <a:ea typeface="+mj-ea"/>
                <a:cs typeface="Calibri" pitchFamily="34" charset="0"/>
              </a:rPr>
              <a:t>write</a:t>
            </a:r>
          </a:p>
          <a:p>
            <a:endParaRPr lang="en-US" sz="1800" dirty="0" smtClean="0">
              <a:solidFill>
                <a:schemeClr val="tx2"/>
              </a:solidFill>
              <a:latin typeface="Calibri" pitchFamily="34" charset="0"/>
              <a:ea typeface="+mj-ea"/>
              <a:cs typeface="Calibri" pitchFamily="34" charset="0"/>
            </a:endParaRPr>
          </a:p>
          <a:p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&gt; sample(1:40,5)</a:t>
            </a:r>
          </a:p>
          <a:p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[1] 4 30 28 40 13</a:t>
            </a:r>
            <a:endParaRPr lang="tr-TR" sz="1800" dirty="0" smtClean="0">
              <a:latin typeface="Courier New" pitchFamily="49" charset="0"/>
              <a:ea typeface="+mj-ea"/>
              <a:cs typeface="Courier New" pitchFamily="49" charset="0"/>
            </a:endParaRPr>
          </a:p>
          <a:p>
            <a:endParaRPr lang="tr-TR" sz="18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r>
              <a:rPr lang="en-US" sz="1800" dirty="0" smtClean="0">
                <a:latin typeface="Calibri" pitchFamily="34" charset="0"/>
                <a:ea typeface="+mj-ea"/>
                <a:cs typeface="Calibri" pitchFamily="34" charset="0"/>
              </a:rPr>
              <a:t>There are five possibilities for the first number, and for each of these there are four possibilities for the second, and so</a:t>
            </a:r>
            <a:r>
              <a:rPr lang="tr-TR" sz="1800" dirty="0" smtClean="0">
                <a:latin typeface="Calibri" pitchFamily="34" charset="0"/>
                <a:ea typeface="+mj-ea"/>
                <a:cs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  <a:ea typeface="+mj-ea"/>
                <a:cs typeface="Calibri" pitchFamily="34" charset="0"/>
              </a:rPr>
              <a:t>forth; that is, the number is 5 × 4 × 3 × 2 × 1. This number is also written</a:t>
            </a:r>
            <a:r>
              <a:rPr lang="tr-TR" sz="1800" dirty="0" smtClean="0">
                <a:latin typeface="Calibri" pitchFamily="34" charset="0"/>
                <a:ea typeface="+mj-ea"/>
                <a:cs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  <a:ea typeface="+mj-ea"/>
                <a:cs typeface="Calibri" pitchFamily="34" charset="0"/>
              </a:rPr>
              <a:t>as 5! (5 factorial).</a:t>
            </a:r>
            <a:endParaRPr lang="tr-TR" sz="1800" dirty="0" smtClean="0">
              <a:latin typeface="Calibri" pitchFamily="34" charset="0"/>
              <a:ea typeface="+mj-ea"/>
              <a:cs typeface="Calibri" pitchFamily="34" charset="0"/>
            </a:endParaRPr>
          </a:p>
          <a:p>
            <a:endParaRPr lang="tr-TR" sz="1800" dirty="0" smtClean="0">
              <a:latin typeface="Calibri" pitchFamily="34" charset="0"/>
              <a:ea typeface="+mj-ea"/>
              <a:cs typeface="Calibri" pitchFamily="34" charset="0"/>
            </a:endParaRPr>
          </a:p>
          <a:p>
            <a:r>
              <a:rPr lang="tr-TR" sz="1800" dirty="0" smtClean="0">
                <a:latin typeface="Courier New" pitchFamily="49" charset="0"/>
                <a:ea typeface="+mj-ea"/>
                <a:cs typeface="Courier New" pitchFamily="49" charset="0"/>
              </a:rPr>
              <a:t>&gt;</a:t>
            </a:r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prod(5:1)</a:t>
            </a:r>
          </a:p>
          <a:p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[1] 1</a:t>
            </a:r>
            <a:r>
              <a:rPr lang="tr-TR" sz="1800" dirty="0" smtClean="0">
                <a:latin typeface="Courier New" pitchFamily="49" charset="0"/>
                <a:ea typeface="+mj-ea"/>
                <a:cs typeface="Courier New" pitchFamily="49" charset="0"/>
              </a:rPr>
              <a:t>20</a:t>
            </a:r>
            <a:endParaRPr lang="en-US" sz="1800" dirty="0" smtClean="0"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4" name="2 İçerik Yer Tutucusu"/>
          <p:cNvSpPr txBox="1">
            <a:spLocks/>
          </p:cNvSpPr>
          <p:nvPr/>
        </p:nvSpPr>
        <p:spPr>
          <a:xfrm>
            <a:off x="3563888" y="1700808"/>
            <a:ext cx="4427984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764704"/>
            <a:ext cx="8676456" cy="1066800"/>
          </a:xfrm>
        </p:spPr>
        <p:txBody>
          <a:bodyPr>
            <a:noAutofit/>
          </a:bodyPr>
          <a:lstStyle/>
          <a:p>
            <a:r>
              <a:rPr lang="tr-TR" dirty="0" err="1" smtClean="0"/>
              <a:t>Probablities</a:t>
            </a:r>
            <a:r>
              <a:rPr lang="tr-TR" dirty="0" smtClean="0"/>
              <a:t> &amp;</a:t>
            </a:r>
            <a:r>
              <a:rPr lang="tr-TR" dirty="0" err="1" smtClean="0"/>
              <a:t>Distributions</a:t>
            </a:r>
            <a:r>
              <a:rPr lang="tr-TR" dirty="0" smtClean="0"/>
              <a:t>&amp;</a:t>
            </a:r>
            <a:r>
              <a:rPr lang="tr-TR" dirty="0" err="1" smtClean="0"/>
              <a:t>Random</a:t>
            </a:r>
            <a:r>
              <a:rPr lang="tr-TR" dirty="0" smtClean="0"/>
              <a:t> </a:t>
            </a:r>
            <a:r>
              <a:rPr lang="tr-TR" dirty="0" err="1" smtClean="0"/>
              <a:t>Numbers</a:t>
            </a:r>
            <a:endParaRPr lang="tr-TR" dirty="0" smtClean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23528" y="1916832"/>
            <a:ext cx="8352928" cy="4726063"/>
          </a:xfrm>
        </p:spPr>
        <p:txBody>
          <a:bodyPr>
            <a:noAutofit/>
          </a:bodyPr>
          <a:lstStyle/>
          <a:p>
            <a:pPr lvl="1"/>
            <a:endParaRPr lang="tr-TR" sz="16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800" dirty="0" smtClean="0">
                <a:latin typeface="Calibri" pitchFamily="34" charset="0"/>
                <a:ea typeface="+mj-ea"/>
                <a:cs typeface="Calibri" pitchFamily="34" charset="0"/>
              </a:rPr>
              <a:t>So all we need to do is to calculate the number of ways</a:t>
            </a:r>
            <a:r>
              <a:rPr lang="tr-TR" sz="1800" dirty="0" smtClean="0">
                <a:latin typeface="Calibri" pitchFamily="34" charset="0"/>
                <a:ea typeface="+mj-ea"/>
                <a:cs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  <a:ea typeface="+mj-ea"/>
                <a:cs typeface="Calibri" pitchFamily="34" charset="0"/>
              </a:rPr>
              <a:t>to choose 5 numbers out of 40.</a:t>
            </a:r>
            <a:endParaRPr lang="tr-TR" sz="1800" dirty="0" smtClean="0">
              <a:latin typeface="Calibri" pitchFamily="34" charset="0"/>
              <a:ea typeface="+mj-ea"/>
              <a:cs typeface="Calibri" pitchFamily="34" charset="0"/>
            </a:endParaRPr>
          </a:p>
          <a:p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&gt; 1/choose(40,5)</a:t>
            </a:r>
          </a:p>
          <a:p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[1] 1.519738e-06</a:t>
            </a:r>
            <a:endParaRPr lang="tr-TR" sz="1800" dirty="0" smtClean="0">
              <a:latin typeface="Courier New" pitchFamily="49" charset="0"/>
              <a:ea typeface="+mj-ea"/>
              <a:cs typeface="Courier New" pitchFamily="49" charset="0"/>
            </a:endParaRPr>
          </a:p>
          <a:p>
            <a:pPr>
              <a:buNone/>
            </a:pPr>
            <a:endParaRPr lang="tr-TR" sz="1800" dirty="0" smtClean="0">
              <a:latin typeface="Courier New" pitchFamily="49" charset="0"/>
              <a:ea typeface="+mj-ea"/>
              <a:cs typeface="Courier New" pitchFamily="49" charset="0"/>
            </a:endParaRPr>
          </a:p>
          <a:p>
            <a:r>
              <a:rPr lang="en-US" sz="1800" dirty="0" smtClean="0">
                <a:latin typeface="Calibri" pitchFamily="34" charset="0"/>
                <a:ea typeface="+mj-ea"/>
                <a:cs typeface="Calibri" pitchFamily="34" charset="0"/>
              </a:rPr>
              <a:t>way of creating the plot is to use curve as follows:</a:t>
            </a:r>
            <a:endParaRPr lang="en-US" sz="1800" dirty="0" smtClean="0">
              <a:latin typeface="Courier New" pitchFamily="49" charset="0"/>
              <a:ea typeface="+mj-ea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&gt; curve(</a:t>
            </a:r>
            <a:r>
              <a:rPr lang="en-US" sz="1800" dirty="0" err="1" smtClean="0">
                <a:latin typeface="Courier New" pitchFamily="49" charset="0"/>
                <a:ea typeface="+mj-ea"/>
                <a:cs typeface="Courier New" pitchFamily="49" charset="0"/>
              </a:rPr>
              <a:t>dnorm</a:t>
            </a:r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(x), from=-4, to=4)</a:t>
            </a:r>
            <a:endParaRPr lang="tr-TR" sz="1800" dirty="0" smtClean="0">
              <a:latin typeface="Courier New" pitchFamily="49" charset="0"/>
              <a:ea typeface="+mj-ea"/>
              <a:cs typeface="Courier New" pitchFamily="49" charset="0"/>
            </a:endParaRPr>
          </a:p>
          <a:p>
            <a:endParaRPr lang="tr-TR" sz="1800" dirty="0" smtClean="0">
              <a:latin typeface="Calibri" pitchFamily="34" charset="0"/>
              <a:ea typeface="+mj-ea"/>
              <a:cs typeface="Calibri" pitchFamily="34" charset="0"/>
            </a:endParaRPr>
          </a:p>
          <a:p>
            <a:r>
              <a:rPr lang="en-US" sz="1800" dirty="0" smtClean="0">
                <a:latin typeface="Calibri" pitchFamily="34" charset="0"/>
                <a:ea typeface="+mj-ea"/>
                <a:cs typeface="Calibri" pitchFamily="34" charset="0"/>
              </a:rPr>
              <a:t>For discrete distributions, where variables can take on only distinct </a:t>
            </a:r>
            <a:r>
              <a:rPr lang="en-US" sz="1800" dirty="0" err="1" smtClean="0">
                <a:latin typeface="Calibri" pitchFamily="34" charset="0"/>
                <a:ea typeface="+mj-ea"/>
                <a:cs typeface="Calibri" pitchFamily="34" charset="0"/>
              </a:rPr>
              <a:t>values,it</a:t>
            </a:r>
            <a:r>
              <a:rPr lang="en-US" sz="1800" dirty="0" smtClean="0">
                <a:latin typeface="Calibri" pitchFamily="34" charset="0"/>
                <a:ea typeface="+mj-ea"/>
                <a:cs typeface="Calibri" pitchFamily="34" charset="0"/>
              </a:rPr>
              <a:t> is preferable to draw a pin diagram, here for the binomial distribution</a:t>
            </a:r>
            <a:r>
              <a:rPr lang="tr-TR" sz="1800" dirty="0" smtClean="0">
                <a:latin typeface="Calibri" pitchFamily="34" charset="0"/>
                <a:ea typeface="+mj-ea"/>
                <a:cs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  <a:ea typeface="+mj-ea"/>
                <a:cs typeface="Calibri" pitchFamily="34" charset="0"/>
              </a:rPr>
              <a:t>with n = 50 and p = 0.33</a:t>
            </a:r>
          </a:p>
          <a:p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&gt; x &lt;- 0:50</a:t>
            </a:r>
          </a:p>
          <a:p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&gt; plot(</a:t>
            </a:r>
            <a:r>
              <a:rPr lang="en-US" sz="1800" dirty="0" err="1" smtClean="0">
                <a:latin typeface="Courier New" pitchFamily="49" charset="0"/>
                <a:ea typeface="+mj-ea"/>
                <a:cs typeface="Courier New" pitchFamily="49" charset="0"/>
              </a:rPr>
              <a:t>x,dbinom</a:t>
            </a:r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ea typeface="+mj-ea"/>
                <a:cs typeface="Courier New" pitchFamily="49" charset="0"/>
              </a:rPr>
              <a:t>x,size</a:t>
            </a:r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=50,prob=.33),type="h")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764704"/>
            <a:ext cx="8676456" cy="1066800"/>
          </a:xfrm>
        </p:spPr>
        <p:txBody>
          <a:bodyPr>
            <a:noAutofit/>
          </a:bodyPr>
          <a:lstStyle/>
          <a:p>
            <a:r>
              <a:rPr lang="tr-TR" dirty="0" err="1" smtClean="0"/>
              <a:t>Probablities</a:t>
            </a:r>
            <a:r>
              <a:rPr lang="tr-TR" dirty="0" smtClean="0"/>
              <a:t> &amp;</a:t>
            </a:r>
            <a:r>
              <a:rPr lang="tr-TR" dirty="0" err="1" smtClean="0"/>
              <a:t>Distributions</a:t>
            </a:r>
            <a:r>
              <a:rPr lang="tr-TR" dirty="0" smtClean="0"/>
              <a:t>&amp;</a:t>
            </a:r>
            <a:r>
              <a:rPr lang="tr-TR" dirty="0" err="1" smtClean="0"/>
              <a:t>Random</a:t>
            </a:r>
            <a:r>
              <a:rPr lang="tr-TR" dirty="0" smtClean="0"/>
              <a:t> </a:t>
            </a:r>
            <a:r>
              <a:rPr lang="tr-TR" dirty="0" err="1" smtClean="0"/>
              <a:t>Numbers</a:t>
            </a:r>
            <a:endParaRPr lang="tr-TR" dirty="0" smtClean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23528" y="1916832"/>
            <a:ext cx="8352928" cy="4726063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Calibri" pitchFamily="34" charset="0"/>
                <a:ea typeface="+mj-ea"/>
                <a:cs typeface="Calibri" pitchFamily="34" charset="0"/>
              </a:rPr>
              <a:t>Say </a:t>
            </a:r>
            <a:r>
              <a:rPr lang="en-US" sz="1800" dirty="0" smtClean="0">
                <a:latin typeface="Calibri" pitchFamily="34" charset="0"/>
                <a:ea typeface="+mj-ea"/>
                <a:cs typeface="Calibri" pitchFamily="34" charset="0"/>
              </a:rPr>
              <a:t>that it is known that some biochemical</a:t>
            </a:r>
            <a:r>
              <a:rPr lang="tr-TR" sz="1800" dirty="0" smtClean="0">
                <a:latin typeface="Calibri" pitchFamily="34" charset="0"/>
                <a:ea typeface="+mj-ea"/>
                <a:cs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  <a:ea typeface="+mj-ea"/>
                <a:cs typeface="Calibri" pitchFamily="34" charset="0"/>
              </a:rPr>
              <a:t>measure in healthy individuals is well described by a normal distribution</a:t>
            </a:r>
            <a:r>
              <a:rPr lang="tr-TR" sz="1800" dirty="0" smtClean="0">
                <a:latin typeface="Calibri" pitchFamily="34" charset="0"/>
                <a:ea typeface="+mj-ea"/>
                <a:cs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  <a:ea typeface="+mj-ea"/>
                <a:cs typeface="Calibri" pitchFamily="34" charset="0"/>
              </a:rPr>
              <a:t>with a mean of 132 and a standard deviation of 13. Then, if a patient has a</a:t>
            </a:r>
            <a:r>
              <a:rPr lang="tr-TR" sz="1800" dirty="0" smtClean="0">
                <a:latin typeface="Calibri" pitchFamily="34" charset="0"/>
                <a:ea typeface="+mj-ea"/>
                <a:cs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  <a:ea typeface="+mj-ea"/>
                <a:cs typeface="Calibri" pitchFamily="34" charset="0"/>
              </a:rPr>
              <a:t>value of </a:t>
            </a:r>
            <a:r>
              <a:rPr lang="en-US" sz="1800" dirty="0" smtClean="0">
                <a:latin typeface="Calibri" pitchFamily="34" charset="0"/>
                <a:ea typeface="+mj-ea"/>
                <a:cs typeface="Calibri" pitchFamily="34" charset="0"/>
              </a:rPr>
              <a:t>less than 160</a:t>
            </a:r>
            <a:r>
              <a:rPr lang="en-US" sz="1800" dirty="0" smtClean="0">
                <a:latin typeface="Calibri" pitchFamily="34" charset="0"/>
                <a:ea typeface="+mj-ea"/>
                <a:cs typeface="Calibri" pitchFamily="34" charset="0"/>
              </a:rPr>
              <a:t>, there </a:t>
            </a:r>
            <a:r>
              <a:rPr lang="en-US" sz="1800" dirty="0" smtClean="0">
                <a:latin typeface="Calibri" pitchFamily="34" charset="0"/>
                <a:ea typeface="+mj-ea"/>
                <a:cs typeface="Calibri" pitchFamily="34" charset="0"/>
              </a:rPr>
              <a:t>is</a:t>
            </a:r>
          </a:p>
          <a:p>
            <a:endParaRPr lang="en-US" sz="1800" dirty="0" smtClean="0">
              <a:latin typeface="Calibri" pitchFamily="34" charset="0"/>
              <a:ea typeface="+mj-ea"/>
              <a:cs typeface="Calibri" pitchFamily="34" charset="0"/>
            </a:endParaRPr>
          </a:p>
          <a:p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&gt; 1-pnorm(160,mean=132,sd=13)</a:t>
            </a:r>
          </a:p>
          <a:p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[1] </a:t>
            </a:r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0.01562612</a:t>
            </a:r>
          </a:p>
          <a:p>
            <a:endParaRPr lang="en-US" sz="1800" dirty="0" smtClean="0">
              <a:latin typeface="Courier New" pitchFamily="49" charset="0"/>
              <a:ea typeface="+mj-ea"/>
              <a:cs typeface="Courier New" pitchFamily="49" charset="0"/>
            </a:endParaRPr>
          </a:p>
          <a:p>
            <a:r>
              <a:rPr lang="is-IS" sz="1800" dirty="0">
                <a:latin typeface="Courier New" pitchFamily="49" charset="0"/>
                <a:ea typeface="+mj-ea"/>
                <a:cs typeface="Courier New" pitchFamily="49" charset="0"/>
              </a:rPr>
              <a:t>&gt; pnorm(1.96</a:t>
            </a:r>
            <a:r>
              <a:rPr lang="is-IS" sz="1800" dirty="0" smtClean="0">
                <a:latin typeface="Courier New" pitchFamily="49" charset="0"/>
                <a:ea typeface="+mj-ea"/>
                <a:cs typeface="Courier New" pitchFamily="49" charset="0"/>
              </a:rPr>
              <a:t>)</a:t>
            </a:r>
          </a:p>
          <a:p>
            <a:r>
              <a:rPr lang="is-IS" sz="1800" dirty="0" smtClean="0">
                <a:latin typeface="Courier New" pitchFamily="49" charset="0"/>
                <a:ea typeface="+mj-ea"/>
                <a:cs typeface="Courier New" pitchFamily="49" charset="0"/>
              </a:rPr>
              <a:t>[</a:t>
            </a:r>
            <a:r>
              <a:rPr lang="is-IS" sz="1800" dirty="0">
                <a:latin typeface="Courier New" pitchFamily="49" charset="0"/>
                <a:ea typeface="+mj-ea"/>
                <a:cs typeface="Courier New" pitchFamily="49" charset="0"/>
              </a:rPr>
              <a:t>1] </a:t>
            </a:r>
            <a:r>
              <a:rPr lang="is-IS" sz="1800" dirty="0" smtClean="0">
                <a:latin typeface="Courier New" pitchFamily="49" charset="0"/>
                <a:ea typeface="+mj-ea"/>
                <a:cs typeface="Courier New" pitchFamily="49" charset="0"/>
              </a:rPr>
              <a:t>0.9750021</a:t>
            </a:r>
          </a:p>
          <a:p>
            <a:endParaRPr lang="is-IS" sz="1800" dirty="0" smtClean="0">
              <a:latin typeface="Courier New" pitchFamily="49" charset="0"/>
              <a:ea typeface="+mj-ea"/>
              <a:cs typeface="Courier New" pitchFamily="49" charset="0"/>
            </a:endParaRPr>
          </a:p>
          <a:p>
            <a:r>
              <a:rPr lang="pt-BR" sz="1800" dirty="0">
                <a:latin typeface="Courier New" pitchFamily="49" charset="0"/>
                <a:ea typeface="+mj-ea"/>
                <a:cs typeface="Courier New" pitchFamily="49" charset="0"/>
              </a:rPr>
              <a:t>&gt; 1-pnorm(1.96</a:t>
            </a:r>
            <a:r>
              <a:rPr lang="pt-BR" sz="1800" dirty="0" smtClean="0">
                <a:latin typeface="Courier New" pitchFamily="49" charset="0"/>
                <a:ea typeface="+mj-ea"/>
                <a:cs typeface="Courier New" pitchFamily="49" charset="0"/>
              </a:rPr>
              <a:t>)</a:t>
            </a:r>
          </a:p>
          <a:p>
            <a:r>
              <a:rPr lang="pt-BR" sz="1800" dirty="0" smtClean="0">
                <a:latin typeface="Courier New" pitchFamily="49" charset="0"/>
                <a:ea typeface="+mj-ea"/>
                <a:cs typeface="Courier New" pitchFamily="49" charset="0"/>
              </a:rPr>
              <a:t>[</a:t>
            </a:r>
            <a:r>
              <a:rPr lang="pt-BR" sz="1800" dirty="0">
                <a:latin typeface="Courier New" pitchFamily="49" charset="0"/>
                <a:ea typeface="+mj-ea"/>
                <a:cs typeface="Courier New" pitchFamily="49" charset="0"/>
              </a:rPr>
              <a:t>1] </a:t>
            </a:r>
            <a:r>
              <a:rPr lang="pt-BR" sz="1800" dirty="0" smtClean="0">
                <a:latin typeface="Courier New" pitchFamily="49" charset="0"/>
                <a:ea typeface="+mj-ea"/>
                <a:cs typeface="Courier New" pitchFamily="49" charset="0"/>
              </a:rPr>
              <a:t>0.0249979</a:t>
            </a:r>
          </a:p>
          <a:p>
            <a:endParaRPr lang="tr-TR" sz="1800" dirty="0" smtClean="0">
              <a:latin typeface="Courier New" pitchFamily="49" charset="0"/>
              <a:ea typeface="+mj-ea"/>
              <a:cs typeface="Courier New" pitchFamily="49" charset="0"/>
            </a:endParaRPr>
          </a:p>
          <a:p>
            <a:r>
              <a:rPr lang="pt-BR" sz="1800" dirty="0">
                <a:latin typeface="Courier New" pitchFamily="49" charset="0"/>
                <a:ea typeface="+mj-ea"/>
                <a:cs typeface="Courier New" pitchFamily="49" charset="0"/>
              </a:rPr>
              <a:t>&gt; </a:t>
            </a:r>
            <a:r>
              <a:rPr lang="pt-BR" sz="1800" dirty="0" err="1">
                <a:latin typeface="Courier New" pitchFamily="49" charset="0"/>
                <a:ea typeface="+mj-ea"/>
                <a:cs typeface="Courier New" pitchFamily="49" charset="0"/>
              </a:rPr>
              <a:t>qnorm</a:t>
            </a:r>
            <a:r>
              <a:rPr lang="pt-BR" sz="1800" dirty="0">
                <a:latin typeface="Courier New" pitchFamily="49" charset="0"/>
                <a:ea typeface="+mj-ea"/>
                <a:cs typeface="Courier New" pitchFamily="49" charset="0"/>
              </a:rPr>
              <a:t>(0.975</a:t>
            </a:r>
            <a:r>
              <a:rPr lang="pt-BR" sz="1800" dirty="0" smtClean="0">
                <a:latin typeface="Courier New" pitchFamily="49" charset="0"/>
                <a:ea typeface="+mj-ea"/>
                <a:cs typeface="Courier New" pitchFamily="49" charset="0"/>
              </a:rPr>
              <a:t>)</a:t>
            </a:r>
          </a:p>
          <a:p>
            <a:r>
              <a:rPr lang="pt-BR" sz="1800" dirty="0" smtClean="0">
                <a:latin typeface="Courier New" pitchFamily="49" charset="0"/>
                <a:ea typeface="+mj-ea"/>
                <a:cs typeface="Courier New" pitchFamily="49" charset="0"/>
              </a:rPr>
              <a:t>[</a:t>
            </a:r>
            <a:r>
              <a:rPr lang="pt-BR" sz="1800" dirty="0">
                <a:latin typeface="Courier New" pitchFamily="49" charset="0"/>
                <a:ea typeface="+mj-ea"/>
                <a:cs typeface="Courier New" pitchFamily="49" charset="0"/>
              </a:rPr>
              <a:t>1] 1.959964</a:t>
            </a:r>
            <a:endParaRPr lang="tr-TR" sz="1800" dirty="0" smtClean="0">
              <a:latin typeface="Courier New" pitchFamily="49" charset="0"/>
              <a:ea typeface="+mj-ea"/>
              <a:cs typeface="Courier New" pitchFamily="49" charset="0"/>
            </a:endParaRPr>
          </a:p>
          <a:p>
            <a:endParaRPr lang="en-US" sz="1800" dirty="0" smtClean="0">
              <a:latin typeface="Courier New" pitchFamily="49" charset="0"/>
              <a:ea typeface="+mj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tr-TR" dirty="0" err="1" smtClean="0"/>
              <a:t>Outline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919380" y="1727272"/>
            <a:ext cx="7272808" cy="4726063"/>
          </a:xfrm>
        </p:spPr>
        <p:txBody>
          <a:bodyPr>
            <a:normAutofit/>
          </a:bodyPr>
          <a:lstStyle/>
          <a:p>
            <a:r>
              <a:rPr lang="tr-TR" sz="2400" dirty="0" err="1" smtClean="0">
                <a:latin typeface="Calibri" pitchFamily="34" charset="0"/>
                <a:cs typeface="Calibri" pitchFamily="34" charset="0"/>
              </a:rPr>
              <a:t>The</a:t>
            </a:r>
            <a:r>
              <a:rPr lang="tr-TR" sz="2400" dirty="0" smtClean="0">
                <a:latin typeface="Calibri" pitchFamily="34" charset="0"/>
                <a:cs typeface="Calibri" pitchFamily="34" charset="0"/>
              </a:rPr>
              <a:t> R</a:t>
            </a:r>
          </a:p>
          <a:p>
            <a:r>
              <a:rPr lang="tr-TR" sz="2400" b="1" i="1" dirty="0" err="1" smtClean="0">
                <a:latin typeface="Calibri" pitchFamily="34" charset="0"/>
                <a:cs typeface="Calibri" pitchFamily="34" charset="0"/>
              </a:rPr>
              <a:t>Fundementals</a:t>
            </a:r>
            <a:endParaRPr lang="tr-TR" sz="2400" b="1" i="1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tr-TR" sz="2200" dirty="0" err="1" smtClean="0">
                <a:latin typeface="Calibri" pitchFamily="34" charset="0"/>
                <a:cs typeface="Calibri" pitchFamily="34" charset="0"/>
              </a:rPr>
              <a:t>Vectors</a:t>
            </a:r>
            <a:r>
              <a:rPr lang="tr-TR" sz="2200" dirty="0" smtClean="0">
                <a:latin typeface="Calibri" pitchFamily="34" charset="0"/>
                <a:cs typeface="Calibri" pitchFamily="34" charset="0"/>
              </a:rPr>
              <a:t> &amp; </a:t>
            </a:r>
            <a:r>
              <a:rPr lang="tr-TR" sz="2200" dirty="0" err="1" smtClean="0">
                <a:latin typeface="Calibri" pitchFamily="34" charset="0"/>
                <a:cs typeface="Calibri" pitchFamily="34" charset="0"/>
              </a:rPr>
              <a:t>Matrix</a:t>
            </a:r>
            <a:endParaRPr lang="tr-TR" sz="22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tr-TR" sz="2200" dirty="0" err="1" smtClean="0">
                <a:latin typeface="Calibri" pitchFamily="34" charset="0"/>
                <a:cs typeface="Calibri" pitchFamily="34" charset="0"/>
              </a:rPr>
              <a:t>Import</a:t>
            </a:r>
            <a:r>
              <a:rPr lang="tr-TR" sz="2200" dirty="0" smtClean="0">
                <a:latin typeface="Calibri" pitchFamily="34" charset="0"/>
                <a:cs typeface="Calibri" pitchFamily="34" charset="0"/>
              </a:rPr>
              <a:t> &amp; </a:t>
            </a:r>
            <a:r>
              <a:rPr lang="tr-TR" sz="2200" dirty="0" err="1" smtClean="0">
                <a:latin typeface="Calibri" pitchFamily="34" charset="0"/>
                <a:cs typeface="Calibri" pitchFamily="34" charset="0"/>
              </a:rPr>
              <a:t>Export</a:t>
            </a:r>
            <a:r>
              <a:rPr lang="tr-TR" sz="2200" dirty="0" smtClean="0">
                <a:latin typeface="Calibri" pitchFamily="34" charset="0"/>
                <a:cs typeface="Calibri" pitchFamily="34" charset="0"/>
              </a:rPr>
              <a:t> Data</a:t>
            </a:r>
          </a:p>
          <a:p>
            <a:pPr lvl="1"/>
            <a:r>
              <a:rPr lang="tr-TR" sz="2200" dirty="0" err="1" smtClean="0">
                <a:latin typeface="Calibri" pitchFamily="34" charset="0"/>
                <a:cs typeface="Calibri" pitchFamily="34" charset="0"/>
              </a:rPr>
              <a:t>Probablities</a:t>
            </a:r>
            <a:r>
              <a:rPr lang="tr-TR" sz="2200" dirty="0" smtClean="0">
                <a:latin typeface="Calibri" pitchFamily="34" charset="0"/>
                <a:cs typeface="Calibri" pitchFamily="34" charset="0"/>
              </a:rPr>
              <a:t> ,</a:t>
            </a:r>
            <a:r>
              <a:rPr lang="tr-TR" sz="2200" dirty="0" err="1" smtClean="0">
                <a:latin typeface="Calibri" pitchFamily="34" charset="0"/>
                <a:cs typeface="Calibri" pitchFamily="34" charset="0"/>
              </a:rPr>
              <a:t>Distributions</a:t>
            </a:r>
            <a:r>
              <a:rPr lang="tr-TR" sz="22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tr-TR" sz="2200" dirty="0" err="1" smtClean="0">
                <a:latin typeface="Calibri" pitchFamily="34" charset="0"/>
                <a:cs typeface="Calibri" pitchFamily="34" charset="0"/>
              </a:rPr>
              <a:t>Random</a:t>
            </a:r>
            <a:r>
              <a:rPr lang="tr-TR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2200" dirty="0" err="1" smtClean="0">
                <a:latin typeface="Calibri" pitchFamily="34" charset="0"/>
                <a:cs typeface="Calibri" pitchFamily="34" charset="0"/>
              </a:rPr>
              <a:t>Numbers</a:t>
            </a:r>
            <a:endParaRPr lang="tr-TR" sz="22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tr-TR" sz="2200" dirty="0" err="1" smtClean="0">
                <a:latin typeface="Calibri" pitchFamily="34" charset="0"/>
                <a:cs typeface="Calibri" pitchFamily="34" charset="0"/>
              </a:rPr>
              <a:t>Descriptive</a:t>
            </a:r>
            <a:r>
              <a:rPr lang="tr-TR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2200" dirty="0" err="1" smtClean="0">
                <a:latin typeface="Calibri" pitchFamily="34" charset="0"/>
                <a:cs typeface="Calibri" pitchFamily="34" charset="0"/>
              </a:rPr>
              <a:t>Statistics</a:t>
            </a:r>
            <a:r>
              <a:rPr lang="tr-TR" sz="2200" dirty="0" smtClean="0">
                <a:latin typeface="Calibri" pitchFamily="34" charset="0"/>
                <a:cs typeface="Calibri" pitchFamily="34" charset="0"/>
              </a:rPr>
              <a:t> &amp; </a:t>
            </a:r>
            <a:r>
              <a:rPr lang="tr-TR" sz="2200" dirty="0" err="1" smtClean="0">
                <a:latin typeface="Calibri" pitchFamily="34" charset="0"/>
                <a:cs typeface="Calibri" pitchFamily="34" charset="0"/>
              </a:rPr>
              <a:t>Graphs</a:t>
            </a:r>
            <a:endParaRPr lang="tr-TR" sz="22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tr-TR" sz="2200" dirty="0" err="1" smtClean="0">
                <a:latin typeface="Calibri" pitchFamily="34" charset="0"/>
                <a:cs typeface="Calibri" pitchFamily="34" charset="0"/>
              </a:rPr>
              <a:t>Scripts</a:t>
            </a:r>
            <a:endParaRPr lang="tr-TR" sz="2200" dirty="0" smtClean="0">
              <a:latin typeface="Calibri" pitchFamily="34" charset="0"/>
              <a:cs typeface="Calibri" pitchFamily="34" charset="0"/>
            </a:endParaRPr>
          </a:p>
          <a:p>
            <a:r>
              <a:rPr lang="tr-TR" sz="2400" i="1" dirty="0" err="1" smtClean="0">
                <a:latin typeface="Calibri" pitchFamily="34" charset="0"/>
                <a:cs typeface="Calibri" pitchFamily="34" charset="0"/>
              </a:rPr>
              <a:t>Applications</a:t>
            </a:r>
            <a:endParaRPr lang="tr-TR" sz="2400" i="1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tr-TR" sz="2200" dirty="0" err="1" smtClean="0">
                <a:latin typeface="Calibri" pitchFamily="34" charset="0"/>
                <a:cs typeface="Calibri" pitchFamily="34" charset="0"/>
              </a:rPr>
              <a:t>Correlation</a:t>
            </a:r>
            <a:r>
              <a:rPr lang="tr-TR" sz="2200" dirty="0" smtClean="0">
                <a:latin typeface="Calibri" pitchFamily="34" charset="0"/>
                <a:cs typeface="Calibri" pitchFamily="34" charset="0"/>
              </a:rPr>
              <a:t> &amp; </a:t>
            </a:r>
            <a:r>
              <a:rPr lang="tr-TR" sz="2200" dirty="0" err="1" smtClean="0">
                <a:latin typeface="Calibri" pitchFamily="34" charset="0"/>
                <a:cs typeface="Calibri" pitchFamily="34" charset="0"/>
              </a:rPr>
              <a:t>Regression</a:t>
            </a:r>
            <a:r>
              <a:rPr lang="tr-TR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2200" dirty="0" err="1" smtClean="0">
                <a:latin typeface="Calibri" pitchFamily="34" charset="0"/>
                <a:cs typeface="Calibri" pitchFamily="34" charset="0"/>
              </a:rPr>
              <a:t>Analysis</a:t>
            </a:r>
            <a:endParaRPr lang="tr-TR" sz="22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tr-TR" sz="2200" dirty="0" err="1" smtClean="0">
                <a:latin typeface="Calibri" pitchFamily="34" charset="0"/>
                <a:cs typeface="Calibri" pitchFamily="34" charset="0"/>
              </a:rPr>
              <a:t>Clustering</a:t>
            </a:r>
            <a:endParaRPr lang="tr-TR" sz="22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tr-TR" sz="2200" dirty="0" smtClean="0">
                <a:latin typeface="Calibri" pitchFamily="34" charset="0"/>
                <a:cs typeface="Calibri" pitchFamily="34" charset="0"/>
              </a:rPr>
              <a:t>Time </a:t>
            </a:r>
            <a:r>
              <a:rPr lang="tr-TR" sz="2200" dirty="0" err="1" smtClean="0">
                <a:latin typeface="Calibri" pitchFamily="34" charset="0"/>
                <a:cs typeface="Calibri" pitchFamily="34" charset="0"/>
              </a:rPr>
              <a:t>Series</a:t>
            </a:r>
            <a:r>
              <a:rPr lang="tr-TR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2200" dirty="0" err="1" smtClean="0">
                <a:latin typeface="Calibri" pitchFamily="34" charset="0"/>
                <a:cs typeface="Calibri" pitchFamily="34" charset="0"/>
              </a:rPr>
              <a:t>Analysis</a:t>
            </a:r>
            <a:endParaRPr lang="tr-TR" sz="22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tr-TR" sz="2200" dirty="0" err="1" smtClean="0">
                <a:latin typeface="Calibri" pitchFamily="34" charset="0"/>
                <a:cs typeface="Calibri" pitchFamily="34" charset="0"/>
              </a:rPr>
              <a:t>Parametric</a:t>
            </a:r>
            <a:r>
              <a:rPr lang="tr-TR" sz="2200" dirty="0" smtClean="0">
                <a:latin typeface="Calibri" pitchFamily="34" charset="0"/>
                <a:cs typeface="Calibri" pitchFamily="34" charset="0"/>
              </a:rPr>
              <a:t> / </a:t>
            </a:r>
            <a:r>
              <a:rPr lang="tr-TR" sz="2200" dirty="0" err="1" smtClean="0">
                <a:latin typeface="Calibri" pitchFamily="34" charset="0"/>
                <a:cs typeface="Calibri" pitchFamily="34" charset="0"/>
              </a:rPr>
              <a:t>Non-Parametric</a:t>
            </a:r>
            <a:r>
              <a:rPr lang="tr-TR" sz="2200" dirty="0" smtClean="0">
                <a:latin typeface="Calibri" pitchFamily="34" charset="0"/>
                <a:cs typeface="Calibri" pitchFamily="34" charset="0"/>
              </a:rPr>
              <a:t> Analysis</a:t>
            </a:r>
            <a:endParaRPr lang="tr-TR" sz="2200" dirty="0" smtClean="0">
              <a:latin typeface="Calibri" pitchFamily="34" charset="0"/>
              <a:cs typeface="Calibri" pitchFamily="34" charset="0"/>
            </a:endParaRPr>
          </a:p>
          <a:p>
            <a:endParaRPr lang="tr-TR" sz="2400" dirty="0" smtClean="0">
              <a:latin typeface="Calibri" pitchFamily="34" charset="0"/>
              <a:cs typeface="Calibri" pitchFamily="34" charset="0"/>
            </a:endParaRPr>
          </a:p>
          <a:p>
            <a:endParaRPr lang="tr-TR" sz="2400" dirty="0" smtClean="0">
              <a:latin typeface="Calibri" pitchFamily="34" charset="0"/>
              <a:cs typeface="Calibri" pitchFamily="34" charset="0"/>
            </a:endParaRPr>
          </a:p>
          <a:p>
            <a:endParaRPr lang="tr-TR" dirty="0" smtClean="0">
              <a:latin typeface="Calibri" pitchFamily="34" charset="0"/>
              <a:cs typeface="Calibri" pitchFamily="34" charset="0"/>
            </a:endParaRPr>
          </a:p>
          <a:p>
            <a:endParaRPr lang="tr-TR" dirty="0" smtClean="0">
              <a:latin typeface="Calibri" pitchFamily="34" charset="0"/>
              <a:cs typeface="Calibri" pitchFamily="34" charset="0"/>
            </a:endParaRPr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2 İçerik Yer Tutucusu"/>
          <p:cNvSpPr txBox="1">
            <a:spLocks/>
          </p:cNvSpPr>
          <p:nvPr/>
        </p:nvSpPr>
        <p:spPr>
          <a:xfrm>
            <a:off x="4499992" y="2060848"/>
            <a:ext cx="4427984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764704"/>
            <a:ext cx="8676456" cy="1066800"/>
          </a:xfrm>
        </p:spPr>
        <p:txBody>
          <a:bodyPr>
            <a:noAutofit/>
          </a:bodyPr>
          <a:lstStyle/>
          <a:p>
            <a:r>
              <a:rPr lang="tr-TR" dirty="0" err="1" smtClean="0"/>
              <a:t>Probablities</a:t>
            </a:r>
            <a:r>
              <a:rPr lang="tr-TR" dirty="0" smtClean="0"/>
              <a:t> &amp;</a:t>
            </a:r>
            <a:r>
              <a:rPr lang="tr-TR" dirty="0" err="1" smtClean="0"/>
              <a:t>Distributions</a:t>
            </a:r>
            <a:r>
              <a:rPr lang="tr-TR" dirty="0" smtClean="0"/>
              <a:t>&amp;</a:t>
            </a:r>
            <a:r>
              <a:rPr lang="tr-TR" dirty="0" err="1" smtClean="0"/>
              <a:t>Random</a:t>
            </a:r>
            <a:r>
              <a:rPr lang="tr-TR" dirty="0" smtClean="0"/>
              <a:t> </a:t>
            </a:r>
            <a:r>
              <a:rPr lang="tr-TR" dirty="0" err="1" smtClean="0"/>
              <a:t>Numbers</a:t>
            </a:r>
            <a:endParaRPr lang="tr-TR" dirty="0" smtClean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23528" y="1916832"/>
            <a:ext cx="8352928" cy="4726063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Calibri" pitchFamily="34" charset="0"/>
                <a:ea typeface="+mj-ea"/>
                <a:cs typeface="Calibri" pitchFamily="34" charset="0"/>
              </a:rPr>
              <a:t>The use of the functions that generate random numbers is straightforward. The first argument specifies the number of random numbers to</a:t>
            </a:r>
            <a:r>
              <a:rPr lang="tr-TR" sz="1800" dirty="0" smtClean="0">
                <a:latin typeface="Calibri" pitchFamily="34" charset="0"/>
                <a:ea typeface="+mj-ea"/>
                <a:cs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  <a:ea typeface="+mj-ea"/>
                <a:cs typeface="Calibri" pitchFamily="34" charset="0"/>
              </a:rPr>
              <a:t>compute, and the </a:t>
            </a:r>
            <a:r>
              <a:rPr lang="en-US" sz="1800" dirty="0" err="1" smtClean="0">
                <a:latin typeface="Calibri" pitchFamily="34" charset="0"/>
                <a:ea typeface="+mj-ea"/>
                <a:cs typeface="Calibri" pitchFamily="34" charset="0"/>
              </a:rPr>
              <a:t>bsequent</a:t>
            </a:r>
            <a:r>
              <a:rPr lang="en-US" sz="1800" dirty="0" smtClean="0">
                <a:latin typeface="Calibri" pitchFamily="34" charset="0"/>
                <a:ea typeface="+mj-ea"/>
                <a:cs typeface="Calibri" pitchFamily="34" charset="0"/>
              </a:rPr>
              <a:t> arguments are similar to those for other</a:t>
            </a:r>
            <a:r>
              <a:rPr lang="tr-TR" sz="1800" dirty="0" smtClean="0">
                <a:latin typeface="Calibri" pitchFamily="34" charset="0"/>
                <a:ea typeface="+mj-ea"/>
                <a:cs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  <a:ea typeface="+mj-ea"/>
                <a:cs typeface="Calibri" pitchFamily="34" charset="0"/>
              </a:rPr>
              <a:t>functions related to the same distributions. For instance,</a:t>
            </a:r>
          </a:p>
          <a:p>
            <a:endParaRPr lang="en-US" sz="1800" dirty="0" smtClean="0">
              <a:latin typeface="Calibri" pitchFamily="34" charset="0"/>
              <a:ea typeface="+mj-ea"/>
              <a:cs typeface="Calibri" pitchFamily="34" charset="0"/>
            </a:endParaRPr>
          </a:p>
          <a:p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ea typeface="+mj-ea"/>
                <a:cs typeface="Courier New" pitchFamily="49" charset="0"/>
              </a:rPr>
              <a:t>rnorm</a:t>
            </a:r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(10)</a:t>
            </a:r>
          </a:p>
          <a:p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[1] -0.2996466 -0.1718510 -0.1955634 1.2280843 -2.6074190</a:t>
            </a:r>
          </a:p>
          <a:p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[6] -0.2999453 -0.4655102 -1.5680666 1.2545876 -1.8028839</a:t>
            </a:r>
            <a:endParaRPr lang="tr-TR" sz="1800" dirty="0" smtClean="0">
              <a:latin typeface="Courier New" pitchFamily="49" charset="0"/>
              <a:ea typeface="+mj-ea"/>
              <a:cs typeface="Courier New" pitchFamily="49" charset="0"/>
            </a:endParaRPr>
          </a:p>
          <a:p>
            <a:endParaRPr lang="en-US" sz="1800" dirty="0" smtClean="0">
              <a:latin typeface="Calibri" pitchFamily="34" charset="0"/>
              <a:ea typeface="+mj-ea"/>
              <a:cs typeface="Calibri" pitchFamily="34" charset="0"/>
            </a:endParaRPr>
          </a:p>
          <a:p>
            <a:r>
              <a:rPr lang="en-US" sz="1800" dirty="0" smtClean="0">
                <a:latin typeface="Calibri" pitchFamily="34" charset="0"/>
                <a:ea typeface="+mj-ea"/>
                <a:cs typeface="Calibri" pitchFamily="34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ea typeface="+mj-ea"/>
                <a:cs typeface="Courier New" pitchFamily="49" charset="0"/>
              </a:rPr>
              <a:t>rnorm</a:t>
            </a:r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(10,mean=7,sd=5)</a:t>
            </a:r>
          </a:p>
          <a:p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[1] 8.934983 8.611855 4.675578 3.670129 4.223117 5.484290</a:t>
            </a:r>
          </a:p>
          <a:p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[7] 12.141946 8.057541 -2.893164 13.590586</a:t>
            </a:r>
            <a:endParaRPr lang="tr-TR" sz="1800" dirty="0" smtClean="0">
              <a:latin typeface="Courier New" pitchFamily="49" charset="0"/>
              <a:ea typeface="+mj-ea"/>
              <a:cs typeface="Courier New" pitchFamily="49" charset="0"/>
            </a:endParaRPr>
          </a:p>
          <a:p>
            <a:endParaRPr lang="en-US" sz="1800" dirty="0" smtClean="0">
              <a:latin typeface="Calibri" pitchFamily="34" charset="0"/>
              <a:ea typeface="+mj-ea"/>
              <a:cs typeface="Calibri" pitchFamily="34" charset="0"/>
            </a:endParaRPr>
          </a:p>
          <a:p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ea typeface="+mj-ea"/>
                <a:cs typeface="Courier New" pitchFamily="49" charset="0"/>
              </a:rPr>
              <a:t>rbinom</a:t>
            </a:r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(10,size=20,prob=.5)</a:t>
            </a:r>
          </a:p>
          <a:p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[1] 12 11 10 8 11 8 11 8 8 13</a:t>
            </a:r>
            <a:endParaRPr lang="tr-TR" sz="1800" dirty="0" smtClean="0">
              <a:latin typeface="Courier New" pitchFamily="49" charset="0"/>
              <a:ea typeface="+mj-ea"/>
              <a:cs typeface="Courier New" pitchFamily="49" charset="0"/>
            </a:endParaRPr>
          </a:p>
          <a:p>
            <a:endParaRPr lang="en-US" sz="1800" dirty="0" smtClean="0">
              <a:latin typeface="Courier New" pitchFamily="49" charset="0"/>
              <a:ea typeface="+mj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764704"/>
            <a:ext cx="8676456" cy="1066800"/>
          </a:xfrm>
        </p:spPr>
        <p:txBody>
          <a:bodyPr>
            <a:noAutofit/>
          </a:bodyPr>
          <a:lstStyle/>
          <a:p>
            <a:pPr lvl="1"/>
            <a:r>
              <a:rPr lang="tr-TR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Descriptive</a:t>
            </a:r>
            <a:r>
              <a:rPr lang="tr-TR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Statistics</a:t>
            </a:r>
            <a:r>
              <a:rPr lang="tr-TR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&amp; </a:t>
            </a:r>
            <a:r>
              <a:rPr lang="tr-TR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Graphs</a:t>
            </a:r>
            <a:endParaRPr lang="tr-TR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23528" y="1916832"/>
            <a:ext cx="8352928" cy="4726063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Calibri" pitchFamily="34" charset="0"/>
                <a:ea typeface="+mj-ea"/>
                <a:cs typeface="Calibri" pitchFamily="34" charset="0"/>
              </a:rPr>
              <a:t>It is easy to calculate simple summary statistics with R. Here is how to</a:t>
            </a:r>
            <a:r>
              <a:rPr lang="tr-TR" sz="1800" dirty="0" smtClean="0">
                <a:latin typeface="Calibri" pitchFamily="34" charset="0"/>
                <a:ea typeface="+mj-ea"/>
                <a:cs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  <a:ea typeface="+mj-ea"/>
                <a:cs typeface="Calibri" pitchFamily="34" charset="0"/>
              </a:rPr>
              <a:t>calculate the mean, standard deviation, variance, and median.</a:t>
            </a:r>
          </a:p>
          <a:p>
            <a:endParaRPr lang="en-US" sz="1800" dirty="0" smtClean="0">
              <a:latin typeface="Calibri" pitchFamily="34" charset="0"/>
              <a:ea typeface="+mj-ea"/>
              <a:cs typeface="Calibri" pitchFamily="34" charset="0"/>
            </a:endParaRPr>
          </a:p>
          <a:p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&gt; x &lt;- </a:t>
            </a:r>
            <a:r>
              <a:rPr lang="en-US" sz="1800" dirty="0" err="1" smtClean="0">
                <a:latin typeface="Courier New" pitchFamily="49" charset="0"/>
                <a:ea typeface="+mj-ea"/>
                <a:cs typeface="Courier New" pitchFamily="49" charset="0"/>
              </a:rPr>
              <a:t>rnorm</a:t>
            </a:r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(50)</a:t>
            </a:r>
          </a:p>
          <a:p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&gt; mean(x)</a:t>
            </a:r>
          </a:p>
          <a:p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[1] 0.03301363</a:t>
            </a:r>
          </a:p>
          <a:p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ea typeface="+mj-ea"/>
                <a:cs typeface="Courier New" pitchFamily="49" charset="0"/>
              </a:rPr>
              <a:t>sd</a:t>
            </a:r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(x)</a:t>
            </a:r>
          </a:p>
          <a:p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[1] 1.069454</a:t>
            </a:r>
          </a:p>
          <a:p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ea typeface="+mj-ea"/>
                <a:cs typeface="Courier New" pitchFamily="49" charset="0"/>
              </a:rPr>
              <a:t>var</a:t>
            </a:r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(x)</a:t>
            </a:r>
          </a:p>
          <a:p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[1] 1.143731</a:t>
            </a:r>
          </a:p>
          <a:p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&gt; median(x)</a:t>
            </a:r>
          </a:p>
          <a:p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[1] -0.08682795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764704"/>
            <a:ext cx="8676456" cy="1066800"/>
          </a:xfrm>
        </p:spPr>
        <p:txBody>
          <a:bodyPr>
            <a:noAutofit/>
          </a:bodyPr>
          <a:lstStyle/>
          <a:p>
            <a:pPr lvl="1"/>
            <a:r>
              <a:rPr lang="tr-TR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Descriptive</a:t>
            </a:r>
            <a:r>
              <a:rPr lang="tr-TR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Statistics</a:t>
            </a:r>
            <a:r>
              <a:rPr lang="tr-TR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&amp; </a:t>
            </a:r>
            <a:r>
              <a:rPr lang="tr-TR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Graphs</a:t>
            </a:r>
            <a:endParaRPr lang="tr-TR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23528" y="1916832"/>
            <a:ext cx="8352928" cy="4726063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latin typeface="Calibri" pitchFamily="34" charset="0"/>
                <a:ea typeface="+mj-ea"/>
                <a:cs typeface="Calibri" pitchFamily="34" charset="0"/>
              </a:rPr>
              <a:t>Empirical </a:t>
            </a:r>
            <a:r>
              <a:rPr lang="en-US" sz="1800" b="1" dirty="0" err="1" smtClean="0">
                <a:latin typeface="Calibri" pitchFamily="34" charset="0"/>
                <a:ea typeface="+mj-ea"/>
                <a:cs typeface="Calibri" pitchFamily="34" charset="0"/>
              </a:rPr>
              <a:t>quantiles</a:t>
            </a:r>
            <a:r>
              <a:rPr lang="en-US" sz="1800" b="1" dirty="0" smtClean="0">
                <a:latin typeface="Calibri" pitchFamily="34" charset="0"/>
                <a:ea typeface="+mj-ea"/>
                <a:cs typeface="Calibri" pitchFamily="34" charset="0"/>
              </a:rPr>
              <a:t> may be obtained with the function </a:t>
            </a:r>
            <a:r>
              <a:rPr lang="en-US" sz="1800" b="1" dirty="0" err="1" smtClean="0">
                <a:latin typeface="Calibri" pitchFamily="34" charset="0"/>
                <a:ea typeface="+mj-ea"/>
                <a:cs typeface="Calibri" pitchFamily="34" charset="0"/>
              </a:rPr>
              <a:t>quantile</a:t>
            </a:r>
            <a:r>
              <a:rPr lang="en-US" sz="1800" b="1" dirty="0" smtClean="0">
                <a:latin typeface="Calibri" pitchFamily="34" charset="0"/>
                <a:ea typeface="+mj-ea"/>
                <a:cs typeface="Calibri" pitchFamily="34" charset="0"/>
              </a:rPr>
              <a:t> like</a:t>
            </a:r>
            <a:r>
              <a:rPr lang="tr-TR" sz="1800" b="1" dirty="0" smtClean="0">
                <a:latin typeface="Calibri" pitchFamily="34" charset="0"/>
                <a:ea typeface="+mj-ea"/>
                <a:cs typeface="Calibri" pitchFamily="34" charset="0"/>
              </a:rPr>
              <a:t> </a:t>
            </a:r>
            <a:r>
              <a:rPr lang="en-US" sz="1800" b="1" dirty="0" smtClean="0">
                <a:latin typeface="Calibri" pitchFamily="34" charset="0"/>
                <a:ea typeface="+mj-ea"/>
                <a:cs typeface="Calibri" pitchFamily="34" charset="0"/>
              </a:rPr>
              <a:t>this:</a:t>
            </a:r>
          </a:p>
          <a:p>
            <a:endParaRPr lang="en-US" sz="1800" dirty="0" smtClean="0">
              <a:latin typeface="Courier New" pitchFamily="49" charset="0"/>
              <a:ea typeface="+mj-ea"/>
              <a:cs typeface="Courier New" pitchFamily="49" charset="0"/>
            </a:endParaRPr>
          </a:p>
          <a:p>
            <a:r>
              <a:rPr lang="tr-TR" sz="1800" dirty="0" smtClean="0">
                <a:latin typeface="Courier New" pitchFamily="49" charset="0"/>
                <a:ea typeface="+mj-ea"/>
                <a:cs typeface="Courier New" pitchFamily="49" charset="0"/>
              </a:rPr>
              <a:t>&gt;</a:t>
            </a:r>
            <a:r>
              <a:rPr lang="en-US" sz="1800" dirty="0" err="1" smtClean="0">
                <a:latin typeface="Courier New" pitchFamily="49" charset="0"/>
                <a:ea typeface="+mj-ea"/>
                <a:cs typeface="Courier New" pitchFamily="49" charset="0"/>
              </a:rPr>
              <a:t>quantile</a:t>
            </a:r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ea typeface="+mj-ea"/>
                <a:cs typeface="Courier New" pitchFamily="49" charset="0"/>
              </a:rPr>
              <a:t>data$AmountSize</a:t>
            </a:r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)</a:t>
            </a:r>
          </a:p>
          <a:p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        0%        25%        50%        75%       100% </a:t>
            </a:r>
          </a:p>
          <a:p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    0.5685   360.5000   588.4818   929.3559 33636.3636 </a:t>
            </a:r>
            <a:endParaRPr lang="tr-TR" sz="1800" dirty="0" smtClean="0">
              <a:latin typeface="Courier New" pitchFamily="49" charset="0"/>
              <a:ea typeface="+mj-ea"/>
              <a:cs typeface="Courier New" pitchFamily="49" charset="0"/>
            </a:endParaRPr>
          </a:p>
          <a:p>
            <a:pPr>
              <a:buNone/>
            </a:pPr>
            <a:endParaRPr lang="tr-TR" sz="1800" dirty="0" smtClean="0">
              <a:latin typeface="Courier New" pitchFamily="49" charset="0"/>
              <a:ea typeface="+mj-ea"/>
              <a:cs typeface="Courier New" pitchFamily="49" charset="0"/>
            </a:endParaRPr>
          </a:p>
          <a:p>
            <a:r>
              <a:rPr lang="tr-TR" sz="1800" b="1" dirty="0" err="1" smtClean="0">
                <a:latin typeface="Calibri" pitchFamily="34" charset="0"/>
                <a:ea typeface="+mj-ea"/>
                <a:cs typeface="Calibri" pitchFamily="34" charset="0"/>
              </a:rPr>
              <a:t>Summary</a:t>
            </a:r>
            <a:r>
              <a:rPr lang="tr-TR" sz="1800" b="1" dirty="0" smtClean="0">
                <a:latin typeface="Calibri" pitchFamily="34" charset="0"/>
                <a:ea typeface="+mj-ea"/>
                <a:cs typeface="Calibri" pitchFamily="34" charset="0"/>
              </a:rPr>
              <a:t> </a:t>
            </a:r>
            <a:r>
              <a:rPr lang="tr-TR" sz="1800" b="1" dirty="0" err="1" smtClean="0">
                <a:latin typeface="Calibri" pitchFamily="34" charset="0"/>
                <a:ea typeface="+mj-ea"/>
                <a:cs typeface="Calibri" pitchFamily="34" charset="0"/>
              </a:rPr>
              <a:t>statistics</a:t>
            </a:r>
            <a:endParaRPr lang="tr-TR" sz="1800" b="1" dirty="0" smtClean="0">
              <a:latin typeface="Calibri" pitchFamily="34" charset="0"/>
              <a:ea typeface="+mj-ea"/>
              <a:cs typeface="Calibri" pitchFamily="34" charset="0"/>
            </a:endParaRPr>
          </a:p>
          <a:p>
            <a:endParaRPr lang="tr-TR" sz="1800" b="1" dirty="0" smtClean="0">
              <a:latin typeface="Calibri" pitchFamily="34" charset="0"/>
              <a:ea typeface="+mj-ea"/>
              <a:cs typeface="Calibri" pitchFamily="34" charset="0"/>
            </a:endParaRPr>
          </a:p>
          <a:p>
            <a:r>
              <a:rPr lang="tr-TR" sz="1800" dirty="0" smtClean="0">
                <a:latin typeface="Courier New" pitchFamily="49" charset="0"/>
                <a:ea typeface="+mj-ea"/>
                <a:cs typeface="Courier New" pitchFamily="49" charset="0"/>
              </a:rPr>
              <a:t>&gt;</a:t>
            </a:r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summary(</a:t>
            </a:r>
            <a:r>
              <a:rPr lang="en-US" sz="1800" dirty="0" err="1" smtClean="0">
                <a:latin typeface="Courier New" pitchFamily="49" charset="0"/>
                <a:ea typeface="+mj-ea"/>
                <a:cs typeface="Courier New" pitchFamily="49" charset="0"/>
              </a:rPr>
              <a:t>data$AmountSize</a:t>
            </a:r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)</a:t>
            </a:r>
          </a:p>
          <a:p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    Min.  1st Qu.   Median     Mean  3rd Qu.     Max. </a:t>
            </a:r>
          </a:p>
          <a:p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    0.57   360.50   588.50   792.80   929.40 33640.00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764704"/>
            <a:ext cx="8676456" cy="1066800"/>
          </a:xfrm>
        </p:spPr>
        <p:txBody>
          <a:bodyPr>
            <a:noAutofit/>
          </a:bodyPr>
          <a:lstStyle/>
          <a:p>
            <a:pPr lvl="1"/>
            <a:r>
              <a:rPr lang="tr-TR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Descriptive</a:t>
            </a:r>
            <a:r>
              <a:rPr lang="tr-TR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Statistics</a:t>
            </a:r>
            <a:r>
              <a:rPr lang="tr-TR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&amp; </a:t>
            </a:r>
            <a:r>
              <a:rPr lang="tr-TR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Graphs</a:t>
            </a:r>
            <a:endParaRPr lang="tr-TR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23528" y="1916832"/>
            <a:ext cx="8352928" cy="4726063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latin typeface="Calibri" pitchFamily="34" charset="0"/>
                <a:ea typeface="+mj-ea"/>
                <a:cs typeface="Calibri" pitchFamily="34" charset="0"/>
              </a:rPr>
              <a:t>Empirical </a:t>
            </a:r>
            <a:r>
              <a:rPr lang="en-US" sz="1800" b="1" dirty="0" err="1" smtClean="0">
                <a:latin typeface="Calibri" pitchFamily="34" charset="0"/>
                <a:ea typeface="+mj-ea"/>
                <a:cs typeface="Calibri" pitchFamily="34" charset="0"/>
              </a:rPr>
              <a:t>quantiles</a:t>
            </a:r>
            <a:r>
              <a:rPr lang="en-US" sz="1800" b="1" dirty="0" smtClean="0">
                <a:latin typeface="Calibri" pitchFamily="34" charset="0"/>
                <a:ea typeface="+mj-ea"/>
                <a:cs typeface="Calibri" pitchFamily="34" charset="0"/>
              </a:rPr>
              <a:t> may be obtained with the function </a:t>
            </a:r>
            <a:r>
              <a:rPr lang="en-US" sz="1800" b="1" dirty="0" err="1" smtClean="0">
                <a:latin typeface="Calibri" pitchFamily="34" charset="0"/>
                <a:ea typeface="+mj-ea"/>
                <a:cs typeface="Calibri" pitchFamily="34" charset="0"/>
              </a:rPr>
              <a:t>quantile</a:t>
            </a:r>
            <a:r>
              <a:rPr lang="en-US" sz="1800" b="1" dirty="0" smtClean="0">
                <a:latin typeface="Calibri" pitchFamily="34" charset="0"/>
                <a:ea typeface="+mj-ea"/>
                <a:cs typeface="Calibri" pitchFamily="34" charset="0"/>
              </a:rPr>
              <a:t> like</a:t>
            </a:r>
            <a:r>
              <a:rPr lang="tr-TR" sz="1800" b="1" dirty="0" smtClean="0">
                <a:latin typeface="Calibri" pitchFamily="34" charset="0"/>
                <a:ea typeface="+mj-ea"/>
                <a:cs typeface="Calibri" pitchFamily="34" charset="0"/>
              </a:rPr>
              <a:t> </a:t>
            </a:r>
            <a:r>
              <a:rPr lang="en-US" sz="1800" b="1" dirty="0" smtClean="0">
                <a:latin typeface="Calibri" pitchFamily="34" charset="0"/>
                <a:ea typeface="+mj-ea"/>
                <a:cs typeface="Calibri" pitchFamily="34" charset="0"/>
              </a:rPr>
              <a:t>this:</a:t>
            </a:r>
            <a:endParaRPr lang="en-US" sz="1800" dirty="0" smtClean="0">
              <a:latin typeface="Courier New" pitchFamily="49" charset="0"/>
              <a:ea typeface="+mj-ea"/>
              <a:cs typeface="Courier New" pitchFamily="49" charset="0"/>
            </a:endParaRPr>
          </a:p>
          <a:p>
            <a:r>
              <a:rPr lang="tr-TR" sz="1800" dirty="0" smtClean="0">
                <a:latin typeface="Courier New" pitchFamily="49" charset="0"/>
                <a:ea typeface="+mj-ea"/>
                <a:cs typeface="Courier New" pitchFamily="49" charset="0"/>
              </a:rPr>
              <a:t>&gt;</a:t>
            </a:r>
            <a:r>
              <a:rPr lang="en-US" sz="1800" dirty="0" err="1" smtClean="0">
                <a:latin typeface="Courier New" pitchFamily="49" charset="0"/>
                <a:ea typeface="+mj-ea"/>
                <a:cs typeface="Courier New" pitchFamily="49" charset="0"/>
              </a:rPr>
              <a:t>quantile</a:t>
            </a:r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ea typeface="+mj-ea"/>
                <a:cs typeface="Courier New" pitchFamily="49" charset="0"/>
              </a:rPr>
              <a:t>data$AmountSize</a:t>
            </a:r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)</a:t>
            </a:r>
          </a:p>
          <a:p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        0%        25%        50%        75%       100% </a:t>
            </a:r>
          </a:p>
          <a:p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    0.5685   360.5000   588.4818   929.3559 33636.3636 </a:t>
            </a:r>
            <a:endParaRPr lang="tr-TR" sz="1800" dirty="0" smtClean="0">
              <a:latin typeface="Courier New" pitchFamily="49" charset="0"/>
              <a:ea typeface="+mj-ea"/>
              <a:cs typeface="Courier New" pitchFamily="49" charset="0"/>
            </a:endParaRPr>
          </a:p>
          <a:p>
            <a:pPr>
              <a:buNone/>
            </a:pPr>
            <a:endParaRPr lang="tr-TR" sz="1800" dirty="0" smtClean="0">
              <a:latin typeface="Courier New" pitchFamily="49" charset="0"/>
              <a:ea typeface="+mj-ea"/>
              <a:cs typeface="Courier New" pitchFamily="49" charset="0"/>
            </a:endParaRPr>
          </a:p>
          <a:p>
            <a:r>
              <a:rPr lang="tr-TR" sz="1800" b="1" dirty="0" err="1" smtClean="0">
                <a:latin typeface="Calibri" pitchFamily="34" charset="0"/>
                <a:ea typeface="+mj-ea"/>
                <a:cs typeface="Calibri" pitchFamily="34" charset="0"/>
              </a:rPr>
              <a:t>Summary</a:t>
            </a:r>
            <a:r>
              <a:rPr lang="tr-TR" sz="1800" b="1" dirty="0" smtClean="0">
                <a:latin typeface="Calibri" pitchFamily="34" charset="0"/>
                <a:ea typeface="+mj-ea"/>
                <a:cs typeface="Calibri" pitchFamily="34" charset="0"/>
              </a:rPr>
              <a:t> </a:t>
            </a:r>
            <a:r>
              <a:rPr lang="tr-TR" sz="1800" b="1" dirty="0" err="1" smtClean="0">
                <a:latin typeface="Calibri" pitchFamily="34" charset="0"/>
                <a:ea typeface="+mj-ea"/>
                <a:cs typeface="Calibri" pitchFamily="34" charset="0"/>
              </a:rPr>
              <a:t>statistics</a:t>
            </a:r>
            <a:endParaRPr lang="tr-TR" sz="1800" b="1" dirty="0" smtClean="0">
              <a:latin typeface="Calibri" pitchFamily="34" charset="0"/>
              <a:ea typeface="+mj-ea"/>
              <a:cs typeface="Calibri" pitchFamily="34" charset="0"/>
            </a:endParaRPr>
          </a:p>
          <a:p>
            <a:r>
              <a:rPr lang="tr-TR" sz="1800" dirty="0" smtClean="0">
                <a:latin typeface="Courier New" pitchFamily="49" charset="0"/>
                <a:ea typeface="+mj-ea"/>
                <a:cs typeface="Courier New" pitchFamily="49" charset="0"/>
              </a:rPr>
              <a:t>&gt;</a:t>
            </a:r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summary(</a:t>
            </a:r>
            <a:r>
              <a:rPr lang="en-US" sz="1800" dirty="0" err="1" smtClean="0">
                <a:latin typeface="Courier New" pitchFamily="49" charset="0"/>
                <a:ea typeface="+mj-ea"/>
                <a:cs typeface="Courier New" pitchFamily="49" charset="0"/>
              </a:rPr>
              <a:t>data$AmountSize</a:t>
            </a:r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)</a:t>
            </a:r>
          </a:p>
          <a:p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    Min.  1st Qu.   Median     Mean  3rd Qu.     Max. </a:t>
            </a:r>
          </a:p>
          <a:p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    0.57   360.50   588.50   792.80   929.40 33640.00</a:t>
            </a:r>
            <a:endParaRPr lang="tr-TR" sz="1800" dirty="0" smtClean="0">
              <a:latin typeface="Courier New" pitchFamily="49" charset="0"/>
              <a:ea typeface="+mj-ea"/>
              <a:cs typeface="Courier New" pitchFamily="49" charset="0"/>
            </a:endParaRPr>
          </a:p>
          <a:p>
            <a:endParaRPr lang="tr-TR" sz="1800" dirty="0" smtClean="0">
              <a:latin typeface="Courier New" pitchFamily="49" charset="0"/>
              <a:ea typeface="+mj-ea"/>
              <a:cs typeface="Courier New" pitchFamily="49" charset="0"/>
            </a:endParaRPr>
          </a:p>
          <a:p>
            <a:r>
              <a:rPr lang="tr-TR" sz="1800" b="1" dirty="0" err="1" smtClean="0">
                <a:latin typeface="Calibri" pitchFamily="34" charset="0"/>
                <a:ea typeface="+mj-ea"/>
                <a:cs typeface="Calibri" pitchFamily="34" charset="0"/>
              </a:rPr>
              <a:t>Learn</a:t>
            </a:r>
            <a:r>
              <a:rPr lang="tr-TR" sz="1800" b="1" dirty="0" smtClean="0">
                <a:latin typeface="Calibri" pitchFamily="34" charset="0"/>
                <a:ea typeface="+mj-ea"/>
                <a:cs typeface="Calibri" pitchFamily="34" charset="0"/>
              </a:rPr>
              <a:t> </a:t>
            </a:r>
            <a:r>
              <a:rPr lang="tr-TR" sz="1800" b="1" dirty="0" err="1" smtClean="0">
                <a:latin typeface="Calibri" pitchFamily="34" charset="0"/>
                <a:ea typeface="+mj-ea"/>
                <a:cs typeface="Calibri" pitchFamily="34" charset="0"/>
              </a:rPr>
              <a:t>how</a:t>
            </a:r>
            <a:r>
              <a:rPr lang="tr-TR" sz="1800" b="1" dirty="0" smtClean="0">
                <a:latin typeface="Calibri" pitchFamily="34" charset="0"/>
                <a:ea typeface="+mj-ea"/>
                <a:cs typeface="Calibri" pitchFamily="34" charset="0"/>
              </a:rPr>
              <a:t> </a:t>
            </a:r>
            <a:r>
              <a:rPr lang="tr-TR" sz="1800" b="1" dirty="0" err="1" smtClean="0">
                <a:latin typeface="Calibri" pitchFamily="34" charset="0"/>
                <a:ea typeface="+mj-ea"/>
                <a:cs typeface="Calibri" pitchFamily="34" charset="0"/>
              </a:rPr>
              <a:t>many</a:t>
            </a:r>
            <a:r>
              <a:rPr lang="tr-TR" sz="1800" b="1" dirty="0" smtClean="0">
                <a:latin typeface="Calibri" pitchFamily="34" charset="0"/>
                <a:ea typeface="+mj-ea"/>
                <a:cs typeface="Calibri" pitchFamily="34" charset="0"/>
              </a:rPr>
              <a:t> </a:t>
            </a:r>
            <a:r>
              <a:rPr lang="tr-TR" sz="1800" b="1" dirty="0" err="1" smtClean="0">
                <a:latin typeface="Calibri" pitchFamily="34" charset="0"/>
                <a:ea typeface="+mj-ea"/>
                <a:cs typeface="Calibri" pitchFamily="34" charset="0"/>
              </a:rPr>
              <a:t>rows</a:t>
            </a:r>
            <a:r>
              <a:rPr lang="tr-TR" sz="1800" b="1" dirty="0" smtClean="0">
                <a:latin typeface="Calibri" pitchFamily="34" charset="0"/>
                <a:ea typeface="+mj-ea"/>
                <a:cs typeface="Calibri" pitchFamily="34" charset="0"/>
              </a:rPr>
              <a:t> of </a:t>
            </a:r>
            <a:r>
              <a:rPr lang="tr-TR" sz="1800" b="1" dirty="0" err="1" smtClean="0">
                <a:latin typeface="Calibri" pitchFamily="34" charset="0"/>
                <a:ea typeface="+mj-ea"/>
                <a:cs typeface="Calibri" pitchFamily="34" charset="0"/>
              </a:rPr>
              <a:t>AmountSize</a:t>
            </a:r>
            <a:r>
              <a:rPr lang="tr-TR" sz="1800" b="1" dirty="0" smtClean="0">
                <a:latin typeface="Calibri" pitchFamily="34" charset="0"/>
                <a:ea typeface="+mj-ea"/>
                <a:cs typeface="Calibri" pitchFamily="34" charset="0"/>
              </a:rPr>
              <a:t> </a:t>
            </a:r>
            <a:r>
              <a:rPr lang="tr-TR" sz="1800" b="1" dirty="0" err="1" smtClean="0">
                <a:latin typeface="Calibri" pitchFamily="34" charset="0"/>
                <a:ea typeface="+mj-ea"/>
                <a:cs typeface="Calibri" pitchFamily="34" charset="0"/>
              </a:rPr>
              <a:t>less</a:t>
            </a:r>
            <a:r>
              <a:rPr lang="tr-TR" sz="1800" b="1" dirty="0" smtClean="0">
                <a:latin typeface="Calibri" pitchFamily="34" charset="0"/>
                <a:ea typeface="+mj-ea"/>
                <a:cs typeface="Calibri" pitchFamily="34" charset="0"/>
              </a:rPr>
              <a:t> </a:t>
            </a:r>
            <a:r>
              <a:rPr lang="tr-TR" sz="1800" b="1" dirty="0" err="1" smtClean="0">
                <a:latin typeface="Calibri" pitchFamily="34" charset="0"/>
                <a:ea typeface="+mj-ea"/>
                <a:cs typeface="Calibri" pitchFamily="34" charset="0"/>
              </a:rPr>
              <a:t>than</a:t>
            </a:r>
            <a:r>
              <a:rPr lang="tr-TR" sz="1800" b="1" dirty="0" smtClean="0">
                <a:latin typeface="Calibri" pitchFamily="34" charset="0"/>
                <a:ea typeface="+mj-ea"/>
                <a:cs typeface="Calibri" pitchFamily="34" charset="0"/>
              </a:rPr>
              <a:t> 1000 USD</a:t>
            </a:r>
          </a:p>
          <a:p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&gt; length(</a:t>
            </a:r>
            <a:r>
              <a:rPr lang="en-US" sz="1800" dirty="0" err="1" smtClean="0">
                <a:latin typeface="Courier New" pitchFamily="49" charset="0"/>
                <a:ea typeface="+mj-ea"/>
                <a:cs typeface="Courier New" pitchFamily="49" charset="0"/>
              </a:rPr>
              <a:t>data$AmountSize</a:t>
            </a:r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[</a:t>
            </a:r>
            <a:r>
              <a:rPr lang="en-US" sz="1800" dirty="0" err="1" smtClean="0">
                <a:latin typeface="Courier New" pitchFamily="49" charset="0"/>
                <a:ea typeface="+mj-ea"/>
                <a:cs typeface="Courier New" pitchFamily="49" charset="0"/>
              </a:rPr>
              <a:t>data$AmountSize</a:t>
            </a:r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&lt;1000])</a:t>
            </a:r>
          </a:p>
          <a:p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[1] 281621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764704"/>
            <a:ext cx="8676456" cy="1066800"/>
          </a:xfrm>
        </p:spPr>
        <p:txBody>
          <a:bodyPr>
            <a:noAutofit/>
          </a:bodyPr>
          <a:lstStyle/>
          <a:p>
            <a:pPr lvl="1"/>
            <a:r>
              <a:rPr lang="tr-TR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Descriptive</a:t>
            </a:r>
            <a:r>
              <a:rPr lang="tr-TR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Statistics</a:t>
            </a:r>
            <a:r>
              <a:rPr lang="tr-TR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&amp; </a:t>
            </a:r>
            <a:r>
              <a:rPr lang="tr-TR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Graphs</a:t>
            </a:r>
            <a:endParaRPr lang="tr-TR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23528" y="1916832"/>
            <a:ext cx="8820472" cy="4726063"/>
          </a:xfrm>
        </p:spPr>
        <p:txBody>
          <a:bodyPr>
            <a:noAutofit/>
          </a:bodyPr>
          <a:lstStyle/>
          <a:p>
            <a:r>
              <a:rPr lang="tr-TR" sz="1800" b="1" dirty="0" err="1" smtClean="0">
                <a:latin typeface="Calibri" pitchFamily="34" charset="0"/>
                <a:ea typeface="+mj-ea"/>
                <a:cs typeface="Calibri" pitchFamily="34" charset="0"/>
              </a:rPr>
              <a:t>Draw</a:t>
            </a:r>
            <a:r>
              <a:rPr lang="tr-TR" sz="1800" b="1" dirty="0" smtClean="0">
                <a:latin typeface="Calibri" pitchFamily="34" charset="0"/>
                <a:ea typeface="+mj-ea"/>
                <a:cs typeface="Calibri" pitchFamily="34" charset="0"/>
              </a:rPr>
              <a:t> </a:t>
            </a:r>
            <a:r>
              <a:rPr lang="tr-TR" sz="1800" b="1" dirty="0" err="1" smtClean="0">
                <a:latin typeface="Calibri" pitchFamily="34" charset="0"/>
                <a:ea typeface="+mj-ea"/>
                <a:cs typeface="Calibri" pitchFamily="34" charset="0"/>
              </a:rPr>
              <a:t>plot</a:t>
            </a:r>
            <a:r>
              <a:rPr lang="tr-TR" sz="1800" b="1" dirty="0" smtClean="0">
                <a:latin typeface="Calibri" pitchFamily="34" charset="0"/>
                <a:ea typeface="+mj-ea"/>
                <a:cs typeface="Calibri" pitchFamily="34" charset="0"/>
              </a:rPr>
              <a:t> of </a:t>
            </a:r>
            <a:r>
              <a:rPr lang="tr-TR" sz="1800" b="1" dirty="0" err="1" smtClean="0">
                <a:latin typeface="Calibri" pitchFamily="34" charset="0"/>
                <a:ea typeface="+mj-ea"/>
                <a:cs typeface="Calibri" pitchFamily="34" charset="0"/>
              </a:rPr>
              <a:t>AmountSize</a:t>
            </a:r>
            <a:endParaRPr lang="tr-TR" sz="1800" b="1" dirty="0" smtClean="0">
              <a:latin typeface="Calibri" pitchFamily="34" charset="0"/>
              <a:ea typeface="+mj-ea"/>
              <a:cs typeface="Calibri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&gt;plot(</a:t>
            </a:r>
            <a:r>
              <a:rPr lang="en-US" sz="1800" dirty="0" err="1" smtClean="0">
                <a:latin typeface="Courier New" pitchFamily="49" charset="0"/>
                <a:ea typeface="+mj-ea"/>
                <a:cs typeface="Courier New" pitchFamily="49" charset="0"/>
              </a:rPr>
              <a:t>data$AmountSize,main</a:t>
            </a:r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="TRY/m2",xlab="TL/m2",ylab="count")</a:t>
            </a:r>
            <a:endParaRPr lang="tr-TR" sz="1800" dirty="0" smtClean="0"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708920"/>
            <a:ext cx="3649115" cy="3642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764704"/>
            <a:ext cx="8676456" cy="1066800"/>
          </a:xfrm>
        </p:spPr>
        <p:txBody>
          <a:bodyPr>
            <a:noAutofit/>
          </a:bodyPr>
          <a:lstStyle/>
          <a:p>
            <a:pPr lvl="1"/>
            <a:r>
              <a:rPr lang="tr-TR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Descriptive</a:t>
            </a:r>
            <a:r>
              <a:rPr lang="tr-TR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Statistics</a:t>
            </a:r>
            <a:r>
              <a:rPr lang="tr-TR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&amp; </a:t>
            </a:r>
            <a:r>
              <a:rPr lang="tr-TR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Graphs</a:t>
            </a:r>
            <a:endParaRPr lang="tr-TR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23528" y="1916832"/>
            <a:ext cx="8820472" cy="4726063"/>
          </a:xfrm>
        </p:spPr>
        <p:txBody>
          <a:bodyPr>
            <a:noAutofit/>
          </a:bodyPr>
          <a:lstStyle/>
          <a:p>
            <a:r>
              <a:rPr lang="tr-TR" sz="1800" b="1" dirty="0" err="1" smtClean="0">
                <a:latin typeface="Calibri" pitchFamily="34" charset="0"/>
                <a:ea typeface="+mj-ea"/>
                <a:cs typeface="Calibri" pitchFamily="34" charset="0"/>
              </a:rPr>
              <a:t>Draw</a:t>
            </a:r>
            <a:r>
              <a:rPr lang="tr-TR" sz="1800" b="1" dirty="0" smtClean="0">
                <a:latin typeface="Calibri" pitchFamily="34" charset="0"/>
                <a:ea typeface="+mj-ea"/>
                <a:cs typeface="Calibri" pitchFamily="34" charset="0"/>
              </a:rPr>
              <a:t> </a:t>
            </a:r>
            <a:r>
              <a:rPr lang="tr-TR" sz="1800" b="1" dirty="0" err="1" smtClean="0">
                <a:latin typeface="Calibri" pitchFamily="34" charset="0"/>
                <a:ea typeface="+mj-ea"/>
                <a:cs typeface="Calibri" pitchFamily="34" charset="0"/>
              </a:rPr>
              <a:t>histogram</a:t>
            </a:r>
            <a:r>
              <a:rPr lang="tr-TR" sz="1800" b="1" dirty="0" smtClean="0">
                <a:latin typeface="Calibri" pitchFamily="34" charset="0"/>
                <a:ea typeface="+mj-ea"/>
                <a:cs typeface="Calibri" pitchFamily="34" charset="0"/>
              </a:rPr>
              <a:t> of </a:t>
            </a:r>
            <a:r>
              <a:rPr lang="tr-TR" sz="1800" b="1" dirty="0" err="1" smtClean="0">
                <a:latin typeface="Calibri" pitchFamily="34" charset="0"/>
                <a:ea typeface="+mj-ea"/>
                <a:cs typeface="Calibri" pitchFamily="34" charset="0"/>
              </a:rPr>
              <a:t>AmountSize</a:t>
            </a:r>
            <a:endParaRPr lang="tr-TR" sz="1800" b="1" dirty="0" smtClean="0">
              <a:latin typeface="Calibri" pitchFamily="34" charset="0"/>
              <a:ea typeface="+mj-ea"/>
              <a:cs typeface="Calibri" pitchFamily="34" charset="0"/>
            </a:endParaRPr>
          </a:p>
          <a:p>
            <a:pPr>
              <a:buNone/>
            </a:pPr>
            <a:r>
              <a:rPr lang="tr-TR" sz="1800" dirty="0" smtClean="0">
                <a:latin typeface="Courier New" pitchFamily="49" charset="0"/>
                <a:ea typeface="+mj-ea"/>
                <a:cs typeface="Courier New" pitchFamily="49" charset="0"/>
              </a:rPr>
              <a:t>&gt;</a:t>
            </a:r>
            <a:r>
              <a:rPr lang="en-US" sz="1800" dirty="0" err="1" smtClean="0">
                <a:latin typeface="Courier New" pitchFamily="49" charset="0"/>
                <a:ea typeface="+mj-ea"/>
                <a:cs typeface="Courier New" pitchFamily="49" charset="0"/>
              </a:rPr>
              <a:t>hist</a:t>
            </a:r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ea typeface="+mj-ea"/>
                <a:cs typeface="Courier New" pitchFamily="49" charset="0"/>
              </a:rPr>
              <a:t>data$AmountSize,main</a:t>
            </a:r>
            <a:r>
              <a:rPr lang="en-US" sz="1800" dirty="0" smtClean="0">
                <a:latin typeface="Courier New" pitchFamily="49" charset="0"/>
                <a:ea typeface="+mj-ea"/>
                <a:cs typeface="Courier New" pitchFamily="49" charset="0"/>
              </a:rPr>
              <a:t>="TRY/m2",xlab="TL/m2",ylab="count")</a:t>
            </a:r>
            <a:endParaRPr lang="tr-TR" sz="1800" dirty="0" smtClean="0"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7" y="2811667"/>
            <a:ext cx="3816424" cy="35696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764704"/>
            <a:ext cx="8676456" cy="1066800"/>
          </a:xfrm>
        </p:spPr>
        <p:txBody>
          <a:bodyPr>
            <a:noAutofit/>
          </a:bodyPr>
          <a:lstStyle/>
          <a:p>
            <a:r>
              <a:rPr lang="tr-TR" dirty="0" err="1" smtClean="0"/>
              <a:t>Summarize</a:t>
            </a:r>
            <a:endParaRPr lang="tr-TR" dirty="0" smtClean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23528" y="1772816"/>
            <a:ext cx="8820472" cy="4726063"/>
          </a:xfrm>
        </p:spPr>
        <p:txBody>
          <a:bodyPr>
            <a:noAutofit/>
          </a:bodyPr>
          <a:lstStyle/>
          <a:p>
            <a:pPr algn="just"/>
            <a:r>
              <a:rPr lang="en-US" sz="1800" dirty="0" smtClean="0">
                <a:latin typeface="Calibri" pitchFamily="34" charset="0"/>
                <a:ea typeface="+mj-ea"/>
                <a:cs typeface="Calibri" pitchFamily="34" charset="0"/>
              </a:rPr>
              <a:t>The </a:t>
            </a:r>
            <a:r>
              <a:rPr lang="en-US" sz="1800" dirty="0" err="1" smtClean="0">
                <a:latin typeface="Calibri" pitchFamily="34" charset="0"/>
                <a:ea typeface="+mj-ea"/>
                <a:cs typeface="Calibri" pitchFamily="34" charset="0"/>
              </a:rPr>
              <a:t>doBy</a:t>
            </a:r>
            <a:r>
              <a:rPr lang="en-US" sz="1800" dirty="0" smtClean="0">
                <a:latin typeface="Calibri" pitchFamily="34" charset="0"/>
                <a:ea typeface="+mj-ea"/>
                <a:cs typeface="Calibri" pitchFamily="34" charset="0"/>
              </a:rPr>
              <a:t> package provides much of the functionality of SAS PROC SUMMARY. It </a:t>
            </a:r>
            <a:r>
              <a:rPr lang="tr-TR" sz="1800" dirty="0" smtClean="0">
                <a:latin typeface="Calibri" pitchFamily="34" charset="0"/>
                <a:ea typeface="+mj-ea"/>
                <a:cs typeface="Calibri" pitchFamily="34" charset="0"/>
              </a:rPr>
              <a:t>d</a:t>
            </a:r>
            <a:r>
              <a:rPr lang="en-US" sz="1800" dirty="0" err="1" smtClean="0">
                <a:latin typeface="Calibri" pitchFamily="34" charset="0"/>
                <a:ea typeface="+mj-ea"/>
                <a:cs typeface="Calibri" pitchFamily="34" charset="0"/>
              </a:rPr>
              <a:t>efines</a:t>
            </a:r>
            <a:r>
              <a:rPr lang="en-US" sz="1800" dirty="0" smtClean="0">
                <a:latin typeface="Calibri" pitchFamily="34" charset="0"/>
                <a:ea typeface="+mj-ea"/>
                <a:cs typeface="Calibri" pitchFamily="34" charset="0"/>
              </a:rPr>
              <a:t> the desired table using a model formula and a function. Here is a simple example.</a:t>
            </a:r>
            <a:endParaRPr lang="tr-TR" sz="1800" dirty="0" smtClean="0">
              <a:latin typeface="Calibri" pitchFamily="34" charset="0"/>
              <a:ea typeface="+mj-ea"/>
              <a:cs typeface="Calibri" pitchFamily="34" charset="0"/>
            </a:endParaRPr>
          </a:p>
          <a:p>
            <a:pPr algn="just"/>
            <a:endParaRPr lang="en-US" sz="1800" dirty="0" smtClean="0">
              <a:latin typeface="Calibri" pitchFamily="34" charset="0"/>
              <a:ea typeface="+mj-ea"/>
              <a:cs typeface="Calibri" pitchFamily="34" charset="0"/>
            </a:endParaRPr>
          </a:p>
          <a:p>
            <a:pPr>
              <a:buNone/>
            </a:pPr>
            <a:r>
              <a:rPr lang="tr-TR" sz="1400" dirty="0" smtClean="0">
                <a:latin typeface="Courier New" pitchFamily="49" charset="0"/>
                <a:ea typeface="+mj-ea"/>
                <a:cs typeface="Courier New" pitchFamily="49" charset="0"/>
              </a:rPr>
              <a:t>&gt;</a:t>
            </a:r>
            <a:r>
              <a:rPr lang="en-US" sz="1400" dirty="0" smtClean="0">
                <a:latin typeface="Courier New" pitchFamily="49" charset="0"/>
                <a:ea typeface="+mj-ea"/>
                <a:cs typeface="Courier New" pitchFamily="49" charset="0"/>
              </a:rPr>
              <a:t>library(</a:t>
            </a:r>
            <a:r>
              <a:rPr lang="en-US" sz="1400" dirty="0" err="1" smtClean="0">
                <a:latin typeface="Courier New" pitchFamily="49" charset="0"/>
                <a:ea typeface="+mj-ea"/>
                <a:cs typeface="Courier New" pitchFamily="49" charset="0"/>
              </a:rPr>
              <a:t>doBy</a:t>
            </a:r>
            <a:r>
              <a:rPr lang="en-US" sz="1400" dirty="0" smtClean="0">
                <a:latin typeface="Courier New" pitchFamily="49" charset="0"/>
                <a:ea typeface="+mj-ea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tr-TR" sz="1400" dirty="0" smtClean="0">
                <a:latin typeface="Courier New" pitchFamily="49" charset="0"/>
                <a:ea typeface="+mj-ea"/>
                <a:cs typeface="Courier New" pitchFamily="49" charset="0"/>
              </a:rPr>
              <a:t>&gt;</a:t>
            </a:r>
            <a:r>
              <a:rPr lang="en-US" sz="1400" dirty="0" err="1" smtClean="0">
                <a:latin typeface="Courier New" pitchFamily="49" charset="0"/>
                <a:ea typeface="+mj-ea"/>
                <a:cs typeface="Courier New" pitchFamily="49" charset="0"/>
              </a:rPr>
              <a:t>summaryBy</a:t>
            </a:r>
            <a:r>
              <a:rPr lang="en-US" sz="1400" dirty="0" smtClean="0">
                <a:latin typeface="Courier New" pitchFamily="49" charset="0"/>
                <a:ea typeface="+mj-ea"/>
                <a:cs typeface="Courier New" pitchFamily="49" charset="0"/>
              </a:rPr>
              <a:t>(mpg + wt ~ </a:t>
            </a:r>
            <a:r>
              <a:rPr lang="en-US" sz="1400" dirty="0" err="1" smtClean="0">
                <a:latin typeface="Courier New" pitchFamily="49" charset="0"/>
                <a:ea typeface="+mj-ea"/>
                <a:cs typeface="Courier New" pitchFamily="49" charset="0"/>
              </a:rPr>
              <a:t>cyl</a:t>
            </a:r>
            <a:r>
              <a:rPr lang="en-US" sz="1400" dirty="0" smtClean="0">
                <a:latin typeface="Courier New" pitchFamily="49" charset="0"/>
                <a:ea typeface="+mj-ea"/>
                <a:cs typeface="Courier New" pitchFamily="49" charset="0"/>
              </a:rPr>
              <a:t> + </a:t>
            </a:r>
            <a:r>
              <a:rPr lang="en-US" sz="1400" dirty="0" err="1" smtClean="0">
                <a:latin typeface="Courier New" pitchFamily="49" charset="0"/>
                <a:ea typeface="+mj-ea"/>
                <a:cs typeface="Courier New" pitchFamily="49" charset="0"/>
              </a:rPr>
              <a:t>vs</a:t>
            </a:r>
            <a:r>
              <a:rPr lang="en-US" sz="1400" dirty="0" smtClean="0">
                <a:latin typeface="Courier New" pitchFamily="49" charset="0"/>
                <a:ea typeface="+mj-ea"/>
                <a:cs typeface="Courier New" pitchFamily="49" charset="0"/>
              </a:rPr>
              <a:t>, data = </a:t>
            </a:r>
            <a:r>
              <a:rPr lang="en-US" sz="1400" dirty="0" err="1" smtClean="0">
                <a:latin typeface="Courier New" pitchFamily="49" charset="0"/>
                <a:ea typeface="+mj-ea"/>
                <a:cs typeface="Courier New" pitchFamily="49" charset="0"/>
              </a:rPr>
              <a:t>mtcars</a:t>
            </a:r>
            <a:r>
              <a:rPr lang="en-US" sz="1400" dirty="0" smtClean="0">
                <a:latin typeface="Courier New" pitchFamily="49" charset="0"/>
                <a:ea typeface="+mj-ea"/>
                <a:cs typeface="Courier New" pitchFamily="49" charset="0"/>
              </a:rPr>
              <a:t>, FUN = function(x) { c(m = mean(x), s = </a:t>
            </a:r>
            <a:r>
              <a:rPr lang="en-US" sz="1400" dirty="0" err="1" smtClean="0">
                <a:latin typeface="Courier New" pitchFamily="49" charset="0"/>
                <a:ea typeface="+mj-ea"/>
                <a:cs typeface="Courier New" pitchFamily="49" charset="0"/>
              </a:rPr>
              <a:t>sd</a:t>
            </a:r>
            <a:r>
              <a:rPr lang="en-US" sz="1400" dirty="0" smtClean="0">
                <a:latin typeface="Courier New" pitchFamily="49" charset="0"/>
                <a:ea typeface="+mj-ea"/>
                <a:cs typeface="Courier New" pitchFamily="49" charset="0"/>
              </a:rPr>
              <a:t>(x)) } )</a:t>
            </a:r>
            <a:endParaRPr lang="tr-TR" sz="1400" dirty="0" smtClean="0">
              <a:latin typeface="Courier New" pitchFamily="49" charset="0"/>
              <a:ea typeface="+mj-ea"/>
              <a:cs typeface="Courier New" pitchFamily="49" charset="0"/>
            </a:endParaRPr>
          </a:p>
          <a:p>
            <a:pPr>
              <a:buNone/>
            </a:pPr>
            <a:endParaRPr lang="en-US" sz="1400" dirty="0" smtClean="0">
              <a:latin typeface="Courier New" pitchFamily="49" charset="0"/>
              <a:ea typeface="+mj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764704"/>
            <a:ext cx="8676456" cy="1066800"/>
          </a:xfrm>
        </p:spPr>
        <p:txBody>
          <a:bodyPr>
            <a:noAutofit/>
          </a:bodyPr>
          <a:lstStyle/>
          <a:p>
            <a:r>
              <a:rPr lang="tr-TR" dirty="0" err="1" smtClean="0"/>
              <a:t>Summarize</a:t>
            </a:r>
            <a:endParaRPr lang="tr-TR" dirty="0" smtClean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23528" y="1772816"/>
            <a:ext cx="8820472" cy="47260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400" dirty="0" err="1" smtClean="0">
                <a:latin typeface="Courier New" pitchFamily="49" charset="0"/>
                <a:ea typeface="+mj-ea"/>
                <a:cs typeface="Courier New" pitchFamily="49" charset="0"/>
              </a:rPr>
              <a:t>boundary</a:t>
            </a:r>
            <a:r>
              <a:rPr lang="tr-TR" sz="1400" dirty="0" smtClean="0">
                <a:latin typeface="Courier New" pitchFamily="49" charset="0"/>
                <a:ea typeface="+mj-ea"/>
                <a:cs typeface="Courier New" pitchFamily="49" charset="0"/>
              </a:rPr>
              <a:t>&lt;- </a:t>
            </a:r>
            <a:r>
              <a:rPr lang="tr-TR" sz="1400" dirty="0" err="1" smtClean="0">
                <a:latin typeface="Courier New" pitchFamily="49" charset="0"/>
                <a:ea typeface="+mj-ea"/>
                <a:cs typeface="Courier New" pitchFamily="49" charset="0"/>
              </a:rPr>
              <a:t>function</a:t>
            </a:r>
            <a:r>
              <a:rPr lang="tr-TR" sz="1400" dirty="0" smtClean="0">
                <a:latin typeface="Courier New" pitchFamily="49" charset="0"/>
                <a:ea typeface="+mj-ea"/>
                <a:cs typeface="Courier New" pitchFamily="49" charset="0"/>
              </a:rPr>
              <a:t>(x) </a:t>
            </a:r>
          </a:p>
          <a:p>
            <a:pPr>
              <a:buNone/>
            </a:pPr>
            <a:r>
              <a:rPr lang="tr-TR" sz="1400" dirty="0" smtClean="0">
                <a:latin typeface="Courier New" pitchFamily="49" charset="0"/>
                <a:ea typeface="+mj-ea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tr-TR" sz="1400" dirty="0" err="1" smtClean="0">
                <a:latin typeface="Courier New" pitchFamily="49" charset="0"/>
                <a:ea typeface="+mj-ea"/>
                <a:cs typeface="Courier New" pitchFamily="49" charset="0"/>
              </a:rPr>
              <a:t>Pricetran</a:t>
            </a:r>
            <a:r>
              <a:rPr lang="tr-TR" sz="1400" dirty="0" smtClean="0">
                <a:latin typeface="Courier New" pitchFamily="49" charset="0"/>
                <a:ea typeface="+mj-ea"/>
                <a:cs typeface="Courier New" pitchFamily="49" charset="0"/>
              </a:rPr>
              <a:t>&lt;-</a:t>
            </a:r>
            <a:r>
              <a:rPr lang="tr-TR" sz="1400" dirty="0" err="1" smtClean="0">
                <a:latin typeface="Courier New" pitchFamily="49" charset="0"/>
                <a:ea typeface="+mj-ea"/>
                <a:cs typeface="Courier New" pitchFamily="49" charset="0"/>
              </a:rPr>
              <a:t>log</a:t>
            </a:r>
            <a:r>
              <a:rPr lang="tr-TR" sz="1400" dirty="0" smtClean="0">
                <a:latin typeface="Courier New" pitchFamily="49" charset="0"/>
                <a:ea typeface="+mj-ea"/>
                <a:cs typeface="Courier New" pitchFamily="49" charset="0"/>
              </a:rPr>
              <a:t>(x)</a:t>
            </a:r>
          </a:p>
          <a:p>
            <a:pPr>
              <a:buNone/>
            </a:pPr>
            <a:r>
              <a:rPr lang="tr-TR" sz="1400" dirty="0" err="1" smtClean="0">
                <a:latin typeface="Courier New" pitchFamily="49" charset="0"/>
                <a:ea typeface="+mj-ea"/>
                <a:cs typeface="Courier New" pitchFamily="49" charset="0"/>
              </a:rPr>
              <a:t>meantdata</a:t>
            </a:r>
            <a:r>
              <a:rPr lang="tr-TR" sz="1400" dirty="0" smtClean="0">
                <a:latin typeface="Courier New" pitchFamily="49" charset="0"/>
                <a:ea typeface="+mj-ea"/>
                <a:cs typeface="Courier New" pitchFamily="49" charset="0"/>
              </a:rPr>
              <a:t>&lt;-</a:t>
            </a:r>
            <a:r>
              <a:rPr lang="tr-TR" sz="1400" dirty="0" err="1" smtClean="0">
                <a:latin typeface="Courier New" pitchFamily="49" charset="0"/>
                <a:ea typeface="+mj-ea"/>
                <a:cs typeface="Courier New" pitchFamily="49" charset="0"/>
              </a:rPr>
              <a:t>mean</a:t>
            </a:r>
            <a:r>
              <a:rPr lang="tr-TR" sz="1400" dirty="0" smtClean="0">
                <a:latin typeface="Courier New" pitchFamily="49" charset="0"/>
                <a:ea typeface="+mj-ea"/>
                <a:cs typeface="Courier New" pitchFamily="49" charset="0"/>
              </a:rPr>
              <a:t>(</a:t>
            </a:r>
            <a:r>
              <a:rPr lang="tr-TR" sz="1400" dirty="0" err="1" smtClean="0">
                <a:latin typeface="Courier New" pitchFamily="49" charset="0"/>
                <a:ea typeface="+mj-ea"/>
                <a:cs typeface="Courier New" pitchFamily="49" charset="0"/>
              </a:rPr>
              <a:t>Pricetran</a:t>
            </a:r>
            <a:r>
              <a:rPr lang="tr-TR" sz="1400" dirty="0" smtClean="0">
                <a:latin typeface="Courier New" pitchFamily="49" charset="0"/>
                <a:ea typeface="+mj-ea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tr-TR" sz="1400" dirty="0" err="1" smtClean="0">
                <a:latin typeface="Courier New" pitchFamily="49" charset="0"/>
                <a:ea typeface="+mj-ea"/>
                <a:cs typeface="Courier New" pitchFamily="49" charset="0"/>
              </a:rPr>
              <a:t>stdtdata</a:t>
            </a:r>
            <a:r>
              <a:rPr lang="tr-TR" sz="1400" dirty="0" smtClean="0">
                <a:latin typeface="Courier New" pitchFamily="49" charset="0"/>
                <a:ea typeface="+mj-ea"/>
                <a:cs typeface="Courier New" pitchFamily="49" charset="0"/>
              </a:rPr>
              <a:t>&lt;-</a:t>
            </a:r>
            <a:r>
              <a:rPr lang="tr-TR" sz="1400" dirty="0" err="1" smtClean="0">
                <a:latin typeface="Courier New" pitchFamily="49" charset="0"/>
                <a:ea typeface="+mj-ea"/>
                <a:cs typeface="Courier New" pitchFamily="49" charset="0"/>
              </a:rPr>
              <a:t>sd</a:t>
            </a:r>
            <a:r>
              <a:rPr lang="tr-TR" sz="1400" dirty="0" smtClean="0">
                <a:latin typeface="Courier New" pitchFamily="49" charset="0"/>
                <a:ea typeface="+mj-ea"/>
                <a:cs typeface="Courier New" pitchFamily="49" charset="0"/>
              </a:rPr>
              <a:t>(</a:t>
            </a:r>
            <a:r>
              <a:rPr lang="tr-TR" sz="1400" dirty="0" err="1" smtClean="0">
                <a:latin typeface="Courier New" pitchFamily="49" charset="0"/>
                <a:ea typeface="+mj-ea"/>
                <a:cs typeface="Courier New" pitchFamily="49" charset="0"/>
              </a:rPr>
              <a:t>Pricetran</a:t>
            </a:r>
            <a:r>
              <a:rPr lang="tr-TR" sz="1400" dirty="0" smtClean="0">
                <a:latin typeface="Courier New" pitchFamily="49" charset="0"/>
                <a:ea typeface="+mj-ea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tr-TR" sz="1400" dirty="0" smtClean="0">
              <a:latin typeface="Courier New" pitchFamily="49" charset="0"/>
              <a:ea typeface="+mj-ea"/>
              <a:cs typeface="Courier New" pitchFamily="49" charset="0"/>
            </a:endParaRPr>
          </a:p>
          <a:p>
            <a:pPr>
              <a:buNone/>
            </a:pPr>
            <a:r>
              <a:rPr lang="tr-TR" sz="1400" dirty="0" err="1" smtClean="0">
                <a:latin typeface="Courier New" pitchFamily="49" charset="0"/>
                <a:ea typeface="+mj-ea"/>
                <a:cs typeface="Courier New" pitchFamily="49" charset="0"/>
              </a:rPr>
              <a:t>skw</a:t>
            </a:r>
            <a:r>
              <a:rPr lang="tr-TR" sz="1400" dirty="0" smtClean="0">
                <a:latin typeface="Courier New" pitchFamily="49" charset="0"/>
                <a:ea typeface="+mj-ea"/>
                <a:cs typeface="Courier New" pitchFamily="49" charset="0"/>
              </a:rPr>
              <a:t>&lt;-</a:t>
            </a:r>
            <a:r>
              <a:rPr lang="tr-TR" sz="1400" dirty="0" err="1" smtClean="0">
                <a:latin typeface="Courier New" pitchFamily="49" charset="0"/>
                <a:ea typeface="+mj-ea"/>
                <a:cs typeface="Courier New" pitchFamily="49" charset="0"/>
              </a:rPr>
              <a:t>skewness</a:t>
            </a:r>
            <a:r>
              <a:rPr lang="tr-TR" sz="1400" dirty="0" smtClean="0">
                <a:latin typeface="Courier New" pitchFamily="49" charset="0"/>
                <a:ea typeface="+mj-ea"/>
                <a:cs typeface="Courier New" pitchFamily="49" charset="0"/>
              </a:rPr>
              <a:t>(x)</a:t>
            </a:r>
          </a:p>
          <a:p>
            <a:pPr>
              <a:buNone/>
            </a:pPr>
            <a:r>
              <a:rPr lang="tr-TR" sz="1400" dirty="0" smtClean="0">
                <a:latin typeface="Courier New" pitchFamily="49" charset="0"/>
                <a:ea typeface="+mj-ea"/>
                <a:cs typeface="Courier New" pitchFamily="49" charset="0"/>
              </a:rPr>
              <a:t>kurt&lt;-</a:t>
            </a:r>
            <a:r>
              <a:rPr lang="tr-TR" sz="1400" dirty="0" err="1" smtClean="0">
                <a:latin typeface="Courier New" pitchFamily="49" charset="0"/>
                <a:ea typeface="+mj-ea"/>
                <a:cs typeface="Courier New" pitchFamily="49" charset="0"/>
              </a:rPr>
              <a:t>kurtosis</a:t>
            </a:r>
            <a:r>
              <a:rPr lang="tr-TR" sz="1400" dirty="0" smtClean="0">
                <a:latin typeface="Courier New" pitchFamily="49" charset="0"/>
                <a:ea typeface="+mj-ea"/>
                <a:cs typeface="Courier New" pitchFamily="49" charset="0"/>
              </a:rPr>
              <a:t>(x)</a:t>
            </a:r>
          </a:p>
          <a:p>
            <a:pPr>
              <a:buNone/>
            </a:pPr>
            <a:endParaRPr lang="tr-TR" sz="1400" dirty="0" smtClean="0">
              <a:latin typeface="Courier New" pitchFamily="49" charset="0"/>
              <a:ea typeface="+mj-ea"/>
              <a:cs typeface="Courier New" pitchFamily="49" charset="0"/>
            </a:endParaRPr>
          </a:p>
          <a:p>
            <a:pPr>
              <a:buNone/>
            </a:pPr>
            <a:r>
              <a:rPr lang="tr-TR" sz="1400" dirty="0" err="1" smtClean="0">
                <a:latin typeface="Courier New" pitchFamily="49" charset="0"/>
                <a:ea typeface="+mj-ea"/>
                <a:cs typeface="Courier New" pitchFamily="49" charset="0"/>
              </a:rPr>
              <a:t>UpB</a:t>
            </a:r>
            <a:r>
              <a:rPr lang="tr-TR" sz="1400" dirty="0" smtClean="0">
                <a:latin typeface="Courier New" pitchFamily="49" charset="0"/>
                <a:ea typeface="+mj-ea"/>
                <a:cs typeface="Courier New" pitchFamily="49" charset="0"/>
              </a:rPr>
              <a:t>_2_51&lt;-</a:t>
            </a:r>
            <a:r>
              <a:rPr lang="tr-TR" sz="1400" dirty="0" err="1" smtClean="0">
                <a:latin typeface="Courier New" pitchFamily="49" charset="0"/>
                <a:ea typeface="+mj-ea"/>
                <a:cs typeface="Courier New" pitchFamily="49" charset="0"/>
              </a:rPr>
              <a:t>exp</a:t>
            </a:r>
            <a:r>
              <a:rPr lang="tr-TR" sz="1400" dirty="0" smtClean="0">
                <a:latin typeface="Courier New" pitchFamily="49" charset="0"/>
                <a:ea typeface="+mj-ea"/>
                <a:cs typeface="Courier New" pitchFamily="49" charset="0"/>
              </a:rPr>
              <a:t>(</a:t>
            </a:r>
            <a:r>
              <a:rPr lang="tr-TR" sz="1400" dirty="0" err="1" smtClean="0">
                <a:latin typeface="Courier New" pitchFamily="49" charset="0"/>
                <a:ea typeface="+mj-ea"/>
                <a:cs typeface="Courier New" pitchFamily="49" charset="0"/>
              </a:rPr>
              <a:t>meantdata</a:t>
            </a:r>
            <a:r>
              <a:rPr lang="tr-TR" sz="1400" dirty="0" smtClean="0">
                <a:latin typeface="Courier New" pitchFamily="49" charset="0"/>
                <a:ea typeface="+mj-ea"/>
                <a:cs typeface="Courier New" pitchFamily="49" charset="0"/>
              </a:rPr>
              <a:t>+2.51*</a:t>
            </a:r>
            <a:r>
              <a:rPr lang="tr-TR" sz="1400" dirty="0" err="1" smtClean="0">
                <a:latin typeface="Courier New" pitchFamily="49" charset="0"/>
                <a:ea typeface="+mj-ea"/>
                <a:cs typeface="Courier New" pitchFamily="49" charset="0"/>
              </a:rPr>
              <a:t>stdtdata</a:t>
            </a:r>
            <a:r>
              <a:rPr lang="tr-TR" sz="1400" dirty="0" smtClean="0">
                <a:latin typeface="Courier New" pitchFamily="49" charset="0"/>
                <a:ea typeface="+mj-ea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tr-TR" sz="1400" dirty="0" err="1" smtClean="0">
                <a:latin typeface="Courier New" pitchFamily="49" charset="0"/>
                <a:ea typeface="+mj-ea"/>
                <a:cs typeface="Courier New" pitchFamily="49" charset="0"/>
              </a:rPr>
              <a:t>LoB</a:t>
            </a:r>
            <a:r>
              <a:rPr lang="tr-TR" sz="1400" dirty="0" smtClean="0">
                <a:latin typeface="Courier New" pitchFamily="49" charset="0"/>
                <a:ea typeface="+mj-ea"/>
                <a:cs typeface="Courier New" pitchFamily="49" charset="0"/>
              </a:rPr>
              <a:t>_2_51&lt;-</a:t>
            </a:r>
            <a:r>
              <a:rPr lang="tr-TR" sz="1400" dirty="0" err="1" smtClean="0">
                <a:latin typeface="Courier New" pitchFamily="49" charset="0"/>
                <a:ea typeface="+mj-ea"/>
                <a:cs typeface="Courier New" pitchFamily="49" charset="0"/>
              </a:rPr>
              <a:t>exp</a:t>
            </a:r>
            <a:r>
              <a:rPr lang="tr-TR" sz="1400" dirty="0" smtClean="0">
                <a:latin typeface="Courier New" pitchFamily="49" charset="0"/>
                <a:ea typeface="+mj-ea"/>
                <a:cs typeface="Courier New" pitchFamily="49" charset="0"/>
              </a:rPr>
              <a:t>(</a:t>
            </a:r>
            <a:r>
              <a:rPr lang="tr-TR" sz="1400" dirty="0" err="1" smtClean="0">
                <a:latin typeface="Courier New" pitchFamily="49" charset="0"/>
                <a:ea typeface="+mj-ea"/>
                <a:cs typeface="Courier New" pitchFamily="49" charset="0"/>
              </a:rPr>
              <a:t>meantdata</a:t>
            </a:r>
            <a:r>
              <a:rPr lang="tr-TR" sz="1400" dirty="0" smtClean="0">
                <a:latin typeface="Courier New" pitchFamily="49" charset="0"/>
                <a:ea typeface="+mj-ea"/>
                <a:cs typeface="Courier New" pitchFamily="49" charset="0"/>
              </a:rPr>
              <a:t>-2.51*</a:t>
            </a:r>
            <a:r>
              <a:rPr lang="tr-TR" sz="1400" dirty="0" err="1" smtClean="0">
                <a:latin typeface="Courier New" pitchFamily="49" charset="0"/>
                <a:ea typeface="+mj-ea"/>
                <a:cs typeface="Courier New" pitchFamily="49" charset="0"/>
              </a:rPr>
              <a:t>stdtdata</a:t>
            </a:r>
            <a:r>
              <a:rPr lang="tr-TR" sz="1400" dirty="0" smtClean="0">
                <a:latin typeface="Courier New" pitchFamily="49" charset="0"/>
                <a:ea typeface="+mj-ea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tr-TR" sz="1400" dirty="0" smtClean="0">
              <a:latin typeface="Courier New" pitchFamily="49" charset="0"/>
              <a:ea typeface="+mj-ea"/>
              <a:cs typeface="Courier New" pitchFamily="49" charset="0"/>
            </a:endParaRPr>
          </a:p>
          <a:p>
            <a:pPr>
              <a:buNone/>
            </a:pPr>
            <a:r>
              <a:rPr lang="tr-TR" sz="1400" dirty="0" err="1" smtClean="0">
                <a:latin typeface="Courier New" pitchFamily="49" charset="0"/>
                <a:ea typeface="+mj-ea"/>
                <a:cs typeface="Courier New" pitchFamily="49" charset="0"/>
              </a:rPr>
              <a:t>return</a:t>
            </a:r>
            <a:r>
              <a:rPr lang="tr-TR" sz="1400" dirty="0" smtClean="0">
                <a:latin typeface="Courier New" pitchFamily="49" charset="0"/>
                <a:ea typeface="+mj-ea"/>
                <a:cs typeface="Courier New" pitchFamily="49" charset="0"/>
              </a:rPr>
              <a:t>(c(</a:t>
            </a:r>
            <a:r>
              <a:rPr lang="tr-TR" sz="1400" dirty="0" err="1" smtClean="0">
                <a:latin typeface="Courier New" pitchFamily="49" charset="0"/>
                <a:ea typeface="+mj-ea"/>
                <a:cs typeface="Courier New" pitchFamily="49" charset="0"/>
              </a:rPr>
              <a:t>skw</a:t>
            </a:r>
            <a:r>
              <a:rPr lang="tr-TR" sz="1400" dirty="0" smtClean="0">
                <a:latin typeface="Courier New" pitchFamily="49" charset="0"/>
                <a:ea typeface="+mj-ea"/>
                <a:cs typeface="Courier New" pitchFamily="49" charset="0"/>
              </a:rPr>
              <a:t>,kurt,</a:t>
            </a:r>
            <a:r>
              <a:rPr lang="tr-TR" sz="1400" dirty="0" err="1" smtClean="0">
                <a:latin typeface="Courier New" pitchFamily="49" charset="0"/>
                <a:ea typeface="+mj-ea"/>
                <a:cs typeface="Courier New" pitchFamily="49" charset="0"/>
              </a:rPr>
              <a:t>LoB</a:t>
            </a:r>
            <a:r>
              <a:rPr lang="tr-TR" sz="1400" dirty="0" smtClean="0">
                <a:latin typeface="Courier New" pitchFamily="49" charset="0"/>
                <a:ea typeface="+mj-ea"/>
                <a:cs typeface="Courier New" pitchFamily="49" charset="0"/>
              </a:rPr>
              <a:t>_2_51,</a:t>
            </a:r>
            <a:r>
              <a:rPr lang="tr-TR" sz="1400" dirty="0" err="1" smtClean="0">
                <a:latin typeface="Courier New" pitchFamily="49" charset="0"/>
                <a:ea typeface="+mj-ea"/>
                <a:cs typeface="Courier New" pitchFamily="49" charset="0"/>
              </a:rPr>
              <a:t>UpB</a:t>
            </a:r>
            <a:r>
              <a:rPr lang="tr-TR" sz="1400" dirty="0" smtClean="0">
                <a:latin typeface="Courier New" pitchFamily="49" charset="0"/>
                <a:ea typeface="+mj-ea"/>
                <a:cs typeface="Courier New" pitchFamily="49" charset="0"/>
              </a:rPr>
              <a:t>_2_51)</a:t>
            </a:r>
          </a:p>
          <a:p>
            <a:pPr>
              <a:buNone/>
            </a:pPr>
            <a:r>
              <a:rPr lang="tr-TR" sz="1400" dirty="0" smtClean="0">
                <a:latin typeface="Courier New" pitchFamily="49" charset="0"/>
                <a:ea typeface="+mj-ea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tr-TR" sz="1400" dirty="0" smtClean="0">
              <a:latin typeface="Courier New" pitchFamily="49" charset="0"/>
              <a:ea typeface="+mj-ea"/>
              <a:cs typeface="Courier New" pitchFamily="49" charset="0"/>
            </a:endParaRPr>
          </a:p>
          <a:p>
            <a:pPr>
              <a:buNone/>
            </a:pPr>
            <a:r>
              <a:rPr lang="tr-TR" sz="1400" dirty="0" err="1" smtClean="0">
                <a:latin typeface="Courier New" pitchFamily="49" charset="0"/>
                <a:ea typeface="+mj-ea"/>
                <a:cs typeface="Courier New" pitchFamily="49" charset="0"/>
              </a:rPr>
              <a:t>smry</a:t>
            </a:r>
            <a:r>
              <a:rPr lang="tr-TR" sz="1400" dirty="0" smtClean="0">
                <a:latin typeface="Courier New" pitchFamily="49" charset="0"/>
                <a:ea typeface="+mj-ea"/>
                <a:cs typeface="Courier New" pitchFamily="49" charset="0"/>
              </a:rPr>
              <a:t> &lt;- </a:t>
            </a:r>
            <a:r>
              <a:rPr lang="tr-TR" sz="1400" dirty="0" err="1" smtClean="0">
                <a:latin typeface="Courier New" pitchFamily="49" charset="0"/>
                <a:ea typeface="+mj-ea"/>
                <a:cs typeface="Courier New" pitchFamily="49" charset="0"/>
              </a:rPr>
              <a:t>summaryBy</a:t>
            </a:r>
            <a:r>
              <a:rPr lang="tr-TR" sz="1400" dirty="0" smtClean="0">
                <a:latin typeface="Courier New" pitchFamily="49" charset="0"/>
                <a:ea typeface="+mj-ea"/>
                <a:cs typeface="Courier New" pitchFamily="49" charset="0"/>
              </a:rPr>
              <a:t>(</a:t>
            </a:r>
            <a:r>
              <a:rPr lang="tr-TR" sz="1400" dirty="0" err="1" smtClean="0">
                <a:latin typeface="Courier New" pitchFamily="49" charset="0"/>
                <a:ea typeface="+mj-ea"/>
                <a:cs typeface="Courier New" pitchFamily="49" charset="0"/>
              </a:rPr>
              <a:t>AmountSize</a:t>
            </a:r>
            <a:r>
              <a:rPr lang="tr-TR" sz="1400" dirty="0" smtClean="0">
                <a:latin typeface="Courier New" pitchFamily="49" charset="0"/>
                <a:ea typeface="+mj-ea"/>
                <a:cs typeface="Courier New" pitchFamily="49" charset="0"/>
              </a:rPr>
              <a:t>~</a:t>
            </a:r>
            <a:r>
              <a:rPr lang="tr-TR" sz="1400" dirty="0" err="1" smtClean="0">
                <a:latin typeface="Courier New" pitchFamily="49" charset="0"/>
                <a:ea typeface="+mj-ea"/>
                <a:cs typeface="Courier New" pitchFamily="49" charset="0"/>
              </a:rPr>
              <a:t>CityID</a:t>
            </a:r>
            <a:r>
              <a:rPr lang="tr-TR" sz="1400" dirty="0" smtClean="0">
                <a:latin typeface="Courier New" pitchFamily="49" charset="0"/>
                <a:ea typeface="+mj-ea"/>
                <a:cs typeface="Courier New" pitchFamily="49" charset="0"/>
              </a:rPr>
              <a:t>+</a:t>
            </a:r>
            <a:r>
              <a:rPr lang="tr-TR" sz="1400" dirty="0" err="1" smtClean="0">
                <a:latin typeface="Courier New" pitchFamily="49" charset="0"/>
                <a:ea typeface="+mj-ea"/>
                <a:cs typeface="Courier New" pitchFamily="49" charset="0"/>
              </a:rPr>
              <a:t>CityName</a:t>
            </a:r>
            <a:r>
              <a:rPr lang="tr-TR" sz="1400" dirty="0" smtClean="0">
                <a:latin typeface="Courier New" pitchFamily="49" charset="0"/>
                <a:ea typeface="+mj-ea"/>
                <a:cs typeface="Courier New" pitchFamily="49" charset="0"/>
              </a:rPr>
              <a:t>+</a:t>
            </a:r>
            <a:r>
              <a:rPr lang="tr-TR" sz="1400" dirty="0" err="1" smtClean="0">
                <a:latin typeface="Courier New" pitchFamily="49" charset="0"/>
                <a:ea typeface="+mj-ea"/>
                <a:cs typeface="Courier New" pitchFamily="49" charset="0"/>
              </a:rPr>
              <a:t>CountyID</a:t>
            </a:r>
            <a:r>
              <a:rPr lang="tr-TR" sz="1400" dirty="0" smtClean="0">
                <a:latin typeface="Courier New" pitchFamily="49" charset="0"/>
                <a:ea typeface="+mj-ea"/>
                <a:cs typeface="Courier New" pitchFamily="49" charset="0"/>
              </a:rPr>
              <a:t>+</a:t>
            </a:r>
            <a:r>
              <a:rPr lang="tr-TR" sz="1400" dirty="0" err="1" smtClean="0">
                <a:latin typeface="Courier New" pitchFamily="49" charset="0"/>
                <a:ea typeface="+mj-ea"/>
                <a:cs typeface="Courier New" pitchFamily="49" charset="0"/>
              </a:rPr>
              <a:t>CountyName</a:t>
            </a:r>
            <a:r>
              <a:rPr lang="tr-TR" sz="1400" dirty="0" smtClean="0">
                <a:latin typeface="Courier New" pitchFamily="49" charset="0"/>
                <a:ea typeface="+mj-ea"/>
                <a:cs typeface="Courier New" pitchFamily="49" charset="0"/>
              </a:rPr>
              <a:t>+</a:t>
            </a:r>
            <a:r>
              <a:rPr lang="tr-TR" sz="1400" dirty="0" err="1" smtClean="0">
                <a:latin typeface="Courier New" pitchFamily="49" charset="0"/>
                <a:ea typeface="+mj-ea"/>
                <a:cs typeface="Courier New" pitchFamily="49" charset="0"/>
              </a:rPr>
              <a:t>ActivityTypeID</a:t>
            </a:r>
            <a:r>
              <a:rPr lang="tr-TR" sz="1400" dirty="0" smtClean="0">
                <a:latin typeface="Courier New" pitchFamily="49" charset="0"/>
                <a:ea typeface="+mj-ea"/>
                <a:cs typeface="Courier New" pitchFamily="49" charset="0"/>
              </a:rPr>
              <a:t>+</a:t>
            </a:r>
            <a:r>
              <a:rPr lang="tr-TR" sz="1400" dirty="0" err="1" smtClean="0">
                <a:latin typeface="Courier New" pitchFamily="49" charset="0"/>
                <a:ea typeface="+mj-ea"/>
                <a:cs typeface="Courier New" pitchFamily="49" charset="0"/>
              </a:rPr>
              <a:t>ActivityType</a:t>
            </a:r>
            <a:r>
              <a:rPr lang="tr-TR" sz="1400" dirty="0" smtClean="0">
                <a:latin typeface="Courier New" pitchFamily="49" charset="0"/>
                <a:ea typeface="+mj-ea"/>
                <a:cs typeface="Courier New" pitchFamily="49" charset="0"/>
              </a:rPr>
              <a:t>+</a:t>
            </a:r>
            <a:r>
              <a:rPr lang="tr-TR" sz="1400" dirty="0" err="1" smtClean="0">
                <a:latin typeface="Courier New" pitchFamily="49" charset="0"/>
                <a:ea typeface="+mj-ea"/>
                <a:cs typeface="Courier New" pitchFamily="49" charset="0"/>
              </a:rPr>
              <a:t>PropertySubTypeName</a:t>
            </a:r>
            <a:r>
              <a:rPr lang="tr-TR" sz="1400" dirty="0" smtClean="0">
                <a:latin typeface="Courier New" pitchFamily="49" charset="0"/>
                <a:ea typeface="+mj-ea"/>
                <a:cs typeface="Courier New" pitchFamily="49" charset="0"/>
              </a:rPr>
              <a:t>, FUN=</a:t>
            </a:r>
            <a:r>
              <a:rPr lang="tr-TR" sz="1400" dirty="0" err="1" smtClean="0">
                <a:latin typeface="Courier New" pitchFamily="49" charset="0"/>
                <a:ea typeface="+mj-ea"/>
                <a:cs typeface="Courier New" pitchFamily="49" charset="0"/>
              </a:rPr>
              <a:t>boundary</a:t>
            </a:r>
            <a:r>
              <a:rPr lang="tr-TR" sz="1400" dirty="0" smtClean="0">
                <a:latin typeface="Courier New" pitchFamily="49" charset="0"/>
                <a:ea typeface="+mj-ea"/>
                <a:cs typeface="Courier New" pitchFamily="49" charset="0"/>
              </a:rPr>
              <a:t>, data=data)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764704"/>
            <a:ext cx="8676456" cy="1066800"/>
          </a:xfrm>
        </p:spPr>
        <p:txBody>
          <a:bodyPr>
            <a:noAutofit/>
          </a:bodyPr>
          <a:lstStyle/>
          <a:p>
            <a:r>
              <a:rPr lang="en-US" dirty="0" smtClean="0"/>
              <a:t>Applications</a:t>
            </a:r>
            <a:endParaRPr lang="tr-TR" dirty="0" smtClean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23528" y="1916832"/>
            <a:ext cx="8568952" cy="4726063"/>
          </a:xfrm>
        </p:spPr>
        <p:txBody>
          <a:bodyPr>
            <a:noAutofit/>
          </a:bodyPr>
          <a:lstStyle/>
          <a:p>
            <a:endParaRPr lang="en-US" sz="1800" b="1" dirty="0" smtClean="0">
              <a:latin typeface="Calibri" pitchFamily="34" charset="0"/>
              <a:ea typeface="+mj-ea"/>
              <a:cs typeface="Calibri" pitchFamily="34" charset="0"/>
            </a:endParaRPr>
          </a:p>
          <a:p>
            <a:r>
              <a:rPr lang="en-US" sz="2400" b="1" i="1" dirty="0" smtClean="0">
                <a:latin typeface="Calibri" pitchFamily="34" charset="0"/>
                <a:ea typeface="+mj-ea"/>
                <a:cs typeface="Calibri" pitchFamily="34" charset="0"/>
              </a:rPr>
              <a:t>Correlation &amp; Regression Analysis</a:t>
            </a:r>
            <a:endParaRPr lang="tr-TR" sz="2400" b="1" i="1" dirty="0" smtClean="0">
              <a:latin typeface="Calibri" pitchFamily="34" charset="0"/>
              <a:ea typeface="+mj-ea"/>
              <a:cs typeface="Calibri" pitchFamily="34" charset="0"/>
            </a:endParaRPr>
          </a:p>
          <a:p>
            <a:pPr>
              <a:buNone/>
            </a:pPr>
            <a:endParaRPr lang="en-US" sz="2400" b="1" i="1" dirty="0" smtClean="0">
              <a:latin typeface="Calibri" pitchFamily="34" charset="0"/>
              <a:ea typeface="+mj-ea"/>
              <a:cs typeface="Calibri" pitchFamily="34" charset="0"/>
            </a:endParaRPr>
          </a:p>
          <a:p>
            <a:r>
              <a:rPr lang="en-US" sz="2400" b="1" i="1" dirty="0" smtClean="0">
                <a:latin typeface="Calibri" pitchFamily="34" charset="0"/>
                <a:ea typeface="+mj-ea"/>
                <a:cs typeface="Calibri" pitchFamily="34" charset="0"/>
              </a:rPr>
              <a:t>Clustering</a:t>
            </a:r>
            <a:endParaRPr lang="tr-TR" sz="2400" b="1" i="1" dirty="0" smtClean="0">
              <a:latin typeface="Calibri" pitchFamily="34" charset="0"/>
              <a:ea typeface="+mj-ea"/>
              <a:cs typeface="Calibri" pitchFamily="34" charset="0"/>
            </a:endParaRPr>
          </a:p>
          <a:p>
            <a:pPr>
              <a:buNone/>
            </a:pPr>
            <a:endParaRPr lang="en-US" sz="2400" b="1" i="1" dirty="0" smtClean="0">
              <a:latin typeface="Calibri" pitchFamily="34" charset="0"/>
              <a:ea typeface="+mj-ea"/>
              <a:cs typeface="Calibri" pitchFamily="34" charset="0"/>
            </a:endParaRPr>
          </a:p>
          <a:p>
            <a:r>
              <a:rPr lang="en-US" sz="2400" b="1" i="1" dirty="0" smtClean="0">
                <a:latin typeface="Calibri" pitchFamily="34" charset="0"/>
                <a:ea typeface="+mj-ea"/>
                <a:cs typeface="Calibri" pitchFamily="34" charset="0"/>
              </a:rPr>
              <a:t>Time Series Analysis</a:t>
            </a:r>
            <a:endParaRPr lang="tr-TR" sz="2400" b="1" i="1" dirty="0" smtClean="0">
              <a:latin typeface="Calibri" pitchFamily="34" charset="0"/>
              <a:ea typeface="+mj-ea"/>
              <a:cs typeface="Calibri" pitchFamily="34" charset="0"/>
            </a:endParaRPr>
          </a:p>
          <a:p>
            <a:pPr>
              <a:buNone/>
            </a:pPr>
            <a:endParaRPr lang="en-US" sz="2400" b="1" i="1" dirty="0" smtClean="0">
              <a:latin typeface="Calibri" pitchFamily="34" charset="0"/>
              <a:ea typeface="+mj-ea"/>
              <a:cs typeface="Calibri" pitchFamily="34" charset="0"/>
            </a:endParaRPr>
          </a:p>
          <a:p>
            <a:r>
              <a:rPr lang="tr-TR" sz="2400" b="1" i="1" dirty="0" err="1" smtClean="0">
                <a:latin typeface="Calibri" pitchFamily="34" charset="0"/>
                <a:ea typeface="+mj-ea"/>
                <a:cs typeface="Calibri" pitchFamily="34" charset="0"/>
              </a:rPr>
              <a:t>Parametric</a:t>
            </a:r>
            <a:r>
              <a:rPr lang="tr-TR" sz="2400" b="1" i="1" dirty="0" smtClean="0">
                <a:latin typeface="Calibri" pitchFamily="34" charset="0"/>
                <a:ea typeface="+mj-ea"/>
                <a:cs typeface="Calibri" pitchFamily="34" charset="0"/>
              </a:rPr>
              <a:t> / </a:t>
            </a:r>
            <a:r>
              <a:rPr lang="tr-TR" sz="2400" b="1" i="1" dirty="0" err="1" smtClean="0">
                <a:latin typeface="Calibri" pitchFamily="34" charset="0"/>
                <a:ea typeface="+mj-ea"/>
                <a:cs typeface="Calibri" pitchFamily="34" charset="0"/>
              </a:rPr>
              <a:t>Non-Parametric</a:t>
            </a:r>
            <a:r>
              <a:rPr lang="tr-TR" sz="2400" b="1" i="1" dirty="0" smtClean="0">
                <a:latin typeface="Calibri" pitchFamily="34" charset="0"/>
                <a:ea typeface="+mj-ea"/>
                <a:cs typeface="Calibri" pitchFamily="34" charset="0"/>
              </a:rPr>
              <a:t> Analysis</a:t>
            </a:r>
            <a:endParaRPr lang="en-US" sz="2400" b="1" i="1" dirty="0" smtClean="0">
              <a:latin typeface="Calibri" pitchFamily="34" charset="0"/>
              <a:ea typeface="+mj-ea"/>
              <a:cs typeface="Calibri" pitchFamily="34" charset="0"/>
            </a:endParaRPr>
          </a:p>
          <a:p>
            <a:endParaRPr lang="tr-TR" sz="1800" b="1" dirty="0" smtClean="0">
              <a:latin typeface="Calibri" pitchFamily="34" charset="0"/>
              <a:ea typeface="+mj-ea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tr-TR" dirty="0" err="1" smtClean="0"/>
              <a:t>The</a:t>
            </a:r>
            <a:r>
              <a:rPr lang="tr-TR" dirty="0" smtClean="0"/>
              <a:t> 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919380" y="1727272"/>
            <a:ext cx="7272808" cy="47260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R is a statistical computer program made available through the Internet</a:t>
            </a:r>
            <a:r>
              <a:rPr lang="tr-T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under the General Public License (GPL). </a:t>
            </a:r>
            <a:endParaRPr lang="tr-TR" sz="2400" dirty="0" smtClean="0">
              <a:latin typeface="Calibri" pitchFamily="34" charset="0"/>
              <a:cs typeface="Calibri" pitchFamily="34" charset="0"/>
            </a:endParaRPr>
          </a:p>
          <a:p>
            <a:endParaRPr lang="tr-TR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That is, it is supplied with a l</a:t>
            </a:r>
            <a:r>
              <a:rPr lang="tr-TR" sz="24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cense that allows you to use it freely, distribute it, or even sell it, as long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asthe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receiver has the same rights and the source code is freely available.</a:t>
            </a:r>
            <a:endParaRPr lang="tr-TR" sz="2400" dirty="0" smtClean="0">
              <a:latin typeface="Calibri" pitchFamily="34" charset="0"/>
              <a:cs typeface="Calibri" pitchFamily="34" charset="0"/>
            </a:endParaRPr>
          </a:p>
          <a:p>
            <a:endParaRPr lang="tr-TR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R provides an environment in which you can perform statistical analysis</a:t>
            </a:r>
            <a:r>
              <a:rPr lang="tr-T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and produce graphics. </a:t>
            </a:r>
            <a:endParaRPr lang="tr-TR" sz="2400" dirty="0" smtClean="0">
              <a:latin typeface="Calibri" pitchFamily="34" charset="0"/>
              <a:cs typeface="Calibri" pitchFamily="34" charset="0"/>
            </a:endParaRPr>
          </a:p>
          <a:p>
            <a:endParaRPr lang="tr-TR" sz="2400" dirty="0" smtClean="0">
              <a:latin typeface="Calibri" pitchFamily="34" charset="0"/>
              <a:cs typeface="Calibri" pitchFamily="34" charset="0"/>
            </a:endParaRPr>
          </a:p>
          <a:p>
            <a:endParaRPr lang="tr-TR" sz="2400" dirty="0" smtClean="0">
              <a:latin typeface="Calibri" pitchFamily="34" charset="0"/>
              <a:cs typeface="Calibri" pitchFamily="34" charset="0"/>
            </a:endParaRPr>
          </a:p>
          <a:p>
            <a:endParaRPr lang="tr-TR" sz="2400" dirty="0" smtClean="0"/>
          </a:p>
          <a:p>
            <a:endParaRPr lang="tr-TR" sz="2400" dirty="0"/>
          </a:p>
        </p:txBody>
      </p:sp>
      <p:sp>
        <p:nvSpPr>
          <p:cNvPr id="4" name="2 İçerik Yer Tutucusu"/>
          <p:cNvSpPr txBox="1">
            <a:spLocks/>
          </p:cNvSpPr>
          <p:nvPr/>
        </p:nvSpPr>
        <p:spPr>
          <a:xfrm>
            <a:off x="4499992" y="2060848"/>
            <a:ext cx="4427984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tr-TR" dirty="0" err="1" smtClean="0"/>
              <a:t>The</a:t>
            </a:r>
            <a:r>
              <a:rPr lang="tr-TR" dirty="0" smtClean="0"/>
              <a:t> 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919380" y="1727272"/>
            <a:ext cx="7272808" cy="4726063"/>
          </a:xfrm>
        </p:spPr>
        <p:txBody>
          <a:bodyPr>
            <a:normAutofit fontScale="92500" lnSpcReduction="20000"/>
          </a:bodyPr>
          <a:lstStyle/>
          <a:p>
            <a:pPr algn="ctr"/>
            <a:endParaRPr lang="tr-TR" sz="2400" dirty="0" smtClean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tr-TR" dirty="0" smtClean="0">
                <a:latin typeface="Calibri" pitchFamily="34" charset="0"/>
                <a:cs typeface="Calibri" pitchFamily="34" charset="0"/>
                <a:hlinkClick r:id="rId2"/>
              </a:rPr>
              <a:t>https://www.r-project.org/</a:t>
            </a:r>
            <a:endParaRPr lang="tr-TR" dirty="0" smtClean="0">
              <a:latin typeface="Calibri" pitchFamily="34" charset="0"/>
              <a:cs typeface="Calibri" pitchFamily="34" charset="0"/>
            </a:endParaRPr>
          </a:p>
          <a:p>
            <a:pPr algn="ctr"/>
            <a:endParaRPr lang="tr-TR" dirty="0" smtClean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tr-TR" dirty="0" smtClean="0">
                <a:latin typeface="Calibri" pitchFamily="34" charset="0"/>
                <a:cs typeface="Calibri" pitchFamily="34" charset="0"/>
                <a:hlinkClick r:id="rId3"/>
              </a:rPr>
              <a:t>https://cran.r-project.org/</a:t>
            </a:r>
            <a:endParaRPr lang="tr-TR" dirty="0" smtClean="0">
              <a:latin typeface="Calibri" pitchFamily="34" charset="0"/>
              <a:cs typeface="Calibri" pitchFamily="34" charset="0"/>
            </a:endParaRPr>
          </a:p>
          <a:p>
            <a:pPr algn="ctr"/>
            <a:endParaRPr lang="tr-TR" dirty="0" smtClean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tr-TR" dirty="0" smtClean="0">
                <a:latin typeface="Calibri" pitchFamily="34" charset="0"/>
                <a:cs typeface="Calibri" pitchFamily="34" charset="0"/>
                <a:hlinkClick r:id="rId4"/>
              </a:rPr>
              <a:t>https://www.rstudio.com/</a:t>
            </a:r>
            <a:endParaRPr lang="tr-TR" dirty="0" smtClean="0">
              <a:latin typeface="Calibri" pitchFamily="34" charset="0"/>
              <a:cs typeface="Calibri" pitchFamily="34" charset="0"/>
            </a:endParaRPr>
          </a:p>
          <a:p>
            <a:pPr algn="ctr"/>
            <a:endParaRPr lang="tr-TR" dirty="0" smtClean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tr-TR" dirty="0" smtClean="0">
                <a:latin typeface="Calibri" pitchFamily="34" charset="0"/>
                <a:cs typeface="Calibri" pitchFamily="34" charset="0"/>
                <a:hlinkClick r:id="rId5"/>
              </a:rPr>
              <a:t>https://journal.r-project.org/</a:t>
            </a:r>
            <a:endParaRPr lang="tr-TR" dirty="0" smtClean="0">
              <a:latin typeface="Calibri" pitchFamily="34" charset="0"/>
              <a:cs typeface="Calibri" pitchFamily="34" charset="0"/>
            </a:endParaRPr>
          </a:p>
          <a:p>
            <a:pPr algn="ctr"/>
            <a:endParaRPr lang="tr-TR" dirty="0" smtClean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tr-TR" dirty="0" smtClean="0">
                <a:latin typeface="Calibri" pitchFamily="34" charset="0"/>
                <a:cs typeface="Calibri" pitchFamily="34" charset="0"/>
                <a:hlinkClick r:id="rId6"/>
              </a:rPr>
              <a:t>http://www.inside-r.org/</a:t>
            </a:r>
            <a:endParaRPr lang="tr-TR" dirty="0" smtClean="0">
              <a:latin typeface="Calibri" pitchFamily="34" charset="0"/>
              <a:cs typeface="Calibri" pitchFamily="34" charset="0"/>
            </a:endParaRPr>
          </a:p>
          <a:p>
            <a:pPr algn="ctr"/>
            <a:endParaRPr lang="tr-TR" dirty="0" smtClean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tr-TR" dirty="0" smtClean="0">
                <a:latin typeface="Calibri" pitchFamily="34" charset="0"/>
                <a:cs typeface="Calibri" pitchFamily="34" charset="0"/>
                <a:hlinkClick r:id="rId7"/>
              </a:rPr>
              <a:t>http://www.r-</a:t>
            </a:r>
            <a:r>
              <a:rPr lang="tr-TR" dirty="0" err="1" smtClean="0">
                <a:latin typeface="Calibri" pitchFamily="34" charset="0"/>
                <a:cs typeface="Calibri" pitchFamily="34" charset="0"/>
                <a:hlinkClick r:id="rId7"/>
              </a:rPr>
              <a:t>bloggers</a:t>
            </a:r>
            <a:r>
              <a:rPr lang="tr-TR" dirty="0" smtClean="0">
                <a:latin typeface="Calibri" pitchFamily="34" charset="0"/>
                <a:cs typeface="Calibri" pitchFamily="34" charset="0"/>
                <a:hlinkClick r:id="rId7"/>
              </a:rPr>
              <a:t>.com/</a:t>
            </a:r>
            <a:endParaRPr lang="tr-TR" dirty="0" smtClean="0">
              <a:latin typeface="Calibri" pitchFamily="34" charset="0"/>
              <a:cs typeface="Calibri" pitchFamily="34" charset="0"/>
            </a:endParaRPr>
          </a:p>
          <a:p>
            <a:pPr algn="ctr"/>
            <a:endParaRPr lang="tr-TR" dirty="0" smtClean="0">
              <a:latin typeface="Calibri" pitchFamily="34" charset="0"/>
              <a:cs typeface="Calibri" pitchFamily="34" charset="0"/>
            </a:endParaRPr>
          </a:p>
          <a:p>
            <a:pPr algn="ctr"/>
            <a:endParaRPr lang="tr-TR" dirty="0" smtClean="0">
              <a:latin typeface="Calibri" pitchFamily="34" charset="0"/>
              <a:cs typeface="Calibri" pitchFamily="34" charset="0"/>
            </a:endParaRPr>
          </a:p>
          <a:p>
            <a:pPr algn="ctr"/>
            <a:endParaRPr lang="tr-TR" dirty="0" smtClean="0">
              <a:latin typeface="Calibri" pitchFamily="34" charset="0"/>
              <a:cs typeface="Calibri" pitchFamily="34" charset="0"/>
            </a:endParaRPr>
          </a:p>
          <a:p>
            <a:pPr algn="ctr"/>
            <a:endParaRPr lang="tr-TR" dirty="0"/>
          </a:p>
        </p:txBody>
      </p:sp>
      <p:sp>
        <p:nvSpPr>
          <p:cNvPr id="4" name="2 İçerik Yer Tutucusu"/>
          <p:cNvSpPr txBox="1">
            <a:spLocks/>
          </p:cNvSpPr>
          <p:nvPr/>
        </p:nvSpPr>
        <p:spPr>
          <a:xfrm>
            <a:off x="3563888" y="1700808"/>
            <a:ext cx="4427984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tr-TR" dirty="0" err="1" smtClean="0"/>
              <a:t>Vectors</a:t>
            </a:r>
            <a:r>
              <a:rPr lang="tr-TR" dirty="0" smtClean="0"/>
              <a:t> &amp; </a:t>
            </a:r>
            <a:r>
              <a:rPr lang="tr-TR" dirty="0" err="1" smtClean="0"/>
              <a:t>Matrix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39552" y="1628800"/>
            <a:ext cx="8208912" cy="4726063"/>
          </a:xfrm>
        </p:spPr>
        <p:txBody>
          <a:bodyPr>
            <a:noAutofit/>
          </a:bodyPr>
          <a:lstStyle/>
          <a:p>
            <a:endParaRPr lang="tr-TR" sz="16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One of the simplest possible tasks in R is to enter an arithmetic expression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and receive a result. </a:t>
            </a:r>
            <a:endParaRPr lang="tr-TR" sz="2000" dirty="0" smtClean="0">
              <a:latin typeface="Calibri" pitchFamily="34" charset="0"/>
              <a:cs typeface="Calibri" pitchFamily="34" charset="0"/>
            </a:endParaRP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2 + 2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[1] 4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exp(-2)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[1] 0.1353353</a:t>
            </a:r>
            <a:endParaRPr lang="tr-TR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tr-TR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&gt; x &lt;- 2</a:t>
            </a:r>
          </a:p>
          <a:p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[1] 2</a:t>
            </a:r>
          </a:p>
          <a:p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&gt; x + x</a:t>
            </a:r>
          </a:p>
          <a:p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[1] 4</a:t>
            </a:r>
          </a:p>
          <a:p>
            <a:endParaRPr lang="tr-TR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2 İçerik Yer Tutucusu"/>
          <p:cNvSpPr txBox="1">
            <a:spLocks/>
          </p:cNvSpPr>
          <p:nvPr/>
        </p:nvSpPr>
        <p:spPr>
          <a:xfrm>
            <a:off x="3563888" y="1700808"/>
            <a:ext cx="4427984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tr-TR" dirty="0" err="1" smtClean="0"/>
              <a:t>Vectors</a:t>
            </a:r>
            <a:r>
              <a:rPr lang="tr-TR" dirty="0" smtClean="0"/>
              <a:t> &amp; </a:t>
            </a:r>
            <a:r>
              <a:rPr lang="tr-TR" dirty="0" err="1" smtClean="0"/>
              <a:t>Matrix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39552" y="1628800"/>
            <a:ext cx="8604448" cy="4726063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A data vector is simply an array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of numbers, and a vector variable can be constructed like this:</a:t>
            </a:r>
            <a:endParaRPr lang="tr-TR" sz="2000" dirty="0" smtClean="0">
              <a:latin typeface="Calibri" pitchFamily="34" charset="0"/>
              <a:cs typeface="Calibri" pitchFamily="34" charset="0"/>
            </a:endParaRPr>
          </a:p>
          <a:p>
            <a:endParaRPr lang="tr-TR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weight &lt;- c(60, 72, 57, 90, 95, 72)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weight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[1] 60 72 57 90 95 72</a:t>
            </a:r>
            <a:endParaRPr lang="tr-TR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tr-TR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body mass index (BMI) is defined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for each person as the weight in kilograms divided by the square of the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height in meters. This could be calculated as follows:</a:t>
            </a:r>
            <a:endParaRPr lang="tr-TR" sz="2000" dirty="0" smtClean="0">
              <a:latin typeface="Calibri" pitchFamily="34" charset="0"/>
              <a:cs typeface="Calibri" pitchFamily="34" charset="0"/>
            </a:endParaRPr>
          </a:p>
          <a:p>
            <a:endParaRPr lang="tr-TR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height &lt;- c(1.75, 1.80, 1.65, 1.90, 1.74, 1.91)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bmi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&lt;- weight/height^2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bmi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[1] 19.59184 22.22222 20.93664 24.93075 31.37799 19.73630</a:t>
            </a: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2 İçerik Yer Tutucusu"/>
          <p:cNvSpPr txBox="1">
            <a:spLocks/>
          </p:cNvSpPr>
          <p:nvPr/>
        </p:nvSpPr>
        <p:spPr>
          <a:xfrm>
            <a:off x="3563888" y="1700808"/>
            <a:ext cx="4427984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tr-TR" dirty="0" err="1" smtClean="0"/>
              <a:t>Vectors</a:t>
            </a:r>
            <a:r>
              <a:rPr lang="tr-TR" dirty="0" smtClean="0"/>
              <a:t> &amp; </a:t>
            </a:r>
            <a:r>
              <a:rPr lang="tr-TR" dirty="0" err="1" smtClean="0"/>
              <a:t>Matrix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39552" y="1628800"/>
            <a:ext cx="8604448" cy="4726063"/>
          </a:xfrm>
        </p:spPr>
        <p:txBody>
          <a:bodyPr>
            <a:noAutofit/>
          </a:bodyPr>
          <a:lstStyle/>
          <a:p>
            <a:r>
              <a:rPr lang="tr-TR" sz="1800" dirty="0" err="1" smtClean="0">
                <a:latin typeface="Calibri" pitchFamily="34" charset="0"/>
                <a:cs typeface="Calibri" pitchFamily="34" charset="0"/>
              </a:rPr>
              <a:t>It’s</a:t>
            </a:r>
            <a:r>
              <a:rPr lang="tr-TR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800" dirty="0" err="1" smtClean="0">
                <a:latin typeface="Calibri" pitchFamily="34" charset="0"/>
                <a:cs typeface="Calibri" pitchFamily="34" charset="0"/>
              </a:rPr>
              <a:t>possible</a:t>
            </a:r>
            <a:r>
              <a:rPr lang="tr-TR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800" dirty="0" err="1" smtClean="0">
                <a:latin typeface="Calibri" pitchFamily="34" charset="0"/>
                <a:cs typeface="Calibri" pitchFamily="34" charset="0"/>
              </a:rPr>
              <a:t>to</a:t>
            </a:r>
            <a:r>
              <a:rPr lang="tr-TR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concatenate vectors of more than one element as in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x &lt;- c(1, 2, 3)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y &lt;- c(10, 20)</a:t>
            </a:r>
            <a:endParaRPr lang="tr-TR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 c(x, y, 5)</a:t>
            </a:r>
          </a:p>
          <a:p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[1] 1 2 3 10 20 5</a:t>
            </a:r>
            <a:endParaRPr lang="tr-TR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tr-TR" sz="1800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c(x, y, 5)</a:t>
            </a: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[1] 6</a:t>
            </a:r>
          </a:p>
          <a:p>
            <a:endParaRPr lang="tr-TR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It is also possible to assign names to the elements. This modifies the way</a:t>
            </a:r>
            <a:r>
              <a:rPr lang="tr-TR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the vector is printed and is often used for display purposes.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x &lt;- c(</a:t>
            </a: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=“</a:t>
            </a: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Olgun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tr-TR" sz="1800" dirty="0" err="1" smtClean="0">
                <a:latin typeface="Courier New" pitchFamily="49" charset="0"/>
                <a:cs typeface="Courier New" pitchFamily="49" charset="0"/>
              </a:rPr>
              <a:t>surname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=“</a:t>
            </a:r>
            <a:r>
              <a:rPr lang="tr-TR" sz="1800" dirty="0" err="1" smtClean="0">
                <a:latin typeface="Courier New" pitchFamily="49" charset="0"/>
                <a:cs typeface="Courier New" pitchFamily="49" charset="0"/>
              </a:rPr>
              <a:t>Aydin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tr-TR" sz="1800" dirty="0" err="1" smtClean="0">
                <a:latin typeface="Courier New" pitchFamily="49" charset="0"/>
                <a:cs typeface="Courier New" pitchFamily="49" charset="0"/>
              </a:rPr>
              <a:t>comp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=“</a:t>
            </a: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REIDIN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r-TR" sz="1800" dirty="0" err="1" smtClean="0">
                <a:latin typeface="Courier New" pitchFamily="49" charset="0"/>
                <a:cs typeface="Courier New" pitchFamily="49" charset="0"/>
              </a:rPr>
              <a:t>surname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r-TR" sz="1800" dirty="0" err="1" smtClean="0">
                <a:latin typeface="Courier New" pitchFamily="49" charset="0"/>
                <a:cs typeface="Courier New" pitchFamily="49" charset="0"/>
              </a:rPr>
              <a:t>comp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Olgun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 “</a:t>
            </a:r>
            <a:r>
              <a:rPr lang="tr-TR" sz="1800" dirty="0" err="1" smtClean="0">
                <a:latin typeface="Courier New" pitchFamily="49" charset="0"/>
                <a:cs typeface="Courier New" pitchFamily="49" charset="0"/>
              </a:rPr>
              <a:t>Aydin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 “</a:t>
            </a: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REIDIN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</a:t>
            </a:r>
          </a:p>
        </p:txBody>
      </p:sp>
      <p:sp>
        <p:nvSpPr>
          <p:cNvPr id="4" name="2 İçerik Yer Tutucusu"/>
          <p:cNvSpPr txBox="1">
            <a:spLocks/>
          </p:cNvSpPr>
          <p:nvPr/>
        </p:nvSpPr>
        <p:spPr>
          <a:xfrm>
            <a:off x="3563888" y="1700808"/>
            <a:ext cx="4427984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tr-TR" dirty="0" err="1" smtClean="0"/>
              <a:t>Vectors</a:t>
            </a:r>
            <a:r>
              <a:rPr lang="tr-TR" dirty="0" smtClean="0"/>
              <a:t> &amp; </a:t>
            </a:r>
            <a:r>
              <a:rPr lang="tr-TR" dirty="0" err="1" smtClean="0"/>
              <a:t>Matrix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39552" y="1628800"/>
            <a:ext cx="8604448" cy="4726063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The second function,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seq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(“sequence”), is used for equidistant series of</a:t>
            </a:r>
            <a:r>
              <a:rPr lang="tr-TR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numbers. Writing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(4,9)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[1] 4 5 6 7 8 9</a:t>
            </a: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tr-TR" sz="1800" dirty="0" smtClean="0">
                <a:latin typeface="Calibri" pitchFamily="34" charset="0"/>
                <a:cs typeface="Calibri" pitchFamily="34" charset="0"/>
              </a:rPr>
              <a:t>T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he integers from 4 to 9. If you want a sequence in jumps</a:t>
            </a:r>
            <a:r>
              <a:rPr lang="tr-TR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of 2, write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(4,10,2)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[1] 4 6 8 10</a:t>
            </a:r>
            <a:endParaRPr lang="tr-TR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tr-TR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The rep function is often used for things such as group codes: If it</a:t>
            </a:r>
            <a:r>
              <a:rPr lang="tr-TR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is known that the first 10 observations are men and the last 15 are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women,you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can use</a:t>
            </a:r>
            <a:endParaRPr lang="tr-TR" sz="1800" dirty="0" smtClean="0">
              <a:latin typeface="Calibri" pitchFamily="34" charset="0"/>
              <a:cs typeface="Calibri" pitchFamily="34" charset="0"/>
            </a:endParaRP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rep(1:2,c(10,15))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[1] 1 1 1 1 1 1 1 1 1 1 2 2 2 2 2 2 2 2 2 2 2 2 2 2 2</a:t>
            </a:r>
            <a:endParaRPr lang="tr-TR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tr-TR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tr-TR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2 İçerik Yer Tutucusu"/>
          <p:cNvSpPr txBox="1">
            <a:spLocks/>
          </p:cNvSpPr>
          <p:nvPr/>
        </p:nvSpPr>
        <p:spPr>
          <a:xfrm>
            <a:off x="3563888" y="1700808"/>
            <a:ext cx="4427984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tr-TR" dirty="0" err="1" smtClean="0"/>
              <a:t>Vectors</a:t>
            </a:r>
            <a:r>
              <a:rPr lang="tr-TR" dirty="0" smtClean="0"/>
              <a:t> &amp; </a:t>
            </a:r>
            <a:r>
              <a:rPr lang="tr-TR" dirty="0" err="1" smtClean="0"/>
              <a:t>Matrix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39552" y="1628800"/>
            <a:ext cx="8604448" cy="4726063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A convenient way to create matrices is to use the matrix function:</a:t>
            </a:r>
            <a:endParaRPr lang="tr-TR" sz="1800" dirty="0" smtClean="0">
              <a:latin typeface="Calibri" pitchFamily="34" charset="0"/>
              <a:cs typeface="Calibri" pitchFamily="34" charset="0"/>
            </a:endParaRPr>
          </a:p>
          <a:p>
            <a:endParaRPr lang="tr-TR" sz="1800" dirty="0" smtClean="0">
              <a:latin typeface="Calibri" pitchFamily="34" charset="0"/>
              <a:cs typeface="Calibri" pitchFamily="34" charset="0"/>
            </a:endParaRPr>
          </a:p>
          <a:p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a&lt;-matrix(1:9,3,3)</a:t>
            </a:r>
          </a:p>
          <a:p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&gt; a</a:t>
            </a:r>
          </a:p>
          <a:p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  [,1] [,2] [,3]</a:t>
            </a:r>
          </a:p>
          <a:p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[1,]    1    4    7</a:t>
            </a:r>
          </a:p>
          <a:p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[2,]    2    5    8</a:t>
            </a:r>
          </a:p>
          <a:p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[3,]    3    6    9</a:t>
            </a:r>
          </a:p>
          <a:p>
            <a:endParaRPr lang="tr-TR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tr-TR" sz="1800" dirty="0" err="1" smtClean="0">
                <a:latin typeface="Calibri" pitchFamily="34" charset="0"/>
                <a:cs typeface="Calibri" pitchFamily="34" charset="0"/>
              </a:rPr>
              <a:t>Product</a:t>
            </a:r>
            <a:r>
              <a:rPr lang="tr-TR" sz="1800" dirty="0" smtClean="0">
                <a:latin typeface="Calibri" pitchFamily="34" charset="0"/>
                <a:cs typeface="Calibri" pitchFamily="34" charset="0"/>
              </a:rPr>
              <a:t> a </a:t>
            </a:r>
            <a:r>
              <a:rPr lang="tr-TR" sz="1800" dirty="0" err="1" smtClean="0">
                <a:latin typeface="Calibri" pitchFamily="34" charset="0"/>
                <a:cs typeface="Calibri" pitchFamily="34" charset="0"/>
              </a:rPr>
              <a:t>with</a:t>
            </a:r>
            <a:r>
              <a:rPr lang="tr-TR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800" dirty="0" err="1" smtClean="0">
                <a:latin typeface="Calibri" pitchFamily="34" charset="0"/>
                <a:cs typeface="Calibri" pitchFamily="34" charset="0"/>
              </a:rPr>
              <a:t>its</a:t>
            </a:r>
            <a:r>
              <a:rPr lang="tr-TR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800" dirty="0" err="1" smtClean="0">
                <a:latin typeface="Calibri" pitchFamily="34" charset="0"/>
                <a:cs typeface="Calibri" pitchFamily="34" charset="0"/>
              </a:rPr>
              <a:t>transpose</a:t>
            </a:r>
            <a:endParaRPr lang="tr-TR" sz="1800" dirty="0" smtClean="0">
              <a:latin typeface="Calibri" pitchFamily="34" charset="0"/>
              <a:cs typeface="Calibri" pitchFamily="34" charset="0"/>
            </a:endParaRPr>
          </a:p>
          <a:p>
            <a:endParaRPr lang="tr-TR" sz="1800" dirty="0" smtClean="0">
              <a:latin typeface="Calibri" pitchFamily="34" charset="0"/>
              <a:cs typeface="Calibri" pitchFamily="34" charset="0"/>
            </a:endParaRPr>
          </a:p>
          <a:p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a%*%t(a)</a:t>
            </a:r>
          </a:p>
          <a:p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     [,1] [,2] [,3]</a:t>
            </a:r>
          </a:p>
          <a:p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[1,]   66   78   90</a:t>
            </a:r>
          </a:p>
          <a:p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[2,]   78   93  108</a:t>
            </a:r>
          </a:p>
          <a:p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[3,]   90  108  126</a:t>
            </a:r>
          </a:p>
          <a:p>
            <a:endParaRPr lang="tr-TR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tr-TR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tr-TR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2 İçerik Yer Tutucusu"/>
          <p:cNvSpPr txBox="1">
            <a:spLocks/>
          </p:cNvSpPr>
          <p:nvPr/>
        </p:nvSpPr>
        <p:spPr>
          <a:xfrm>
            <a:off x="3563888" y="1700808"/>
            <a:ext cx="4427984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Şehir Hayatı">
  <a:themeElements>
    <a:clrScheme name="Şehir Hayatı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Şehir Hayatı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Şehir Hayatı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Şehir Hayatı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1862</Words>
  <Application>Microsoft Macintosh PowerPoint</Application>
  <PresentationFormat>Ekran Gösterisi (4:3)</PresentationFormat>
  <Paragraphs>400</Paragraphs>
  <Slides>28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37" baseType="lpstr">
      <vt:lpstr>Adobe Gothic Std B</vt:lpstr>
      <vt:lpstr>Calibri</vt:lpstr>
      <vt:lpstr>Consolas</vt:lpstr>
      <vt:lpstr>Courier New</vt:lpstr>
      <vt:lpstr>Georgia</vt:lpstr>
      <vt:lpstr>Papyrus</vt:lpstr>
      <vt:lpstr>Trebuchet MS</vt:lpstr>
      <vt:lpstr>Wingdings 2</vt:lpstr>
      <vt:lpstr>Şehir Hayatı</vt:lpstr>
      <vt:lpstr>Introduction to Data Science  With</vt:lpstr>
      <vt:lpstr>Outline</vt:lpstr>
      <vt:lpstr>The R</vt:lpstr>
      <vt:lpstr>The R</vt:lpstr>
      <vt:lpstr>Vectors &amp; Matrix</vt:lpstr>
      <vt:lpstr>Vectors &amp; Matrix</vt:lpstr>
      <vt:lpstr>Vectors &amp; Matrix</vt:lpstr>
      <vt:lpstr>Vectors &amp; Matrix</vt:lpstr>
      <vt:lpstr>Vectors &amp; Matrix</vt:lpstr>
      <vt:lpstr>Vectors &amp; Matrix</vt:lpstr>
      <vt:lpstr>Vectors &amp; Matrix</vt:lpstr>
      <vt:lpstr>Vectors &amp; Matrix</vt:lpstr>
      <vt:lpstr>Import &amp; Export Data</vt:lpstr>
      <vt:lpstr>Import &amp; Export Data</vt:lpstr>
      <vt:lpstr>Import &amp; Export Data</vt:lpstr>
      <vt:lpstr>Import &amp; Export Data</vt:lpstr>
      <vt:lpstr>Probablities &amp;Distributions&amp;Random Numbers</vt:lpstr>
      <vt:lpstr>Probablities &amp;Distributions&amp;Random Numbers</vt:lpstr>
      <vt:lpstr>Probablities &amp;Distributions&amp;Random Numbers</vt:lpstr>
      <vt:lpstr>Probablities &amp;Distributions&amp;Random Numbers</vt:lpstr>
      <vt:lpstr>Descriptive Statistics &amp; Graphs</vt:lpstr>
      <vt:lpstr>Descriptive Statistics &amp; Graphs</vt:lpstr>
      <vt:lpstr>Descriptive Statistics &amp; Graphs</vt:lpstr>
      <vt:lpstr>Descriptive Statistics &amp; Graphs</vt:lpstr>
      <vt:lpstr>Descriptive Statistics &amp; Graphs</vt:lpstr>
      <vt:lpstr>Summarize</vt:lpstr>
      <vt:lpstr>Summarize</vt:lpstr>
      <vt:lpstr>Applications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  With</dc:title>
  <dc:creator>ol</dc:creator>
  <cp:lastModifiedBy>Olgun Aydın</cp:lastModifiedBy>
  <cp:revision>73</cp:revision>
  <dcterms:created xsi:type="dcterms:W3CDTF">2016-02-28T14:56:48Z</dcterms:created>
  <dcterms:modified xsi:type="dcterms:W3CDTF">2016-05-08T06:56:28Z</dcterms:modified>
</cp:coreProperties>
</file>