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72" r:id="rId2"/>
    <p:sldId id="257" r:id="rId3"/>
    <p:sldId id="258" r:id="rId4"/>
    <p:sldId id="259" r:id="rId5"/>
    <p:sldId id="260" r:id="rId6"/>
    <p:sldId id="261" r:id="rId7"/>
    <p:sldId id="262" r:id="rId8"/>
    <p:sldId id="263" r:id="rId9"/>
    <p:sldId id="264" r:id="rId10"/>
    <p:sldId id="271" r:id="rId11"/>
    <p:sldId id="270" r:id="rId12"/>
    <p:sldId id="265" r:id="rId13"/>
    <p:sldId id="269"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89299302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p:cNvSpPr/>
          <p:nvPr/>
        </p:nvSpPr>
        <p:spPr>
          <a:xfrm>
            <a:off x="-1" y="0"/>
            <a:ext cx="9144002" cy="685800"/>
          </a:xfrm>
          <a:prstGeom prst="rect">
            <a:avLst/>
          </a:prstGeom>
          <a:gradFill>
            <a:gsLst>
              <a:gs pos="0">
                <a:srgbClr val="96AB94"/>
              </a:gs>
              <a:gs pos="16999">
                <a:srgbClr val="D4DEFF"/>
              </a:gs>
              <a:gs pos="47000">
                <a:srgbClr val="D4DEFF"/>
              </a:gs>
              <a:gs pos="100000">
                <a:srgbClr val="8488C4"/>
              </a:gs>
            </a:gsLst>
            <a:lin ang="16200000"/>
          </a:gradFill>
          <a:ln>
            <a:solidFill>
              <a:srgbClr val="000000"/>
            </a:solidFill>
          </a:ln>
        </p:spPr>
        <p:txBody>
          <a:bodyPr lIns="45719" rIns="45719" anchor="ctr"/>
          <a:lstStyle/>
          <a:p>
            <a:pPr>
              <a:defRPr sz="1800"/>
            </a:pPr>
            <a:endParaRPr/>
          </a:p>
        </p:txBody>
      </p:sp>
      <p:sp>
        <p:nvSpPr>
          <p:cNvPr id="3" name="Line"/>
          <p:cNvSpPr/>
          <p:nvPr/>
        </p:nvSpPr>
        <p:spPr>
          <a:xfrm>
            <a:off x="-1" y="696912"/>
            <a:ext cx="9144002" cy="1"/>
          </a:xfrm>
          <a:prstGeom prst="line">
            <a:avLst/>
          </a:prstGeom>
          <a:ln w="28575">
            <a:solidFill>
              <a:srgbClr val="FF0000"/>
            </a:solidFill>
          </a:ln>
        </p:spPr>
        <p:txBody>
          <a:bodyPr lIns="45719" rIns="45719"/>
          <a:lstStyle/>
          <a:p>
            <a:endParaRPr/>
          </a:p>
        </p:txBody>
      </p:sp>
      <p:sp>
        <p:nvSpPr>
          <p:cNvPr id="4" name="Dept. of ECE, New Horizon College of Engineering, Bengaluru"/>
          <p:cNvSpPr txBox="1"/>
          <p:nvPr/>
        </p:nvSpPr>
        <p:spPr>
          <a:xfrm>
            <a:off x="1569719" y="6324600"/>
            <a:ext cx="6385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spcBef>
                <a:spcPts val="800"/>
              </a:spcBef>
              <a:defRPr sz="1400">
                <a:solidFill>
                  <a:srgbClr val="0000FF"/>
                </a:solidFill>
              </a:defRPr>
            </a:lvl1pPr>
          </a:lstStyle>
          <a:p>
            <a:r>
              <a:t>  Dept. of ECE, New Horizon College of Engineering, Bengaluru</a:t>
            </a:r>
          </a:p>
        </p:txBody>
      </p:sp>
      <p:sp>
        <p:nvSpPr>
          <p:cNvPr id="5" name="Line"/>
          <p:cNvSpPr/>
          <p:nvPr/>
        </p:nvSpPr>
        <p:spPr>
          <a:xfrm>
            <a:off x="-1" y="6389687"/>
            <a:ext cx="9144002" cy="1"/>
          </a:xfrm>
          <a:prstGeom prst="line">
            <a:avLst/>
          </a:prstGeom>
          <a:ln w="19050">
            <a:solidFill>
              <a:srgbClr val="FF0000"/>
            </a:solidFill>
          </a:ln>
        </p:spPr>
        <p:txBody>
          <a:bodyPr lIns="45719" rIns="45719"/>
          <a:lstStyle/>
          <a:p>
            <a:endParaRPr/>
          </a:p>
        </p:txBody>
      </p:sp>
      <p:pic>
        <p:nvPicPr>
          <p:cNvPr id="6" name="new horizon college of engineering logo க்கான பட முடிவு" descr="new horizon college of engineering logo க்கான பட முடிவு"/>
          <p:cNvPicPr>
            <a:picLocks noChangeAspect="1"/>
          </p:cNvPicPr>
          <p:nvPr/>
        </p:nvPicPr>
        <p:blipFill>
          <a:blip r:embed="rId3">
            <a:extLst/>
          </a:blip>
          <a:stretch>
            <a:fillRect/>
          </a:stretch>
        </p:blipFill>
        <p:spPr>
          <a:xfrm>
            <a:off x="0" y="0"/>
            <a:ext cx="1905000" cy="685800"/>
          </a:xfrm>
          <a:prstGeom prst="rect">
            <a:avLst/>
          </a:prstGeom>
          <a:ln w="12700">
            <a:miter lim="400000"/>
          </a:ln>
        </p:spPr>
      </p:pic>
      <p:sp>
        <p:nvSpPr>
          <p:cNvPr id="7" name="Slide Number"/>
          <p:cNvSpPr txBox="1">
            <a:spLocks noGrp="1"/>
          </p:cNvSpPr>
          <p:nvPr>
            <p:ph type="sldNum" sz="quarter" idx="2"/>
          </p:nvPr>
        </p:nvSpPr>
        <p:spPr>
          <a:xfrm>
            <a:off x="8827134" y="6362700"/>
            <a:ext cx="281941" cy="28708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a:p>
        </p:txBody>
      </p:sp>
      <p:sp>
        <p:nvSpPr>
          <p:cNvPr id="8" name="Title Text"/>
          <p:cNvSpPr txBox="1">
            <a:spLocks noGrp="1"/>
          </p:cNvSpPr>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9"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Times New Roman"/>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09/CVPR.2016.308" TargetMode="External"/><Relationship Id="rId7" Type="http://schemas.openxmlformats.org/officeDocument/2006/relationships/hyperlink" Target="https://doi.org/10.1007/978-3-319-65981-7_12" TargetMode="External"/><Relationship Id="rId2" Type="http://schemas.openxmlformats.org/officeDocument/2006/relationships/hyperlink" Target="https://scholar.google.com/scholar_lookup?title=Rethinking+the+Inception+Architecture+for+Computer+Vision&amp;conference=Proceedings+of+the+2016+IEEE+Conference+on+Computer+Vision+and+Pattern+Recognition+(CVPR)&amp;author=Szegedy,+C.&amp;author=Vanhoucke,+V.&amp;author=Ioffe,+S.&amp;author=Shlens,+J.&amp;author=Wojna,+Z.&amp;publication_year=2016&amp;pages=2818%E2%80%932826&amp;doi=10.1109/CVPR.2016.308" TargetMode="External"/><Relationship Id="rId1" Type="http://schemas.openxmlformats.org/officeDocument/2006/relationships/slideLayout" Target="../slideLayouts/slideLayout1.xml"/><Relationship Id="rId6" Type="http://schemas.openxmlformats.org/officeDocument/2006/relationships/hyperlink" Target="https://scholar.google.com/scholar_lookup?journal=Radiology&amp;title=A+collaborative+enterprise+for+multi-stakeholder+participation+in+the+advancement+of+quantitative+imaging&amp;volume=258&amp;publication_year=2011&amp;pages=906-914&amp;pmid=21339352&amp;" TargetMode="External"/><Relationship Id="rId5" Type="http://schemas.openxmlformats.org/officeDocument/2006/relationships/hyperlink" Target="https://pubmed.ncbi.nlm.nih.gov/21339352" TargetMode="External"/><Relationship Id="rId4" Type="http://schemas.openxmlformats.org/officeDocument/2006/relationships/hyperlink" Target="https://arxiv.org/pdf/1512.0056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9127" y="895927"/>
            <a:ext cx="6539346"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mn-lt"/>
                <a:ea typeface="+mn-ea"/>
                <a:cs typeface="+mn-cs"/>
                <a:sym typeface="Times New Roman"/>
              </a:rPr>
              <a:t>The purpose for this PPT is to provide additional information</a:t>
            </a:r>
            <a:r>
              <a:rPr kumimoji="0" lang="en-US" sz="2400" b="0" i="0" u="none" strike="noStrike" cap="none" spc="0" normalizeH="0" dirty="0" smtClean="0">
                <a:ln>
                  <a:noFill/>
                </a:ln>
                <a:solidFill>
                  <a:srgbClr val="000000"/>
                </a:solidFill>
                <a:effectLst/>
                <a:uFillTx/>
                <a:latin typeface="+mn-lt"/>
                <a:ea typeface="+mn-ea"/>
                <a:cs typeface="+mn-cs"/>
                <a:sym typeface="Times New Roman"/>
              </a:rPr>
              <a:t> about the project (mentioned in the contents table) which could be further helpful for the user to understand.</a:t>
            </a:r>
          </a:p>
          <a:p>
            <a:pPr marL="0" marR="0" indent="0" algn="l" defTabSz="914400" rtl="0" fontAlgn="auto" latinLnBrk="0" hangingPunct="0">
              <a:lnSpc>
                <a:spcPct val="100000"/>
              </a:lnSpc>
              <a:spcBef>
                <a:spcPts val="0"/>
              </a:spcBef>
              <a:spcAft>
                <a:spcPts val="0"/>
              </a:spcAft>
              <a:buClrTx/>
              <a:buSzTx/>
              <a:buFontTx/>
              <a:buNone/>
              <a:tabLst/>
            </a:pPr>
            <a:r>
              <a:rPr lang="en-US" b="1" dirty="0" smtClean="0"/>
              <a:t>This template is not to be used for other purposes and its rights are solely owned by the owner of the project- “DEEPAK YADAV”</a:t>
            </a:r>
          </a:p>
          <a:p>
            <a:pPr marL="0" marR="0" indent="0" algn="l" defTabSz="914400" rtl="0" fontAlgn="auto" latinLnBrk="0" hangingPunct="0">
              <a:lnSpc>
                <a:spcPct val="100000"/>
              </a:lnSpc>
              <a:spcBef>
                <a:spcPts val="0"/>
              </a:spcBef>
              <a:spcAft>
                <a:spcPts val="0"/>
              </a:spcAft>
              <a:buClrTx/>
              <a:buSzTx/>
              <a:buFontTx/>
              <a:buNone/>
              <a:tabLst/>
            </a:pPr>
            <a:r>
              <a:rPr lang="en-US" dirty="0" smtClean="0"/>
              <a:t>This project has been published on many other platforms and is represented as a unique idea already, any violation towards copying/malpractice or </a:t>
            </a:r>
            <a:r>
              <a:rPr lang="en-US" dirty="0" err="1" smtClean="0"/>
              <a:t>etc</a:t>
            </a:r>
            <a:r>
              <a:rPr lang="en-US" dirty="0" smtClean="0"/>
              <a:t>, of this project could lead to violating the license provided.</a:t>
            </a:r>
            <a:endParaRPr kumimoji="0" lang="en-IN" sz="2400" i="0" u="none" strike="noStrike" cap="none" spc="0" normalizeH="0" baseline="0" dirty="0">
              <a:ln>
                <a:noFill/>
              </a:ln>
              <a:solidFill>
                <a:srgbClr val="000000"/>
              </a:solidFill>
              <a:effectLst/>
              <a:uFillTx/>
              <a:sym typeface="Times New Roman"/>
            </a:endParaRPr>
          </a:p>
        </p:txBody>
      </p:sp>
    </p:spTree>
    <p:extLst>
      <p:ext uri="{BB962C8B-B14F-4D97-AF65-F5344CB8AC3E}">
        <p14:creationId xmlns:p14="http://schemas.microsoft.com/office/powerpoint/2010/main" val="127045228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001818" y="83128"/>
            <a:ext cx="3906982"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0000"/>
                </a:solidFill>
                <a:effectLst/>
                <a:uFillTx/>
                <a:latin typeface="Arial Black" panose="020B0A04020102020204" pitchFamily="34" charset="0"/>
                <a:sym typeface="Times New Roman"/>
              </a:rPr>
              <a:t>ADVANTAGES</a:t>
            </a:r>
            <a:endParaRPr kumimoji="0" lang="en-IN" sz="3200" b="0" i="0" u="none" strike="noStrike" cap="none" spc="0" normalizeH="0" baseline="0" dirty="0">
              <a:ln>
                <a:noFill/>
              </a:ln>
              <a:solidFill>
                <a:srgbClr val="FF0000"/>
              </a:solidFill>
              <a:effectLst/>
              <a:uFillTx/>
              <a:latin typeface="Arial Black" panose="020B0A04020102020204" pitchFamily="34" charset="0"/>
              <a:sym typeface="Times New Roman"/>
            </a:endParaRPr>
          </a:p>
        </p:txBody>
      </p:sp>
      <p:sp>
        <p:nvSpPr>
          <p:cNvPr id="3" name="TextBox 2"/>
          <p:cNvSpPr txBox="1"/>
          <p:nvPr/>
        </p:nvSpPr>
        <p:spPr>
          <a:xfrm>
            <a:off x="591126" y="775855"/>
            <a:ext cx="7638473" cy="4708979"/>
          </a:xfrm>
          <a:prstGeom prst="rect">
            <a:avLst/>
          </a:prstGeom>
          <a:noFill/>
          <a:ln w="76200" cap="flat">
            <a:solidFill>
              <a:srgbClr val="FFC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800" b="0" i="0" u="sng" strike="noStrike" cap="none" spc="0" normalizeH="0" baseline="0" dirty="0" smtClean="0">
                <a:ln>
                  <a:noFill/>
                </a:ln>
                <a:solidFill>
                  <a:srgbClr val="00B050"/>
                </a:solidFill>
                <a:effectLst/>
                <a:uFillTx/>
                <a:latin typeface="Algerian" panose="04020705040A02060702" pitchFamily="82" charset="0"/>
                <a:sym typeface="Times New Roman"/>
              </a:rPr>
              <a:t>Advantages: </a:t>
            </a:r>
          </a:p>
          <a:p>
            <a:pPr marL="0" marR="0" indent="0" algn="l" defTabSz="914400" rtl="0" fontAlgn="auto" latinLnBrk="0" hangingPunct="0">
              <a:lnSpc>
                <a:spcPct val="100000"/>
              </a:lnSpc>
              <a:spcBef>
                <a:spcPts val="0"/>
              </a:spcBef>
              <a:spcAft>
                <a:spcPts val="0"/>
              </a:spcAft>
              <a:buClrTx/>
              <a:buSzTx/>
              <a:buFontTx/>
              <a:buNone/>
              <a:tabLst/>
            </a:pPr>
            <a:endParaRPr kumimoji="0" lang="en-US" sz="2800" b="0" i="0" u="sng" strike="noStrike" cap="none" spc="0" normalizeH="0" baseline="0" dirty="0" smtClean="0">
              <a:ln>
                <a:noFill/>
              </a:ln>
              <a:solidFill>
                <a:schemeClr val="tx1"/>
              </a:solidFill>
              <a:effectLst/>
              <a:uFillTx/>
              <a:latin typeface="Algerian" panose="04020705040A02060702" pitchFamily="82" charset="0"/>
              <a:sym typeface="Times New Roman"/>
            </a:endParaRPr>
          </a:p>
          <a:p>
            <a:pPr marL="342900" indent="-342900">
              <a:buFont typeface="Wingdings" panose="05000000000000000000" pitchFamily="2" charset="2"/>
              <a:buChar char="v"/>
            </a:pPr>
            <a:r>
              <a:rPr lang="en-IN" sz="2800" dirty="0"/>
              <a:t>It has reasonable Computing Time compared to basic processing methods.</a:t>
            </a:r>
          </a:p>
          <a:p>
            <a:pPr marL="342900" indent="-342900">
              <a:buFont typeface="Wingdings" panose="05000000000000000000" pitchFamily="2" charset="2"/>
              <a:buChar char="v"/>
            </a:pPr>
            <a:r>
              <a:rPr lang="en-IN" sz="2800" dirty="0"/>
              <a:t> Error ratio is small compared to reliable methods.</a:t>
            </a:r>
          </a:p>
          <a:p>
            <a:pPr marL="342900" indent="-342900">
              <a:buFont typeface="Wingdings" panose="05000000000000000000" pitchFamily="2" charset="2"/>
              <a:buChar char="v"/>
            </a:pPr>
            <a:r>
              <a:rPr lang="en-IN" sz="2800" dirty="0"/>
              <a:t>Image processing becomes easier because of superior Fourier </a:t>
            </a:r>
            <a:r>
              <a:rPr lang="en-IN" sz="2800" dirty="0" smtClean="0"/>
              <a:t>properties</a:t>
            </a:r>
          </a:p>
          <a:p>
            <a:pPr marL="342900" indent="-342900">
              <a:buFont typeface="Wingdings" panose="05000000000000000000" pitchFamily="2" charset="2"/>
              <a:buChar char="v"/>
            </a:pPr>
            <a:r>
              <a:rPr lang="en-IN" sz="2800" dirty="0"/>
              <a:t>It is Cost effective and user friendly development of software for medical image processing.</a:t>
            </a:r>
          </a:p>
          <a:p>
            <a:pPr marL="342900" indent="-342900">
              <a:buFont typeface="Wingdings" panose="05000000000000000000" pitchFamily="2" charset="2"/>
              <a:buChar char="v"/>
            </a:pPr>
            <a:endParaRPr kumimoji="0" lang="en-US" sz="2400" b="0" i="0" u="sng" strike="noStrike" cap="none" spc="0" normalizeH="0" baseline="0" dirty="0" smtClean="0">
              <a:ln>
                <a:noFill/>
              </a:ln>
              <a:solidFill>
                <a:srgbClr val="00B050"/>
              </a:solidFill>
              <a:effectLst/>
              <a:uFillTx/>
              <a:latin typeface="Algerian" panose="04020705040A02060702" pitchFamily="82" charset="0"/>
              <a:sym typeface="Times New Roman"/>
            </a:endParaRPr>
          </a:p>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v"/>
              <a:tabLst/>
            </a:pPr>
            <a:endParaRPr kumimoji="0" lang="en-IN" sz="2400" b="0" i="0" u="sng" strike="noStrike" cap="none" spc="0" normalizeH="0" baseline="0" dirty="0">
              <a:ln>
                <a:noFill/>
              </a:ln>
              <a:solidFill>
                <a:srgbClr val="00B050"/>
              </a:solidFill>
              <a:effectLst/>
              <a:uFillTx/>
              <a:latin typeface="Algerian" panose="04020705040A02060702" pitchFamily="82" charset="0"/>
              <a:sym typeface="Times New Roman"/>
            </a:endParaRPr>
          </a:p>
        </p:txBody>
      </p:sp>
    </p:spTree>
    <p:extLst>
      <p:ext uri="{BB962C8B-B14F-4D97-AF65-F5344CB8AC3E}">
        <p14:creationId xmlns:p14="http://schemas.microsoft.com/office/powerpoint/2010/main" val="938883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168072" y="73892"/>
            <a:ext cx="3352801"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800" b="0" i="0" u="none" strike="noStrike" cap="none" spc="0" normalizeH="0" dirty="0" smtClean="0">
                <a:ln>
                  <a:noFill/>
                </a:ln>
                <a:solidFill>
                  <a:srgbClr val="FF0000"/>
                </a:solidFill>
                <a:effectLst/>
                <a:uFillTx/>
                <a:latin typeface="Arial Black" panose="020B0A04020102020204" pitchFamily="34" charset="0"/>
                <a:sym typeface="Times New Roman"/>
              </a:rPr>
              <a:t>APPLICATION</a:t>
            </a:r>
            <a:endParaRPr kumimoji="0" lang="en-IN" sz="2800" b="0" i="0" u="none" strike="noStrike" cap="none" spc="0" normalizeH="0" baseline="0" dirty="0">
              <a:ln>
                <a:noFill/>
              </a:ln>
              <a:solidFill>
                <a:srgbClr val="FF0000"/>
              </a:solidFill>
              <a:effectLst/>
              <a:uFillTx/>
              <a:latin typeface="Arial Black" panose="020B0A04020102020204" pitchFamily="34" charset="0"/>
              <a:sym typeface="Times New Roman"/>
            </a:endParaRPr>
          </a:p>
        </p:txBody>
      </p:sp>
      <p:sp>
        <p:nvSpPr>
          <p:cNvPr id="3" name="TextBox 2"/>
          <p:cNvSpPr txBox="1"/>
          <p:nvPr/>
        </p:nvSpPr>
        <p:spPr>
          <a:xfrm>
            <a:off x="304800" y="822036"/>
            <a:ext cx="8589818" cy="4524313"/>
          </a:xfrm>
          <a:prstGeom prst="rect">
            <a:avLst/>
          </a:prstGeom>
          <a:noFill/>
          <a:ln w="76200" cap="flat">
            <a:solidFill>
              <a:srgbClr val="FFC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u="sng" dirty="0" smtClean="0">
                <a:solidFill>
                  <a:srgbClr val="00B050"/>
                </a:solidFill>
                <a:latin typeface="Algerian" panose="04020705040A02060702" pitchFamily="82" charset="0"/>
              </a:rPr>
              <a:t>Applications:</a:t>
            </a:r>
          </a:p>
          <a:p>
            <a:pPr marL="0" marR="0" indent="0" algn="l" defTabSz="914400" rtl="0" fontAlgn="auto" latinLnBrk="0" hangingPunct="0">
              <a:lnSpc>
                <a:spcPct val="100000"/>
              </a:lnSpc>
              <a:spcBef>
                <a:spcPts val="0"/>
              </a:spcBef>
              <a:spcAft>
                <a:spcPts val="0"/>
              </a:spcAft>
              <a:buClrTx/>
              <a:buSzTx/>
              <a:buFontTx/>
              <a:buNone/>
              <a:tabLst/>
            </a:pPr>
            <a:endParaRPr lang="en-US" b="1" u="sng" dirty="0" smtClean="0">
              <a:solidFill>
                <a:srgbClr val="00B050"/>
              </a:solidFill>
              <a:latin typeface="Algerian" panose="04020705040A02060702" pitchFamily="82" charset="0"/>
            </a:endParaRPr>
          </a:p>
          <a:p>
            <a:pPr marL="342900" indent="-342900">
              <a:buFont typeface="Wingdings" panose="05000000000000000000" pitchFamily="2" charset="2"/>
              <a:buChar char="v"/>
            </a:pPr>
            <a:r>
              <a:rPr lang="en-IN" dirty="0"/>
              <a:t>We can obtain</a:t>
            </a:r>
            <a:r>
              <a:rPr lang="en-IN" b="1" dirty="0"/>
              <a:t> CT scans</a:t>
            </a:r>
            <a:r>
              <a:rPr lang="en-IN" dirty="0"/>
              <a:t> from patient-specific cases of aortic dissections and predict the growth of unnecessary muscles .</a:t>
            </a:r>
          </a:p>
          <a:p>
            <a:pPr marL="342900" indent="-342900">
              <a:buFont typeface="Wingdings" panose="05000000000000000000" pitchFamily="2" charset="2"/>
              <a:buChar char="v"/>
            </a:pPr>
            <a:r>
              <a:rPr lang="en-IN" dirty="0" err="1"/>
              <a:t>Simpleware</a:t>
            </a:r>
            <a:r>
              <a:rPr lang="en-IN" dirty="0"/>
              <a:t> </a:t>
            </a:r>
            <a:r>
              <a:rPr lang="en-IN" dirty="0" err="1"/>
              <a:t>ScanIP</a:t>
            </a:r>
            <a:r>
              <a:rPr lang="en-IN" dirty="0"/>
              <a:t> is used to reconstruct patient geometry, including noise processing and segmentation of locations of interest such as the brain </a:t>
            </a:r>
            <a:r>
              <a:rPr lang="en-IN" dirty="0" err="1"/>
              <a:t>tumor</a:t>
            </a:r>
            <a:r>
              <a:rPr lang="en-IN" dirty="0"/>
              <a:t> </a:t>
            </a:r>
            <a:r>
              <a:rPr lang="en-IN" dirty="0" err="1"/>
              <a:t>upgrowth</a:t>
            </a:r>
            <a:r>
              <a:rPr lang="en-IN" dirty="0"/>
              <a:t>.</a:t>
            </a:r>
          </a:p>
          <a:p>
            <a:pPr marL="342900" indent="-342900">
              <a:buFont typeface="Wingdings" panose="05000000000000000000" pitchFamily="2" charset="2"/>
              <a:buChar char="v"/>
            </a:pPr>
            <a:r>
              <a:rPr lang="en-IN" dirty="0"/>
              <a:t>Scripting is used to execute smoothing algorithms automatically in order to remove </a:t>
            </a:r>
            <a:r>
              <a:rPr lang="en-IN" dirty="0" err="1"/>
              <a:t>pixelation</a:t>
            </a:r>
            <a:r>
              <a:rPr lang="en-IN" dirty="0"/>
              <a:t> problems in medical cryptography</a:t>
            </a:r>
            <a:r>
              <a:rPr lang="en-IN" dirty="0" smtClean="0"/>
              <a:t>.</a:t>
            </a:r>
          </a:p>
          <a:p>
            <a:pPr marL="342900" indent="-342900">
              <a:buFont typeface="Wingdings" panose="05000000000000000000" pitchFamily="2" charset="2"/>
              <a:buChar char="v"/>
            </a:pPr>
            <a:r>
              <a:rPr lang="en-IN" dirty="0"/>
              <a:t>Surface models are created from the brain </a:t>
            </a:r>
            <a:r>
              <a:rPr lang="en-IN" dirty="0" err="1"/>
              <a:t>tumor</a:t>
            </a:r>
            <a:r>
              <a:rPr lang="en-IN" dirty="0"/>
              <a:t> and integrated using ANSYS software </a:t>
            </a:r>
          </a:p>
          <a:p>
            <a:pPr marL="342900" marR="0" indent="-342900" algn="l" defTabSz="914400" rtl="0" fontAlgn="auto" latinLnBrk="0" hangingPunct="0">
              <a:lnSpc>
                <a:spcPct val="100000"/>
              </a:lnSpc>
              <a:spcBef>
                <a:spcPts val="0"/>
              </a:spcBef>
              <a:spcAft>
                <a:spcPts val="0"/>
              </a:spcAft>
              <a:buClrTx/>
              <a:buSzTx/>
              <a:buFont typeface="Wingdings" panose="05000000000000000000" pitchFamily="2" charset="2"/>
              <a:buChar char="v"/>
              <a:tabLst/>
            </a:pPr>
            <a:endParaRPr kumimoji="0" lang="en-IN" sz="2400" b="0" i="0" u="none" strike="noStrike" cap="none" spc="0" normalizeH="0" baseline="0" dirty="0">
              <a:ln>
                <a:noFill/>
              </a:ln>
              <a:solidFill>
                <a:srgbClr val="000000"/>
              </a:solidFill>
              <a:effectLst/>
              <a:uFillTx/>
              <a:latin typeface="+mn-lt"/>
              <a:ea typeface="+mn-ea"/>
              <a:cs typeface="+mn-cs"/>
              <a:sym typeface="Times New Roman"/>
            </a:endParaRPr>
          </a:p>
        </p:txBody>
      </p:sp>
    </p:spTree>
    <p:extLst>
      <p:ext uri="{BB962C8B-B14F-4D97-AF65-F5344CB8AC3E}">
        <p14:creationId xmlns:p14="http://schemas.microsoft.com/office/powerpoint/2010/main" val="135170673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References"/>
          <p:cNvSpPr txBox="1"/>
          <p:nvPr/>
        </p:nvSpPr>
        <p:spPr>
          <a:xfrm>
            <a:off x="45719" y="1015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      References</a:t>
            </a:r>
          </a:p>
        </p:txBody>
      </p:sp>
      <p:sp>
        <p:nvSpPr>
          <p:cNvPr id="77"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78" name="Slide Number"/>
          <p:cNvSpPr txBox="1">
            <a:spLocks noGrp="1"/>
          </p:cNvSpPr>
          <p:nvPr>
            <p:ph type="sldNum" sz="quarter" idx="2"/>
          </p:nvPr>
        </p:nvSpPr>
        <p:spPr>
          <a:xfrm>
            <a:off x="8827134" y="6400800"/>
            <a:ext cx="2819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79" name="[1]  D. W. Bliss, P. A. Parker, A. R. Margetts, &quot;Simultaneous transmission and reception for improved  wireless  network performance&quot;, Statistical Signal Processing 2007 IEEE/SP 14th Workshop on,  pp. 478-482, 2007."/>
          <p:cNvSpPr txBox="1"/>
          <p:nvPr/>
        </p:nvSpPr>
        <p:spPr>
          <a:xfrm>
            <a:off x="52069" y="1143000"/>
            <a:ext cx="9017637" cy="40318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lang="en-IN" sz="2000" dirty="0">
                <a:latin typeface="Agency FB" panose="020B0503020202020204" pitchFamily="34" charset="0"/>
              </a:rPr>
              <a:t>[1]   </a:t>
            </a:r>
            <a:r>
              <a:rPr lang="en-IN" sz="2000" dirty="0" err="1">
                <a:latin typeface="Agency FB" panose="020B0503020202020204" pitchFamily="34" charset="0"/>
              </a:rPr>
              <a:t>Szegedy</a:t>
            </a:r>
            <a:r>
              <a:rPr lang="en-IN" sz="2000" dirty="0">
                <a:latin typeface="Agency FB" panose="020B0503020202020204" pitchFamily="34" charset="0"/>
              </a:rPr>
              <a:t>, C.; </a:t>
            </a:r>
            <a:r>
              <a:rPr lang="en-IN" sz="2000" dirty="0" err="1">
                <a:latin typeface="Agency FB" panose="020B0503020202020204" pitchFamily="34" charset="0"/>
              </a:rPr>
              <a:t>Vanhoucke</a:t>
            </a:r>
            <a:r>
              <a:rPr lang="en-IN" sz="2000" dirty="0">
                <a:latin typeface="Agency FB" panose="020B0503020202020204" pitchFamily="34" charset="0"/>
              </a:rPr>
              <a:t>, V.; </a:t>
            </a:r>
            <a:r>
              <a:rPr lang="en-IN" sz="2000" dirty="0" err="1">
                <a:latin typeface="Agency FB" panose="020B0503020202020204" pitchFamily="34" charset="0"/>
              </a:rPr>
              <a:t>Ioffe</a:t>
            </a:r>
            <a:r>
              <a:rPr lang="en-IN" sz="2000" dirty="0">
                <a:latin typeface="Agency FB" panose="020B0503020202020204" pitchFamily="34" charset="0"/>
              </a:rPr>
              <a:t>, S.; </a:t>
            </a:r>
            <a:r>
              <a:rPr lang="en-IN" sz="2000" dirty="0" err="1">
                <a:latin typeface="Agency FB" panose="020B0503020202020204" pitchFamily="34" charset="0"/>
              </a:rPr>
              <a:t>Shlens</a:t>
            </a:r>
            <a:r>
              <a:rPr lang="en-IN" sz="2000" dirty="0">
                <a:latin typeface="Agency FB" panose="020B0503020202020204" pitchFamily="34" charset="0"/>
              </a:rPr>
              <a:t>, J.; </a:t>
            </a:r>
            <a:r>
              <a:rPr lang="en-IN" sz="2000" dirty="0" err="1">
                <a:latin typeface="Agency FB" panose="020B0503020202020204" pitchFamily="34" charset="0"/>
              </a:rPr>
              <a:t>Wojna</a:t>
            </a:r>
            <a:r>
              <a:rPr lang="en-IN" sz="2000" dirty="0">
                <a:latin typeface="Agency FB" panose="020B0503020202020204" pitchFamily="34" charset="0"/>
              </a:rPr>
              <a:t>, Z. Rethinking the Inception Architecture for Computer Vision. In Proceedings of the 2016 IEEE Conference on Computer Vision and Pattern Recognition (CVPR), Las Vegas, NV, USA, 12 December 2016; pp. 2818–2826. [</a:t>
            </a:r>
            <a:r>
              <a:rPr lang="en-IN" sz="2000" b="1" u="sng" dirty="0">
                <a:latin typeface="Agency FB" panose="020B0503020202020204" pitchFamily="34" charset="0"/>
                <a:hlinkClick r:id="rId2"/>
              </a:rPr>
              <a:t>Google Scholar</a:t>
            </a:r>
            <a:r>
              <a:rPr lang="en-IN" sz="2000" dirty="0">
                <a:latin typeface="Agency FB" panose="020B0503020202020204" pitchFamily="34" charset="0"/>
              </a:rPr>
              <a:t>] [</a:t>
            </a:r>
            <a:r>
              <a:rPr lang="en-IN" sz="2000" b="1" u="sng" dirty="0" err="1">
                <a:latin typeface="Agency FB" panose="020B0503020202020204" pitchFamily="34" charset="0"/>
                <a:hlinkClick r:id="rId3"/>
              </a:rPr>
              <a:t>CrossRef</a:t>
            </a:r>
            <a:r>
              <a:rPr lang="en-IN" sz="2000" dirty="0">
                <a:latin typeface="Agency FB" panose="020B0503020202020204" pitchFamily="34" charset="0"/>
              </a:rPr>
              <a:t>][</a:t>
            </a:r>
            <a:r>
              <a:rPr lang="en-IN" sz="2000" b="1" u="sng" dirty="0">
                <a:latin typeface="Agency FB" panose="020B0503020202020204" pitchFamily="34" charset="0"/>
                <a:hlinkClick r:id="rId4"/>
              </a:rPr>
              <a:t>Green </a:t>
            </a:r>
            <a:r>
              <a:rPr lang="en-IN" sz="2000" b="1" u="sng" dirty="0" smtClean="0">
                <a:latin typeface="Agency FB" panose="020B0503020202020204" pitchFamily="34" charset="0"/>
                <a:hlinkClick r:id="rId4"/>
              </a:rPr>
              <a:t>Version</a:t>
            </a:r>
            <a:endParaRPr lang="en-IN" sz="2000" b="1" u="sng" dirty="0" smtClean="0">
              <a:latin typeface="Agency FB" panose="020B0503020202020204" pitchFamily="34" charset="0"/>
            </a:endParaRPr>
          </a:p>
          <a:p>
            <a:endParaRPr lang="en-IN" sz="2000" dirty="0">
              <a:latin typeface="Agency FB" panose="020B0503020202020204" pitchFamily="34" charset="0"/>
            </a:endParaRPr>
          </a:p>
          <a:p>
            <a:r>
              <a:rPr lang="en-IN" sz="2000" dirty="0">
                <a:latin typeface="Agency FB" panose="020B0503020202020204" pitchFamily="34" charset="0"/>
              </a:rPr>
              <a:t>[2]  Buckler AJ </a:t>
            </a:r>
            <a:r>
              <a:rPr lang="en-IN" sz="2000" dirty="0" err="1">
                <a:latin typeface="Agency FB" panose="020B0503020202020204" pitchFamily="34" charset="0"/>
              </a:rPr>
              <a:t>Bresolin</a:t>
            </a:r>
            <a:r>
              <a:rPr lang="en-IN" sz="2000" dirty="0">
                <a:latin typeface="Agency FB" panose="020B0503020202020204" pitchFamily="34" charset="0"/>
              </a:rPr>
              <a:t> L </a:t>
            </a:r>
            <a:r>
              <a:rPr lang="en-IN" sz="2000" dirty="0" err="1">
                <a:latin typeface="Agency FB" panose="020B0503020202020204" pitchFamily="34" charset="0"/>
              </a:rPr>
              <a:t>Dunnick</a:t>
            </a:r>
            <a:r>
              <a:rPr lang="en-IN" sz="2000" dirty="0">
                <a:latin typeface="Agency FB" panose="020B0503020202020204" pitchFamily="34" charset="0"/>
              </a:rPr>
              <a:t> NR, et al.. A collaborative enterprise for multi-stakeholder participation in the advancement of quantitative imaging. </a:t>
            </a:r>
            <a:r>
              <a:rPr lang="en-IN" sz="2000" i="1" dirty="0">
                <a:latin typeface="Agency FB" panose="020B0503020202020204" pitchFamily="34" charset="0"/>
              </a:rPr>
              <a:t>Radiology</a:t>
            </a:r>
            <a:r>
              <a:rPr lang="en-IN" sz="2000" dirty="0">
                <a:latin typeface="Agency FB" panose="020B0503020202020204" pitchFamily="34" charset="0"/>
              </a:rPr>
              <a:t>. 2011;258:906–914. [</a:t>
            </a:r>
            <a:r>
              <a:rPr lang="en-IN" sz="2000" u="sng" dirty="0">
                <a:latin typeface="Agency FB" panose="020B0503020202020204" pitchFamily="34" charset="0"/>
                <a:hlinkClick r:id="rId5"/>
              </a:rPr>
              <a:t>PubMed</a:t>
            </a:r>
            <a:r>
              <a:rPr lang="en-IN" sz="2000" dirty="0">
                <a:latin typeface="Agency FB" panose="020B0503020202020204" pitchFamily="34" charset="0"/>
              </a:rPr>
              <a:t>] [</a:t>
            </a:r>
            <a:r>
              <a:rPr lang="en-IN" sz="2000" u="sng" dirty="0">
                <a:latin typeface="Agency FB" panose="020B0503020202020204" pitchFamily="34" charset="0"/>
                <a:hlinkClick r:id="rId6"/>
              </a:rPr>
              <a:t>Google Scholar</a:t>
            </a:r>
            <a:r>
              <a:rPr lang="en-IN" sz="2000" dirty="0">
                <a:latin typeface="Agency FB" panose="020B0503020202020204" pitchFamily="34" charset="0"/>
              </a:rPr>
              <a:t>] </a:t>
            </a:r>
            <a:endParaRPr lang="en-IN" sz="2000" dirty="0" smtClean="0">
              <a:latin typeface="Agency FB" panose="020B0503020202020204" pitchFamily="34" charset="0"/>
            </a:endParaRPr>
          </a:p>
          <a:p>
            <a:endParaRPr lang="en-IN" sz="2000" dirty="0">
              <a:latin typeface="Agency FB" panose="020B0503020202020204" pitchFamily="34" charset="0"/>
            </a:endParaRPr>
          </a:p>
          <a:p>
            <a:r>
              <a:rPr lang="en-IN" sz="2000" dirty="0">
                <a:latin typeface="Agency FB" panose="020B0503020202020204" pitchFamily="34" charset="0"/>
              </a:rPr>
              <a:t>[3]  </a:t>
            </a:r>
            <a:r>
              <a:rPr lang="en-IN" sz="2000" dirty="0" err="1">
                <a:latin typeface="Agency FB" panose="020B0503020202020204" pitchFamily="34" charset="0"/>
              </a:rPr>
              <a:t>Razzak</a:t>
            </a:r>
            <a:r>
              <a:rPr lang="en-IN" sz="2000" dirty="0">
                <a:latin typeface="Agency FB" panose="020B0503020202020204" pitchFamily="34" charset="0"/>
              </a:rPr>
              <a:t> MI, </a:t>
            </a:r>
            <a:r>
              <a:rPr lang="en-IN" sz="2000" dirty="0" err="1">
                <a:latin typeface="Agency FB" panose="020B0503020202020204" pitchFamily="34" charset="0"/>
              </a:rPr>
              <a:t>Naz</a:t>
            </a:r>
            <a:r>
              <a:rPr lang="en-IN" sz="2000" dirty="0">
                <a:latin typeface="Agency FB" panose="020B0503020202020204" pitchFamily="34" charset="0"/>
              </a:rPr>
              <a:t> ZS, </a:t>
            </a:r>
            <a:r>
              <a:rPr lang="en-IN" sz="2000" dirty="0" err="1">
                <a:latin typeface="Agency FB" panose="020B0503020202020204" pitchFamily="34" charset="0"/>
              </a:rPr>
              <a:t>Zaib</a:t>
            </a:r>
            <a:r>
              <a:rPr lang="en-IN" sz="2000" dirty="0">
                <a:latin typeface="Agency FB" panose="020B0503020202020204" pitchFamily="34" charset="0"/>
              </a:rPr>
              <a:t> A (2018) Deep </a:t>
            </a:r>
            <a:r>
              <a:rPr lang="en-IN" sz="2000" dirty="0" smtClean="0">
                <a:latin typeface="Agency FB" panose="020B0503020202020204" pitchFamily="34" charset="0"/>
              </a:rPr>
              <a:t>learning </a:t>
            </a:r>
            <a:r>
              <a:rPr lang="en-IN" sz="2000" dirty="0">
                <a:latin typeface="Agency FB" panose="020B0503020202020204" pitchFamily="34" charset="0"/>
              </a:rPr>
              <a:t>for medical image   processing: overview, challenges and the future. Classification in </a:t>
            </a:r>
            <a:r>
              <a:rPr lang="en-IN" sz="2000" dirty="0" err="1">
                <a:latin typeface="Agency FB" panose="020B0503020202020204" pitchFamily="34" charset="0"/>
              </a:rPr>
              <a:t>BioApps</a:t>
            </a:r>
            <a:r>
              <a:rPr lang="en-IN" sz="2000" dirty="0">
                <a:latin typeface="Agency FB" panose="020B0503020202020204" pitchFamily="34" charset="0"/>
              </a:rPr>
              <a:t>: automation of decision making. Springer, Cham, Switzerland, pp 323–350. </a:t>
            </a:r>
            <a:r>
              <a:rPr lang="en-IN" sz="2000" u="sng" dirty="0">
                <a:latin typeface="Agency FB" panose="020B0503020202020204" pitchFamily="34" charset="0"/>
                <a:hlinkClick r:id="rId7"/>
              </a:rPr>
              <a:t>https://</a:t>
            </a:r>
            <a:r>
              <a:rPr lang="en-IN" sz="2000" u="sng" dirty="0" smtClean="0">
                <a:latin typeface="Agency FB" panose="020B0503020202020204" pitchFamily="34" charset="0"/>
                <a:hlinkClick r:id="rId7"/>
              </a:rPr>
              <a:t>doi.org/10.1007/978-3-319-65981-7_12</a:t>
            </a:r>
            <a:endParaRPr lang="en-IN" sz="2000" u="sng" dirty="0" smtClean="0">
              <a:latin typeface="Agency FB" panose="020B0503020202020204" pitchFamily="34" charset="0"/>
            </a:endParaRPr>
          </a:p>
          <a:p>
            <a:endParaRPr lang="en-IN" sz="2000" dirty="0">
              <a:latin typeface="Agency FB" panose="020B0503020202020204" pitchFamily="34" charset="0"/>
            </a:endParaRPr>
          </a:p>
          <a:p>
            <a:r>
              <a:rPr lang="en-IN" sz="2000" dirty="0" smtClean="0">
                <a:latin typeface="Agency FB" panose="020B0503020202020204" pitchFamily="34" charset="0"/>
              </a:rPr>
              <a:t>[</a:t>
            </a:r>
            <a:r>
              <a:rPr lang="en-IN" sz="2000" dirty="0">
                <a:latin typeface="Agency FB" panose="020B0503020202020204" pitchFamily="34" charset="0"/>
              </a:rPr>
              <a:t>4]  Y. </a:t>
            </a:r>
            <a:r>
              <a:rPr lang="en-IN" sz="2000" dirty="0" err="1">
                <a:latin typeface="Agency FB" panose="020B0503020202020204" pitchFamily="34" charset="0"/>
              </a:rPr>
              <a:t>LeCun</a:t>
            </a:r>
            <a:r>
              <a:rPr lang="en-IN" sz="2000" dirty="0">
                <a:latin typeface="Agency FB" panose="020B0503020202020204" pitchFamily="34" charset="0"/>
              </a:rPr>
              <a:t>, Y. </a:t>
            </a:r>
            <a:r>
              <a:rPr lang="en-IN" sz="2000" dirty="0" err="1">
                <a:latin typeface="Agency FB" panose="020B0503020202020204" pitchFamily="34" charset="0"/>
              </a:rPr>
              <a:t>Bengio</a:t>
            </a:r>
            <a:r>
              <a:rPr lang="en-IN" sz="2000" dirty="0">
                <a:latin typeface="Agency FB" panose="020B0503020202020204" pitchFamily="34" charset="0"/>
              </a:rPr>
              <a:t>, G. Hinton ,</a:t>
            </a:r>
            <a:r>
              <a:rPr lang="en-IN" sz="2000" b="1" dirty="0">
                <a:latin typeface="Agency FB" panose="020B0503020202020204" pitchFamily="34" charset="0"/>
              </a:rPr>
              <a:t>AI ,</a:t>
            </a:r>
            <a:r>
              <a:rPr lang="en-IN" sz="2000" dirty="0">
                <a:latin typeface="Agency FB" panose="020B0503020202020204" pitchFamily="34" charset="0"/>
              </a:rPr>
              <a:t>Nature, 521 (2015), pp. 436-444</a:t>
            </a:r>
          </a:p>
          <a:p>
            <a:pPr>
              <a:defRPr sz="1600" b="1"/>
            </a:pPr>
            <a:endParaRPr b="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0" y="711200"/>
            <a:ext cx="9144000" cy="5671127"/>
          </a:xfrm>
          <a:prstGeom prst="rect">
            <a:avLst/>
          </a:prstGeom>
          <a:solidFill>
            <a:schemeClr val="tx1">
              <a:lumMod val="65000"/>
              <a:lumOff val="3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24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3" name="Rectangle 2"/>
          <p:cNvSpPr/>
          <p:nvPr/>
        </p:nvSpPr>
        <p:spPr>
          <a:xfrm>
            <a:off x="1143816" y="2967335"/>
            <a:ext cx="6856364" cy="1446550"/>
          </a:xfrm>
          <a:prstGeom prst="rect">
            <a:avLst/>
          </a:prstGeom>
          <a:noFill/>
        </p:spPr>
        <p:txBody>
          <a:bodyPr wrap="none" lIns="91440" tIns="45720" rIns="91440" bIns="45720">
            <a:spAutoFit/>
          </a:bodyPr>
          <a:lstStyle/>
          <a:p>
            <a:pPr algn="ctr"/>
            <a:r>
              <a:rPr lang="en-US" sz="8800" dirty="0" smtClean="0">
                <a:ln w="76200"/>
                <a:solidFill>
                  <a:schemeClr val="accent1"/>
                </a:solidFill>
                <a:effectLst>
                  <a:glow rad="63500">
                    <a:schemeClr val="accent1">
                      <a:satMod val="175000"/>
                      <a:alpha val="40000"/>
                    </a:schemeClr>
                  </a:glow>
                  <a:innerShdw blurRad="63500" dist="50800" dir="13500000">
                    <a:prstClr val="black">
                      <a:alpha val="50000"/>
                    </a:prstClr>
                  </a:innerShdw>
                </a:effectLst>
              </a:rPr>
              <a:t>THANK YOU</a:t>
            </a:r>
            <a:endParaRPr lang="en-US" sz="8800" b="0" cap="none" spc="0" dirty="0">
              <a:ln w="76200"/>
              <a:solidFill>
                <a:schemeClr val="tx1"/>
              </a:solidFill>
              <a:effectLst>
                <a:glow rad="63500">
                  <a:schemeClr val="accent1">
                    <a:satMod val="175000"/>
                    <a:alpha val="40000"/>
                  </a:schemeClr>
                </a:glow>
                <a:innerShdw blurRad="63500" dist="50800" dir="13500000">
                  <a:prstClr val="black">
                    <a:alpha val="50000"/>
                  </a:prstClr>
                </a:innerShdw>
              </a:effectLst>
            </a:endParaRPr>
          </a:p>
        </p:txBody>
      </p:sp>
    </p:spTree>
    <p:extLst>
      <p:ext uri="{BB962C8B-B14F-4D97-AF65-F5344CB8AC3E}">
        <p14:creationId xmlns:p14="http://schemas.microsoft.com/office/powerpoint/2010/main" val="41736819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Contents"/>
          <p:cNvSpPr txBox="1"/>
          <p:nvPr/>
        </p:nvSpPr>
        <p:spPr>
          <a:xfrm>
            <a:off x="45719" y="76199"/>
            <a:ext cx="9017637"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rPr u="sng" dirty="0">
                <a:solidFill>
                  <a:srgbClr val="00B050"/>
                </a:solidFill>
                <a:latin typeface="Algerian" panose="04020705040A02060702" pitchFamily="82" charset="0"/>
              </a:rPr>
              <a:t>Contents</a:t>
            </a:r>
          </a:p>
        </p:txBody>
      </p:sp>
      <p:sp>
        <p:nvSpPr>
          <p:cNvPr id="41" name="Introduction…"/>
          <p:cNvSpPr txBox="1"/>
          <p:nvPr/>
        </p:nvSpPr>
        <p:spPr>
          <a:xfrm>
            <a:off x="350519" y="838200"/>
            <a:ext cx="8442962" cy="4401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buSzPct val="100000"/>
              <a:buFont typeface="Wingdings" panose="05000000000000000000" pitchFamily="2" charset="2"/>
              <a:buChar char="q"/>
              <a:defRPr sz="1800"/>
            </a:pPr>
            <a:r>
              <a:rPr sz="2800" b="1" dirty="0">
                <a:latin typeface="Agency FB" panose="020B0503020202020204" pitchFamily="34" charset="0"/>
              </a:rPr>
              <a:t>Introduction </a:t>
            </a:r>
          </a:p>
          <a:p>
            <a:pPr marL="285750" indent="-285750">
              <a:buSzPct val="100000"/>
              <a:buFont typeface="Wingdings" panose="05000000000000000000" pitchFamily="2" charset="2"/>
              <a:buChar char="q"/>
              <a:defRPr sz="1800"/>
            </a:pPr>
            <a:r>
              <a:rPr lang="en-US" sz="2800" b="1" dirty="0" smtClean="0">
                <a:latin typeface="Agency FB" panose="020B0503020202020204" pitchFamily="34" charset="0"/>
              </a:rPr>
              <a:t> </a:t>
            </a:r>
            <a:r>
              <a:rPr sz="2800" b="1" dirty="0" smtClean="0">
                <a:latin typeface="Agency FB" panose="020B0503020202020204" pitchFamily="34" charset="0"/>
              </a:rPr>
              <a:t>Literature </a:t>
            </a:r>
            <a:r>
              <a:rPr sz="2800" b="1" dirty="0">
                <a:latin typeface="Agency FB" panose="020B0503020202020204" pitchFamily="34" charset="0"/>
              </a:rPr>
              <a:t>Review </a:t>
            </a:r>
          </a:p>
          <a:p>
            <a:pPr marL="285750" indent="-285750">
              <a:buSzPct val="100000"/>
              <a:buFont typeface="Wingdings" panose="05000000000000000000" pitchFamily="2" charset="2"/>
              <a:buChar char="q"/>
              <a:defRPr sz="1800"/>
            </a:pPr>
            <a:r>
              <a:rPr sz="2800" b="1" dirty="0">
                <a:latin typeface="Agency FB" panose="020B0503020202020204" pitchFamily="34" charset="0"/>
              </a:rPr>
              <a:t>Existing </a:t>
            </a:r>
            <a:r>
              <a:rPr sz="2800" b="1" dirty="0" smtClean="0">
                <a:latin typeface="Agency FB" panose="020B0503020202020204" pitchFamily="34" charset="0"/>
              </a:rPr>
              <a:t>System</a:t>
            </a:r>
            <a:endParaRPr lang="en-US" sz="2800" b="1" dirty="0" smtClean="0">
              <a:latin typeface="Agency FB" panose="020B0503020202020204" pitchFamily="34" charset="0"/>
            </a:endParaRPr>
          </a:p>
          <a:p>
            <a:pPr marL="285750" indent="-285750">
              <a:buSzPct val="100000"/>
              <a:buFont typeface="Wingdings" panose="05000000000000000000" pitchFamily="2" charset="2"/>
              <a:buChar char="q"/>
              <a:defRPr sz="1800"/>
            </a:pPr>
            <a:r>
              <a:rPr lang="en-US" sz="2800" b="1" dirty="0">
                <a:latin typeface="Agency FB" panose="020B0503020202020204" pitchFamily="34" charset="0"/>
              </a:rPr>
              <a:t> </a:t>
            </a:r>
            <a:r>
              <a:rPr sz="2800" b="1" dirty="0" smtClean="0">
                <a:latin typeface="Agency FB" panose="020B0503020202020204" pitchFamily="34" charset="0"/>
              </a:rPr>
              <a:t>Problem </a:t>
            </a:r>
            <a:r>
              <a:rPr sz="2800" b="1" dirty="0">
                <a:latin typeface="Agency FB" panose="020B0503020202020204" pitchFamily="34" charset="0"/>
              </a:rPr>
              <a:t>Statement &amp; Objectives </a:t>
            </a:r>
          </a:p>
          <a:p>
            <a:pPr marL="342900" indent="-342900">
              <a:buSzPct val="100000"/>
              <a:buFont typeface="Wingdings" panose="05000000000000000000" pitchFamily="2" charset="2"/>
              <a:buChar char="q"/>
              <a:defRPr sz="1800"/>
            </a:pPr>
            <a:r>
              <a:rPr sz="2800" b="1" dirty="0">
                <a:latin typeface="Agency FB" panose="020B0503020202020204" pitchFamily="34" charset="0"/>
              </a:rPr>
              <a:t>Proposed System</a:t>
            </a:r>
          </a:p>
          <a:p>
            <a:pPr marL="342900" indent="-342900">
              <a:buSzPct val="100000"/>
              <a:buFont typeface="Wingdings" panose="05000000000000000000" pitchFamily="2" charset="2"/>
              <a:buChar char="q"/>
              <a:defRPr sz="1800"/>
            </a:pPr>
            <a:r>
              <a:rPr sz="2800" b="1" dirty="0">
                <a:latin typeface="Agency FB" panose="020B0503020202020204" pitchFamily="34" charset="0"/>
              </a:rPr>
              <a:t>Block Diagram </a:t>
            </a:r>
          </a:p>
          <a:p>
            <a:pPr marL="342900" indent="-342900">
              <a:buSzPct val="100000"/>
              <a:buFont typeface="Wingdings" panose="05000000000000000000" pitchFamily="2" charset="2"/>
              <a:buChar char="q"/>
              <a:defRPr sz="1800"/>
            </a:pPr>
            <a:r>
              <a:rPr sz="2800" b="1" dirty="0">
                <a:latin typeface="Agency FB" panose="020B0503020202020204" pitchFamily="34" charset="0"/>
              </a:rPr>
              <a:t>Hardware &amp; Software </a:t>
            </a:r>
            <a:r>
              <a:rPr sz="2800" b="1" dirty="0" smtClean="0">
                <a:latin typeface="Agency FB" panose="020B0503020202020204" pitchFamily="34" charset="0"/>
              </a:rPr>
              <a:t>Specification</a:t>
            </a:r>
            <a:endParaRPr lang="en-US" sz="2800" b="1" dirty="0" smtClean="0">
              <a:latin typeface="Agency FB" panose="020B0503020202020204" pitchFamily="34" charset="0"/>
            </a:endParaRPr>
          </a:p>
          <a:p>
            <a:pPr marL="342900" indent="-342900">
              <a:buSzPct val="100000"/>
              <a:buFont typeface="Wingdings" panose="05000000000000000000" pitchFamily="2" charset="2"/>
              <a:buChar char="q"/>
              <a:defRPr sz="1800"/>
            </a:pPr>
            <a:r>
              <a:rPr lang="en-US" sz="2800" b="1" dirty="0" smtClean="0">
                <a:latin typeface="Agency FB" panose="020B0503020202020204" pitchFamily="34" charset="0"/>
              </a:rPr>
              <a:t>Advantages</a:t>
            </a:r>
          </a:p>
          <a:p>
            <a:pPr marL="342900" indent="-342900">
              <a:buSzPct val="100000"/>
              <a:buFont typeface="Wingdings" panose="05000000000000000000" pitchFamily="2" charset="2"/>
              <a:buChar char="q"/>
              <a:defRPr sz="1800"/>
            </a:pPr>
            <a:r>
              <a:rPr lang="en-US" sz="2800" b="1" dirty="0" smtClean="0">
                <a:latin typeface="Agency FB" panose="020B0503020202020204" pitchFamily="34" charset="0"/>
              </a:rPr>
              <a:t>Application</a:t>
            </a:r>
          </a:p>
          <a:p>
            <a:pPr marL="342900" indent="-342900">
              <a:buSzPct val="100000"/>
              <a:buFont typeface="Wingdings" panose="05000000000000000000" pitchFamily="2" charset="2"/>
              <a:buChar char="q"/>
              <a:defRPr sz="1800"/>
            </a:pPr>
            <a:r>
              <a:rPr sz="2800" b="1" dirty="0" smtClean="0">
                <a:latin typeface="Agency FB" panose="020B0503020202020204" pitchFamily="34" charset="0"/>
              </a:rPr>
              <a:t>References</a:t>
            </a:r>
            <a:endParaRPr sz="2800" b="1" dirty="0">
              <a:latin typeface="Agency FB" panose="020B0503020202020204" pitchFamily="34" charset="0"/>
            </a:endParaRPr>
          </a:p>
        </p:txBody>
      </p:sp>
      <p:sp>
        <p:nvSpPr>
          <p:cNvPr id="42"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43"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Introduction"/>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Introduction</a:t>
            </a:r>
          </a:p>
        </p:txBody>
      </p:sp>
      <p:sp>
        <p:nvSpPr>
          <p:cNvPr id="46"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47"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2" name="TextBox 1"/>
          <p:cNvSpPr txBox="1"/>
          <p:nvPr/>
        </p:nvSpPr>
        <p:spPr>
          <a:xfrm>
            <a:off x="45719" y="725161"/>
            <a:ext cx="5892799" cy="5570754"/>
          </a:xfrm>
          <a:prstGeom prst="rect">
            <a:avLst/>
          </a:prstGeom>
          <a:noFill/>
          <a:ln w="76200" cap="flat">
            <a:solidFill>
              <a:srgbClr val="FFC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Wingdings" panose="05000000000000000000" pitchFamily="2" charset="2"/>
              <a:buChar char="v"/>
            </a:pPr>
            <a:r>
              <a:rPr lang="en-US" sz="2000" dirty="0"/>
              <a:t>Image or Object Detection is a computer technique that analyses images to detect items within them</a:t>
            </a:r>
            <a:r>
              <a:rPr lang="en-US" sz="2000" dirty="0" smtClean="0"/>
              <a:t>.</a:t>
            </a:r>
          </a:p>
          <a:p>
            <a:endParaRPr lang="en-US" sz="2000" dirty="0" smtClean="0"/>
          </a:p>
          <a:p>
            <a:pPr marL="285750" indent="-285750">
              <a:buFont typeface="Wingdings" panose="05000000000000000000" pitchFamily="2" charset="2"/>
              <a:buChar char="v"/>
            </a:pPr>
            <a:r>
              <a:rPr lang="en-US" sz="2000" dirty="0"/>
              <a:t>Image recognition is AI's ability to detect, classify, and </a:t>
            </a:r>
            <a:r>
              <a:rPr lang="en-US" sz="2000" dirty="0" smtClean="0"/>
              <a:t>recognize </a:t>
            </a:r>
            <a:r>
              <a:rPr lang="en-US" sz="2000" dirty="0"/>
              <a:t>objects</a:t>
            </a:r>
            <a:r>
              <a:rPr lang="en-US" sz="2000" dirty="0" smtClean="0"/>
              <a:t>.</a:t>
            </a:r>
          </a:p>
          <a:p>
            <a:r>
              <a:rPr lang="en-US" sz="2000" dirty="0" smtClean="0"/>
              <a:t> </a:t>
            </a:r>
          </a:p>
          <a:p>
            <a:pPr marL="285750" indent="-285750">
              <a:buFont typeface="Wingdings" panose="05000000000000000000" pitchFamily="2" charset="2"/>
              <a:buChar char="v"/>
            </a:pPr>
            <a:r>
              <a:rPr lang="en-US" sz="2000" dirty="0"/>
              <a:t>Face recognition is </a:t>
            </a:r>
            <a:r>
              <a:rPr lang="en-US" sz="2000" dirty="0" smtClean="0"/>
              <a:t>one of the </a:t>
            </a:r>
            <a:r>
              <a:rPr lang="en-US" sz="2000" dirty="0"/>
              <a:t>best </a:t>
            </a:r>
            <a:r>
              <a:rPr lang="en-US" sz="2000" dirty="0" smtClean="0"/>
              <a:t>examples </a:t>
            </a:r>
            <a:r>
              <a:rPr lang="en-US" sz="2000" dirty="0"/>
              <a:t>of image recognition systems; for example, to unlock your smartphone, you must allow it to scan your face</a:t>
            </a:r>
            <a:r>
              <a:rPr lang="en-US" sz="2000" dirty="0" smtClean="0"/>
              <a:t>.</a:t>
            </a:r>
          </a:p>
          <a:p>
            <a:endParaRPr lang="en-US" sz="2000" dirty="0" smtClean="0"/>
          </a:p>
          <a:p>
            <a:pPr marL="285750" indent="-285750">
              <a:buFont typeface="Wingdings" panose="05000000000000000000" pitchFamily="2" charset="2"/>
              <a:buChar char="v"/>
            </a:pPr>
            <a:r>
              <a:rPr lang="en-US" sz="2000" dirty="0" smtClean="0"/>
              <a:t>AI is capable of guiding the image by sample testing. </a:t>
            </a:r>
          </a:p>
          <a:p>
            <a:endParaRPr lang="en-US" sz="2000" dirty="0" smtClean="0"/>
          </a:p>
          <a:p>
            <a:pPr marL="285750" indent="-285750">
              <a:buFont typeface="Wingdings" panose="05000000000000000000" pitchFamily="2" charset="2"/>
              <a:buChar char="v"/>
            </a:pPr>
            <a:r>
              <a:rPr lang="en-US" sz="2000" dirty="0" smtClean="0"/>
              <a:t>Image recognition can be quite useful when used in medical background for diagnoses purposes.</a:t>
            </a:r>
          </a:p>
          <a:p>
            <a:endParaRPr lang="en-US" sz="2000" dirty="0" smtClean="0"/>
          </a:p>
          <a:p>
            <a:pPr marL="285750" indent="-285750">
              <a:buFont typeface="Wingdings" panose="05000000000000000000" pitchFamily="2" charset="2"/>
              <a:buChar char="v"/>
            </a:pPr>
            <a:r>
              <a:rPr lang="en-US" sz="2000" dirty="0" smtClean="0"/>
              <a:t>Image recognition with the help of MATLAB </a:t>
            </a:r>
            <a:r>
              <a:rPr lang="en-US" sz="2000" dirty="0" err="1" smtClean="0"/>
              <a:t>simulink</a:t>
            </a:r>
            <a:endParaRPr lang="en-US" sz="2000" dirty="0" smtClean="0"/>
          </a:p>
          <a:p>
            <a:endParaRPr lang="en-US" sz="1600"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189" y="969819"/>
            <a:ext cx="3138886" cy="232756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189" y="3437948"/>
            <a:ext cx="3138886" cy="2599783"/>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Literature Review"/>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Literature Review </a:t>
            </a:r>
          </a:p>
        </p:txBody>
      </p:sp>
      <p:sp>
        <p:nvSpPr>
          <p:cNvPr id="50"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51"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graphicFrame>
        <p:nvGraphicFramePr>
          <p:cNvPr id="2" name="Table 1"/>
          <p:cNvGraphicFramePr>
            <a:graphicFrameLocks noGrp="1"/>
          </p:cNvGraphicFramePr>
          <p:nvPr>
            <p:extLst>
              <p:ext uri="{D42A27DB-BD31-4B8C-83A1-F6EECF244321}">
                <p14:modId xmlns:p14="http://schemas.microsoft.com/office/powerpoint/2010/main" val="3870406518"/>
              </p:ext>
            </p:extLst>
          </p:nvPr>
        </p:nvGraphicFramePr>
        <p:xfrm>
          <a:off x="45720" y="822035"/>
          <a:ext cx="9017636" cy="5009967"/>
        </p:xfrm>
        <a:graphic>
          <a:graphicData uri="http://schemas.openxmlformats.org/drawingml/2006/table">
            <a:tbl>
              <a:tblPr firstRow="1" bandRow="1">
                <a:tableStyleId>{5940675A-B579-460E-94D1-54222C63F5DA}</a:tableStyleId>
              </a:tblPr>
              <a:tblGrid>
                <a:gridCol w="2254409"/>
                <a:gridCol w="2254409"/>
                <a:gridCol w="2254409"/>
                <a:gridCol w="2254409"/>
              </a:tblGrid>
              <a:tr h="637310">
                <a:tc>
                  <a:txBody>
                    <a:bodyPr/>
                    <a:lstStyle/>
                    <a:p>
                      <a:pPr algn="ctr"/>
                      <a:r>
                        <a:rPr lang="en-US" dirty="0" smtClean="0">
                          <a:solidFill>
                            <a:schemeClr val="accent5">
                              <a:lumMod val="75000"/>
                            </a:schemeClr>
                          </a:solidFill>
                          <a:latin typeface="Arial Black" panose="020B0A04020102020204" pitchFamily="34" charset="0"/>
                        </a:rPr>
                        <a:t>Title of</a:t>
                      </a:r>
                      <a:r>
                        <a:rPr lang="en-US" baseline="0" dirty="0" smtClean="0">
                          <a:solidFill>
                            <a:schemeClr val="accent5">
                              <a:lumMod val="75000"/>
                            </a:schemeClr>
                          </a:solidFill>
                          <a:latin typeface="Arial Black" panose="020B0A04020102020204" pitchFamily="34" charset="0"/>
                        </a:rPr>
                        <a:t> the paper</a:t>
                      </a:r>
                      <a:endParaRPr lang="en-IN" dirty="0">
                        <a:solidFill>
                          <a:schemeClr val="accent5">
                            <a:lumMod val="75000"/>
                          </a:schemeClr>
                        </a:solidFill>
                        <a:latin typeface="Arial Black" panose="020B0A04020102020204" pitchFamily="34" charset="0"/>
                      </a:endParaRPr>
                    </a:p>
                  </a:txBody>
                  <a:tcPr/>
                </a:tc>
                <a:tc>
                  <a:txBody>
                    <a:bodyPr/>
                    <a:lstStyle/>
                    <a:p>
                      <a:pPr algn="ctr"/>
                      <a:r>
                        <a:rPr lang="en-US" dirty="0" smtClean="0">
                          <a:solidFill>
                            <a:schemeClr val="accent5">
                              <a:lumMod val="75000"/>
                            </a:schemeClr>
                          </a:solidFill>
                          <a:latin typeface="Arial Black" panose="020B0A04020102020204" pitchFamily="34" charset="0"/>
                        </a:rPr>
                        <a:t>Author and year of publication</a:t>
                      </a:r>
                      <a:endParaRPr lang="en-IN" dirty="0">
                        <a:solidFill>
                          <a:schemeClr val="accent5">
                            <a:lumMod val="75000"/>
                          </a:schemeClr>
                        </a:solidFill>
                        <a:latin typeface="Arial Black" panose="020B0A04020102020204" pitchFamily="34" charset="0"/>
                      </a:endParaRPr>
                    </a:p>
                  </a:txBody>
                  <a:tcPr/>
                </a:tc>
                <a:tc>
                  <a:txBody>
                    <a:bodyPr/>
                    <a:lstStyle/>
                    <a:p>
                      <a:pPr algn="ctr"/>
                      <a:r>
                        <a:rPr lang="en-US" dirty="0" smtClean="0">
                          <a:solidFill>
                            <a:schemeClr val="accent5">
                              <a:lumMod val="75000"/>
                            </a:schemeClr>
                          </a:solidFill>
                          <a:latin typeface="Arial Black" panose="020B0A04020102020204" pitchFamily="34" charset="0"/>
                        </a:rPr>
                        <a:t>Outcome</a:t>
                      </a:r>
                      <a:endParaRPr lang="en-IN" dirty="0">
                        <a:solidFill>
                          <a:schemeClr val="accent5">
                            <a:lumMod val="75000"/>
                          </a:schemeClr>
                        </a:solidFill>
                        <a:latin typeface="Arial Black" panose="020B0A04020102020204" pitchFamily="34" charset="0"/>
                      </a:endParaRPr>
                    </a:p>
                  </a:txBody>
                  <a:tcPr/>
                </a:tc>
                <a:tc>
                  <a:txBody>
                    <a:bodyPr/>
                    <a:lstStyle/>
                    <a:p>
                      <a:pPr algn="ctr"/>
                      <a:r>
                        <a:rPr lang="en-US" dirty="0" smtClean="0">
                          <a:solidFill>
                            <a:schemeClr val="accent5">
                              <a:lumMod val="75000"/>
                            </a:schemeClr>
                          </a:solidFill>
                          <a:latin typeface="Arial Black" panose="020B0A04020102020204" pitchFamily="34" charset="0"/>
                        </a:rPr>
                        <a:t>Limitation</a:t>
                      </a:r>
                      <a:endParaRPr lang="en-IN" dirty="0">
                        <a:solidFill>
                          <a:schemeClr val="accent5">
                            <a:lumMod val="75000"/>
                          </a:schemeClr>
                        </a:solidFill>
                        <a:latin typeface="Arial Black" panose="020B0A04020102020204" pitchFamily="34" charset="0"/>
                      </a:endParaRPr>
                    </a:p>
                  </a:txBody>
                  <a:tcPr/>
                </a:tc>
              </a:tr>
              <a:tr h="1220277">
                <a:tc>
                  <a:txBody>
                    <a:bodyPr/>
                    <a:lstStyle/>
                    <a:p>
                      <a:pPr algn="l"/>
                      <a:r>
                        <a:rPr lang="en-US" dirty="0" smtClean="0">
                          <a:latin typeface="Bahnschrift" panose="020B0502040204020203" pitchFamily="34" charset="0"/>
                        </a:rPr>
                        <a:t>Rethinking the inception architecture for computer vision</a:t>
                      </a:r>
                      <a:endParaRPr lang="en-IN" dirty="0">
                        <a:latin typeface="Bahnschrift" panose="020B0502040204020203" pitchFamily="34" charset="0"/>
                      </a:endParaRPr>
                    </a:p>
                  </a:txBody>
                  <a:tcPr/>
                </a:tc>
                <a:tc>
                  <a:txBody>
                    <a:bodyPr/>
                    <a:lstStyle/>
                    <a:p>
                      <a:pPr algn="l"/>
                      <a:r>
                        <a:rPr lang="en-US" dirty="0" err="1" smtClean="0">
                          <a:latin typeface="Bahnschrift" panose="020B0502040204020203" pitchFamily="34" charset="0"/>
                        </a:rPr>
                        <a:t>Vanhoucke</a:t>
                      </a:r>
                      <a:r>
                        <a:rPr lang="en-US" dirty="0" smtClean="0">
                          <a:latin typeface="Bahnschrift" panose="020B0502040204020203" pitchFamily="34" charset="0"/>
                        </a:rPr>
                        <a:t> and</a:t>
                      </a:r>
                      <a:r>
                        <a:rPr lang="en-US" baseline="0" dirty="0" smtClean="0">
                          <a:latin typeface="Bahnschrift" panose="020B0502040204020203" pitchFamily="34" charset="0"/>
                        </a:rPr>
                        <a:t> </a:t>
                      </a:r>
                      <a:r>
                        <a:rPr lang="en-US" baseline="0" dirty="0" err="1" smtClean="0">
                          <a:latin typeface="Bahnschrift" panose="020B0502040204020203" pitchFamily="34" charset="0"/>
                        </a:rPr>
                        <a:t>Shlens</a:t>
                      </a:r>
                      <a:r>
                        <a:rPr lang="en-US" baseline="0" dirty="0" smtClean="0">
                          <a:latin typeface="Bahnschrift" panose="020B0502040204020203" pitchFamily="34" charset="0"/>
                        </a:rPr>
                        <a:t> J</a:t>
                      </a:r>
                    </a:p>
                    <a:p>
                      <a:pPr algn="l"/>
                      <a:r>
                        <a:rPr lang="en-US" baseline="0" dirty="0" smtClean="0">
                          <a:latin typeface="Bahnschrift" panose="020B0502040204020203" pitchFamily="34" charset="0"/>
                        </a:rPr>
                        <a:t>(12-12-2016)</a:t>
                      </a:r>
                      <a:endParaRPr lang="en-IN" dirty="0">
                        <a:latin typeface="Bahnschrift" panose="020B0502040204020203" pitchFamily="34" charset="0"/>
                      </a:endParaRPr>
                    </a:p>
                  </a:txBody>
                  <a:tcPr/>
                </a:tc>
                <a:tc>
                  <a:txBody>
                    <a:bodyPr/>
                    <a:lstStyle/>
                    <a:p>
                      <a:pPr algn="l"/>
                      <a:r>
                        <a:rPr lang="en-US" dirty="0" smtClean="0">
                          <a:latin typeface="Bahnschrift" panose="020B0502040204020203" pitchFamily="34" charset="0"/>
                        </a:rPr>
                        <a:t>The</a:t>
                      </a:r>
                      <a:r>
                        <a:rPr lang="en-US" baseline="0" dirty="0" smtClean="0">
                          <a:latin typeface="Bahnschrift" panose="020B0502040204020203" pitchFamily="34" charset="0"/>
                        </a:rPr>
                        <a:t> capacity of AI to identify, categorize and recognize objects</a:t>
                      </a:r>
                      <a:endParaRPr lang="en-IN" dirty="0">
                        <a:latin typeface="Bahnschrift" panose="020B0502040204020203" pitchFamily="34" charset="0"/>
                      </a:endParaRPr>
                    </a:p>
                  </a:txBody>
                  <a:tcPr/>
                </a:tc>
                <a:tc>
                  <a:txBody>
                    <a:bodyPr/>
                    <a:lstStyle/>
                    <a:p>
                      <a:pPr algn="l"/>
                      <a:r>
                        <a:rPr lang="en-US" dirty="0" smtClean="0">
                          <a:latin typeface="Bahnschrift" panose="020B0502040204020203" pitchFamily="34" charset="0"/>
                        </a:rPr>
                        <a:t>Soft</a:t>
                      </a:r>
                      <a:r>
                        <a:rPr lang="en-US" baseline="0" dirty="0" smtClean="0">
                          <a:latin typeface="Bahnschrift" panose="020B0502040204020203" pitchFamily="34" charset="0"/>
                        </a:rPr>
                        <a:t> tissue contrast using image processing is tough </a:t>
                      </a:r>
                      <a:endParaRPr lang="en-IN" dirty="0">
                        <a:latin typeface="Bahnschrift" panose="020B0502040204020203" pitchFamily="34" charset="0"/>
                      </a:endParaRPr>
                    </a:p>
                  </a:txBody>
                  <a:tcPr/>
                </a:tc>
              </a:tr>
              <a:tr h="1576190">
                <a:tc>
                  <a:txBody>
                    <a:bodyPr/>
                    <a:lstStyle/>
                    <a:p>
                      <a:pPr algn="l"/>
                      <a:r>
                        <a:rPr lang="en-US" dirty="0" smtClean="0">
                          <a:latin typeface="Bahnschrift" panose="020B0502040204020203" pitchFamily="34" charset="0"/>
                        </a:rPr>
                        <a:t>Advancement of quantitative imaging</a:t>
                      </a:r>
                      <a:endParaRPr lang="en-IN" dirty="0">
                        <a:latin typeface="Bahnschrift" panose="020B0502040204020203" pitchFamily="34" charset="0"/>
                      </a:endParaRPr>
                    </a:p>
                  </a:txBody>
                  <a:tcPr/>
                </a:tc>
                <a:tc>
                  <a:txBody>
                    <a:bodyPr/>
                    <a:lstStyle/>
                    <a:p>
                      <a:pPr algn="l"/>
                      <a:r>
                        <a:rPr lang="en-US" dirty="0" smtClean="0">
                          <a:latin typeface="Bahnschrift" panose="020B0502040204020203" pitchFamily="34" charset="0"/>
                        </a:rPr>
                        <a:t>Buckler AJ, </a:t>
                      </a:r>
                      <a:r>
                        <a:rPr lang="en-US" dirty="0" err="1" smtClean="0">
                          <a:latin typeface="Bahnschrift" panose="020B0502040204020203" pitchFamily="34" charset="0"/>
                        </a:rPr>
                        <a:t>Bresolin</a:t>
                      </a:r>
                      <a:r>
                        <a:rPr lang="en-US" dirty="0" smtClean="0">
                          <a:latin typeface="Bahnschrift" panose="020B0502040204020203" pitchFamily="34" charset="0"/>
                        </a:rPr>
                        <a:t> L</a:t>
                      </a:r>
                    </a:p>
                    <a:p>
                      <a:pPr algn="l"/>
                      <a:r>
                        <a:rPr lang="en-US" dirty="0" smtClean="0">
                          <a:latin typeface="Bahnschrift" panose="020B0502040204020203" pitchFamily="34" charset="0"/>
                        </a:rPr>
                        <a:t>(2016)</a:t>
                      </a:r>
                      <a:endParaRPr lang="en-IN" dirty="0">
                        <a:latin typeface="Bahnschrift" panose="020B0502040204020203" pitchFamily="34" charset="0"/>
                      </a:endParaRPr>
                    </a:p>
                  </a:txBody>
                  <a:tcPr/>
                </a:tc>
                <a:tc>
                  <a:txBody>
                    <a:bodyPr/>
                    <a:lstStyle/>
                    <a:p>
                      <a:pPr algn="l"/>
                      <a:r>
                        <a:rPr lang="en-US" dirty="0" smtClean="0">
                          <a:latin typeface="Bahnschrift" panose="020B0502040204020203" pitchFamily="34" charset="0"/>
                        </a:rPr>
                        <a:t>Extraction</a:t>
                      </a:r>
                      <a:r>
                        <a:rPr lang="en-US" baseline="0" dirty="0" smtClean="0">
                          <a:latin typeface="Bahnschrift" panose="020B0502040204020203" pitchFamily="34" charset="0"/>
                        </a:rPr>
                        <a:t> of measurable information from radiology</a:t>
                      </a:r>
                      <a:endParaRPr lang="en-IN" dirty="0">
                        <a:latin typeface="Bahnschrift" panose="020B0502040204020203" pitchFamily="34" charset="0"/>
                      </a:endParaRPr>
                    </a:p>
                  </a:txBody>
                  <a:tcPr/>
                </a:tc>
                <a:tc>
                  <a:txBody>
                    <a:bodyPr/>
                    <a:lstStyle/>
                    <a:p>
                      <a:pPr algn="l"/>
                      <a:r>
                        <a:rPr lang="en-US" dirty="0" smtClean="0">
                          <a:latin typeface="Bahnschrift" panose="020B0502040204020203" pitchFamily="34" charset="0"/>
                        </a:rPr>
                        <a:t>Limited procedure and time consuming and</a:t>
                      </a:r>
                      <a:r>
                        <a:rPr lang="en-US" baseline="0" dirty="0" smtClean="0">
                          <a:latin typeface="Bahnschrift" panose="020B0502040204020203" pitchFamily="34" charset="0"/>
                        </a:rPr>
                        <a:t> detection is possible only to a certain range</a:t>
                      </a:r>
                      <a:endParaRPr lang="en-IN" dirty="0">
                        <a:latin typeface="Bahnschrift" panose="020B0502040204020203" pitchFamily="34" charset="0"/>
                      </a:endParaRPr>
                    </a:p>
                  </a:txBody>
                  <a:tcPr/>
                </a:tc>
              </a:tr>
              <a:tr h="1576190">
                <a:tc>
                  <a:txBody>
                    <a:bodyPr/>
                    <a:lstStyle/>
                    <a:p>
                      <a:pPr algn="l"/>
                      <a:r>
                        <a:rPr lang="en-US" dirty="0" smtClean="0">
                          <a:latin typeface="Bahnschrift" panose="020B0502040204020203" pitchFamily="34" charset="0"/>
                        </a:rPr>
                        <a:t>Deep</a:t>
                      </a:r>
                      <a:r>
                        <a:rPr lang="en-US" baseline="0" dirty="0" smtClean="0">
                          <a:latin typeface="Bahnschrift" panose="020B0502040204020203" pitchFamily="34" charset="0"/>
                        </a:rPr>
                        <a:t> learning for medical image processing</a:t>
                      </a:r>
                      <a:endParaRPr lang="en-IN" dirty="0">
                        <a:latin typeface="Bahnschrift" panose="020B0502040204020203" pitchFamily="34" charset="0"/>
                      </a:endParaRPr>
                    </a:p>
                  </a:txBody>
                  <a:tcPr/>
                </a:tc>
                <a:tc>
                  <a:txBody>
                    <a:bodyPr/>
                    <a:lstStyle/>
                    <a:p>
                      <a:pPr algn="l"/>
                      <a:r>
                        <a:rPr lang="en-US" dirty="0" err="1" smtClean="0">
                          <a:latin typeface="Bahnschrift" panose="020B0502040204020203" pitchFamily="34" charset="0"/>
                        </a:rPr>
                        <a:t>Razzak</a:t>
                      </a:r>
                      <a:r>
                        <a:rPr lang="en-US" dirty="0" smtClean="0">
                          <a:latin typeface="Bahnschrift" panose="020B0502040204020203" pitchFamily="34" charset="0"/>
                        </a:rPr>
                        <a:t> MI , </a:t>
                      </a:r>
                      <a:r>
                        <a:rPr lang="en-US" dirty="0" err="1" smtClean="0">
                          <a:latin typeface="Bahnschrift" panose="020B0502040204020203" pitchFamily="34" charset="0"/>
                        </a:rPr>
                        <a:t>Zaib</a:t>
                      </a:r>
                      <a:r>
                        <a:rPr lang="en-US" dirty="0" smtClean="0">
                          <a:latin typeface="Bahnschrift" panose="020B0502040204020203" pitchFamily="34" charset="0"/>
                        </a:rPr>
                        <a:t> A</a:t>
                      </a:r>
                    </a:p>
                    <a:p>
                      <a:pPr algn="l"/>
                      <a:r>
                        <a:rPr lang="en-US" dirty="0" smtClean="0">
                          <a:latin typeface="Bahnschrift" panose="020B0502040204020203" pitchFamily="34" charset="0"/>
                        </a:rPr>
                        <a:t>(2018)</a:t>
                      </a:r>
                      <a:endParaRPr lang="en-IN" dirty="0">
                        <a:latin typeface="Bahnschrift" panose="020B0502040204020203" pitchFamily="34" charset="0"/>
                      </a:endParaRPr>
                    </a:p>
                  </a:txBody>
                  <a:tcPr/>
                </a:tc>
                <a:tc>
                  <a:txBody>
                    <a:bodyPr/>
                    <a:lstStyle/>
                    <a:p>
                      <a:pPr algn="l"/>
                      <a:r>
                        <a:rPr lang="en-US" dirty="0" smtClean="0">
                          <a:latin typeface="Bahnschrift" panose="020B0502040204020203" pitchFamily="34" charset="0"/>
                        </a:rPr>
                        <a:t>Categories</a:t>
                      </a:r>
                      <a:r>
                        <a:rPr lang="en-US" baseline="0" dirty="0" smtClean="0">
                          <a:latin typeface="Bahnschrift" panose="020B0502040204020203" pitchFamily="34" charset="0"/>
                        </a:rPr>
                        <a:t> of image retrieval, image creation , image analysis and image based </a:t>
                      </a:r>
                      <a:r>
                        <a:rPr lang="en-US" baseline="0" dirty="0" err="1" smtClean="0">
                          <a:latin typeface="Bahnschrift" panose="020B0502040204020203" pitchFamily="34" charset="0"/>
                        </a:rPr>
                        <a:t>visualisation</a:t>
                      </a:r>
                      <a:endParaRPr lang="en-IN" dirty="0">
                        <a:latin typeface="Bahnschrift" panose="020B0502040204020203" pitchFamily="34" charset="0"/>
                      </a:endParaRPr>
                    </a:p>
                  </a:txBody>
                  <a:tcPr/>
                </a:tc>
                <a:tc>
                  <a:txBody>
                    <a:bodyPr/>
                    <a:lstStyle/>
                    <a:p>
                      <a:pPr algn="l"/>
                      <a:r>
                        <a:rPr lang="en-US" dirty="0" smtClean="0">
                          <a:latin typeface="Bahnschrift" panose="020B0502040204020203" pitchFamily="34" charset="0"/>
                        </a:rPr>
                        <a:t>Requires large amount of data in term of precision requirements</a:t>
                      </a:r>
                      <a:endParaRPr lang="en-IN" dirty="0">
                        <a:latin typeface="Bahnschrift" panose="020B0502040204020203" pitchFamily="34" charset="0"/>
                      </a:endParaRPr>
                    </a:p>
                  </a:txBody>
                  <a:tcPr/>
                </a:tc>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 name="Existing System"/>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Existing System</a:t>
            </a:r>
          </a:p>
        </p:txBody>
      </p:sp>
      <p:sp>
        <p:nvSpPr>
          <p:cNvPr id="55"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56"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4" name="TextBox 3"/>
          <p:cNvSpPr txBox="1"/>
          <p:nvPr/>
        </p:nvSpPr>
        <p:spPr>
          <a:xfrm>
            <a:off x="175491" y="795939"/>
            <a:ext cx="8740543" cy="5509198"/>
          </a:xfrm>
          <a:prstGeom prst="rect">
            <a:avLst/>
          </a:prstGeom>
          <a:noFill/>
          <a:ln w="76200" cap="flat">
            <a:solidFill>
              <a:srgbClr val="FFC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3200" b="0" i="0" u="none" strike="noStrike" cap="none" spc="0" normalizeH="0" baseline="0" dirty="0" smtClean="0">
                <a:ln>
                  <a:noFill/>
                </a:ln>
                <a:solidFill>
                  <a:srgbClr val="000000"/>
                </a:solidFill>
                <a:effectLst/>
                <a:uFillTx/>
                <a:sym typeface="Times New Roman"/>
              </a:rPr>
              <a:t>CT scan(computed tomography) was one of the method used in the field of medical</a:t>
            </a:r>
            <a:r>
              <a:rPr kumimoji="0" lang="en-US" sz="3200" b="0" i="0" u="none" strike="noStrike" cap="none" spc="0" normalizeH="0" dirty="0" smtClean="0">
                <a:ln>
                  <a:noFill/>
                </a:ln>
                <a:solidFill>
                  <a:srgbClr val="000000"/>
                </a:solidFill>
                <a:effectLst/>
                <a:uFillTx/>
                <a:sym typeface="Times New Roman"/>
              </a:rPr>
              <a:t> imaging. </a:t>
            </a:r>
            <a:r>
              <a:rPr lang="en-US" sz="3200" dirty="0" smtClean="0"/>
              <a:t>It was discovered by </a:t>
            </a:r>
            <a:r>
              <a:rPr lang="en-IN" sz="3200" dirty="0"/>
              <a:t>Godfrey </a:t>
            </a:r>
            <a:r>
              <a:rPr lang="en-IN" sz="3200" dirty="0" smtClean="0"/>
              <a:t>Hounsfield in 1979. Here 3d pictures of an object are represented in 2D form. It is done by converting electrical energy into X-ray </a:t>
            </a:r>
            <a:r>
              <a:rPr lang="en-IN" sz="3200" dirty="0" err="1" smtClean="0"/>
              <a:t>photons.These</a:t>
            </a:r>
            <a:r>
              <a:rPr lang="en-IN" sz="3200" dirty="0" smtClean="0"/>
              <a:t> photons are passed through the object and are then converted back to electrical energy. </a:t>
            </a:r>
            <a:r>
              <a:rPr lang="en-US" sz="3200" dirty="0"/>
              <a:t>The number of X-rays that pass through the object is inversely proportional to the density of the object. Objects (such as human beings) imaged by CT consist of parts that vary in density. </a:t>
            </a:r>
            <a:endParaRPr kumimoji="0" lang="en-IN" sz="3200" b="0" i="0" u="none" strike="noStrike" cap="none" spc="0" normalizeH="0" baseline="0" dirty="0">
              <a:ln>
                <a:noFill/>
              </a:ln>
              <a:solidFill>
                <a:srgbClr val="000000"/>
              </a:solidFill>
              <a:effectLst/>
              <a:uFillTx/>
              <a:sym typeface="Times New Roman"/>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Problem Statement &amp; Objectives"/>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       Problem Statement &amp; Objectives</a:t>
            </a:r>
          </a:p>
        </p:txBody>
      </p:sp>
      <p:sp>
        <p:nvSpPr>
          <p:cNvPr id="59" name="Problem Statement:"/>
          <p:cNvSpPr txBox="1"/>
          <p:nvPr/>
        </p:nvSpPr>
        <p:spPr>
          <a:xfrm>
            <a:off x="350519" y="838200"/>
            <a:ext cx="8442962" cy="1661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vl1pPr>
          </a:lstStyle>
          <a:p>
            <a:r>
              <a:rPr sz="2800" u="sng" dirty="0">
                <a:latin typeface="Arial Black" panose="020B0A04020102020204" pitchFamily="34" charset="0"/>
              </a:rPr>
              <a:t>Problem Statement</a:t>
            </a:r>
            <a:r>
              <a:rPr sz="2800" u="sng" dirty="0" smtClean="0">
                <a:latin typeface="Arial Black" panose="020B0A04020102020204" pitchFamily="34" charset="0"/>
              </a:rPr>
              <a:t>:</a:t>
            </a:r>
            <a:r>
              <a:rPr lang="en-US" sz="2800" u="sng" dirty="0" smtClean="0">
                <a:latin typeface="Arial Black" panose="020B0A04020102020204" pitchFamily="34" charset="0"/>
              </a:rPr>
              <a:t> </a:t>
            </a:r>
          </a:p>
          <a:p>
            <a:endParaRPr lang="en-US" dirty="0"/>
          </a:p>
          <a:p>
            <a:r>
              <a:rPr lang="en-US" sz="2800" dirty="0" smtClean="0">
                <a:solidFill>
                  <a:schemeClr val="tx1">
                    <a:lumMod val="50000"/>
                    <a:lumOff val="50000"/>
                  </a:schemeClr>
                </a:solidFill>
                <a:latin typeface="Bahnschrift" panose="020B0502040204020203" pitchFamily="34" charset="0"/>
              </a:rPr>
              <a:t>Recognition of Tumor tissues using image recognition  in MATLAB </a:t>
            </a:r>
            <a:r>
              <a:rPr lang="en-US" sz="2800" dirty="0">
                <a:solidFill>
                  <a:schemeClr val="tx1">
                    <a:lumMod val="50000"/>
                    <a:lumOff val="50000"/>
                  </a:schemeClr>
                </a:solidFill>
                <a:latin typeface="Bahnschrift" panose="020B0502040204020203" pitchFamily="34" charset="0"/>
              </a:rPr>
              <a:t>S</a:t>
            </a:r>
            <a:r>
              <a:rPr lang="en-US" sz="2800" dirty="0" smtClean="0">
                <a:solidFill>
                  <a:schemeClr val="tx1">
                    <a:lumMod val="50000"/>
                    <a:lumOff val="50000"/>
                  </a:schemeClr>
                </a:solidFill>
                <a:latin typeface="Bahnschrift" panose="020B0502040204020203" pitchFamily="34" charset="0"/>
              </a:rPr>
              <a:t>imulink</a:t>
            </a:r>
            <a:r>
              <a:rPr sz="2800" dirty="0" smtClean="0">
                <a:solidFill>
                  <a:schemeClr val="tx1">
                    <a:lumMod val="50000"/>
                    <a:lumOff val="50000"/>
                  </a:schemeClr>
                </a:solidFill>
                <a:latin typeface="Bahnschrift" panose="020B0502040204020203" pitchFamily="34" charset="0"/>
              </a:rPr>
              <a:t> </a:t>
            </a:r>
            <a:endParaRPr sz="2800" dirty="0">
              <a:solidFill>
                <a:schemeClr val="tx1">
                  <a:lumMod val="50000"/>
                  <a:lumOff val="50000"/>
                </a:schemeClr>
              </a:solidFill>
              <a:latin typeface="Bahnschrift" panose="020B0502040204020203" pitchFamily="34" charset="0"/>
            </a:endParaRPr>
          </a:p>
        </p:txBody>
      </p:sp>
      <p:sp>
        <p:nvSpPr>
          <p:cNvPr id="60"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61"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62" name="Objectives:"/>
          <p:cNvSpPr txBox="1"/>
          <p:nvPr/>
        </p:nvSpPr>
        <p:spPr>
          <a:xfrm>
            <a:off x="350519" y="3048000"/>
            <a:ext cx="8442962" cy="29546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800" b="1"/>
            </a:pPr>
            <a:r>
              <a:rPr sz="2800" u="sng" dirty="0">
                <a:solidFill>
                  <a:schemeClr val="tx1">
                    <a:lumMod val="85000"/>
                    <a:lumOff val="15000"/>
                  </a:schemeClr>
                </a:solidFill>
                <a:latin typeface="Arial Black" panose="020B0A04020102020204" pitchFamily="34" charset="0"/>
              </a:rPr>
              <a:t>Objectives</a:t>
            </a:r>
            <a:r>
              <a:rPr sz="2800" u="sng" dirty="0" smtClean="0">
                <a:solidFill>
                  <a:schemeClr val="tx1">
                    <a:lumMod val="85000"/>
                    <a:lumOff val="15000"/>
                  </a:schemeClr>
                </a:solidFill>
                <a:latin typeface="Arial Black" panose="020B0A04020102020204" pitchFamily="34" charset="0"/>
              </a:rPr>
              <a:t>:</a:t>
            </a:r>
            <a:endParaRPr lang="en-US" sz="2800" u="sng" dirty="0" smtClean="0">
              <a:solidFill>
                <a:schemeClr val="tx1">
                  <a:lumMod val="85000"/>
                  <a:lumOff val="15000"/>
                </a:schemeClr>
              </a:solidFill>
              <a:latin typeface="Arial Black" panose="020B0A04020102020204" pitchFamily="34" charset="0"/>
            </a:endParaRPr>
          </a:p>
          <a:p>
            <a:pPr>
              <a:defRPr sz="1800" b="1"/>
            </a:pPr>
            <a:endParaRPr lang="en-US" dirty="0" smtClean="0"/>
          </a:p>
          <a:p>
            <a:pPr>
              <a:defRPr sz="1800" b="1"/>
            </a:pPr>
            <a:r>
              <a:rPr lang="en-US" sz="2800" b="1" dirty="0" smtClean="0">
                <a:solidFill>
                  <a:schemeClr val="tx1">
                    <a:lumMod val="50000"/>
                    <a:lumOff val="50000"/>
                  </a:schemeClr>
                </a:solidFill>
                <a:latin typeface="Bahnschrift" panose="020B0502040204020203" pitchFamily="34" charset="0"/>
              </a:rPr>
              <a:t>The MRI image of the brain infected with tumor  is to be scanned for tumor and the tumor is to be detected revealing the infected part by the help of an outline and a separate image of only tumor is to be displayed</a:t>
            </a:r>
            <a:r>
              <a:rPr sz="2800" b="1" dirty="0" smtClean="0">
                <a:solidFill>
                  <a:schemeClr val="tx1">
                    <a:lumMod val="50000"/>
                    <a:lumOff val="50000"/>
                  </a:schemeClr>
                </a:solidFill>
                <a:latin typeface="Bahnschrift" panose="020B0502040204020203" pitchFamily="34" charset="0"/>
              </a:rPr>
              <a:t> </a:t>
            </a:r>
            <a:endParaRPr sz="2800" b="1" dirty="0">
              <a:solidFill>
                <a:schemeClr val="tx1">
                  <a:lumMod val="50000"/>
                  <a:lumOff val="50000"/>
                </a:schemeClr>
              </a:solidFill>
              <a:latin typeface="Bahnschrift" panose="020B0502040204020203" pitchFamily="34"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 name="Proposed System"/>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       Proposed System</a:t>
            </a:r>
          </a:p>
        </p:txBody>
      </p:sp>
      <p:sp>
        <p:nvSpPr>
          <p:cNvPr id="65"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66"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2" name="TextBox 1"/>
          <p:cNvSpPr txBox="1"/>
          <p:nvPr/>
        </p:nvSpPr>
        <p:spPr>
          <a:xfrm>
            <a:off x="193963" y="757382"/>
            <a:ext cx="8722071" cy="3046986"/>
          </a:xfrm>
          <a:prstGeom prst="rect">
            <a:avLst/>
          </a:prstGeom>
          <a:noFill/>
          <a:ln w="762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The image processing in the proposed system is done using basic techniques like density scan. Here the image is taken in and is divided into multiple rows and columns where each and every area in the cross section is verified for density above 0.5DPI which depicts the tumor tissue. The region is then verified and is marked. This region is then showcased separately to determine the size and the area covered by the tumor. The processed image is shown with marked layout of the tumor. </a:t>
            </a:r>
            <a:endParaRPr kumimoji="0" lang="en-IN" b="0" i="0" u="none" strike="noStrike" cap="none" spc="0" normalizeH="0" baseline="0" dirty="0">
              <a:ln>
                <a:noFill/>
              </a:ln>
              <a:solidFill>
                <a:srgbClr val="000000"/>
              </a:solidFill>
              <a:effectLst/>
              <a:uFillTx/>
              <a:sym typeface="Times New Roman"/>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255" y="3804368"/>
            <a:ext cx="6673422" cy="2564822"/>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 name="Block Diagram"/>
          <p:cNvSpPr txBox="1"/>
          <p:nvPr/>
        </p:nvSpPr>
        <p:spPr>
          <a:xfrm>
            <a:off x="45719" y="76199"/>
            <a:ext cx="9017637"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t>       Block Diagram</a:t>
            </a:r>
          </a:p>
        </p:txBody>
      </p:sp>
      <p:sp>
        <p:nvSpPr>
          <p:cNvPr id="69"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70"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2" name="Rectangle 1"/>
          <p:cNvSpPr/>
          <p:nvPr/>
        </p:nvSpPr>
        <p:spPr>
          <a:xfrm>
            <a:off x="1122218" y="1082741"/>
            <a:ext cx="1653309" cy="338552"/>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dirty="0" smtClean="0"/>
              <a:t>Enter the image</a:t>
            </a:r>
            <a:endParaRPr kumimoji="0" lang="en-IN" sz="1600" b="0" i="0" u="none" strike="noStrike" cap="none" spc="0" normalizeH="0" baseline="0" dirty="0">
              <a:ln>
                <a:noFill/>
              </a:ln>
              <a:solidFill>
                <a:srgbClr val="000000"/>
              </a:solidFill>
              <a:effectLst/>
              <a:uFillTx/>
              <a:sym typeface="Times New Roman"/>
            </a:endParaRPr>
          </a:p>
        </p:txBody>
      </p:sp>
      <p:sp>
        <p:nvSpPr>
          <p:cNvPr id="3" name="Rectangle 2"/>
          <p:cNvSpPr/>
          <p:nvPr/>
        </p:nvSpPr>
        <p:spPr>
          <a:xfrm>
            <a:off x="1122218" y="2184337"/>
            <a:ext cx="1819564" cy="1077216"/>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dirty="0" smtClean="0"/>
              <a:t>Classify the image by setting a threshold into black and white</a:t>
            </a:r>
            <a:endParaRPr kumimoji="0" lang="en-IN" sz="1600" b="0" i="0" u="none" strike="noStrike" cap="none" spc="0" normalizeH="0" baseline="0" dirty="0">
              <a:ln>
                <a:noFill/>
              </a:ln>
              <a:solidFill>
                <a:srgbClr val="000000"/>
              </a:solidFill>
              <a:effectLst/>
              <a:uFillTx/>
              <a:sym typeface="Times New Roman"/>
            </a:endParaRPr>
          </a:p>
        </p:txBody>
      </p:sp>
      <p:sp>
        <p:nvSpPr>
          <p:cNvPr id="4" name="Rectangle 3"/>
          <p:cNvSpPr/>
          <p:nvPr/>
        </p:nvSpPr>
        <p:spPr>
          <a:xfrm>
            <a:off x="1122218" y="4586777"/>
            <a:ext cx="1884218" cy="830995"/>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smtClean="0">
                <a:ln>
                  <a:noFill/>
                </a:ln>
                <a:solidFill>
                  <a:srgbClr val="000000"/>
                </a:solidFill>
                <a:effectLst/>
                <a:uFillTx/>
                <a:latin typeface="+mn-lt"/>
                <a:ea typeface="+mn-ea"/>
                <a:cs typeface="+mn-cs"/>
                <a:sym typeface="Times New Roman"/>
              </a:rPr>
              <a:t>We then</a:t>
            </a:r>
            <a:r>
              <a:rPr kumimoji="0" lang="en-US" sz="1600" b="0" i="0" u="none" strike="noStrike" cap="none" spc="0" normalizeH="0" dirty="0" smtClean="0">
                <a:ln>
                  <a:noFill/>
                </a:ln>
                <a:solidFill>
                  <a:srgbClr val="000000"/>
                </a:solidFill>
                <a:effectLst/>
                <a:uFillTx/>
                <a:latin typeface="+mn-lt"/>
                <a:ea typeface="+mn-ea"/>
                <a:cs typeface="+mn-cs"/>
                <a:sym typeface="Times New Roman"/>
              </a:rPr>
              <a:t> compare the labelled part with tumor density</a:t>
            </a:r>
            <a:endParaRPr kumimoji="0" lang="en-IN" sz="16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5" name="Rectangle 4"/>
          <p:cNvSpPr/>
          <p:nvPr/>
        </p:nvSpPr>
        <p:spPr>
          <a:xfrm>
            <a:off x="5564909" y="2722945"/>
            <a:ext cx="1976582" cy="1077216"/>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dirty="0" smtClean="0"/>
              <a:t>We then decide the age of tumor based on relative density of the brain</a:t>
            </a:r>
            <a:endParaRPr kumimoji="0" lang="en-IN" sz="1600" b="0" i="0" u="none" strike="noStrike" cap="none" spc="0" normalizeH="0" baseline="0" dirty="0">
              <a:ln>
                <a:noFill/>
              </a:ln>
              <a:solidFill>
                <a:srgbClr val="000000"/>
              </a:solidFill>
              <a:effectLst/>
              <a:uFillTx/>
              <a:sym typeface="Times New Roman"/>
            </a:endParaRPr>
          </a:p>
        </p:txBody>
      </p:sp>
      <p:sp>
        <p:nvSpPr>
          <p:cNvPr id="6" name="Rectangle 5"/>
          <p:cNvSpPr/>
          <p:nvPr/>
        </p:nvSpPr>
        <p:spPr>
          <a:xfrm>
            <a:off x="5564909" y="4586777"/>
            <a:ext cx="1574800" cy="584773"/>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smtClean="0">
                <a:ln>
                  <a:noFill/>
                </a:ln>
                <a:solidFill>
                  <a:srgbClr val="000000"/>
                </a:solidFill>
                <a:effectLst/>
                <a:uFillTx/>
                <a:latin typeface="+mn-lt"/>
                <a:ea typeface="+mn-ea"/>
                <a:cs typeface="+mn-cs"/>
                <a:sym typeface="Times New Roman"/>
              </a:rPr>
              <a:t>The detected tumor</a:t>
            </a:r>
            <a:r>
              <a:rPr kumimoji="0" lang="en-US" sz="1600" b="0" i="0" u="none" strike="noStrike" cap="none" spc="0" normalizeH="0" dirty="0" smtClean="0">
                <a:ln>
                  <a:noFill/>
                </a:ln>
                <a:solidFill>
                  <a:srgbClr val="000000"/>
                </a:solidFill>
                <a:effectLst/>
                <a:uFillTx/>
                <a:latin typeface="+mn-lt"/>
                <a:ea typeface="+mn-ea"/>
                <a:cs typeface="+mn-cs"/>
                <a:sym typeface="Times New Roman"/>
              </a:rPr>
              <a:t> is labelled</a:t>
            </a:r>
            <a:endParaRPr kumimoji="0" lang="en-IN" sz="16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7" name="Rectangle 6"/>
          <p:cNvSpPr/>
          <p:nvPr/>
        </p:nvSpPr>
        <p:spPr>
          <a:xfrm>
            <a:off x="5564909" y="860900"/>
            <a:ext cx="1422400" cy="1323437"/>
          </a:xfrm>
          <a:prstGeom prst="rect">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smtClean="0">
                <a:ln>
                  <a:noFill/>
                </a:ln>
                <a:solidFill>
                  <a:srgbClr val="000000"/>
                </a:solidFill>
                <a:effectLst/>
                <a:uFillTx/>
                <a:latin typeface="+mn-lt"/>
                <a:ea typeface="+mn-ea"/>
                <a:cs typeface="+mn-cs"/>
                <a:sym typeface="Times New Roman"/>
              </a:rPr>
              <a:t>The original image with the layout of the tumor</a:t>
            </a:r>
            <a:r>
              <a:rPr kumimoji="0" lang="en-US" sz="1600" b="0" i="0" u="none" strike="noStrike" cap="none" spc="0" normalizeH="0" dirty="0" smtClean="0">
                <a:ln>
                  <a:noFill/>
                </a:ln>
                <a:solidFill>
                  <a:srgbClr val="000000"/>
                </a:solidFill>
                <a:effectLst/>
                <a:uFillTx/>
                <a:latin typeface="+mn-lt"/>
                <a:ea typeface="+mn-ea"/>
                <a:cs typeface="+mn-cs"/>
                <a:sym typeface="Times New Roman"/>
              </a:rPr>
              <a:t> is also showcased</a:t>
            </a:r>
            <a:endParaRPr kumimoji="0" lang="en-IN" sz="1600" b="0" i="0" u="none" strike="noStrike" cap="none" spc="0" normalizeH="0" baseline="0" dirty="0">
              <a:ln>
                <a:noFill/>
              </a:ln>
              <a:solidFill>
                <a:srgbClr val="000000"/>
              </a:solidFill>
              <a:effectLst/>
              <a:uFillTx/>
              <a:latin typeface="+mn-lt"/>
              <a:ea typeface="+mn-ea"/>
              <a:cs typeface="+mn-cs"/>
              <a:sym typeface="Times New Roman"/>
            </a:endParaRPr>
          </a:p>
        </p:txBody>
      </p:sp>
      <p:sp>
        <p:nvSpPr>
          <p:cNvPr id="9" name="Down Arrow 8"/>
          <p:cNvSpPr/>
          <p:nvPr/>
        </p:nvSpPr>
        <p:spPr>
          <a:xfrm>
            <a:off x="1859281" y="1421293"/>
            <a:ext cx="292792" cy="763044"/>
          </a:xfrm>
          <a:prstGeom prst="downArrow">
            <a:avLst/>
          </a:prstGeom>
          <a:solidFill>
            <a:schemeClr val="tx1">
              <a:lumMod val="75000"/>
              <a:lumOff val="25000"/>
            </a:schemeClr>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000000"/>
              </a:solidFill>
              <a:effectLst/>
              <a:uFillTx/>
              <a:latin typeface="+mn-lt"/>
              <a:ea typeface="+mn-ea"/>
              <a:cs typeface="+mn-cs"/>
              <a:sym typeface="Times New Roman"/>
            </a:endParaRPr>
          </a:p>
        </p:txBody>
      </p:sp>
      <p:sp>
        <p:nvSpPr>
          <p:cNvPr id="10" name="Down Arrow 9"/>
          <p:cNvSpPr/>
          <p:nvPr/>
        </p:nvSpPr>
        <p:spPr>
          <a:xfrm>
            <a:off x="1791855" y="3334327"/>
            <a:ext cx="563418" cy="1115328"/>
          </a:xfrm>
          <a:prstGeom prst="downArrow">
            <a:avLst/>
          </a:prstGeom>
          <a:solidFill>
            <a:schemeClr val="tx1">
              <a:lumMod val="75000"/>
              <a:lumOff val="25000"/>
            </a:schemeClr>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000000"/>
              </a:solidFill>
              <a:effectLst/>
              <a:uFillTx/>
              <a:latin typeface="+mn-lt"/>
              <a:ea typeface="+mn-ea"/>
              <a:cs typeface="+mn-cs"/>
              <a:sym typeface="Times New Roman"/>
            </a:endParaRPr>
          </a:p>
        </p:txBody>
      </p:sp>
      <p:sp>
        <p:nvSpPr>
          <p:cNvPr id="12" name="Right Arrow 11"/>
          <p:cNvSpPr/>
          <p:nvPr/>
        </p:nvSpPr>
        <p:spPr>
          <a:xfrm>
            <a:off x="3084945" y="4738255"/>
            <a:ext cx="2410691" cy="433295"/>
          </a:xfrm>
          <a:prstGeom prst="rightArrow">
            <a:avLst/>
          </a:prstGeom>
          <a:solidFill>
            <a:schemeClr val="tx1">
              <a:lumMod val="75000"/>
              <a:lumOff val="25000"/>
            </a:schemeClr>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000000"/>
              </a:solidFill>
              <a:effectLst/>
              <a:uFillTx/>
              <a:latin typeface="+mn-lt"/>
              <a:ea typeface="+mn-ea"/>
              <a:cs typeface="+mn-cs"/>
              <a:sym typeface="Times New Roman"/>
            </a:endParaRPr>
          </a:p>
        </p:txBody>
      </p:sp>
      <p:sp>
        <p:nvSpPr>
          <p:cNvPr id="13" name="Right Arrow 12"/>
          <p:cNvSpPr/>
          <p:nvPr/>
        </p:nvSpPr>
        <p:spPr>
          <a:xfrm rot="16200000">
            <a:off x="6037513" y="4001814"/>
            <a:ext cx="786616" cy="383309"/>
          </a:xfrm>
          <a:prstGeom prst="rightArrow">
            <a:avLst/>
          </a:prstGeom>
          <a:solidFill>
            <a:schemeClr val="tx1">
              <a:lumMod val="75000"/>
              <a:lumOff val="25000"/>
            </a:schemeClr>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000000"/>
              </a:solidFill>
              <a:effectLst/>
              <a:uFillTx/>
              <a:latin typeface="+mn-lt"/>
              <a:ea typeface="+mn-ea"/>
              <a:cs typeface="+mn-cs"/>
              <a:sym typeface="Times New Roman"/>
            </a:endParaRPr>
          </a:p>
        </p:txBody>
      </p:sp>
      <p:sp>
        <p:nvSpPr>
          <p:cNvPr id="14" name="Down Arrow 13"/>
          <p:cNvSpPr/>
          <p:nvPr/>
        </p:nvSpPr>
        <p:spPr>
          <a:xfrm rot="10800000">
            <a:off x="5855855" y="2253673"/>
            <a:ext cx="692727" cy="378691"/>
          </a:xfrm>
          <a:prstGeom prst="downArrow">
            <a:avLst/>
          </a:prstGeom>
          <a:solidFill>
            <a:schemeClr val="tx1">
              <a:lumMod val="75000"/>
              <a:lumOff val="25000"/>
            </a:schemeClr>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2400" b="0" i="0" u="none" strike="noStrike" cap="none" spc="0" normalizeH="0" baseline="0">
              <a:ln>
                <a:noFill/>
              </a:ln>
              <a:solidFill>
                <a:srgbClr val="000000"/>
              </a:solidFill>
              <a:effectLst/>
              <a:uFillTx/>
              <a:latin typeface="+mn-lt"/>
              <a:ea typeface="+mn-ea"/>
              <a:cs typeface="+mn-cs"/>
              <a:sym typeface="Times New Roman"/>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 name="Hardware &amp; Software Specification"/>
          <p:cNvSpPr txBox="1"/>
          <p:nvPr/>
        </p:nvSpPr>
        <p:spPr>
          <a:xfrm>
            <a:off x="45719" y="76199"/>
            <a:ext cx="9017637"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200" b="1"/>
            </a:lvl1pPr>
          </a:lstStyle>
          <a:p>
            <a:r>
              <a:rPr dirty="0"/>
              <a:t>            </a:t>
            </a:r>
            <a:r>
              <a:rPr dirty="0" smtClean="0"/>
              <a:t> </a:t>
            </a:r>
            <a:r>
              <a:rPr dirty="0"/>
              <a:t>Software Specification</a:t>
            </a:r>
          </a:p>
        </p:txBody>
      </p:sp>
      <p:sp>
        <p:nvSpPr>
          <p:cNvPr id="73" name="11/28/22"/>
          <p:cNvSpPr txBox="1"/>
          <p:nvPr/>
        </p:nvSpPr>
        <p:spPr>
          <a:xfrm>
            <a:off x="45719" y="6400800"/>
            <a:ext cx="1813562" cy="287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t>11/28/22</a:t>
            </a:r>
          </a:p>
        </p:txBody>
      </p:sp>
      <p:sp>
        <p:nvSpPr>
          <p:cNvPr id="74" name="Slide Number"/>
          <p:cNvSpPr txBox="1">
            <a:spLocks noGrp="1"/>
          </p:cNvSpPr>
          <p:nvPr>
            <p:ph type="sldNum" sz="quarter" idx="2"/>
          </p:nvPr>
        </p:nvSpPr>
        <p:spPr>
          <a:xfrm>
            <a:off x="8916034" y="6400800"/>
            <a:ext cx="193041" cy="2870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2" name="TextBox 1"/>
          <p:cNvSpPr txBox="1"/>
          <p:nvPr/>
        </p:nvSpPr>
        <p:spPr>
          <a:xfrm>
            <a:off x="193964" y="914400"/>
            <a:ext cx="8722070" cy="5232200"/>
          </a:xfrm>
          <a:prstGeom prst="rect">
            <a:avLst/>
          </a:prstGeom>
          <a:noFill/>
          <a:ln w="76200" cap="flat">
            <a:solidFill>
              <a:srgbClr val="FFC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mn-lt"/>
                <a:ea typeface="+mn-ea"/>
                <a:cs typeface="+mn-cs"/>
                <a:sym typeface="Times New Roman"/>
              </a:rPr>
              <a:t>Operating</a:t>
            </a:r>
            <a:r>
              <a:rPr kumimoji="0" lang="en-US" sz="2400" b="0" i="0" u="none" strike="noStrike" cap="none" spc="0" normalizeH="0" dirty="0" smtClean="0">
                <a:ln>
                  <a:noFill/>
                </a:ln>
                <a:solidFill>
                  <a:srgbClr val="000000"/>
                </a:solidFill>
                <a:effectLst/>
                <a:uFillTx/>
                <a:latin typeface="+mn-lt"/>
                <a:ea typeface="+mn-ea"/>
                <a:cs typeface="+mn-cs"/>
                <a:sym typeface="Times New Roman"/>
              </a:rPr>
              <a:t> system: Windows 11, Windows 10</a:t>
            </a:r>
          </a:p>
          <a:p>
            <a:pPr marL="0" marR="0" indent="0" algn="l" defTabSz="914400" rtl="0" fontAlgn="auto" latinLnBrk="0" hangingPunct="0">
              <a:lnSpc>
                <a:spcPct val="100000"/>
              </a:lnSpc>
              <a:spcBef>
                <a:spcPts val="0"/>
              </a:spcBef>
              <a:spcAft>
                <a:spcPts val="0"/>
              </a:spcAft>
              <a:buClrTx/>
              <a:buSzTx/>
              <a:buFontTx/>
              <a:buNone/>
              <a:tabLst/>
            </a:pPr>
            <a:r>
              <a:rPr lang="en-US" baseline="0" dirty="0" smtClean="0"/>
              <a:t>Processor</a:t>
            </a:r>
            <a:r>
              <a:rPr lang="en-US" dirty="0" smtClean="0"/>
              <a:t>: Intel or AMD x86-64 processor</a:t>
            </a:r>
          </a:p>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mn-lt"/>
                <a:ea typeface="+mn-ea"/>
                <a:cs typeface="+mn-cs"/>
                <a:sym typeface="Times New Roman"/>
              </a:rPr>
              <a:t>RAM</a:t>
            </a:r>
            <a:r>
              <a:rPr lang="en-US" dirty="0" smtClean="0"/>
              <a:t>: minimum= 4GB, 8GB(recommended)</a:t>
            </a:r>
          </a:p>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mn-lt"/>
                <a:ea typeface="+mn-ea"/>
                <a:cs typeface="+mn-cs"/>
                <a:sym typeface="Times New Roman"/>
              </a:rPr>
              <a:t>Storage: 4GB for MATLAB, 8GB for installation</a:t>
            </a:r>
          </a:p>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smtClean="0">
              <a:ln>
                <a:noFill/>
              </a:ln>
              <a:solidFill>
                <a:srgbClr val="000000"/>
              </a:solidFill>
              <a:effectLst/>
              <a:uFillTx/>
              <a:latin typeface="+mn-lt"/>
              <a:ea typeface="+mn-ea"/>
              <a:cs typeface="+mn-cs"/>
              <a:sym typeface="Times New Roman"/>
            </a:endParaRPr>
          </a:p>
          <a:p>
            <a:pPr marL="285750" indent="-285750">
              <a:buFont typeface="Wingdings" panose="05000000000000000000" pitchFamily="2" charset="2"/>
              <a:buChar char="v"/>
            </a:pPr>
            <a:r>
              <a:rPr lang="en-IN" sz="2800" dirty="0"/>
              <a:t>MATLAB Simulink software provides the user with an Image Processing Toolbox which consists of Industry standard algorithm and apps for image processing, visualization and algorithm development</a:t>
            </a:r>
            <a:r>
              <a:rPr lang="en-IN" sz="2800" dirty="0" smtClean="0"/>
              <a:t>.</a:t>
            </a:r>
          </a:p>
          <a:p>
            <a:pPr marL="285750" indent="-285750">
              <a:buFont typeface="Wingdings" panose="05000000000000000000" pitchFamily="2" charset="2"/>
              <a:buChar char="v"/>
            </a:pPr>
            <a:r>
              <a:rPr lang="en-IN" sz="2800" dirty="0"/>
              <a:t>The inbuilt toolbox is capable of processing 2D, 3D objects.</a:t>
            </a:r>
          </a:p>
          <a:p>
            <a:pPr marL="285750" indent="-285750">
              <a:buFont typeface="Wingdings" panose="05000000000000000000" pitchFamily="2" charset="2"/>
              <a:buChar char="v"/>
            </a:pPr>
            <a:r>
              <a:rPr lang="en-IN" sz="2800" dirty="0" smtClean="0"/>
              <a:t> It allows image processing algorithm to be segmented</a:t>
            </a:r>
            <a:r>
              <a:rPr lang="en-IN" sz="1800" dirty="0" smtClean="0"/>
              <a:t>.</a:t>
            </a:r>
          </a:p>
          <a:p>
            <a:r>
              <a:rPr lang="en-IN" sz="1800" dirty="0" smtClean="0"/>
              <a:t> </a:t>
            </a:r>
            <a:endParaRPr kumimoji="0" lang="en-IN" sz="1800" b="0" i="0" u="none" strike="noStrike" cap="none" spc="0" normalizeH="0" baseline="0" dirty="0">
              <a:ln>
                <a:noFill/>
              </a:ln>
              <a:solidFill>
                <a:srgbClr val="000000"/>
              </a:solidFill>
              <a:effectLst/>
              <a:uFillTx/>
              <a:sym typeface="Times New Roman"/>
            </a:endParaRPr>
          </a:p>
        </p:txBody>
      </p:sp>
    </p:spTree>
  </p:cSld>
  <p:clrMapOvr>
    <a:masterClrMapping/>
  </p:clrMapOvr>
  <p:transition spd="med"/>
</p:sld>
</file>

<file path=ppt/theme/theme1.xml><?xml version="1.0" encoding="utf-8"?>
<a:theme xmlns:a="http://schemas.openxmlformats.org/drawingml/2006/main" name="2_Default Design">
  <a:themeElements>
    <a:clrScheme name="2_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2_Default Design">
      <a:majorFont>
        <a:latin typeface="Helvetica"/>
        <a:ea typeface="Helvetica"/>
        <a:cs typeface="Helvetica"/>
      </a:majorFont>
      <a:minorFont>
        <a:latin typeface="Times New Roman"/>
        <a:ea typeface="Times New Roman"/>
        <a:cs typeface="Times New Roman"/>
      </a:minorFont>
    </a:fontScheme>
    <a:fmtScheme name="2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Default Design">
  <a:themeElements>
    <a:clrScheme name="2_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2_Default Design">
      <a:majorFont>
        <a:latin typeface="Helvetica"/>
        <a:ea typeface="Helvetica"/>
        <a:cs typeface="Helvetica"/>
      </a:majorFont>
      <a:minorFont>
        <a:latin typeface="Times New Roman"/>
        <a:ea typeface="Times New Roman"/>
        <a:cs typeface="Times New Roman"/>
      </a:minorFont>
    </a:fontScheme>
    <a:fmtScheme name="2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358</TotalTime>
  <Words>934</Words>
  <Application>Microsoft Office PowerPoint</Application>
  <PresentationFormat>On-screen Show (4:3)</PresentationFormat>
  <Paragraphs>115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Agency FB</vt:lpstr>
      <vt:lpstr>Algerian</vt:lpstr>
      <vt:lpstr>Arial Black</vt:lpstr>
      <vt:lpstr>Bahnschrift</vt:lpstr>
      <vt:lpstr>Times New Roman</vt:lpstr>
      <vt:lpstr>Wingdings</vt:lpstr>
      <vt:lpstr>2_Default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Recognition using MATLAB Simulink</dc:title>
  <dc:creator>Sandeep</dc:creator>
  <cp:lastModifiedBy>DELL</cp:lastModifiedBy>
  <cp:revision>29</cp:revision>
  <dcterms:modified xsi:type="dcterms:W3CDTF">2024-03-17T07:48:46Z</dcterms:modified>
</cp:coreProperties>
</file>