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6" r:id="rId7"/>
    <p:sldId id="267" r:id="rId8"/>
    <p:sldId id="273" r:id="rId9"/>
    <p:sldId id="275" r:id="rId10"/>
    <p:sldId id="274" r:id="rId11"/>
    <p:sldId id="276" r:id="rId12"/>
    <p:sldId id="277" r:id="rId13"/>
    <p:sldId id="278" r:id="rId14"/>
    <p:sldId id="279" r:id="rId15"/>
    <p:sldId id="280" r:id="rId16"/>
    <p:sldId id="268" r:id="rId17"/>
    <p:sldId id="285" r:id="rId18"/>
    <p:sldId id="287" r:id="rId19"/>
    <p:sldId id="293" r:id="rId20"/>
    <p:sldId id="294" r:id="rId21"/>
    <p:sldId id="289" r:id="rId22"/>
    <p:sldId id="295" r:id="rId23"/>
    <p:sldId id="290" r:id="rId24"/>
    <p:sldId id="291" r:id="rId25"/>
    <p:sldId id="292" r:id="rId26"/>
    <p:sldId id="286" r:id="rId27"/>
    <p:sldId id="272" r:id="rId28"/>
  </p:sldIdLst>
  <p:sldSz cx="12192000" cy="6858000"/>
  <p:notesSz cx="6858000" cy="9144000"/>
  <p:embeddedFontLst>
    <p:embeddedFont>
      <p:font typeface="Quattrocento Sans" panose="020B05020500000200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jJ+O3ZAFgvpIMf5yb9BU2QTWs8u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33596-F4E5-43FC-8168-B6EF784A014B}">
  <a:tblStyle styleId="{4C033596-F4E5-43FC-8168-B6EF784A014B}" styleName="Table_0">
    <a:wholeTbl>
      <a:tcTxStyle b="off" i="off">
        <a:font>
          <a:latin typeface="Calibri"/>
          <a:ea typeface="Calibri"/>
          <a:cs typeface="Calibri"/>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1676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3C5F430E-045F-F192-B24E-FA96DDEA156B}"/>
            </a:ext>
          </a:extLst>
        </p:cNvPr>
        <p:cNvGrpSpPr/>
        <p:nvPr/>
      </p:nvGrpSpPr>
      <p:grpSpPr>
        <a:xfrm>
          <a:off x="0" y="0"/>
          <a:ext cx="0" cy="0"/>
          <a:chOff x="0" y="0"/>
          <a:chExt cx="0" cy="0"/>
        </a:xfrm>
      </p:grpSpPr>
      <p:sp>
        <p:nvSpPr>
          <p:cNvPr id="172" name="Google Shape;172;p11:notes">
            <a:extLst>
              <a:ext uri="{FF2B5EF4-FFF2-40B4-BE49-F238E27FC236}">
                <a16:creationId xmlns:a16="http://schemas.microsoft.com/office/drawing/2014/main" id="{330B8308-B18D-5747-D6E8-B43A58E4E2A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a:extLst>
              <a:ext uri="{FF2B5EF4-FFF2-40B4-BE49-F238E27FC236}">
                <a16:creationId xmlns:a16="http://schemas.microsoft.com/office/drawing/2014/main" id="{365C2BFF-5C72-1C76-63DB-7E2AEB7801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708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CF2DDBA0-7A42-56AE-2AAE-48A55FDA2718}"/>
            </a:ext>
          </a:extLst>
        </p:cNvPr>
        <p:cNvGrpSpPr/>
        <p:nvPr/>
      </p:nvGrpSpPr>
      <p:grpSpPr>
        <a:xfrm>
          <a:off x="0" y="0"/>
          <a:ext cx="0" cy="0"/>
          <a:chOff x="0" y="0"/>
          <a:chExt cx="0" cy="0"/>
        </a:xfrm>
      </p:grpSpPr>
      <p:sp>
        <p:nvSpPr>
          <p:cNvPr id="172" name="Google Shape;172;p11:notes">
            <a:extLst>
              <a:ext uri="{FF2B5EF4-FFF2-40B4-BE49-F238E27FC236}">
                <a16:creationId xmlns:a16="http://schemas.microsoft.com/office/drawing/2014/main" id="{16F522B4-5EB4-4EE1-605E-789444611E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a:extLst>
              <a:ext uri="{FF2B5EF4-FFF2-40B4-BE49-F238E27FC236}">
                <a16:creationId xmlns:a16="http://schemas.microsoft.com/office/drawing/2014/main" id="{168947C8-28D8-003B-6453-7FFBA96EDD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677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E996BA13-8E69-6A2C-B521-E58E45E90016}"/>
            </a:ext>
          </a:extLst>
        </p:cNvPr>
        <p:cNvGrpSpPr/>
        <p:nvPr/>
      </p:nvGrpSpPr>
      <p:grpSpPr>
        <a:xfrm>
          <a:off x="0" y="0"/>
          <a:ext cx="0" cy="0"/>
          <a:chOff x="0" y="0"/>
          <a:chExt cx="0" cy="0"/>
        </a:xfrm>
      </p:grpSpPr>
      <p:sp>
        <p:nvSpPr>
          <p:cNvPr id="172" name="Google Shape;172;p11:notes">
            <a:extLst>
              <a:ext uri="{FF2B5EF4-FFF2-40B4-BE49-F238E27FC236}">
                <a16:creationId xmlns:a16="http://schemas.microsoft.com/office/drawing/2014/main" id="{9499471E-0429-B339-06EE-248D3E08500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a:extLst>
              <a:ext uri="{FF2B5EF4-FFF2-40B4-BE49-F238E27FC236}">
                <a16:creationId xmlns:a16="http://schemas.microsoft.com/office/drawing/2014/main" id="{92FD626E-F47B-4EB8-13F4-25D245FF9CA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8349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140311F0-3383-FA3E-94F4-8F7B127E49A6}"/>
            </a:ext>
          </a:extLst>
        </p:cNvPr>
        <p:cNvGrpSpPr/>
        <p:nvPr/>
      </p:nvGrpSpPr>
      <p:grpSpPr>
        <a:xfrm>
          <a:off x="0" y="0"/>
          <a:ext cx="0" cy="0"/>
          <a:chOff x="0" y="0"/>
          <a:chExt cx="0" cy="0"/>
        </a:xfrm>
      </p:grpSpPr>
      <p:sp>
        <p:nvSpPr>
          <p:cNvPr id="172" name="Google Shape;172;p11:notes">
            <a:extLst>
              <a:ext uri="{FF2B5EF4-FFF2-40B4-BE49-F238E27FC236}">
                <a16:creationId xmlns:a16="http://schemas.microsoft.com/office/drawing/2014/main" id="{3A9016BB-E28E-D048-EC3C-C5465C42D9F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a:extLst>
              <a:ext uri="{FF2B5EF4-FFF2-40B4-BE49-F238E27FC236}">
                <a16:creationId xmlns:a16="http://schemas.microsoft.com/office/drawing/2014/main" id="{68C776ED-6950-74AB-007C-9C5322CA2EB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6039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9CA20303-39FA-DCB7-C1FC-7046074BE9FB}"/>
            </a:ext>
          </a:extLst>
        </p:cNvPr>
        <p:cNvGrpSpPr/>
        <p:nvPr/>
      </p:nvGrpSpPr>
      <p:grpSpPr>
        <a:xfrm>
          <a:off x="0" y="0"/>
          <a:ext cx="0" cy="0"/>
          <a:chOff x="0" y="0"/>
          <a:chExt cx="0" cy="0"/>
        </a:xfrm>
      </p:grpSpPr>
      <p:sp>
        <p:nvSpPr>
          <p:cNvPr id="172" name="Google Shape;172;p11:notes">
            <a:extLst>
              <a:ext uri="{FF2B5EF4-FFF2-40B4-BE49-F238E27FC236}">
                <a16:creationId xmlns:a16="http://schemas.microsoft.com/office/drawing/2014/main" id="{553E745F-FE6F-213C-68C2-F0FD52BDD0B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a:extLst>
              <a:ext uri="{FF2B5EF4-FFF2-40B4-BE49-F238E27FC236}">
                <a16:creationId xmlns:a16="http://schemas.microsoft.com/office/drawing/2014/main" id="{56B47D69-AB81-091B-2939-762A9EDAEFD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09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5f45d75d5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275f45d75d5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9ADC5D16-CE21-13D1-16FC-8BAD3506A02F}"/>
            </a:ext>
          </a:extLst>
        </p:cNvPr>
        <p:cNvGrpSpPr/>
        <p:nvPr/>
      </p:nvGrpSpPr>
      <p:grpSpPr>
        <a:xfrm>
          <a:off x="0" y="0"/>
          <a:ext cx="0" cy="0"/>
          <a:chOff x="0" y="0"/>
          <a:chExt cx="0" cy="0"/>
        </a:xfrm>
      </p:grpSpPr>
      <p:sp>
        <p:nvSpPr>
          <p:cNvPr id="189" name="Google Shape;189;p12:notes">
            <a:extLst>
              <a:ext uri="{FF2B5EF4-FFF2-40B4-BE49-F238E27FC236}">
                <a16:creationId xmlns:a16="http://schemas.microsoft.com/office/drawing/2014/main" id="{4ADA9B1B-F534-01B7-D810-DE9720F48C2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a:extLst>
              <a:ext uri="{FF2B5EF4-FFF2-40B4-BE49-F238E27FC236}">
                <a16:creationId xmlns:a16="http://schemas.microsoft.com/office/drawing/2014/main" id="{28B5EE05-665A-AE85-0B29-78E202FF91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2464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8EA9FCC5-3333-4536-AB74-483CEBCDDF1E}"/>
            </a:ext>
          </a:extLst>
        </p:cNvPr>
        <p:cNvGrpSpPr/>
        <p:nvPr/>
      </p:nvGrpSpPr>
      <p:grpSpPr>
        <a:xfrm>
          <a:off x="0" y="0"/>
          <a:ext cx="0" cy="0"/>
          <a:chOff x="0" y="0"/>
          <a:chExt cx="0" cy="0"/>
        </a:xfrm>
      </p:grpSpPr>
      <p:sp>
        <p:nvSpPr>
          <p:cNvPr id="189" name="Google Shape;189;p12:notes">
            <a:extLst>
              <a:ext uri="{FF2B5EF4-FFF2-40B4-BE49-F238E27FC236}">
                <a16:creationId xmlns:a16="http://schemas.microsoft.com/office/drawing/2014/main" id="{C50CE243-3B24-D7B5-A933-CD90AFAC8B7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a:extLst>
              <a:ext uri="{FF2B5EF4-FFF2-40B4-BE49-F238E27FC236}">
                <a16:creationId xmlns:a16="http://schemas.microsoft.com/office/drawing/2014/main" id="{8EE35B90-6F2E-75A6-307C-F309813FB4C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857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F12BBCF1-DC2A-4CC2-DDD3-80CB449AA5A8}"/>
            </a:ext>
          </a:extLst>
        </p:cNvPr>
        <p:cNvGrpSpPr/>
        <p:nvPr/>
      </p:nvGrpSpPr>
      <p:grpSpPr>
        <a:xfrm>
          <a:off x="0" y="0"/>
          <a:ext cx="0" cy="0"/>
          <a:chOff x="0" y="0"/>
          <a:chExt cx="0" cy="0"/>
        </a:xfrm>
      </p:grpSpPr>
      <p:sp>
        <p:nvSpPr>
          <p:cNvPr id="189" name="Google Shape;189;p12:notes">
            <a:extLst>
              <a:ext uri="{FF2B5EF4-FFF2-40B4-BE49-F238E27FC236}">
                <a16:creationId xmlns:a16="http://schemas.microsoft.com/office/drawing/2014/main" id="{9031236F-613B-66A6-F580-2FD37CFE66E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a:extLst>
              <a:ext uri="{FF2B5EF4-FFF2-40B4-BE49-F238E27FC236}">
                <a16:creationId xmlns:a16="http://schemas.microsoft.com/office/drawing/2014/main" id="{8215C520-D056-93B1-5D5E-BA821E52FB8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9102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052C30B9-5C9F-C2C7-98AA-4813B9667869}"/>
            </a:ext>
          </a:extLst>
        </p:cNvPr>
        <p:cNvGrpSpPr/>
        <p:nvPr/>
      </p:nvGrpSpPr>
      <p:grpSpPr>
        <a:xfrm>
          <a:off x="0" y="0"/>
          <a:ext cx="0" cy="0"/>
          <a:chOff x="0" y="0"/>
          <a:chExt cx="0" cy="0"/>
        </a:xfrm>
      </p:grpSpPr>
      <p:sp>
        <p:nvSpPr>
          <p:cNvPr id="189" name="Google Shape;189;p12:notes">
            <a:extLst>
              <a:ext uri="{FF2B5EF4-FFF2-40B4-BE49-F238E27FC236}">
                <a16:creationId xmlns:a16="http://schemas.microsoft.com/office/drawing/2014/main" id="{C3C7F279-81B1-1AB1-20AB-7A697C5EACD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a:extLst>
              <a:ext uri="{FF2B5EF4-FFF2-40B4-BE49-F238E27FC236}">
                <a16:creationId xmlns:a16="http://schemas.microsoft.com/office/drawing/2014/main" id="{C8E30975-D4FB-723C-3B7A-0ED0384290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8495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69E73CD3-B1AB-31C8-3803-9595CD3137B1}"/>
            </a:ext>
          </a:extLst>
        </p:cNvPr>
        <p:cNvGrpSpPr/>
        <p:nvPr/>
      </p:nvGrpSpPr>
      <p:grpSpPr>
        <a:xfrm>
          <a:off x="0" y="0"/>
          <a:ext cx="0" cy="0"/>
          <a:chOff x="0" y="0"/>
          <a:chExt cx="0" cy="0"/>
        </a:xfrm>
      </p:grpSpPr>
      <p:sp>
        <p:nvSpPr>
          <p:cNvPr id="189" name="Google Shape;189;p12:notes">
            <a:extLst>
              <a:ext uri="{FF2B5EF4-FFF2-40B4-BE49-F238E27FC236}">
                <a16:creationId xmlns:a16="http://schemas.microsoft.com/office/drawing/2014/main" id="{72556515-F0DE-F137-F4B6-225CA89EE52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a:extLst>
              <a:ext uri="{FF2B5EF4-FFF2-40B4-BE49-F238E27FC236}">
                <a16:creationId xmlns:a16="http://schemas.microsoft.com/office/drawing/2014/main" id="{25F752FD-99A0-F4B5-10E8-6B699059F92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839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B053312C-F7F4-1189-D7B8-A48673BF8B30}"/>
            </a:ext>
          </a:extLst>
        </p:cNvPr>
        <p:cNvGrpSpPr/>
        <p:nvPr/>
      </p:nvGrpSpPr>
      <p:grpSpPr>
        <a:xfrm>
          <a:off x="0" y="0"/>
          <a:ext cx="0" cy="0"/>
          <a:chOff x="0" y="0"/>
          <a:chExt cx="0" cy="0"/>
        </a:xfrm>
      </p:grpSpPr>
      <p:sp>
        <p:nvSpPr>
          <p:cNvPr id="189" name="Google Shape;189;p12:notes">
            <a:extLst>
              <a:ext uri="{FF2B5EF4-FFF2-40B4-BE49-F238E27FC236}">
                <a16:creationId xmlns:a16="http://schemas.microsoft.com/office/drawing/2014/main" id="{06022116-9F5A-D7EA-E0CD-A06FC0E8DE6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a:extLst>
              <a:ext uri="{FF2B5EF4-FFF2-40B4-BE49-F238E27FC236}">
                <a16:creationId xmlns:a16="http://schemas.microsoft.com/office/drawing/2014/main" id="{E90A4514-1FCE-63EA-1DC8-FC19D911A4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425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C4E09D88-60A9-5C18-7960-AF5B42CABC9A}"/>
            </a:ext>
          </a:extLst>
        </p:cNvPr>
        <p:cNvGrpSpPr/>
        <p:nvPr/>
      </p:nvGrpSpPr>
      <p:grpSpPr>
        <a:xfrm>
          <a:off x="0" y="0"/>
          <a:ext cx="0" cy="0"/>
          <a:chOff x="0" y="0"/>
          <a:chExt cx="0" cy="0"/>
        </a:xfrm>
      </p:grpSpPr>
      <p:sp>
        <p:nvSpPr>
          <p:cNvPr id="189" name="Google Shape;189;p12:notes">
            <a:extLst>
              <a:ext uri="{FF2B5EF4-FFF2-40B4-BE49-F238E27FC236}">
                <a16:creationId xmlns:a16="http://schemas.microsoft.com/office/drawing/2014/main" id="{ABC63374-5DA0-B8A8-6529-3FD6A7186B3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a:extLst>
              <a:ext uri="{FF2B5EF4-FFF2-40B4-BE49-F238E27FC236}">
                <a16:creationId xmlns:a16="http://schemas.microsoft.com/office/drawing/2014/main" id="{EBE9ED62-5E7C-E972-DDCA-B5330F15916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1248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BC71A3C6-835D-EC36-C43E-62547DC651A8}"/>
            </a:ext>
          </a:extLst>
        </p:cNvPr>
        <p:cNvGrpSpPr/>
        <p:nvPr/>
      </p:nvGrpSpPr>
      <p:grpSpPr>
        <a:xfrm>
          <a:off x="0" y="0"/>
          <a:ext cx="0" cy="0"/>
          <a:chOff x="0" y="0"/>
          <a:chExt cx="0" cy="0"/>
        </a:xfrm>
      </p:grpSpPr>
      <p:sp>
        <p:nvSpPr>
          <p:cNvPr id="189" name="Google Shape;189;p12:notes">
            <a:extLst>
              <a:ext uri="{FF2B5EF4-FFF2-40B4-BE49-F238E27FC236}">
                <a16:creationId xmlns:a16="http://schemas.microsoft.com/office/drawing/2014/main" id="{7B910A47-F26E-AA98-DA28-519F0684365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a:extLst>
              <a:ext uri="{FF2B5EF4-FFF2-40B4-BE49-F238E27FC236}">
                <a16:creationId xmlns:a16="http://schemas.microsoft.com/office/drawing/2014/main" id="{E77E688C-1FC7-EA6B-A594-23697414DC6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034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19D57FB4-A8DD-0EF3-76A8-78F969620E43}"/>
            </a:ext>
          </a:extLst>
        </p:cNvPr>
        <p:cNvGrpSpPr/>
        <p:nvPr/>
      </p:nvGrpSpPr>
      <p:grpSpPr>
        <a:xfrm>
          <a:off x="0" y="0"/>
          <a:ext cx="0" cy="0"/>
          <a:chOff x="0" y="0"/>
          <a:chExt cx="0" cy="0"/>
        </a:xfrm>
      </p:grpSpPr>
      <p:sp>
        <p:nvSpPr>
          <p:cNvPr id="189" name="Google Shape;189;p12:notes">
            <a:extLst>
              <a:ext uri="{FF2B5EF4-FFF2-40B4-BE49-F238E27FC236}">
                <a16:creationId xmlns:a16="http://schemas.microsoft.com/office/drawing/2014/main" id="{907BD5A2-7788-E8DF-B09B-4F882E6E57E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a:extLst>
              <a:ext uri="{FF2B5EF4-FFF2-40B4-BE49-F238E27FC236}">
                <a16:creationId xmlns:a16="http://schemas.microsoft.com/office/drawing/2014/main" id="{7C2936D2-CB88-81B1-BC02-BCDF912784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921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95EBE5BD-84EC-2827-DADF-A39CE193DAC1}"/>
            </a:ext>
          </a:extLst>
        </p:cNvPr>
        <p:cNvGrpSpPr/>
        <p:nvPr/>
      </p:nvGrpSpPr>
      <p:grpSpPr>
        <a:xfrm>
          <a:off x="0" y="0"/>
          <a:ext cx="0" cy="0"/>
          <a:chOff x="0" y="0"/>
          <a:chExt cx="0" cy="0"/>
        </a:xfrm>
      </p:grpSpPr>
      <p:sp>
        <p:nvSpPr>
          <p:cNvPr id="189" name="Google Shape;189;p12:notes">
            <a:extLst>
              <a:ext uri="{FF2B5EF4-FFF2-40B4-BE49-F238E27FC236}">
                <a16:creationId xmlns:a16="http://schemas.microsoft.com/office/drawing/2014/main" id="{D0948D7F-8C0E-0EDD-1A06-5AC527D03EE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a:extLst>
              <a:ext uri="{FF2B5EF4-FFF2-40B4-BE49-F238E27FC236}">
                <a16:creationId xmlns:a16="http://schemas.microsoft.com/office/drawing/2014/main" id="{B8E80AB8-5F3F-436A-89C8-97208FC34F0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82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762a46287d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2762a46287d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60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E88FBA2A-1C28-6431-F499-BE3452F7DFAB}"/>
            </a:ext>
          </a:extLst>
        </p:cNvPr>
        <p:cNvGrpSpPr/>
        <p:nvPr/>
      </p:nvGrpSpPr>
      <p:grpSpPr>
        <a:xfrm>
          <a:off x="0" y="0"/>
          <a:ext cx="0" cy="0"/>
          <a:chOff x="0" y="0"/>
          <a:chExt cx="0" cy="0"/>
        </a:xfrm>
      </p:grpSpPr>
      <p:sp>
        <p:nvSpPr>
          <p:cNvPr id="172" name="Google Shape;172;p11:notes">
            <a:extLst>
              <a:ext uri="{FF2B5EF4-FFF2-40B4-BE49-F238E27FC236}">
                <a16:creationId xmlns:a16="http://schemas.microsoft.com/office/drawing/2014/main" id="{1743C4B8-91DA-46BA-E2FE-93C139F710A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a:extLst>
              <a:ext uri="{FF2B5EF4-FFF2-40B4-BE49-F238E27FC236}">
                <a16:creationId xmlns:a16="http://schemas.microsoft.com/office/drawing/2014/main" id="{E4CCD605-7CBB-9BB8-E57E-5996070E716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91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5183188" y="987425"/>
            <a:ext cx="6172200" cy="4873625"/>
          </a:xfrm>
          <a:prstGeom prst="rect">
            <a:avLst/>
          </a:prstGeom>
          <a:noFill/>
          <a:ln>
            <a:noFill/>
          </a:ln>
        </p:spPr>
      </p:sp>
      <p:sp>
        <p:nvSpPr>
          <p:cNvPr id="68" name="Google Shape;6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a:extLst>
              <a:ext uri="{C183D7F6-B498-43B3-948B-1728B52AA6E4}">
                <adec:decorative xmlns:adec="http://schemas.microsoft.com/office/drawing/2017/decorative" val="1"/>
              </a:ext>
            </a:extLst>
          </p:cNvPr>
          <p:cNvSpPr/>
          <p:nvPr/>
        </p:nvSpPr>
        <p:spPr>
          <a:xfrm>
            <a:off x="2414726" y="954395"/>
            <a:ext cx="7282156" cy="997840"/>
          </a:xfrm>
          <a:prstGeom prst="roundRect">
            <a:avLst>
              <a:gd name="adj" fmla="val 50000"/>
            </a:avLst>
          </a:prstGeom>
          <a:solidFill>
            <a:schemeClr val="lt1"/>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
            <a:extLst>
              <a:ext uri="{C183D7F6-B498-43B3-948B-1728B52AA6E4}">
                <adec:decorative xmlns:adec="http://schemas.microsoft.com/office/drawing/2017/decorative" val="1"/>
              </a:ext>
            </a:extLst>
          </p:cNvPr>
          <p:cNvSpPr txBox="1"/>
          <p:nvPr/>
        </p:nvSpPr>
        <p:spPr>
          <a:xfrm>
            <a:off x="1035724" y="2347642"/>
            <a:ext cx="10120500" cy="9468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2060"/>
              </a:buClr>
              <a:buSzPts val="3200"/>
              <a:buFont typeface="Quattrocento Sans"/>
              <a:buNone/>
            </a:pPr>
            <a:endParaRPr lang="en-IN" sz="4000" b="1" i="0" u="none" strike="noStrike" cap="none" dirty="0">
              <a:solidFill>
                <a:schemeClr val="accent1">
                  <a:lumMod val="50000"/>
                </a:schemeClr>
              </a:solidFill>
              <a:latin typeface="Quattrocento Sans"/>
              <a:ea typeface="Quattrocento Sans"/>
              <a:cs typeface="Quattrocento Sans"/>
              <a:sym typeface="Quattrocento Sans"/>
            </a:endParaRPr>
          </a:p>
        </p:txBody>
      </p:sp>
      <p:sp>
        <p:nvSpPr>
          <p:cNvPr id="90" name="Google Shape;90;p1"/>
          <p:cNvSpPr/>
          <p:nvPr/>
        </p:nvSpPr>
        <p:spPr>
          <a:xfrm>
            <a:off x="2696315" y="1137864"/>
            <a:ext cx="7000567" cy="630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dirty="0">
                <a:solidFill>
                  <a:schemeClr val="accent1">
                    <a:lumMod val="50000"/>
                  </a:schemeClr>
                </a:solidFill>
              </a:rPr>
              <a:t>Sales Metrics and Market Trends</a:t>
            </a:r>
            <a:endParaRPr sz="3500" b="1" dirty="0">
              <a:solidFill>
                <a:schemeClr val="accent1">
                  <a:lumMod val="50000"/>
                </a:schemeClr>
              </a:solidFill>
              <a:latin typeface="Verdana"/>
              <a:ea typeface="Verdana"/>
              <a:cs typeface="Verdana"/>
              <a:sym typeface="Verdana"/>
            </a:endParaRPr>
          </a:p>
        </p:txBody>
      </p:sp>
      <p:sp>
        <p:nvSpPr>
          <p:cNvPr id="95" name="Google Shape;95;p1"/>
          <p:cNvSpPr txBox="1"/>
          <p:nvPr/>
        </p:nvSpPr>
        <p:spPr>
          <a:xfrm>
            <a:off x="3700155" y="5720136"/>
            <a:ext cx="4225800" cy="723245"/>
          </a:xfrm>
          <a:prstGeom prst="rect">
            <a:avLst/>
          </a:prstGeom>
          <a:noFill/>
          <a:ln>
            <a:noFill/>
          </a:ln>
        </p:spPr>
        <p:txBody>
          <a:bodyPr spcFirstLastPara="1" wrap="square" lIns="91425" tIns="91425" rIns="91425" bIns="91425" anchor="t" anchorCtr="0">
            <a:spAutoFit/>
          </a:bodyPr>
          <a:lstStyle/>
          <a:p>
            <a:pPr algn="l"/>
            <a:r>
              <a:rPr lang="en-US" sz="1500" b="1" i="0" dirty="0">
                <a:solidFill>
                  <a:schemeClr val="accent1">
                    <a:lumMod val="50000"/>
                  </a:schemeClr>
                </a:solidFill>
                <a:effectLst/>
                <a:latin typeface="Inter var"/>
              </a:rPr>
              <a:t>SPACE For Early Childhood Education</a:t>
            </a:r>
            <a:endParaRPr lang="en-US" sz="1500" b="0" i="0" dirty="0">
              <a:solidFill>
                <a:schemeClr val="accent1">
                  <a:lumMod val="50000"/>
                </a:schemeClr>
              </a:solidFill>
              <a:effectLst/>
              <a:latin typeface="Inter var"/>
            </a:endParaRPr>
          </a:p>
          <a:p>
            <a:pPr algn="l">
              <a:spcBef>
                <a:spcPts val="600"/>
              </a:spcBef>
            </a:pPr>
            <a:r>
              <a:rPr lang="en-US" sz="1500" b="0" i="0" dirty="0">
                <a:solidFill>
                  <a:schemeClr val="accent1">
                    <a:lumMod val="50000"/>
                  </a:schemeClr>
                </a:solidFill>
                <a:effectLst/>
                <a:latin typeface="Inter var"/>
              </a:rPr>
              <a:t>Business Analytics internship</a:t>
            </a:r>
          </a:p>
        </p:txBody>
      </p:sp>
      <p:pic>
        <p:nvPicPr>
          <p:cNvPr id="3" name="Picture 2">
            <a:extLst>
              <a:ext uri="{FF2B5EF4-FFF2-40B4-BE49-F238E27FC236}">
                <a16:creationId xmlns:a16="http://schemas.microsoft.com/office/drawing/2014/main" id="{38B948C5-6373-0F5E-8EB9-AEDE54AD217E}"/>
              </a:ext>
            </a:extLst>
          </p:cNvPr>
          <p:cNvPicPr>
            <a:picLocks noChangeAspect="1"/>
          </p:cNvPicPr>
          <p:nvPr/>
        </p:nvPicPr>
        <p:blipFill>
          <a:blip r:embed="rId3"/>
          <a:stretch>
            <a:fillRect/>
          </a:stretch>
        </p:blipFill>
        <p:spPr>
          <a:xfrm>
            <a:off x="7344697" y="3404635"/>
            <a:ext cx="4621161" cy="4089914"/>
          </a:xfrm>
          <a:prstGeom prst="rect">
            <a:avLst/>
          </a:prstGeom>
        </p:spPr>
      </p:pic>
      <p:sp>
        <p:nvSpPr>
          <p:cNvPr id="2" name="Google Shape;116;g2762a46287d_0_1">
            <a:extLst>
              <a:ext uri="{FF2B5EF4-FFF2-40B4-BE49-F238E27FC236}">
                <a16:creationId xmlns:a16="http://schemas.microsoft.com/office/drawing/2014/main" id="{129C86A1-07D5-903E-1DCD-B30EC8F7475F}"/>
              </a:ext>
              <a:ext uri="{C183D7F6-B498-43B3-948B-1728B52AA6E4}">
                <adec:decorative xmlns:adec="http://schemas.microsoft.com/office/drawing/2017/decorative" val="1"/>
              </a:ext>
            </a:extLst>
          </p:cNvPr>
          <p:cNvSpPr/>
          <p:nvPr/>
        </p:nvSpPr>
        <p:spPr>
          <a:xfrm>
            <a:off x="1888497" y="2307134"/>
            <a:ext cx="8414953" cy="1474831"/>
          </a:xfrm>
          <a:prstGeom prst="roundRect">
            <a:avLst>
              <a:gd name="adj" fmla="val 16667"/>
            </a:avLst>
          </a:prstGeom>
          <a:solidFill>
            <a:schemeClr val="lt1"/>
          </a:solidFill>
          <a:ln>
            <a:noFill/>
          </a:ln>
          <a:effectLst>
            <a:outerShdw blurRad="190500" dist="228600" dir="2700000" algn="ctr">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43E5C481-53E3-FD7E-8231-7B966552F004}"/>
              </a:ext>
            </a:extLst>
          </p:cNvPr>
          <p:cNvSpPr txBox="1"/>
          <p:nvPr/>
        </p:nvSpPr>
        <p:spPr>
          <a:xfrm>
            <a:off x="3007804" y="2582885"/>
            <a:ext cx="6096000" cy="923330"/>
          </a:xfrm>
          <a:prstGeom prst="rect">
            <a:avLst/>
          </a:prstGeom>
          <a:noFill/>
        </p:spPr>
        <p:txBody>
          <a:bodyPr wrap="square">
            <a:spAutoFit/>
          </a:bodyPr>
          <a:lstStyle/>
          <a:p>
            <a:pPr marL="0" marR="0" lvl="0" indent="0" algn="ctr" rtl="0">
              <a:lnSpc>
                <a:spcPct val="90000"/>
              </a:lnSpc>
              <a:spcBef>
                <a:spcPts val="0"/>
              </a:spcBef>
              <a:spcAft>
                <a:spcPts val="0"/>
              </a:spcAft>
              <a:buClr>
                <a:srgbClr val="002060"/>
              </a:buClr>
              <a:buSzPts val="3200"/>
              <a:buFont typeface="Quattrocento Sans"/>
              <a:buNone/>
            </a:pPr>
            <a:r>
              <a:rPr lang="en-US" sz="3000" dirty="0">
                <a:solidFill>
                  <a:schemeClr val="accent1">
                    <a:lumMod val="50000"/>
                  </a:schemeClr>
                </a:solidFill>
              </a:rPr>
              <a:t>A Data-Driven Approach to Understanding Sales Dynamics</a:t>
            </a:r>
            <a:endParaRPr lang="en-US" sz="3000" b="1" i="0" u="none" strike="noStrike" cap="none" dirty="0">
              <a:solidFill>
                <a:schemeClr val="accent1">
                  <a:lumMod val="50000"/>
                </a:schemeClr>
              </a:solidFill>
              <a:latin typeface="Quattrocento Sans"/>
              <a:ea typeface="Quattrocento Sans"/>
              <a:cs typeface="Quattrocento Sans"/>
              <a:sym typeface="Quattrocento Sans"/>
            </a:endParaRPr>
          </a:p>
        </p:txBody>
      </p:sp>
      <p:pic>
        <p:nvPicPr>
          <p:cNvPr id="7" name="Picture 6">
            <a:extLst>
              <a:ext uri="{FF2B5EF4-FFF2-40B4-BE49-F238E27FC236}">
                <a16:creationId xmlns:a16="http://schemas.microsoft.com/office/drawing/2014/main" id="{23E33802-5B45-766E-8DD7-D0AA52D261E9}"/>
              </a:ext>
            </a:extLst>
          </p:cNvPr>
          <p:cNvPicPr>
            <a:picLocks noChangeAspect="1"/>
          </p:cNvPicPr>
          <p:nvPr/>
        </p:nvPicPr>
        <p:blipFill>
          <a:blip r:embed="rId4"/>
          <a:stretch>
            <a:fillRect/>
          </a:stretch>
        </p:blipFill>
        <p:spPr>
          <a:xfrm>
            <a:off x="-83840" y="1768766"/>
            <a:ext cx="3783995" cy="52239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p:nvPr/>
        </p:nvSpPr>
        <p:spPr>
          <a:xfrm>
            <a:off x="674700" y="381778"/>
            <a:ext cx="83403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Column Chart: </a:t>
            </a:r>
          </a:p>
        </p:txBody>
      </p:sp>
      <p:cxnSp>
        <p:nvCxnSpPr>
          <p:cNvPr id="176" name="Google Shape;176;p11">
            <a:extLs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4" name="TextBox 3">
            <a:extLst>
              <a:ext uri="{FF2B5EF4-FFF2-40B4-BE49-F238E27FC236}">
                <a16:creationId xmlns:a16="http://schemas.microsoft.com/office/drawing/2014/main" id="{D141C673-2D41-4170-72D6-5E542D1B31BC}"/>
              </a:ext>
            </a:extLst>
          </p:cNvPr>
          <p:cNvSpPr txBox="1"/>
          <p:nvPr/>
        </p:nvSpPr>
        <p:spPr>
          <a:xfrm>
            <a:off x="674700" y="1489693"/>
            <a:ext cx="6096000" cy="369332"/>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accent1"/>
                </a:solidFill>
                <a:latin typeface="Quattrocento Sans"/>
                <a:ea typeface="Quattrocento Sans"/>
                <a:cs typeface="Quattrocento Sans"/>
                <a:sym typeface="Quattrocento Sans"/>
              </a:rPr>
              <a:t>Monthly Sales Trends. </a:t>
            </a:r>
            <a:endParaRPr lang="en-IN" sz="1800" b="1" dirty="0">
              <a:solidFill>
                <a:schemeClr val="accent1"/>
              </a:solidFill>
              <a:latin typeface="Quattrocento Sans"/>
              <a:ea typeface="Quattrocento Sans"/>
              <a:cs typeface="Quattrocento Sans"/>
              <a:sym typeface="Quattrocento Sans"/>
            </a:endParaRPr>
          </a:p>
        </p:txBody>
      </p:sp>
      <p:pic>
        <p:nvPicPr>
          <p:cNvPr id="7" name="Picture 6">
            <a:extLst>
              <a:ext uri="{FF2B5EF4-FFF2-40B4-BE49-F238E27FC236}">
                <a16:creationId xmlns:a16="http://schemas.microsoft.com/office/drawing/2014/main" id="{FF75590C-6B6C-F543-488E-AD5535D2D632}"/>
              </a:ext>
            </a:extLst>
          </p:cNvPr>
          <p:cNvPicPr>
            <a:picLocks noChangeAspect="1"/>
          </p:cNvPicPr>
          <p:nvPr/>
        </p:nvPicPr>
        <p:blipFill>
          <a:blip r:embed="rId3"/>
          <a:stretch>
            <a:fillRect/>
          </a:stretch>
        </p:blipFill>
        <p:spPr>
          <a:xfrm>
            <a:off x="3199910" y="1261136"/>
            <a:ext cx="8466554" cy="5082980"/>
          </a:xfrm>
          <a:prstGeom prst="rect">
            <a:avLst/>
          </a:prstGeom>
        </p:spPr>
      </p:pic>
      <p:sp>
        <p:nvSpPr>
          <p:cNvPr id="9" name="TextBox 8">
            <a:extLst>
              <a:ext uri="{FF2B5EF4-FFF2-40B4-BE49-F238E27FC236}">
                <a16:creationId xmlns:a16="http://schemas.microsoft.com/office/drawing/2014/main" id="{E301BBD1-709A-D9FC-1242-3ECD4E33D858}"/>
              </a:ext>
            </a:extLst>
          </p:cNvPr>
          <p:cNvSpPr txBox="1"/>
          <p:nvPr/>
        </p:nvSpPr>
        <p:spPr>
          <a:xfrm>
            <a:off x="525536" y="1931786"/>
            <a:ext cx="2748606" cy="1477328"/>
          </a:xfrm>
          <a:prstGeom prst="rect">
            <a:avLst/>
          </a:prstGeom>
          <a:noFill/>
        </p:spPr>
        <p:txBody>
          <a:bodyPr wrap="square">
            <a:spAutoFit/>
          </a:bodyPr>
          <a:lstStyle/>
          <a:p>
            <a:pPr marL="285750" indent="-285750">
              <a:buFont typeface="Arial" panose="020B0604020202020204" pitchFamily="34" charset="0"/>
              <a:buChar char="•"/>
            </a:pPr>
            <a:r>
              <a:rPr lang="en-IN" sz="1500" dirty="0"/>
              <a:t>Month with </a:t>
            </a:r>
            <a:r>
              <a:rPr lang="en-IN" sz="1500" b="1" dirty="0"/>
              <a:t>Highest</a:t>
            </a:r>
            <a:r>
              <a:rPr lang="en-IN" sz="1500" dirty="0"/>
              <a:t> Sales: January - 2018-01 - ₹61,632</a:t>
            </a:r>
          </a:p>
          <a:p>
            <a:endParaRPr lang="en-IN" sz="1500" dirty="0"/>
          </a:p>
          <a:p>
            <a:pPr marL="285750" indent="-285750">
              <a:buFont typeface="Arial" panose="020B0604020202020204" pitchFamily="34" charset="0"/>
              <a:buChar char="•"/>
            </a:pPr>
            <a:r>
              <a:rPr lang="en-IN" sz="1500" dirty="0"/>
              <a:t>Month </a:t>
            </a:r>
            <a:r>
              <a:rPr lang="en-IN" sz="1500" b="1" dirty="0"/>
              <a:t>with Lowest</a:t>
            </a:r>
            <a:r>
              <a:rPr lang="en-IN" sz="1500" dirty="0"/>
              <a:t> Sales: July - 2018-07 - ₹12,966</a:t>
            </a:r>
          </a:p>
        </p:txBody>
      </p:sp>
      <p:sp>
        <p:nvSpPr>
          <p:cNvPr id="3" name="TextBox 2">
            <a:extLst>
              <a:ext uri="{FF2B5EF4-FFF2-40B4-BE49-F238E27FC236}">
                <a16:creationId xmlns:a16="http://schemas.microsoft.com/office/drawing/2014/main" id="{0F536996-AE66-4D81-F80B-3AACBFEC9923}"/>
              </a:ext>
            </a:extLst>
          </p:cNvPr>
          <p:cNvSpPr txBox="1"/>
          <p:nvPr/>
        </p:nvSpPr>
        <p:spPr>
          <a:xfrm>
            <a:off x="7433187" y="6322333"/>
            <a:ext cx="766916" cy="307777"/>
          </a:xfrm>
          <a:prstGeom prst="rect">
            <a:avLst/>
          </a:prstGeom>
          <a:noFill/>
        </p:spPr>
        <p:txBody>
          <a:bodyPr wrap="square">
            <a:spAutoFit/>
          </a:bodyPr>
          <a:lstStyle/>
          <a:p>
            <a:r>
              <a:rPr lang="en-IN" dirty="0"/>
              <a:t>Fig. (2)</a:t>
            </a:r>
          </a:p>
        </p:txBody>
      </p:sp>
    </p:spTree>
    <p:extLst>
      <p:ext uri="{BB962C8B-B14F-4D97-AF65-F5344CB8AC3E}">
        <p14:creationId xmlns:p14="http://schemas.microsoft.com/office/powerpoint/2010/main" val="242502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41040A58-931B-13CA-17C0-E1B77519097B}"/>
            </a:ext>
          </a:extLst>
        </p:cNvPr>
        <p:cNvGrpSpPr/>
        <p:nvPr/>
      </p:nvGrpSpPr>
      <p:grpSpPr>
        <a:xfrm>
          <a:off x="0" y="0"/>
          <a:ext cx="0" cy="0"/>
          <a:chOff x="0" y="0"/>
          <a:chExt cx="0" cy="0"/>
        </a:xfrm>
      </p:grpSpPr>
      <p:sp>
        <p:nvSpPr>
          <p:cNvPr id="175" name="Google Shape;175;p11">
            <a:extLst>
              <a:ext uri="{FF2B5EF4-FFF2-40B4-BE49-F238E27FC236}">
                <a16:creationId xmlns:a16="http://schemas.microsoft.com/office/drawing/2014/main" id="{07220197-6051-F1CF-F23E-676D17F3A1A0}"/>
              </a:ext>
            </a:extLst>
          </p:cNvPr>
          <p:cNvSpPr txBox="1"/>
          <p:nvPr/>
        </p:nvSpPr>
        <p:spPr>
          <a:xfrm>
            <a:off x="674700" y="443875"/>
            <a:ext cx="83403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Donut Chart:</a:t>
            </a:r>
            <a:endParaRPr lang="en-IN" sz="4000" b="1" dirty="0">
              <a:solidFill>
                <a:schemeClr val="accent1"/>
              </a:solidFill>
              <a:latin typeface="Quattrocento Sans"/>
              <a:ea typeface="Quattrocento Sans"/>
              <a:cs typeface="Quattrocento Sans"/>
              <a:sym typeface="Quattrocento Sans"/>
            </a:endParaRPr>
          </a:p>
        </p:txBody>
      </p:sp>
      <p:cxnSp>
        <p:nvCxnSpPr>
          <p:cNvPr id="176" name="Google Shape;176;p11">
            <a:extLst>
              <a:ext uri="{FF2B5EF4-FFF2-40B4-BE49-F238E27FC236}">
                <a16:creationId xmlns:a16="http://schemas.microsoft.com/office/drawing/2014/main" id="{4A634209-FC50-642A-FB59-057E9454548C}"/>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4" name="TextBox 3">
            <a:extLst>
              <a:ext uri="{FF2B5EF4-FFF2-40B4-BE49-F238E27FC236}">
                <a16:creationId xmlns:a16="http://schemas.microsoft.com/office/drawing/2014/main" id="{82BE676F-B890-D8AA-8EFC-F90D3E5FDB34}"/>
              </a:ext>
            </a:extLst>
          </p:cNvPr>
          <p:cNvSpPr txBox="1"/>
          <p:nvPr/>
        </p:nvSpPr>
        <p:spPr>
          <a:xfrm>
            <a:off x="674700" y="1489693"/>
            <a:ext cx="6096000" cy="307777"/>
          </a:xfrm>
          <a:prstGeom prst="rect">
            <a:avLst/>
          </a:prstGeom>
          <a:noFill/>
        </p:spPr>
        <p:txBody>
          <a:bodyPr wrap="square">
            <a:spAutoFit/>
          </a:bodyPr>
          <a:lstStyle/>
          <a:p>
            <a:r>
              <a:rPr lang="en-US" sz="1400" b="1" dirty="0">
                <a:solidFill>
                  <a:schemeClr val="accent1"/>
                </a:solidFill>
                <a:latin typeface="Quattrocento Sans"/>
                <a:ea typeface="Quattrocento Sans"/>
                <a:cs typeface="Quattrocento Sans"/>
                <a:sym typeface="Quattrocento Sans"/>
              </a:rPr>
              <a:t>Market Share by Region.</a:t>
            </a:r>
            <a:endParaRPr lang="en-IN" dirty="0"/>
          </a:p>
        </p:txBody>
      </p:sp>
      <p:pic>
        <p:nvPicPr>
          <p:cNvPr id="3" name="Picture 2">
            <a:extLst>
              <a:ext uri="{FF2B5EF4-FFF2-40B4-BE49-F238E27FC236}">
                <a16:creationId xmlns:a16="http://schemas.microsoft.com/office/drawing/2014/main" id="{F5CB3F8E-0EDC-9DD4-7161-E35BB1CE975F}"/>
              </a:ext>
            </a:extLst>
          </p:cNvPr>
          <p:cNvPicPr>
            <a:picLocks noChangeAspect="1"/>
          </p:cNvPicPr>
          <p:nvPr/>
        </p:nvPicPr>
        <p:blipFill>
          <a:blip r:embed="rId3"/>
          <a:stretch>
            <a:fillRect/>
          </a:stretch>
        </p:blipFill>
        <p:spPr>
          <a:xfrm>
            <a:off x="5007792" y="1151721"/>
            <a:ext cx="6187976" cy="5433531"/>
          </a:xfrm>
          <a:prstGeom prst="rect">
            <a:avLst/>
          </a:prstGeom>
        </p:spPr>
      </p:pic>
      <p:sp>
        <p:nvSpPr>
          <p:cNvPr id="6" name="TextBox 5">
            <a:extLst>
              <a:ext uri="{FF2B5EF4-FFF2-40B4-BE49-F238E27FC236}">
                <a16:creationId xmlns:a16="http://schemas.microsoft.com/office/drawing/2014/main" id="{9F88FF6F-AF9E-D76C-0E05-624C0EB900F3}"/>
              </a:ext>
            </a:extLst>
          </p:cNvPr>
          <p:cNvSpPr txBox="1"/>
          <p:nvPr/>
        </p:nvSpPr>
        <p:spPr>
          <a:xfrm>
            <a:off x="403124" y="2135442"/>
            <a:ext cx="3795252" cy="1169551"/>
          </a:xfrm>
          <a:prstGeom prst="rect">
            <a:avLst/>
          </a:prstGeom>
          <a:noFill/>
        </p:spPr>
        <p:txBody>
          <a:bodyPr wrap="square">
            <a:spAutoFit/>
          </a:bodyPr>
          <a:lstStyle/>
          <a:p>
            <a:pPr marL="285750" indent="-285750">
              <a:buFont typeface="Arial" panose="020B0604020202020204" pitchFamily="34" charset="0"/>
              <a:buChar char="•"/>
            </a:pPr>
            <a:r>
              <a:rPr lang="en-IN" dirty="0"/>
              <a:t>Region with </a:t>
            </a:r>
            <a:r>
              <a:rPr lang="en-IN" b="1" dirty="0"/>
              <a:t>Highest</a:t>
            </a:r>
            <a:r>
              <a:rPr lang="en-IN" dirty="0"/>
              <a:t> Market Share: </a:t>
            </a:r>
          </a:p>
          <a:p>
            <a:r>
              <a:rPr lang="en-IN" dirty="0"/>
              <a:t>	Maharashtra - ₹102,498 (23.4%)</a:t>
            </a:r>
          </a:p>
          <a:p>
            <a:endParaRPr lang="en-IN" dirty="0"/>
          </a:p>
          <a:p>
            <a:pPr marL="285750" indent="-285750">
              <a:buFont typeface="Arial" panose="020B0604020202020204" pitchFamily="34" charset="0"/>
              <a:buChar char="•"/>
            </a:pPr>
            <a:r>
              <a:rPr lang="en-IN" dirty="0"/>
              <a:t>Region with Lowest Market Share: </a:t>
            </a:r>
          </a:p>
          <a:p>
            <a:r>
              <a:rPr lang="en-IN" dirty="0"/>
              <a:t>	</a:t>
            </a:r>
            <a:r>
              <a:rPr lang="en-IN" b="1" dirty="0"/>
              <a:t>Sikkim</a:t>
            </a:r>
            <a:r>
              <a:rPr lang="en-IN" dirty="0"/>
              <a:t> - ₹5,276 (1.2%)</a:t>
            </a:r>
          </a:p>
        </p:txBody>
      </p:sp>
      <p:sp>
        <p:nvSpPr>
          <p:cNvPr id="5" name="TextBox 4">
            <a:extLst>
              <a:ext uri="{FF2B5EF4-FFF2-40B4-BE49-F238E27FC236}">
                <a16:creationId xmlns:a16="http://schemas.microsoft.com/office/drawing/2014/main" id="{94850A69-B4A0-913B-3051-030A958128BF}"/>
              </a:ext>
            </a:extLst>
          </p:cNvPr>
          <p:cNvSpPr txBox="1"/>
          <p:nvPr/>
        </p:nvSpPr>
        <p:spPr>
          <a:xfrm>
            <a:off x="7624915" y="6414125"/>
            <a:ext cx="953729" cy="307777"/>
          </a:xfrm>
          <a:prstGeom prst="rect">
            <a:avLst/>
          </a:prstGeom>
          <a:noFill/>
        </p:spPr>
        <p:txBody>
          <a:bodyPr wrap="square">
            <a:spAutoFit/>
          </a:bodyPr>
          <a:lstStyle/>
          <a:p>
            <a:r>
              <a:rPr lang="en-IN" dirty="0"/>
              <a:t>Fig. (3)</a:t>
            </a:r>
          </a:p>
        </p:txBody>
      </p:sp>
    </p:spTree>
    <p:extLst>
      <p:ext uri="{BB962C8B-B14F-4D97-AF65-F5344CB8AC3E}">
        <p14:creationId xmlns:p14="http://schemas.microsoft.com/office/powerpoint/2010/main" val="388212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B96E025B-5A32-74E8-BE56-4E708F11B1B5}"/>
            </a:ext>
          </a:extLst>
        </p:cNvPr>
        <p:cNvGrpSpPr/>
        <p:nvPr/>
      </p:nvGrpSpPr>
      <p:grpSpPr>
        <a:xfrm>
          <a:off x="0" y="0"/>
          <a:ext cx="0" cy="0"/>
          <a:chOff x="0" y="0"/>
          <a:chExt cx="0" cy="0"/>
        </a:xfrm>
      </p:grpSpPr>
      <p:sp>
        <p:nvSpPr>
          <p:cNvPr id="175" name="Google Shape;175;p11">
            <a:extLst>
              <a:ext uri="{FF2B5EF4-FFF2-40B4-BE49-F238E27FC236}">
                <a16:creationId xmlns:a16="http://schemas.microsoft.com/office/drawing/2014/main" id="{CCEA7494-3E78-680B-0184-6402CB10F7ED}"/>
              </a:ext>
            </a:extLst>
          </p:cNvPr>
          <p:cNvSpPr txBox="1"/>
          <p:nvPr/>
        </p:nvSpPr>
        <p:spPr>
          <a:xfrm>
            <a:off x="674700" y="443875"/>
            <a:ext cx="83403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Map:</a:t>
            </a:r>
            <a:endParaRPr lang="en-IN" sz="4000" b="1" dirty="0">
              <a:solidFill>
                <a:schemeClr val="accent1"/>
              </a:solidFill>
              <a:latin typeface="Quattrocento Sans"/>
              <a:ea typeface="Quattrocento Sans"/>
              <a:cs typeface="Quattrocento Sans"/>
              <a:sym typeface="Quattrocento Sans"/>
            </a:endParaRPr>
          </a:p>
        </p:txBody>
      </p:sp>
      <p:cxnSp>
        <p:nvCxnSpPr>
          <p:cNvPr id="176" name="Google Shape;176;p11">
            <a:extLst>
              <a:ext uri="{FF2B5EF4-FFF2-40B4-BE49-F238E27FC236}">
                <a16:creationId xmlns:a16="http://schemas.microsoft.com/office/drawing/2014/main" id="{FF5F7618-FF8D-A8BA-AB35-01A7A7BF48B7}"/>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4" name="TextBox 3">
            <a:extLst>
              <a:ext uri="{FF2B5EF4-FFF2-40B4-BE49-F238E27FC236}">
                <a16:creationId xmlns:a16="http://schemas.microsoft.com/office/drawing/2014/main" id="{E0E8B37E-9322-4CBD-E45A-6A667D31F922}"/>
              </a:ext>
            </a:extLst>
          </p:cNvPr>
          <p:cNvSpPr txBox="1"/>
          <p:nvPr/>
        </p:nvSpPr>
        <p:spPr>
          <a:xfrm>
            <a:off x="674700" y="1489693"/>
            <a:ext cx="6096000" cy="307777"/>
          </a:xfrm>
          <a:prstGeom prst="rect">
            <a:avLst/>
          </a:prstGeom>
          <a:noFill/>
        </p:spPr>
        <p:txBody>
          <a:bodyPr wrap="square">
            <a:spAutoFit/>
          </a:bodyPr>
          <a:lstStyle/>
          <a:p>
            <a:r>
              <a:rPr lang="en-US" sz="1400" b="1" dirty="0">
                <a:solidFill>
                  <a:schemeClr val="accent1"/>
                </a:solidFill>
                <a:latin typeface="Quattrocento Sans"/>
                <a:ea typeface="Quattrocento Sans"/>
                <a:cs typeface="Quattrocento Sans"/>
                <a:sym typeface="Quattrocento Sans"/>
              </a:rPr>
              <a:t>Sales Distribution by Geography.</a:t>
            </a:r>
            <a:endParaRPr lang="en-IN" dirty="0"/>
          </a:p>
        </p:txBody>
      </p:sp>
      <p:pic>
        <p:nvPicPr>
          <p:cNvPr id="6" name="Picture 5">
            <a:extLst>
              <a:ext uri="{FF2B5EF4-FFF2-40B4-BE49-F238E27FC236}">
                <a16:creationId xmlns:a16="http://schemas.microsoft.com/office/drawing/2014/main" id="{1BAC4D62-8552-1417-04E2-BFA3059CF5BC}"/>
              </a:ext>
            </a:extLst>
          </p:cNvPr>
          <p:cNvPicPr>
            <a:picLocks noChangeAspect="1"/>
          </p:cNvPicPr>
          <p:nvPr/>
        </p:nvPicPr>
        <p:blipFill>
          <a:blip r:embed="rId3"/>
          <a:stretch>
            <a:fillRect/>
          </a:stretch>
        </p:blipFill>
        <p:spPr>
          <a:xfrm>
            <a:off x="4119746" y="1489693"/>
            <a:ext cx="7826418" cy="5075360"/>
          </a:xfrm>
          <a:prstGeom prst="rect">
            <a:avLst/>
          </a:prstGeom>
        </p:spPr>
      </p:pic>
      <p:sp>
        <p:nvSpPr>
          <p:cNvPr id="8" name="TextBox 7">
            <a:extLst>
              <a:ext uri="{FF2B5EF4-FFF2-40B4-BE49-F238E27FC236}">
                <a16:creationId xmlns:a16="http://schemas.microsoft.com/office/drawing/2014/main" id="{48DB7FBF-CCFF-7E40-0772-E4FA4184F294}"/>
              </a:ext>
            </a:extLst>
          </p:cNvPr>
          <p:cNvSpPr txBox="1"/>
          <p:nvPr/>
        </p:nvSpPr>
        <p:spPr>
          <a:xfrm>
            <a:off x="763480" y="2044005"/>
            <a:ext cx="2894120" cy="1600438"/>
          </a:xfrm>
          <a:prstGeom prst="rect">
            <a:avLst/>
          </a:prstGeom>
          <a:noFill/>
        </p:spPr>
        <p:txBody>
          <a:bodyPr wrap="square">
            <a:spAutoFit/>
          </a:bodyPr>
          <a:lstStyle/>
          <a:p>
            <a:pPr marL="285750" indent="-285750">
              <a:buFont typeface="Arial" panose="020B0604020202020204" pitchFamily="34" charset="0"/>
              <a:buChar char="•"/>
            </a:pPr>
            <a:r>
              <a:rPr lang="en-IN" dirty="0"/>
              <a:t>City with </a:t>
            </a:r>
            <a:r>
              <a:rPr lang="en-IN" b="1" dirty="0"/>
              <a:t>Highest</a:t>
            </a:r>
            <a:r>
              <a:rPr lang="en-IN" dirty="0"/>
              <a:t> Sales: Indore in Madhya Pradesh - ₹63680</a:t>
            </a:r>
          </a:p>
          <a:p>
            <a:endParaRPr lang="en-IN" dirty="0"/>
          </a:p>
          <a:p>
            <a:pPr marL="285750" indent="-285750">
              <a:buFont typeface="Arial" panose="020B0604020202020204" pitchFamily="34" charset="0"/>
              <a:buChar char="•"/>
            </a:pPr>
            <a:r>
              <a:rPr lang="en-IN" dirty="0"/>
              <a:t>City with </a:t>
            </a:r>
            <a:r>
              <a:rPr lang="en-IN" b="1" dirty="0"/>
              <a:t>Lowest</a:t>
            </a:r>
            <a:r>
              <a:rPr lang="en-IN" dirty="0"/>
              <a:t> Sales: Prayagraj in Uttar Pradesh - ₹3889</a:t>
            </a:r>
          </a:p>
        </p:txBody>
      </p:sp>
      <p:sp>
        <p:nvSpPr>
          <p:cNvPr id="3" name="TextBox 2">
            <a:extLst>
              <a:ext uri="{FF2B5EF4-FFF2-40B4-BE49-F238E27FC236}">
                <a16:creationId xmlns:a16="http://schemas.microsoft.com/office/drawing/2014/main" id="{FEE1B243-C7B9-0342-6D95-B07A95CD2EFB}"/>
              </a:ext>
            </a:extLst>
          </p:cNvPr>
          <p:cNvSpPr txBox="1"/>
          <p:nvPr/>
        </p:nvSpPr>
        <p:spPr>
          <a:xfrm>
            <a:off x="7846142" y="6382170"/>
            <a:ext cx="835742" cy="307777"/>
          </a:xfrm>
          <a:prstGeom prst="rect">
            <a:avLst/>
          </a:prstGeom>
          <a:noFill/>
        </p:spPr>
        <p:txBody>
          <a:bodyPr wrap="square">
            <a:spAutoFit/>
          </a:bodyPr>
          <a:lstStyle/>
          <a:p>
            <a:r>
              <a:rPr lang="en-IN" dirty="0"/>
              <a:t>Fig. (4)</a:t>
            </a:r>
          </a:p>
        </p:txBody>
      </p:sp>
    </p:spTree>
    <p:extLst>
      <p:ext uri="{BB962C8B-B14F-4D97-AF65-F5344CB8AC3E}">
        <p14:creationId xmlns:p14="http://schemas.microsoft.com/office/powerpoint/2010/main" val="3816999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164DBED2-7FE5-33A0-A750-5DC9D7A384D0}"/>
            </a:ext>
          </a:extLst>
        </p:cNvPr>
        <p:cNvGrpSpPr/>
        <p:nvPr/>
      </p:nvGrpSpPr>
      <p:grpSpPr>
        <a:xfrm>
          <a:off x="0" y="0"/>
          <a:ext cx="0" cy="0"/>
          <a:chOff x="0" y="0"/>
          <a:chExt cx="0" cy="0"/>
        </a:xfrm>
      </p:grpSpPr>
      <p:sp>
        <p:nvSpPr>
          <p:cNvPr id="175" name="Google Shape;175;p11">
            <a:extLst>
              <a:ext uri="{FF2B5EF4-FFF2-40B4-BE49-F238E27FC236}">
                <a16:creationId xmlns:a16="http://schemas.microsoft.com/office/drawing/2014/main" id="{0C8CD60A-67FD-73DC-DDD9-79877E8D84CA}"/>
              </a:ext>
            </a:extLst>
          </p:cNvPr>
          <p:cNvSpPr txBox="1"/>
          <p:nvPr/>
        </p:nvSpPr>
        <p:spPr>
          <a:xfrm>
            <a:off x="674700" y="443875"/>
            <a:ext cx="83403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Slicer:</a:t>
            </a:r>
            <a:endParaRPr lang="en-IN" sz="4000" b="1" dirty="0">
              <a:solidFill>
                <a:schemeClr val="accent1"/>
              </a:solidFill>
              <a:latin typeface="Quattrocento Sans"/>
              <a:ea typeface="Quattrocento Sans"/>
              <a:cs typeface="Quattrocento Sans"/>
              <a:sym typeface="Quattrocento Sans"/>
            </a:endParaRPr>
          </a:p>
        </p:txBody>
      </p:sp>
      <p:cxnSp>
        <p:nvCxnSpPr>
          <p:cNvPr id="176" name="Google Shape;176;p11">
            <a:extLst>
              <a:ext uri="{FF2B5EF4-FFF2-40B4-BE49-F238E27FC236}">
                <a16:creationId xmlns:a16="http://schemas.microsoft.com/office/drawing/2014/main" id="{9DB38C36-A4D3-FCF1-7226-36BBA3B1ADAB}"/>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4" name="TextBox 3">
            <a:extLst>
              <a:ext uri="{FF2B5EF4-FFF2-40B4-BE49-F238E27FC236}">
                <a16:creationId xmlns:a16="http://schemas.microsoft.com/office/drawing/2014/main" id="{E4A72FA1-7ACE-7B82-0497-19B966236B1D}"/>
              </a:ext>
            </a:extLst>
          </p:cNvPr>
          <p:cNvSpPr txBox="1"/>
          <p:nvPr/>
        </p:nvSpPr>
        <p:spPr>
          <a:xfrm>
            <a:off x="674700" y="1489693"/>
            <a:ext cx="6096000" cy="307777"/>
          </a:xfrm>
          <a:prstGeom prst="rect">
            <a:avLst/>
          </a:prstGeom>
          <a:noFill/>
        </p:spPr>
        <p:txBody>
          <a:bodyPr wrap="square">
            <a:spAutoFit/>
          </a:bodyPr>
          <a:lstStyle/>
          <a:p>
            <a:r>
              <a:rPr lang="en-US" sz="1400" b="1" dirty="0">
                <a:solidFill>
                  <a:schemeClr val="accent1"/>
                </a:solidFill>
                <a:latin typeface="Quattrocento Sans"/>
                <a:ea typeface="Quattrocento Sans"/>
                <a:cs typeface="Quattrocento Sans"/>
                <a:sym typeface="Quattrocento Sans"/>
              </a:rPr>
              <a:t>Filter by Date Range, Product Category, and Region.</a:t>
            </a:r>
            <a:endParaRPr lang="en-IN" dirty="0"/>
          </a:p>
        </p:txBody>
      </p:sp>
      <p:pic>
        <p:nvPicPr>
          <p:cNvPr id="3" name="Picture 2">
            <a:extLst>
              <a:ext uri="{FF2B5EF4-FFF2-40B4-BE49-F238E27FC236}">
                <a16:creationId xmlns:a16="http://schemas.microsoft.com/office/drawing/2014/main" id="{0CDF9FC2-41AF-C449-5D31-4871C8E4932E}"/>
              </a:ext>
            </a:extLst>
          </p:cNvPr>
          <p:cNvPicPr>
            <a:picLocks noChangeAspect="1"/>
          </p:cNvPicPr>
          <p:nvPr/>
        </p:nvPicPr>
        <p:blipFill>
          <a:blip r:embed="rId3"/>
          <a:stretch>
            <a:fillRect/>
          </a:stretch>
        </p:blipFill>
        <p:spPr>
          <a:xfrm>
            <a:off x="958546" y="1956039"/>
            <a:ext cx="10493649" cy="4458086"/>
          </a:xfrm>
          <a:prstGeom prst="rect">
            <a:avLst/>
          </a:prstGeom>
        </p:spPr>
      </p:pic>
      <p:sp>
        <p:nvSpPr>
          <p:cNvPr id="5" name="TextBox 4">
            <a:extLst>
              <a:ext uri="{FF2B5EF4-FFF2-40B4-BE49-F238E27FC236}">
                <a16:creationId xmlns:a16="http://schemas.microsoft.com/office/drawing/2014/main" id="{62B5035A-5AF3-4FEF-0F68-5EC8E9C0F16E}"/>
              </a:ext>
            </a:extLst>
          </p:cNvPr>
          <p:cNvSpPr txBox="1"/>
          <p:nvPr/>
        </p:nvSpPr>
        <p:spPr>
          <a:xfrm>
            <a:off x="5984119" y="6414125"/>
            <a:ext cx="786581" cy="307777"/>
          </a:xfrm>
          <a:prstGeom prst="rect">
            <a:avLst/>
          </a:prstGeom>
          <a:noFill/>
        </p:spPr>
        <p:txBody>
          <a:bodyPr wrap="square">
            <a:spAutoFit/>
          </a:bodyPr>
          <a:lstStyle/>
          <a:p>
            <a:r>
              <a:rPr lang="en-IN" dirty="0"/>
              <a:t>Fig. (5)</a:t>
            </a:r>
          </a:p>
        </p:txBody>
      </p:sp>
    </p:spTree>
    <p:extLst>
      <p:ext uri="{BB962C8B-B14F-4D97-AF65-F5344CB8AC3E}">
        <p14:creationId xmlns:p14="http://schemas.microsoft.com/office/powerpoint/2010/main" val="81893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7F4C41F9-2623-28DF-DD3B-988B2D3DE32F}"/>
            </a:ext>
          </a:extLst>
        </p:cNvPr>
        <p:cNvGrpSpPr/>
        <p:nvPr/>
      </p:nvGrpSpPr>
      <p:grpSpPr>
        <a:xfrm>
          <a:off x="0" y="0"/>
          <a:ext cx="0" cy="0"/>
          <a:chOff x="0" y="0"/>
          <a:chExt cx="0" cy="0"/>
        </a:xfrm>
      </p:grpSpPr>
      <p:sp>
        <p:nvSpPr>
          <p:cNvPr id="175" name="Google Shape;175;p11">
            <a:extLst>
              <a:ext uri="{FF2B5EF4-FFF2-40B4-BE49-F238E27FC236}">
                <a16:creationId xmlns:a16="http://schemas.microsoft.com/office/drawing/2014/main" id="{1EB4E5FF-78A7-CF63-12E8-F4DCA377D2CD}"/>
              </a:ext>
            </a:extLst>
          </p:cNvPr>
          <p:cNvSpPr txBox="1"/>
          <p:nvPr/>
        </p:nvSpPr>
        <p:spPr>
          <a:xfrm>
            <a:off x="674700" y="443875"/>
            <a:ext cx="83403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Slicer:</a:t>
            </a:r>
            <a:endParaRPr lang="en-IN" sz="4000" b="1" dirty="0">
              <a:solidFill>
                <a:schemeClr val="accent1"/>
              </a:solidFill>
              <a:latin typeface="Quattrocento Sans"/>
              <a:ea typeface="Quattrocento Sans"/>
              <a:cs typeface="Quattrocento Sans"/>
              <a:sym typeface="Quattrocento Sans"/>
            </a:endParaRPr>
          </a:p>
        </p:txBody>
      </p:sp>
      <p:cxnSp>
        <p:nvCxnSpPr>
          <p:cNvPr id="176" name="Google Shape;176;p11">
            <a:extLst>
              <a:ext uri="{FF2B5EF4-FFF2-40B4-BE49-F238E27FC236}">
                <a16:creationId xmlns:a16="http://schemas.microsoft.com/office/drawing/2014/main" id="{477662B4-1EC7-3E5C-60F2-F85994F23D9E}"/>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4" name="TextBox 3">
            <a:extLst>
              <a:ext uri="{FF2B5EF4-FFF2-40B4-BE49-F238E27FC236}">
                <a16:creationId xmlns:a16="http://schemas.microsoft.com/office/drawing/2014/main" id="{E924DCA1-D3DE-E141-1CF2-3319E92EE468}"/>
              </a:ext>
            </a:extLst>
          </p:cNvPr>
          <p:cNvSpPr txBox="1"/>
          <p:nvPr/>
        </p:nvSpPr>
        <p:spPr>
          <a:xfrm>
            <a:off x="674700" y="1489693"/>
            <a:ext cx="6096000" cy="307777"/>
          </a:xfrm>
          <a:prstGeom prst="rect">
            <a:avLst/>
          </a:prstGeom>
          <a:noFill/>
        </p:spPr>
        <p:txBody>
          <a:bodyPr wrap="square">
            <a:spAutoFit/>
          </a:bodyPr>
          <a:lstStyle/>
          <a:p>
            <a:r>
              <a:rPr lang="en-US" b="1" i="0" dirty="0">
                <a:solidFill>
                  <a:schemeClr val="accent1"/>
                </a:solidFill>
                <a:effectLst/>
                <a:latin typeface="__Inter_d65c78"/>
              </a:rPr>
              <a:t>Top 5 States by Sales</a:t>
            </a:r>
            <a:endParaRPr lang="en-IN" dirty="0">
              <a:solidFill>
                <a:schemeClr val="accent1"/>
              </a:solidFill>
            </a:endParaRPr>
          </a:p>
        </p:txBody>
      </p:sp>
      <p:pic>
        <p:nvPicPr>
          <p:cNvPr id="5" name="Picture 4">
            <a:extLst>
              <a:ext uri="{FF2B5EF4-FFF2-40B4-BE49-F238E27FC236}">
                <a16:creationId xmlns:a16="http://schemas.microsoft.com/office/drawing/2014/main" id="{E1DEB056-C220-B24F-05DB-32D24FEE10E8}"/>
              </a:ext>
            </a:extLst>
          </p:cNvPr>
          <p:cNvPicPr>
            <a:picLocks noChangeAspect="1"/>
          </p:cNvPicPr>
          <p:nvPr/>
        </p:nvPicPr>
        <p:blipFill>
          <a:blip r:embed="rId3"/>
          <a:stretch>
            <a:fillRect/>
          </a:stretch>
        </p:blipFill>
        <p:spPr>
          <a:xfrm>
            <a:off x="1340995" y="2135442"/>
            <a:ext cx="7674005" cy="1265030"/>
          </a:xfrm>
          <a:prstGeom prst="rect">
            <a:avLst/>
          </a:prstGeom>
        </p:spPr>
      </p:pic>
      <p:sp>
        <p:nvSpPr>
          <p:cNvPr id="6" name="TextBox 5">
            <a:extLst>
              <a:ext uri="{FF2B5EF4-FFF2-40B4-BE49-F238E27FC236}">
                <a16:creationId xmlns:a16="http://schemas.microsoft.com/office/drawing/2014/main" id="{7438C3D5-1DB3-DDF6-EC47-73AF8D151C82}"/>
              </a:ext>
            </a:extLst>
          </p:cNvPr>
          <p:cNvSpPr txBox="1"/>
          <p:nvPr/>
        </p:nvSpPr>
        <p:spPr>
          <a:xfrm>
            <a:off x="674700" y="3897003"/>
            <a:ext cx="6096000" cy="307777"/>
          </a:xfrm>
          <a:prstGeom prst="rect">
            <a:avLst/>
          </a:prstGeom>
          <a:noFill/>
        </p:spPr>
        <p:txBody>
          <a:bodyPr wrap="square">
            <a:spAutoFit/>
          </a:bodyPr>
          <a:lstStyle/>
          <a:p>
            <a:r>
              <a:rPr lang="en-US" b="1" i="0" dirty="0">
                <a:solidFill>
                  <a:schemeClr val="accent1"/>
                </a:solidFill>
                <a:effectLst/>
                <a:latin typeface="__Inter_d65c78"/>
              </a:rPr>
              <a:t>Top 5 States by Sales</a:t>
            </a:r>
            <a:endParaRPr lang="en-IN" dirty="0">
              <a:solidFill>
                <a:schemeClr val="accent1"/>
              </a:solidFill>
            </a:endParaRPr>
          </a:p>
        </p:txBody>
      </p:sp>
      <p:pic>
        <p:nvPicPr>
          <p:cNvPr id="7" name="Picture 6">
            <a:extLst>
              <a:ext uri="{FF2B5EF4-FFF2-40B4-BE49-F238E27FC236}">
                <a16:creationId xmlns:a16="http://schemas.microsoft.com/office/drawing/2014/main" id="{2753E8BE-B512-C9F3-4D09-6B5AC9380167}"/>
              </a:ext>
            </a:extLst>
          </p:cNvPr>
          <p:cNvPicPr>
            <a:picLocks noChangeAspect="1"/>
          </p:cNvPicPr>
          <p:nvPr/>
        </p:nvPicPr>
        <p:blipFill>
          <a:blip r:embed="rId4"/>
          <a:stretch>
            <a:fillRect/>
          </a:stretch>
        </p:blipFill>
        <p:spPr>
          <a:xfrm>
            <a:off x="1340995" y="4384193"/>
            <a:ext cx="7559695" cy="1874682"/>
          </a:xfrm>
          <a:prstGeom prst="rect">
            <a:avLst/>
          </a:prstGeom>
        </p:spPr>
      </p:pic>
    </p:spTree>
    <p:extLst>
      <p:ext uri="{BB962C8B-B14F-4D97-AF65-F5344CB8AC3E}">
        <p14:creationId xmlns:p14="http://schemas.microsoft.com/office/powerpoint/2010/main" val="4173647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0A273B35-20DD-26E6-A778-A2AE3B51FF9F}"/>
            </a:ext>
          </a:extLst>
        </p:cNvPr>
        <p:cNvGrpSpPr/>
        <p:nvPr/>
      </p:nvGrpSpPr>
      <p:grpSpPr>
        <a:xfrm>
          <a:off x="0" y="0"/>
          <a:ext cx="0" cy="0"/>
          <a:chOff x="0" y="0"/>
          <a:chExt cx="0" cy="0"/>
        </a:xfrm>
      </p:grpSpPr>
      <p:sp>
        <p:nvSpPr>
          <p:cNvPr id="175" name="Google Shape;175;p11">
            <a:extLst>
              <a:ext uri="{FF2B5EF4-FFF2-40B4-BE49-F238E27FC236}">
                <a16:creationId xmlns:a16="http://schemas.microsoft.com/office/drawing/2014/main" id="{908E1306-1692-21E8-C52F-EEA1239E37D2}"/>
              </a:ext>
            </a:extLst>
          </p:cNvPr>
          <p:cNvSpPr txBox="1"/>
          <p:nvPr/>
        </p:nvSpPr>
        <p:spPr>
          <a:xfrm>
            <a:off x="674700" y="443875"/>
            <a:ext cx="83403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Slicer:</a:t>
            </a:r>
            <a:endParaRPr lang="en-IN" sz="4000" b="1" dirty="0">
              <a:solidFill>
                <a:schemeClr val="accent1"/>
              </a:solidFill>
              <a:latin typeface="Quattrocento Sans"/>
              <a:ea typeface="Quattrocento Sans"/>
              <a:cs typeface="Quattrocento Sans"/>
              <a:sym typeface="Quattrocento Sans"/>
            </a:endParaRPr>
          </a:p>
        </p:txBody>
      </p:sp>
      <p:cxnSp>
        <p:nvCxnSpPr>
          <p:cNvPr id="176" name="Google Shape;176;p11">
            <a:extLst>
              <a:ext uri="{FF2B5EF4-FFF2-40B4-BE49-F238E27FC236}">
                <a16:creationId xmlns:a16="http://schemas.microsoft.com/office/drawing/2014/main" id="{A9C3BA35-E422-39C8-7B2D-19E18073C1C1}"/>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4" name="TextBox 3">
            <a:extLst>
              <a:ext uri="{FF2B5EF4-FFF2-40B4-BE49-F238E27FC236}">
                <a16:creationId xmlns:a16="http://schemas.microsoft.com/office/drawing/2014/main" id="{29D01E5A-FD90-B3AE-37E7-2BE368CCA566}"/>
              </a:ext>
            </a:extLst>
          </p:cNvPr>
          <p:cNvSpPr txBox="1"/>
          <p:nvPr/>
        </p:nvSpPr>
        <p:spPr>
          <a:xfrm>
            <a:off x="674700" y="1489693"/>
            <a:ext cx="6096000" cy="307777"/>
          </a:xfrm>
          <a:prstGeom prst="rect">
            <a:avLst/>
          </a:prstGeom>
          <a:noFill/>
        </p:spPr>
        <p:txBody>
          <a:bodyPr wrap="square">
            <a:spAutoFit/>
          </a:bodyPr>
          <a:lstStyle/>
          <a:p>
            <a:r>
              <a:rPr lang="en-US" b="1" i="0" dirty="0">
                <a:solidFill>
                  <a:schemeClr val="accent1"/>
                </a:solidFill>
                <a:effectLst/>
                <a:latin typeface="__Inter_d65c78"/>
              </a:rPr>
              <a:t>Sales Trend (First 5 Months):</a:t>
            </a:r>
            <a:endParaRPr lang="en-IN" dirty="0">
              <a:solidFill>
                <a:schemeClr val="accent1"/>
              </a:solidFill>
            </a:endParaRPr>
          </a:p>
        </p:txBody>
      </p:sp>
      <p:pic>
        <p:nvPicPr>
          <p:cNvPr id="9" name="Picture 8">
            <a:extLst>
              <a:ext uri="{FF2B5EF4-FFF2-40B4-BE49-F238E27FC236}">
                <a16:creationId xmlns:a16="http://schemas.microsoft.com/office/drawing/2014/main" id="{55797D14-BE64-38F5-6633-4B6ECCD3B897}"/>
              </a:ext>
            </a:extLst>
          </p:cNvPr>
          <p:cNvPicPr>
            <a:picLocks noChangeAspect="1"/>
          </p:cNvPicPr>
          <p:nvPr/>
        </p:nvPicPr>
        <p:blipFill>
          <a:blip r:embed="rId3"/>
          <a:stretch>
            <a:fillRect/>
          </a:stretch>
        </p:blipFill>
        <p:spPr>
          <a:xfrm>
            <a:off x="1501913" y="2228746"/>
            <a:ext cx="7780694" cy="2400508"/>
          </a:xfrm>
          <a:prstGeom prst="rect">
            <a:avLst/>
          </a:prstGeom>
        </p:spPr>
      </p:pic>
    </p:spTree>
    <p:extLst>
      <p:ext uri="{BB962C8B-B14F-4D97-AF65-F5344CB8AC3E}">
        <p14:creationId xmlns:p14="http://schemas.microsoft.com/office/powerpoint/2010/main" val="398333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75f45d75d5_0_2"/>
          <p:cNvSpPr txBox="1"/>
          <p:nvPr/>
        </p:nvSpPr>
        <p:spPr>
          <a:xfrm>
            <a:off x="674700" y="443875"/>
            <a:ext cx="83403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chemeClr val="accent1"/>
                </a:solidFill>
                <a:latin typeface="Quattrocento Sans"/>
                <a:ea typeface="Quattrocento Sans"/>
                <a:cs typeface="Quattrocento Sans"/>
                <a:sym typeface="Quattrocento Sans"/>
              </a:rPr>
              <a:t>Insights and Analysis </a:t>
            </a:r>
          </a:p>
        </p:txBody>
      </p:sp>
      <p:cxnSp>
        <p:nvCxnSpPr>
          <p:cNvPr id="183" name="Google Shape;183;g275f45d75d5_0_2">
            <a:extLst>
              <a:ext uri="{C183D7F6-B498-43B3-948B-1728B52AA6E4}">
                <adec:decorative xmlns:adec="http://schemas.microsoft.com/office/drawing/2017/decorative" val="1"/>
              </a:ext>
            </a:extLst>
          </p:cNvPr>
          <p:cNvCxnSpPr/>
          <p:nvPr/>
        </p:nvCxnSpPr>
        <p:spPr>
          <a:xfrm>
            <a:off x="763480" y="1089624"/>
            <a:ext cx="10688700" cy="0"/>
          </a:xfrm>
          <a:prstGeom prst="straightConnector1">
            <a:avLst/>
          </a:prstGeom>
          <a:noFill/>
          <a:ln w="19050" cap="flat" cmpd="sng">
            <a:solidFill>
              <a:schemeClr val="accent1"/>
            </a:solidFill>
            <a:prstDash val="solid"/>
            <a:miter lim="800000"/>
            <a:headEnd type="none" w="sm" len="sm"/>
            <a:tailEnd type="none" w="sm" len="sm"/>
          </a:ln>
        </p:spPr>
      </p:cxnSp>
      <p:sp>
        <p:nvSpPr>
          <p:cNvPr id="4" name="TextBox 3">
            <a:extLst>
              <a:ext uri="{FF2B5EF4-FFF2-40B4-BE49-F238E27FC236}">
                <a16:creationId xmlns:a16="http://schemas.microsoft.com/office/drawing/2014/main" id="{31DE14A6-2416-D8D7-EFAF-29DCC056478D}"/>
              </a:ext>
            </a:extLst>
          </p:cNvPr>
          <p:cNvSpPr txBox="1"/>
          <p:nvPr/>
        </p:nvSpPr>
        <p:spPr>
          <a:xfrm>
            <a:off x="674699" y="1735374"/>
            <a:ext cx="10199777" cy="2862322"/>
          </a:xfrm>
          <a:prstGeom prst="rect">
            <a:avLst/>
          </a:prstGeom>
          <a:noFill/>
        </p:spPr>
        <p:txBody>
          <a:bodyPr wrap="square">
            <a:spAutoFit/>
          </a:bodyPr>
          <a:lstStyle/>
          <a:p>
            <a:pPr marL="342900" indent="-342900">
              <a:buFont typeface="+mj-lt"/>
              <a:buAutoNum type="arabicPeriod"/>
            </a:pPr>
            <a:r>
              <a:rPr lang="en-IN" sz="2000" dirty="0"/>
              <a:t>Total Sales: Monitor overall performance and growth. </a:t>
            </a:r>
          </a:p>
          <a:p>
            <a:pPr marL="342900" indent="-342900">
              <a:buFont typeface="+mj-lt"/>
              <a:buAutoNum type="arabicPeriod"/>
            </a:pPr>
            <a:r>
              <a:rPr lang="en-IN" sz="2000" dirty="0"/>
              <a:t>Average Sales per Region: Identify high-performing regions and areas needing improvement. </a:t>
            </a:r>
          </a:p>
          <a:p>
            <a:pPr marL="342900" indent="-342900">
              <a:buFont typeface="+mj-lt"/>
              <a:buAutoNum type="arabicPeriod"/>
            </a:pPr>
            <a:r>
              <a:rPr lang="en-IN" sz="2000" dirty="0"/>
              <a:t>Customer Satisfaction Score: Track customer feedback and satisfaction levels. </a:t>
            </a:r>
          </a:p>
          <a:p>
            <a:pPr marL="342900" indent="-342900">
              <a:buFont typeface="+mj-lt"/>
              <a:buAutoNum type="arabicPeriod"/>
            </a:pPr>
            <a:r>
              <a:rPr lang="en-IN" sz="2000" dirty="0"/>
              <a:t>Sales by Product Category: Determine which product categories are driving sales. </a:t>
            </a:r>
          </a:p>
          <a:p>
            <a:pPr marL="342900" indent="-342900">
              <a:buFont typeface="+mj-lt"/>
              <a:buAutoNum type="arabicPeriod"/>
            </a:pPr>
            <a:r>
              <a:rPr lang="en-IN" sz="2000" dirty="0"/>
              <a:t>Monthly Sales Trends: Analyze seasonal trends and sales patterns. </a:t>
            </a:r>
          </a:p>
          <a:p>
            <a:pPr marL="342900" indent="-342900">
              <a:buFont typeface="+mj-lt"/>
              <a:buAutoNum type="arabicPeriod"/>
            </a:pPr>
            <a:r>
              <a:rPr lang="en-IN" sz="2000" dirty="0"/>
              <a:t>Market Share by Region: Understand your market position in different regions. </a:t>
            </a:r>
          </a:p>
          <a:p>
            <a:pPr marL="342900" indent="-342900">
              <a:buFont typeface="+mj-lt"/>
              <a:buAutoNum type="arabicPeriod"/>
            </a:pPr>
            <a:r>
              <a:rPr lang="en-IN" sz="2000" dirty="0"/>
              <a:t>Sales Distribution by Geography: Visualize geographic sales performance and identify potential markets.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91">
          <a:extLst>
            <a:ext uri="{FF2B5EF4-FFF2-40B4-BE49-F238E27FC236}">
              <a16:creationId xmlns:a16="http://schemas.microsoft.com/office/drawing/2014/main" id="{A07F617E-58AB-FCED-3C83-F66E4152DE96}"/>
            </a:ext>
          </a:extLst>
        </p:cNvPr>
        <p:cNvGrpSpPr/>
        <p:nvPr/>
      </p:nvGrpSpPr>
      <p:grpSpPr>
        <a:xfrm>
          <a:off x="0" y="0"/>
          <a:ext cx="0" cy="0"/>
          <a:chOff x="0" y="0"/>
          <a:chExt cx="0" cy="0"/>
        </a:xfrm>
      </p:grpSpPr>
      <p:sp>
        <p:nvSpPr>
          <p:cNvPr id="192" name="Google Shape;192;p12">
            <a:extLst>
              <a:ext uri="{FF2B5EF4-FFF2-40B4-BE49-F238E27FC236}">
                <a16:creationId xmlns:a16="http://schemas.microsoft.com/office/drawing/2014/main" id="{90BC52C9-FE25-B7F2-7995-6501EC14C44B}"/>
              </a:ext>
            </a:extLst>
          </p:cNvPr>
          <p:cNvSpPr txBox="1">
            <a:spLocks noGrp="1"/>
          </p:cNvSpPr>
          <p:nvPr>
            <p:ph type="title" idx="4294967295"/>
          </p:nvPr>
        </p:nvSpPr>
        <p:spPr>
          <a:xfrm>
            <a:off x="674702" y="443884"/>
            <a:ext cx="9000239" cy="707846"/>
          </a:xfrm>
          <a:prstGeom prst="rect">
            <a:avLst/>
          </a:prstGeom>
          <a:noFill/>
          <a:ln>
            <a:noFill/>
            <a:prstDash/>
          </a:ln>
          <a:effectLst/>
        </p:spPr>
        <p:txBody>
          <a:bodyPr rot="0" spcFirstLastPara="1" vertOverflow="overflow" horzOverflow="overflow" vert="horz" wrap="square" lIns="91425" tIns="45700" rIns="91425" bIns="4570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000" b="1" i="0" u="none" strike="noStrike" kern="0" cap="none" spc="0" normalizeH="0" baseline="0" noProof="0" dirty="0">
                <a:ln>
                  <a:noFill/>
                </a:ln>
                <a:solidFill>
                  <a:schemeClr val="accent1"/>
                </a:solidFill>
                <a:effectLst/>
                <a:uLnTx/>
                <a:uFillTx/>
                <a:latin typeface="Quattrocento Sans"/>
                <a:ea typeface="Quattrocento Sans"/>
                <a:cs typeface="Quattrocento Sans"/>
                <a:sym typeface="Quattrocento Sans"/>
              </a:rPr>
              <a:t>Total Sales:</a:t>
            </a:r>
            <a:endParaRPr kumimoji="0" lang="en-IN" sz="4000" b="1" i="0" u="none" strike="noStrike" kern="0" cap="none" spc="0" normalizeH="0" baseline="0" noProof="0" dirty="0">
              <a:ln>
                <a:noFill/>
              </a:ln>
              <a:solidFill>
                <a:schemeClr val="accent1"/>
              </a:solidFill>
              <a:effectLst/>
              <a:uLnTx/>
              <a:uFillTx/>
              <a:latin typeface="Quattrocento Sans"/>
              <a:ea typeface="Quattrocento Sans"/>
              <a:cs typeface="Quattrocento Sans"/>
              <a:sym typeface="Quattrocento Sans"/>
            </a:endParaRPr>
          </a:p>
        </p:txBody>
      </p:sp>
      <p:cxnSp>
        <p:nvCxnSpPr>
          <p:cNvPr id="193" name="Google Shape;193;p12">
            <a:extLst>
              <a:ext uri="{FF2B5EF4-FFF2-40B4-BE49-F238E27FC236}">
                <a16:creationId xmlns:a16="http://schemas.microsoft.com/office/drawing/2014/main" id="{8168925B-27B1-DE6E-F5D0-CFA55E6949A2}"/>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3" name="TextBox 2">
            <a:extLst>
              <a:ext uri="{FF2B5EF4-FFF2-40B4-BE49-F238E27FC236}">
                <a16:creationId xmlns:a16="http://schemas.microsoft.com/office/drawing/2014/main" id="{519DED97-A6D6-38C3-DBB5-0B4A2CD7E6DC}"/>
              </a:ext>
            </a:extLst>
          </p:cNvPr>
          <p:cNvSpPr txBox="1"/>
          <p:nvPr/>
        </p:nvSpPr>
        <p:spPr>
          <a:xfrm>
            <a:off x="674702" y="1427588"/>
            <a:ext cx="6096000" cy="369332"/>
          </a:xfrm>
          <a:prstGeom prst="rect">
            <a:avLst/>
          </a:prstGeom>
          <a:noFill/>
        </p:spPr>
        <p:txBody>
          <a:bodyPr wrap="square">
            <a:spAutoFit/>
          </a:bodyPr>
          <a:lstStyle/>
          <a:p>
            <a:r>
              <a:rPr lang="en-US" sz="1800" b="1" dirty="0">
                <a:solidFill>
                  <a:schemeClr val="accent1"/>
                </a:solidFill>
                <a:latin typeface="Quattrocento Sans"/>
                <a:ea typeface="Quattrocento Sans"/>
                <a:cs typeface="Quattrocento Sans"/>
                <a:sym typeface="Quattrocento Sans"/>
              </a:rPr>
              <a:t>Monitor overall performance and growth. </a:t>
            </a:r>
            <a:endParaRPr lang="en-IN" sz="1800" dirty="0"/>
          </a:p>
        </p:txBody>
      </p:sp>
      <p:sp>
        <p:nvSpPr>
          <p:cNvPr id="5" name="TextBox 4">
            <a:extLst>
              <a:ext uri="{FF2B5EF4-FFF2-40B4-BE49-F238E27FC236}">
                <a16:creationId xmlns:a16="http://schemas.microsoft.com/office/drawing/2014/main" id="{BE86DC80-DAF4-1961-05B4-5D1A43A3D6D1}"/>
              </a:ext>
            </a:extLst>
          </p:cNvPr>
          <p:cNvSpPr txBox="1"/>
          <p:nvPr/>
        </p:nvSpPr>
        <p:spPr>
          <a:xfrm>
            <a:off x="963561" y="1833791"/>
            <a:ext cx="6096000" cy="307777"/>
          </a:xfrm>
          <a:prstGeom prst="rect">
            <a:avLst/>
          </a:prstGeom>
          <a:noFill/>
        </p:spPr>
        <p:txBody>
          <a:bodyPr wrap="square">
            <a:spAutoFit/>
          </a:bodyPr>
          <a:lstStyle/>
          <a:p>
            <a:r>
              <a:rPr lang="en-IN" dirty="0"/>
              <a:t>Total Sales: ₹437771</a:t>
            </a:r>
          </a:p>
        </p:txBody>
      </p:sp>
      <p:sp>
        <p:nvSpPr>
          <p:cNvPr id="11" name="TextBox 10">
            <a:extLst>
              <a:ext uri="{FF2B5EF4-FFF2-40B4-BE49-F238E27FC236}">
                <a16:creationId xmlns:a16="http://schemas.microsoft.com/office/drawing/2014/main" id="{3A4375EB-56E7-73B4-766E-28B58A861A1F}"/>
              </a:ext>
            </a:extLst>
          </p:cNvPr>
          <p:cNvSpPr txBox="1"/>
          <p:nvPr/>
        </p:nvSpPr>
        <p:spPr>
          <a:xfrm>
            <a:off x="763480" y="3083851"/>
            <a:ext cx="7751255" cy="477054"/>
          </a:xfrm>
          <a:prstGeom prst="rect">
            <a:avLst/>
          </a:prstGeom>
          <a:noFill/>
        </p:spPr>
        <p:txBody>
          <a:bodyPr wrap="square">
            <a:spAutoFit/>
          </a:bodyPr>
          <a:lstStyle/>
          <a:p>
            <a:r>
              <a:rPr lang="en-IN" sz="2500" b="1" dirty="0">
                <a:solidFill>
                  <a:schemeClr val="accent1"/>
                </a:solidFill>
                <a:latin typeface="Quattrocento Sans" panose="020B0502050000020003" pitchFamily="34" charset="0"/>
              </a:rPr>
              <a:t>Customer</a:t>
            </a:r>
            <a:r>
              <a:rPr lang="en-IN" sz="2500" b="1" dirty="0">
                <a:solidFill>
                  <a:schemeClr val="accent1"/>
                </a:solidFill>
              </a:rPr>
              <a:t> Satisfaction Score:-</a:t>
            </a:r>
          </a:p>
        </p:txBody>
      </p:sp>
      <p:sp>
        <p:nvSpPr>
          <p:cNvPr id="13" name="TextBox 12">
            <a:extLst>
              <a:ext uri="{FF2B5EF4-FFF2-40B4-BE49-F238E27FC236}">
                <a16:creationId xmlns:a16="http://schemas.microsoft.com/office/drawing/2014/main" id="{E2D2665D-5E19-326C-0EB7-FF09110C07AE}"/>
              </a:ext>
            </a:extLst>
          </p:cNvPr>
          <p:cNvSpPr txBox="1"/>
          <p:nvPr/>
        </p:nvSpPr>
        <p:spPr>
          <a:xfrm>
            <a:off x="763480" y="3560905"/>
            <a:ext cx="6096000" cy="369332"/>
          </a:xfrm>
          <a:prstGeom prst="rect">
            <a:avLst/>
          </a:prstGeom>
          <a:noFill/>
        </p:spPr>
        <p:txBody>
          <a:bodyPr wrap="square">
            <a:spAutoFit/>
          </a:bodyPr>
          <a:lstStyle/>
          <a:p>
            <a:r>
              <a:rPr lang="en-IN" sz="1800" dirty="0"/>
              <a:t>Satisfaction levels :- 85%</a:t>
            </a:r>
          </a:p>
        </p:txBody>
      </p:sp>
    </p:spTree>
    <p:extLst>
      <p:ext uri="{BB962C8B-B14F-4D97-AF65-F5344CB8AC3E}">
        <p14:creationId xmlns:p14="http://schemas.microsoft.com/office/powerpoint/2010/main" val="161800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91">
          <a:extLst>
            <a:ext uri="{FF2B5EF4-FFF2-40B4-BE49-F238E27FC236}">
              <a16:creationId xmlns:a16="http://schemas.microsoft.com/office/drawing/2014/main" id="{2A83BDE1-9227-373F-05A6-EC11CB8C59E3}"/>
            </a:ext>
          </a:extLst>
        </p:cNvPr>
        <p:cNvGrpSpPr/>
        <p:nvPr/>
      </p:nvGrpSpPr>
      <p:grpSpPr>
        <a:xfrm>
          <a:off x="0" y="0"/>
          <a:ext cx="0" cy="0"/>
          <a:chOff x="0" y="0"/>
          <a:chExt cx="0" cy="0"/>
        </a:xfrm>
      </p:grpSpPr>
      <p:sp>
        <p:nvSpPr>
          <p:cNvPr id="192" name="Google Shape;192;p12">
            <a:extLst>
              <a:ext uri="{FF2B5EF4-FFF2-40B4-BE49-F238E27FC236}">
                <a16:creationId xmlns:a16="http://schemas.microsoft.com/office/drawing/2014/main" id="{47D964E5-272D-EB21-0C67-7C78CB48EC10}"/>
              </a:ext>
            </a:extLst>
          </p:cNvPr>
          <p:cNvSpPr txBox="1"/>
          <p:nvPr/>
        </p:nvSpPr>
        <p:spPr>
          <a:xfrm>
            <a:off x="674702" y="443884"/>
            <a:ext cx="731892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Average Sales per Region:</a:t>
            </a:r>
          </a:p>
        </p:txBody>
      </p:sp>
      <p:cxnSp>
        <p:nvCxnSpPr>
          <p:cNvPr id="193" name="Google Shape;193;p12">
            <a:extLst>
              <a:ext uri="{FF2B5EF4-FFF2-40B4-BE49-F238E27FC236}">
                <a16:creationId xmlns:a16="http://schemas.microsoft.com/office/drawing/2014/main" id="{7C54EF87-F206-2107-B943-8FBD727A3723}"/>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3" name="TextBox 2">
            <a:extLst>
              <a:ext uri="{FF2B5EF4-FFF2-40B4-BE49-F238E27FC236}">
                <a16:creationId xmlns:a16="http://schemas.microsoft.com/office/drawing/2014/main" id="{7094AC8A-05A5-F3FB-0F78-9B1B84734716}"/>
              </a:ext>
            </a:extLst>
          </p:cNvPr>
          <p:cNvSpPr txBox="1"/>
          <p:nvPr/>
        </p:nvSpPr>
        <p:spPr>
          <a:xfrm>
            <a:off x="674702" y="1581476"/>
            <a:ext cx="6096000" cy="307777"/>
          </a:xfrm>
          <a:prstGeom prst="rect">
            <a:avLst/>
          </a:prstGeom>
          <a:noFill/>
        </p:spPr>
        <p:txBody>
          <a:bodyPr wrap="square">
            <a:spAutoFit/>
          </a:bodyPr>
          <a:lstStyle/>
          <a:p>
            <a:r>
              <a:rPr lang="en-US" sz="1400" b="1" dirty="0">
                <a:solidFill>
                  <a:schemeClr val="accent1"/>
                </a:solidFill>
                <a:latin typeface="Quattrocento Sans"/>
                <a:ea typeface="Quattrocento Sans"/>
                <a:cs typeface="Quattrocento Sans"/>
                <a:sym typeface="Quattrocento Sans"/>
              </a:rPr>
              <a:t>Identify high-performing regions and areas needing improvement. </a:t>
            </a:r>
            <a:endParaRPr lang="en-IN" dirty="0"/>
          </a:p>
        </p:txBody>
      </p:sp>
      <p:pic>
        <p:nvPicPr>
          <p:cNvPr id="5" name="Picture 4" descr="A graph of blue bars with white text">
            <a:extLst>
              <a:ext uri="{FF2B5EF4-FFF2-40B4-BE49-F238E27FC236}">
                <a16:creationId xmlns:a16="http://schemas.microsoft.com/office/drawing/2014/main" id="{306D7066-2A8D-A2FD-D626-E9E1151581E6}"/>
              </a:ext>
            </a:extLst>
          </p:cNvPr>
          <p:cNvPicPr>
            <a:picLocks noChangeAspect="1"/>
          </p:cNvPicPr>
          <p:nvPr/>
        </p:nvPicPr>
        <p:blipFill>
          <a:blip r:embed="rId3"/>
          <a:stretch>
            <a:fillRect/>
          </a:stretch>
        </p:blipFill>
        <p:spPr>
          <a:xfrm>
            <a:off x="1814946" y="1889253"/>
            <a:ext cx="7696867" cy="3939881"/>
          </a:xfrm>
          <a:prstGeom prst="rect">
            <a:avLst/>
          </a:prstGeom>
        </p:spPr>
      </p:pic>
      <p:sp>
        <p:nvSpPr>
          <p:cNvPr id="4" name="TextBox 3">
            <a:extLst>
              <a:ext uri="{FF2B5EF4-FFF2-40B4-BE49-F238E27FC236}">
                <a16:creationId xmlns:a16="http://schemas.microsoft.com/office/drawing/2014/main" id="{51B883C5-6BDF-F690-D401-14E58030DFEE}"/>
              </a:ext>
            </a:extLst>
          </p:cNvPr>
          <p:cNvSpPr txBox="1"/>
          <p:nvPr/>
        </p:nvSpPr>
        <p:spPr>
          <a:xfrm>
            <a:off x="5496232" y="5885669"/>
            <a:ext cx="796413" cy="307777"/>
          </a:xfrm>
          <a:prstGeom prst="rect">
            <a:avLst/>
          </a:prstGeom>
          <a:noFill/>
        </p:spPr>
        <p:txBody>
          <a:bodyPr wrap="square">
            <a:spAutoFit/>
          </a:bodyPr>
          <a:lstStyle/>
          <a:p>
            <a:r>
              <a:rPr lang="en-IN" dirty="0"/>
              <a:t>Fig. (6)</a:t>
            </a:r>
          </a:p>
        </p:txBody>
      </p:sp>
    </p:spTree>
    <p:extLst>
      <p:ext uri="{BB962C8B-B14F-4D97-AF65-F5344CB8AC3E}">
        <p14:creationId xmlns:p14="http://schemas.microsoft.com/office/powerpoint/2010/main" val="2051862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91">
          <a:extLst>
            <a:ext uri="{FF2B5EF4-FFF2-40B4-BE49-F238E27FC236}">
              <a16:creationId xmlns:a16="http://schemas.microsoft.com/office/drawing/2014/main" id="{D4DBBB19-0DE8-C207-5739-63661D87BBF2}"/>
            </a:ext>
          </a:extLst>
        </p:cNvPr>
        <p:cNvGrpSpPr/>
        <p:nvPr/>
      </p:nvGrpSpPr>
      <p:grpSpPr>
        <a:xfrm>
          <a:off x="0" y="0"/>
          <a:ext cx="0" cy="0"/>
          <a:chOff x="0" y="0"/>
          <a:chExt cx="0" cy="0"/>
        </a:xfrm>
      </p:grpSpPr>
      <p:sp>
        <p:nvSpPr>
          <p:cNvPr id="192" name="Google Shape;192;p12">
            <a:extLst>
              <a:ext uri="{FF2B5EF4-FFF2-40B4-BE49-F238E27FC236}">
                <a16:creationId xmlns:a16="http://schemas.microsoft.com/office/drawing/2014/main" id="{4C5A44E2-40FA-8C83-6BBA-0495CA250517}"/>
              </a:ext>
            </a:extLst>
          </p:cNvPr>
          <p:cNvSpPr txBox="1"/>
          <p:nvPr/>
        </p:nvSpPr>
        <p:spPr>
          <a:xfrm>
            <a:off x="674702" y="443884"/>
            <a:ext cx="731892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Average Sales per Region:</a:t>
            </a:r>
          </a:p>
        </p:txBody>
      </p:sp>
      <p:cxnSp>
        <p:nvCxnSpPr>
          <p:cNvPr id="193" name="Google Shape;193;p12">
            <a:extLst>
              <a:ext uri="{FF2B5EF4-FFF2-40B4-BE49-F238E27FC236}">
                <a16:creationId xmlns:a16="http://schemas.microsoft.com/office/drawing/2014/main" id="{96737A5D-931F-58E4-0384-9213289B0C09}"/>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3" name="TextBox 2">
            <a:extLst>
              <a:ext uri="{FF2B5EF4-FFF2-40B4-BE49-F238E27FC236}">
                <a16:creationId xmlns:a16="http://schemas.microsoft.com/office/drawing/2014/main" id="{E30A05FC-E2D7-F518-014E-58C14673E50A}"/>
              </a:ext>
            </a:extLst>
          </p:cNvPr>
          <p:cNvSpPr txBox="1"/>
          <p:nvPr/>
        </p:nvSpPr>
        <p:spPr>
          <a:xfrm>
            <a:off x="674702" y="1581476"/>
            <a:ext cx="6096000" cy="307777"/>
          </a:xfrm>
          <a:prstGeom prst="rect">
            <a:avLst/>
          </a:prstGeom>
          <a:noFill/>
        </p:spPr>
        <p:txBody>
          <a:bodyPr wrap="square">
            <a:spAutoFit/>
          </a:bodyPr>
          <a:lstStyle/>
          <a:p>
            <a:r>
              <a:rPr lang="en-US" sz="1400" b="1" dirty="0">
                <a:solidFill>
                  <a:schemeClr val="accent1"/>
                </a:solidFill>
                <a:latin typeface="Quattrocento Sans"/>
                <a:ea typeface="Quattrocento Sans"/>
                <a:cs typeface="Quattrocento Sans"/>
                <a:sym typeface="Quattrocento Sans"/>
              </a:rPr>
              <a:t>Identify high-performing regions and areas needing improvement. </a:t>
            </a:r>
            <a:endParaRPr lang="en-IN" dirty="0"/>
          </a:p>
        </p:txBody>
      </p:sp>
      <p:pic>
        <p:nvPicPr>
          <p:cNvPr id="4" name="Picture 3">
            <a:extLst>
              <a:ext uri="{FF2B5EF4-FFF2-40B4-BE49-F238E27FC236}">
                <a16:creationId xmlns:a16="http://schemas.microsoft.com/office/drawing/2014/main" id="{2414DFA4-7C0B-4D38-80AF-DEAAD8D1EA83}"/>
              </a:ext>
            </a:extLst>
          </p:cNvPr>
          <p:cNvPicPr>
            <a:picLocks noChangeAspect="1"/>
          </p:cNvPicPr>
          <p:nvPr/>
        </p:nvPicPr>
        <p:blipFill>
          <a:blip r:embed="rId3"/>
          <a:stretch>
            <a:fillRect/>
          </a:stretch>
        </p:blipFill>
        <p:spPr>
          <a:xfrm>
            <a:off x="1737274" y="2209108"/>
            <a:ext cx="7635902" cy="1790855"/>
          </a:xfrm>
          <a:prstGeom prst="rect">
            <a:avLst/>
          </a:prstGeom>
        </p:spPr>
      </p:pic>
      <p:sp>
        <p:nvSpPr>
          <p:cNvPr id="7" name="TextBox 6">
            <a:extLst>
              <a:ext uri="{FF2B5EF4-FFF2-40B4-BE49-F238E27FC236}">
                <a16:creationId xmlns:a16="http://schemas.microsoft.com/office/drawing/2014/main" id="{1EA90AB8-5512-397A-C795-30BE9AB13D6D}"/>
              </a:ext>
            </a:extLst>
          </p:cNvPr>
          <p:cNvSpPr txBox="1"/>
          <p:nvPr/>
        </p:nvSpPr>
        <p:spPr>
          <a:xfrm>
            <a:off x="1737274" y="4480838"/>
            <a:ext cx="6096000" cy="2031325"/>
          </a:xfrm>
          <a:prstGeom prst="rect">
            <a:avLst/>
          </a:prstGeom>
          <a:noFill/>
        </p:spPr>
        <p:txBody>
          <a:bodyPr wrap="square">
            <a:spAutoFit/>
          </a:bodyPr>
          <a:lstStyle/>
          <a:p>
            <a:r>
              <a:rPr lang="en-IN" sz="1800" dirty="0"/>
              <a:t>Key findings:</a:t>
            </a:r>
          </a:p>
          <a:p>
            <a:endParaRPr lang="en-IN" sz="1800" dirty="0"/>
          </a:p>
          <a:p>
            <a:pPr marL="285750" indent="-285750">
              <a:buFont typeface="Arial" panose="020B0604020202020204" pitchFamily="34" charset="0"/>
              <a:buChar char="•"/>
            </a:pPr>
            <a:r>
              <a:rPr lang="en-IN" sz="1800" dirty="0"/>
              <a:t>Uttar Pradesh has highest average order value (₹440.94)</a:t>
            </a:r>
          </a:p>
          <a:p>
            <a:pPr marL="285750" indent="-285750">
              <a:buFont typeface="Arial" panose="020B0604020202020204" pitchFamily="34" charset="0"/>
              <a:buChar char="•"/>
            </a:pPr>
            <a:r>
              <a:rPr lang="en-IN" sz="1800" dirty="0"/>
              <a:t>Maharashtra leads in total sales volume with 299 orders</a:t>
            </a:r>
          </a:p>
          <a:p>
            <a:pPr marL="285750" indent="-285750">
              <a:buFont typeface="Arial" panose="020B0604020202020204" pitchFamily="34" charset="0"/>
              <a:buChar char="•"/>
            </a:pPr>
            <a:r>
              <a:rPr lang="en-IN" sz="1800" dirty="0"/>
              <a:t>Significant variation in order volumes across states</a:t>
            </a:r>
          </a:p>
        </p:txBody>
      </p:sp>
    </p:spTree>
    <p:extLst>
      <p:ext uri="{BB962C8B-B14F-4D97-AF65-F5344CB8AC3E}">
        <p14:creationId xmlns:p14="http://schemas.microsoft.com/office/powerpoint/2010/main" val="119187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a:extLst>
              <a:ext uri="{C183D7F6-B498-43B3-948B-1728B52AA6E4}">
                <adec:decorative xmlns:adec="http://schemas.microsoft.com/office/drawing/2017/decorative" val="1"/>
              </a:ext>
            </a:extLst>
          </p:cNvPr>
          <p:cNvSpPr/>
          <p:nvPr/>
        </p:nvSpPr>
        <p:spPr>
          <a:xfrm>
            <a:off x="-1" y="0"/>
            <a:ext cx="4856085" cy="68580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 name="Google Shape;101;p2"/>
          <p:cNvSpPr txBox="1"/>
          <p:nvPr/>
        </p:nvSpPr>
        <p:spPr>
          <a:xfrm>
            <a:off x="981669" y="273477"/>
            <a:ext cx="27013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400" b="1">
                <a:solidFill>
                  <a:schemeClr val="lt1"/>
                </a:solidFill>
                <a:latin typeface="Quattrocento Sans"/>
                <a:ea typeface="Quattrocento Sans"/>
                <a:cs typeface="Quattrocento Sans"/>
                <a:sym typeface="Quattrocento Sans"/>
              </a:rPr>
              <a:t>Agenda</a:t>
            </a:r>
            <a:endParaRPr/>
          </a:p>
        </p:txBody>
      </p:sp>
      <p:sp>
        <p:nvSpPr>
          <p:cNvPr id="102" name="Google Shape;102;p2"/>
          <p:cNvSpPr txBox="1"/>
          <p:nvPr/>
        </p:nvSpPr>
        <p:spPr>
          <a:xfrm>
            <a:off x="5103037" y="2393639"/>
            <a:ext cx="4856100" cy="1432660"/>
          </a:xfrm>
          <a:prstGeom prst="rect">
            <a:avLst/>
          </a:prstGeom>
          <a:noFill/>
          <a:ln>
            <a:noFill/>
          </a:ln>
        </p:spPr>
        <p:txBody>
          <a:bodyPr spcFirstLastPara="1" wrap="square" lIns="91425" tIns="45700" rIns="91425" bIns="45700" anchor="t" anchorCtr="0">
            <a:spAutoFit/>
          </a:bodyPr>
          <a:lstStyle/>
          <a:p>
            <a:pPr>
              <a:lnSpc>
                <a:spcPct val="115000"/>
              </a:lnSpc>
              <a:spcAft>
                <a:spcPts val="10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Dashboard Components KPIs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Visualizations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Insights and Analysis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3" name="Google Shape;103;p2"/>
          <p:cNvSpPr txBox="1"/>
          <p:nvPr/>
        </p:nvSpPr>
        <p:spPr>
          <a:xfrm>
            <a:off x="4144488" y="2265820"/>
            <a:ext cx="486900" cy="2123618"/>
          </a:xfrm>
          <a:prstGeom prst="rect">
            <a:avLst/>
          </a:prstGeom>
          <a:noFill/>
          <a:ln>
            <a:noFill/>
          </a:ln>
        </p:spPr>
        <p:txBody>
          <a:bodyPr spcFirstLastPara="1" wrap="square" lIns="91425" tIns="45700" rIns="91425" bIns="45700" anchor="t" anchorCtr="0">
            <a:spAutoFit/>
          </a:bodyPr>
          <a:lstStyle/>
          <a:p>
            <a:pPr marL="0" marR="0" lvl="0" indent="0" algn="r" rtl="0">
              <a:lnSpc>
                <a:spcPct val="150000"/>
              </a:lnSpc>
              <a:spcBef>
                <a:spcPts val="0"/>
              </a:spcBef>
              <a:spcAft>
                <a:spcPts val="0"/>
              </a:spcAft>
              <a:buNone/>
            </a:pPr>
            <a:r>
              <a:rPr lang="en-IN" sz="2000" b="1" i="0" u="none" strike="noStrike" dirty="0">
                <a:solidFill>
                  <a:schemeClr val="lt1"/>
                </a:solidFill>
                <a:latin typeface="Quattrocento Sans"/>
                <a:ea typeface="Quattrocento Sans"/>
                <a:cs typeface="Quattrocento Sans"/>
                <a:sym typeface="Quattrocento Sans"/>
              </a:rPr>
              <a:t>1</a:t>
            </a:r>
            <a:endParaRPr dirty="0"/>
          </a:p>
          <a:p>
            <a:pPr marL="0" marR="0" lvl="0" indent="0" algn="r" rtl="0">
              <a:lnSpc>
                <a:spcPct val="150000"/>
              </a:lnSpc>
              <a:spcBef>
                <a:spcPts val="0"/>
              </a:spcBef>
              <a:spcAft>
                <a:spcPts val="0"/>
              </a:spcAft>
              <a:buNone/>
            </a:pPr>
            <a:r>
              <a:rPr lang="en-IN" sz="2000" b="1" dirty="0">
                <a:solidFill>
                  <a:schemeClr val="lt1"/>
                </a:solidFill>
                <a:latin typeface="Quattrocento Sans"/>
                <a:ea typeface="Quattrocento Sans"/>
                <a:cs typeface="Quattrocento Sans"/>
                <a:sym typeface="Quattrocento Sans"/>
              </a:rPr>
              <a:t>2</a:t>
            </a:r>
            <a:endParaRPr dirty="0"/>
          </a:p>
          <a:p>
            <a:pPr marL="0" marR="0" lvl="0" indent="0" algn="r" rtl="0">
              <a:lnSpc>
                <a:spcPct val="150000"/>
              </a:lnSpc>
              <a:spcBef>
                <a:spcPts val="0"/>
              </a:spcBef>
              <a:spcAft>
                <a:spcPts val="0"/>
              </a:spcAft>
              <a:buNone/>
            </a:pPr>
            <a:r>
              <a:rPr lang="en-IN" sz="2000" b="1" i="0" u="none" strike="noStrike" dirty="0">
                <a:solidFill>
                  <a:schemeClr val="lt1"/>
                </a:solidFill>
                <a:latin typeface="Quattrocento Sans"/>
                <a:ea typeface="Quattrocento Sans"/>
                <a:cs typeface="Quattrocento Sans"/>
                <a:sym typeface="Quattrocento Sans"/>
              </a:rPr>
              <a:t>3</a:t>
            </a:r>
            <a:endParaRPr dirty="0"/>
          </a:p>
          <a:p>
            <a:pPr marL="0" marR="0" lvl="0" indent="0" algn="r" rtl="0">
              <a:lnSpc>
                <a:spcPct val="150000"/>
              </a:lnSpc>
              <a:spcBef>
                <a:spcPts val="0"/>
              </a:spcBef>
              <a:spcAft>
                <a:spcPts val="0"/>
              </a:spcAft>
              <a:buNone/>
            </a:pPr>
            <a:endParaRPr dirty="0"/>
          </a:p>
          <a:p>
            <a:pPr marL="0" marR="0" lvl="0" indent="0" algn="r" rtl="0">
              <a:lnSpc>
                <a:spcPct val="150000"/>
              </a:lnSpc>
              <a:spcBef>
                <a:spcPts val="0"/>
              </a:spcBef>
              <a:spcAft>
                <a:spcPts val="0"/>
              </a:spcAft>
              <a:buNone/>
            </a:pPr>
            <a:endParaRPr dirty="0"/>
          </a:p>
        </p:txBody>
      </p:sp>
      <p:pic>
        <p:nvPicPr>
          <p:cNvPr id="4" name="Picture 3">
            <a:extLst>
              <a:ext uri="{FF2B5EF4-FFF2-40B4-BE49-F238E27FC236}">
                <a16:creationId xmlns:a16="http://schemas.microsoft.com/office/drawing/2014/main" id="{5792C385-A1CB-6B03-4B65-73ACCE0B6445}"/>
              </a:ext>
            </a:extLst>
          </p:cNvPr>
          <p:cNvPicPr>
            <a:picLocks noChangeAspect="1"/>
          </p:cNvPicPr>
          <p:nvPr/>
        </p:nvPicPr>
        <p:blipFill>
          <a:blip r:embed="rId3"/>
          <a:stretch>
            <a:fillRect/>
          </a:stretch>
        </p:blipFill>
        <p:spPr>
          <a:xfrm>
            <a:off x="6971376" y="2635045"/>
            <a:ext cx="4876190" cy="399896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91">
          <a:extLst>
            <a:ext uri="{FF2B5EF4-FFF2-40B4-BE49-F238E27FC236}">
              <a16:creationId xmlns:a16="http://schemas.microsoft.com/office/drawing/2014/main" id="{B28E558F-FD12-8C33-172B-B7ED0ABC9276}"/>
            </a:ext>
          </a:extLst>
        </p:cNvPr>
        <p:cNvGrpSpPr/>
        <p:nvPr/>
      </p:nvGrpSpPr>
      <p:grpSpPr>
        <a:xfrm>
          <a:off x="0" y="0"/>
          <a:ext cx="0" cy="0"/>
          <a:chOff x="0" y="0"/>
          <a:chExt cx="0" cy="0"/>
        </a:xfrm>
      </p:grpSpPr>
      <p:sp>
        <p:nvSpPr>
          <p:cNvPr id="192" name="Google Shape;192;p12">
            <a:extLst>
              <a:ext uri="{FF2B5EF4-FFF2-40B4-BE49-F238E27FC236}">
                <a16:creationId xmlns:a16="http://schemas.microsoft.com/office/drawing/2014/main" id="{48006D90-E414-1632-92E8-7025B77CFD42}"/>
              </a:ext>
            </a:extLst>
          </p:cNvPr>
          <p:cNvSpPr txBox="1"/>
          <p:nvPr/>
        </p:nvSpPr>
        <p:spPr>
          <a:xfrm>
            <a:off x="674702" y="443884"/>
            <a:ext cx="731892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Average Sales per Region:</a:t>
            </a:r>
          </a:p>
        </p:txBody>
      </p:sp>
      <p:cxnSp>
        <p:nvCxnSpPr>
          <p:cNvPr id="193" name="Google Shape;193;p12">
            <a:extLst>
              <a:ext uri="{FF2B5EF4-FFF2-40B4-BE49-F238E27FC236}">
                <a16:creationId xmlns:a16="http://schemas.microsoft.com/office/drawing/2014/main" id="{C1282E28-33DB-64FE-7F06-5D2A294D49D5}"/>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3" name="TextBox 2">
            <a:extLst>
              <a:ext uri="{FF2B5EF4-FFF2-40B4-BE49-F238E27FC236}">
                <a16:creationId xmlns:a16="http://schemas.microsoft.com/office/drawing/2014/main" id="{108F39FC-F7BC-6173-B7EC-6CC1612AC756}"/>
              </a:ext>
            </a:extLst>
          </p:cNvPr>
          <p:cNvSpPr txBox="1"/>
          <p:nvPr/>
        </p:nvSpPr>
        <p:spPr>
          <a:xfrm>
            <a:off x="674702" y="1207532"/>
            <a:ext cx="6096000" cy="307777"/>
          </a:xfrm>
          <a:prstGeom prst="rect">
            <a:avLst/>
          </a:prstGeom>
          <a:noFill/>
        </p:spPr>
        <p:txBody>
          <a:bodyPr wrap="square">
            <a:spAutoFit/>
          </a:bodyPr>
          <a:lstStyle/>
          <a:p>
            <a:r>
              <a:rPr lang="en-US" sz="1400" b="1" dirty="0">
                <a:solidFill>
                  <a:schemeClr val="accent1"/>
                </a:solidFill>
                <a:latin typeface="Quattrocento Sans"/>
                <a:ea typeface="Quattrocento Sans"/>
                <a:cs typeface="Quattrocento Sans"/>
                <a:sym typeface="Quattrocento Sans"/>
              </a:rPr>
              <a:t>Identify areas needing improvement :- </a:t>
            </a:r>
            <a:endParaRPr lang="en-IN" dirty="0"/>
          </a:p>
        </p:txBody>
      </p:sp>
      <p:sp>
        <p:nvSpPr>
          <p:cNvPr id="7" name="TextBox 6">
            <a:extLst>
              <a:ext uri="{FF2B5EF4-FFF2-40B4-BE49-F238E27FC236}">
                <a16:creationId xmlns:a16="http://schemas.microsoft.com/office/drawing/2014/main" id="{2FFE8B3C-F05F-DC13-8486-4663659994EF}"/>
              </a:ext>
            </a:extLst>
          </p:cNvPr>
          <p:cNvSpPr txBox="1"/>
          <p:nvPr/>
        </p:nvSpPr>
        <p:spPr>
          <a:xfrm>
            <a:off x="7545933" y="2203353"/>
            <a:ext cx="4041708" cy="1200329"/>
          </a:xfrm>
          <a:prstGeom prst="rect">
            <a:avLst/>
          </a:prstGeom>
          <a:noFill/>
        </p:spPr>
        <p:txBody>
          <a:bodyPr wrap="square">
            <a:spAutoFit/>
          </a:bodyPr>
          <a:lstStyle/>
          <a:p>
            <a:r>
              <a:rPr lang="en-US" sz="1800" dirty="0"/>
              <a:t>These states, such as Goa and Bihar, have the lowest average sales and may require targeted strategies to improve performance.</a:t>
            </a:r>
            <a:endParaRPr lang="en-IN" sz="1800" dirty="0"/>
          </a:p>
        </p:txBody>
      </p:sp>
      <p:pic>
        <p:nvPicPr>
          <p:cNvPr id="5" name="Picture 4">
            <a:extLst>
              <a:ext uri="{FF2B5EF4-FFF2-40B4-BE49-F238E27FC236}">
                <a16:creationId xmlns:a16="http://schemas.microsoft.com/office/drawing/2014/main" id="{627783F1-F27C-9F4E-1F18-F7E1EC869437}"/>
              </a:ext>
            </a:extLst>
          </p:cNvPr>
          <p:cNvPicPr>
            <a:picLocks noChangeAspect="1"/>
          </p:cNvPicPr>
          <p:nvPr/>
        </p:nvPicPr>
        <p:blipFill>
          <a:blip r:embed="rId3"/>
          <a:stretch>
            <a:fillRect/>
          </a:stretch>
        </p:blipFill>
        <p:spPr>
          <a:xfrm>
            <a:off x="674702" y="1633316"/>
            <a:ext cx="6602125" cy="2903324"/>
          </a:xfrm>
          <a:prstGeom prst="rect">
            <a:avLst/>
          </a:prstGeom>
        </p:spPr>
      </p:pic>
      <p:pic>
        <p:nvPicPr>
          <p:cNvPr id="8" name="Picture 7">
            <a:extLst>
              <a:ext uri="{FF2B5EF4-FFF2-40B4-BE49-F238E27FC236}">
                <a16:creationId xmlns:a16="http://schemas.microsoft.com/office/drawing/2014/main" id="{B18954F5-39A9-CB83-2F47-D06BE856FAEB}"/>
              </a:ext>
            </a:extLst>
          </p:cNvPr>
          <p:cNvPicPr>
            <a:picLocks noChangeAspect="1"/>
          </p:cNvPicPr>
          <p:nvPr/>
        </p:nvPicPr>
        <p:blipFill>
          <a:blip r:embed="rId4"/>
          <a:stretch>
            <a:fillRect/>
          </a:stretch>
        </p:blipFill>
        <p:spPr>
          <a:xfrm>
            <a:off x="763480" y="4654647"/>
            <a:ext cx="8803307" cy="1889924"/>
          </a:xfrm>
          <a:prstGeom prst="rect">
            <a:avLst/>
          </a:prstGeom>
        </p:spPr>
      </p:pic>
      <p:sp>
        <p:nvSpPr>
          <p:cNvPr id="4" name="TextBox 3">
            <a:extLst>
              <a:ext uri="{FF2B5EF4-FFF2-40B4-BE49-F238E27FC236}">
                <a16:creationId xmlns:a16="http://schemas.microsoft.com/office/drawing/2014/main" id="{A05FB707-9AED-D767-33AF-848ECFC84FA1}"/>
              </a:ext>
            </a:extLst>
          </p:cNvPr>
          <p:cNvSpPr txBox="1"/>
          <p:nvPr/>
        </p:nvSpPr>
        <p:spPr>
          <a:xfrm>
            <a:off x="3862214" y="4382751"/>
            <a:ext cx="943897" cy="307777"/>
          </a:xfrm>
          <a:prstGeom prst="rect">
            <a:avLst/>
          </a:prstGeom>
          <a:noFill/>
        </p:spPr>
        <p:txBody>
          <a:bodyPr wrap="square">
            <a:spAutoFit/>
          </a:bodyPr>
          <a:lstStyle/>
          <a:p>
            <a:r>
              <a:rPr lang="en-IN" dirty="0"/>
              <a:t>Fig. (7)</a:t>
            </a:r>
          </a:p>
        </p:txBody>
      </p:sp>
    </p:spTree>
    <p:extLst>
      <p:ext uri="{BB962C8B-B14F-4D97-AF65-F5344CB8AC3E}">
        <p14:creationId xmlns:p14="http://schemas.microsoft.com/office/powerpoint/2010/main" val="28801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91">
          <a:extLst>
            <a:ext uri="{FF2B5EF4-FFF2-40B4-BE49-F238E27FC236}">
              <a16:creationId xmlns:a16="http://schemas.microsoft.com/office/drawing/2014/main" id="{3D44958D-9D9F-BF2E-0B5E-FBF2DCE35CED}"/>
            </a:ext>
          </a:extLst>
        </p:cNvPr>
        <p:cNvGrpSpPr/>
        <p:nvPr/>
      </p:nvGrpSpPr>
      <p:grpSpPr>
        <a:xfrm>
          <a:off x="0" y="0"/>
          <a:ext cx="0" cy="0"/>
          <a:chOff x="0" y="0"/>
          <a:chExt cx="0" cy="0"/>
        </a:xfrm>
      </p:grpSpPr>
      <p:sp>
        <p:nvSpPr>
          <p:cNvPr id="192" name="Google Shape;192;p12">
            <a:extLst>
              <a:ext uri="{FF2B5EF4-FFF2-40B4-BE49-F238E27FC236}">
                <a16:creationId xmlns:a16="http://schemas.microsoft.com/office/drawing/2014/main" id="{C1080AAE-16A9-F5E5-C768-FC65CC1E3066}"/>
              </a:ext>
            </a:extLst>
          </p:cNvPr>
          <p:cNvSpPr txBox="1"/>
          <p:nvPr/>
        </p:nvSpPr>
        <p:spPr>
          <a:xfrm>
            <a:off x="674703" y="443884"/>
            <a:ext cx="712227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Sales by Product Category:</a:t>
            </a:r>
            <a:endParaRPr sz="4000" b="1" dirty="0">
              <a:solidFill>
                <a:schemeClr val="accent1"/>
              </a:solidFill>
              <a:latin typeface="Quattrocento Sans"/>
              <a:ea typeface="Quattrocento Sans"/>
              <a:cs typeface="Quattrocento Sans"/>
              <a:sym typeface="Quattrocento Sans"/>
            </a:endParaRPr>
          </a:p>
        </p:txBody>
      </p:sp>
      <p:cxnSp>
        <p:nvCxnSpPr>
          <p:cNvPr id="193" name="Google Shape;193;p12">
            <a:extLst>
              <a:ext uri="{FF2B5EF4-FFF2-40B4-BE49-F238E27FC236}">
                <a16:creationId xmlns:a16="http://schemas.microsoft.com/office/drawing/2014/main" id="{468ED1F5-0676-096C-4AA3-68F905BCE137}"/>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3" name="TextBox 2">
            <a:extLst>
              <a:ext uri="{FF2B5EF4-FFF2-40B4-BE49-F238E27FC236}">
                <a16:creationId xmlns:a16="http://schemas.microsoft.com/office/drawing/2014/main" id="{B3BB0DF0-1137-F852-C403-E95C839E7DA2}"/>
              </a:ext>
            </a:extLst>
          </p:cNvPr>
          <p:cNvSpPr txBox="1"/>
          <p:nvPr/>
        </p:nvSpPr>
        <p:spPr>
          <a:xfrm>
            <a:off x="674703" y="1581476"/>
            <a:ext cx="6096000" cy="307777"/>
          </a:xfrm>
          <a:prstGeom prst="rect">
            <a:avLst/>
          </a:prstGeom>
          <a:noFill/>
        </p:spPr>
        <p:txBody>
          <a:bodyPr wrap="square">
            <a:spAutoFit/>
          </a:bodyPr>
          <a:lstStyle/>
          <a:p>
            <a:r>
              <a:rPr lang="en-US" sz="1400" b="1" dirty="0">
                <a:solidFill>
                  <a:schemeClr val="accent1"/>
                </a:solidFill>
                <a:latin typeface="Quattrocento Sans"/>
                <a:ea typeface="Quattrocento Sans"/>
                <a:cs typeface="Quattrocento Sans"/>
                <a:sym typeface="Quattrocento Sans"/>
              </a:rPr>
              <a:t>Determine which product categories are driving sales.</a:t>
            </a:r>
            <a:endParaRPr lang="en-IN" dirty="0"/>
          </a:p>
        </p:txBody>
      </p:sp>
      <p:pic>
        <p:nvPicPr>
          <p:cNvPr id="5" name="Picture 4">
            <a:extLst>
              <a:ext uri="{FF2B5EF4-FFF2-40B4-BE49-F238E27FC236}">
                <a16:creationId xmlns:a16="http://schemas.microsoft.com/office/drawing/2014/main" id="{3A62E237-4BF1-1350-AAB3-29A1C599A615}"/>
              </a:ext>
            </a:extLst>
          </p:cNvPr>
          <p:cNvPicPr>
            <a:picLocks noChangeAspect="1"/>
          </p:cNvPicPr>
          <p:nvPr/>
        </p:nvPicPr>
        <p:blipFill>
          <a:blip r:embed="rId3"/>
          <a:stretch>
            <a:fillRect/>
          </a:stretch>
        </p:blipFill>
        <p:spPr>
          <a:xfrm>
            <a:off x="1637353" y="1889253"/>
            <a:ext cx="7658764" cy="4557155"/>
          </a:xfrm>
          <a:prstGeom prst="rect">
            <a:avLst/>
          </a:prstGeom>
        </p:spPr>
      </p:pic>
      <p:sp>
        <p:nvSpPr>
          <p:cNvPr id="4" name="TextBox 3">
            <a:extLst>
              <a:ext uri="{FF2B5EF4-FFF2-40B4-BE49-F238E27FC236}">
                <a16:creationId xmlns:a16="http://schemas.microsoft.com/office/drawing/2014/main" id="{9DA42AC7-BE32-2787-0094-772FD3E4A41C}"/>
              </a:ext>
            </a:extLst>
          </p:cNvPr>
          <p:cNvSpPr txBox="1"/>
          <p:nvPr/>
        </p:nvSpPr>
        <p:spPr>
          <a:xfrm>
            <a:off x="5466735" y="6414116"/>
            <a:ext cx="825910" cy="307777"/>
          </a:xfrm>
          <a:prstGeom prst="rect">
            <a:avLst/>
          </a:prstGeom>
          <a:noFill/>
        </p:spPr>
        <p:txBody>
          <a:bodyPr wrap="square">
            <a:spAutoFit/>
          </a:bodyPr>
          <a:lstStyle/>
          <a:p>
            <a:r>
              <a:rPr lang="en-IN" dirty="0"/>
              <a:t>Fig. (8)</a:t>
            </a:r>
          </a:p>
        </p:txBody>
      </p:sp>
    </p:spTree>
    <p:extLst>
      <p:ext uri="{BB962C8B-B14F-4D97-AF65-F5344CB8AC3E}">
        <p14:creationId xmlns:p14="http://schemas.microsoft.com/office/powerpoint/2010/main" val="650390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91">
          <a:extLst>
            <a:ext uri="{FF2B5EF4-FFF2-40B4-BE49-F238E27FC236}">
              <a16:creationId xmlns:a16="http://schemas.microsoft.com/office/drawing/2014/main" id="{2E136E23-1AA4-581D-0016-4FEAD3E7171A}"/>
            </a:ext>
          </a:extLst>
        </p:cNvPr>
        <p:cNvGrpSpPr/>
        <p:nvPr/>
      </p:nvGrpSpPr>
      <p:grpSpPr>
        <a:xfrm>
          <a:off x="0" y="0"/>
          <a:ext cx="0" cy="0"/>
          <a:chOff x="0" y="0"/>
          <a:chExt cx="0" cy="0"/>
        </a:xfrm>
      </p:grpSpPr>
      <p:sp>
        <p:nvSpPr>
          <p:cNvPr id="192" name="Google Shape;192;p12">
            <a:extLst>
              <a:ext uri="{FF2B5EF4-FFF2-40B4-BE49-F238E27FC236}">
                <a16:creationId xmlns:a16="http://schemas.microsoft.com/office/drawing/2014/main" id="{F8F66979-C770-E9FA-10EF-8F4AA78CB777}"/>
              </a:ext>
            </a:extLst>
          </p:cNvPr>
          <p:cNvSpPr txBox="1"/>
          <p:nvPr/>
        </p:nvSpPr>
        <p:spPr>
          <a:xfrm>
            <a:off x="674703" y="443884"/>
            <a:ext cx="712227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Sales by Product Category:</a:t>
            </a:r>
            <a:endParaRPr sz="4000" b="1" dirty="0">
              <a:solidFill>
                <a:schemeClr val="accent1"/>
              </a:solidFill>
              <a:latin typeface="Quattrocento Sans"/>
              <a:ea typeface="Quattrocento Sans"/>
              <a:cs typeface="Quattrocento Sans"/>
              <a:sym typeface="Quattrocento Sans"/>
            </a:endParaRPr>
          </a:p>
        </p:txBody>
      </p:sp>
      <p:cxnSp>
        <p:nvCxnSpPr>
          <p:cNvPr id="193" name="Google Shape;193;p12">
            <a:extLst>
              <a:ext uri="{FF2B5EF4-FFF2-40B4-BE49-F238E27FC236}">
                <a16:creationId xmlns:a16="http://schemas.microsoft.com/office/drawing/2014/main" id="{954C4E61-5A38-C3B5-23E6-CBE67CF39BF3}"/>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3" name="TextBox 2">
            <a:extLst>
              <a:ext uri="{FF2B5EF4-FFF2-40B4-BE49-F238E27FC236}">
                <a16:creationId xmlns:a16="http://schemas.microsoft.com/office/drawing/2014/main" id="{017AA687-CC42-7E14-1A4B-511803A81BFA}"/>
              </a:ext>
            </a:extLst>
          </p:cNvPr>
          <p:cNvSpPr txBox="1"/>
          <p:nvPr/>
        </p:nvSpPr>
        <p:spPr>
          <a:xfrm>
            <a:off x="674703" y="1581476"/>
            <a:ext cx="6096000" cy="307777"/>
          </a:xfrm>
          <a:prstGeom prst="rect">
            <a:avLst/>
          </a:prstGeom>
          <a:noFill/>
        </p:spPr>
        <p:txBody>
          <a:bodyPr wrap="square">
            <a:spAutoFit/>
          </a:bodyPr>
          <a:lstStyle/>
          <a:p>
            <a:r>
              <a:rPr lang="en-US" sz="1400" b="1" dirty="0">
                <a:solidFill>
                  <a:schemeClr val="accent1"/>
                </a:solidFill>
                <a:latin typeface="Quattrocento Sans"/>
                <a:ea typeface="Quattrocento Sans"/>
                <a:cs typeface="Quattrocento Sans"/>
                <a:sym typeface="Quattrocento Sans"/>
              </a:rPr>
              <a:t>Determine which product categories are driving sales.</a:t>
            </a:r>
            <a:endParaRPr lang="en-IN" dirty="0"/>
          </a:p>
        </p:txBody>
      </p:sp>
      <p:pic>
        <p:nvPicPr>
          <p:cNvPr id="4" name="Picture 3">
            <a:extLst>
              <a:ext uri="{FF2B5EF4-FFF2-40B4-BE49-F238E27FC236}">
                <a16:creationId xmlns:a16="http://schemas.microsoft.com/office/drawing/2014/main" id="{16FA62C5-4C94-12D7-D1D1-131B94D2E88C}"/>
              </a:ext>
            </a:extLst>
          </p:cNvPr>
          <p:cNvPicPr>
            <a:picLocks noChangeAspect="1"/>
          </p:cNvPicPr>
          <p:nvPr/>
        </p:nvPicPr>
        <p:blipFill>
          <a:blip r:embed="rId3"/>
          <a:stretch>
            <a:fillRect/>
          </a:stretch>
        </p:blipFill>
        <p:spPr>
          <a:xfrm>
            <a:off x="1078173" y="2242066"/>
            <a:ext cx="10035654" cy="1680997"/>
          </a:xfrm>
          <a:prstGeom prst="rect">
            <a:avLst/>
          </a:prstGeom>
        </p:spPr>
      </p:pic>
      <p:sp>
        <p:nvSpPr>
          <p:cNvPr id="7" name="TextBox 6">
            <a:extLst>
              <a:ext uri="{FF2B5EF4-FFF2-40B4-BE49-F238E27FC236}">
                <a16:creationId xmlns:a16="http://schemas.microsoft.com/office/drawing/2014/main" id="{A116A5E5-1E25-A8CD-F9F3-22C759899286}"/>
              </a:ext>
            </a:extLst>
          </p:cNvPr>
          <p:cNvSpPr txBox="1"/>
          <p:nvPr/>
        </p:nvSpPr>
        <p:spPr>
          <a:xfrm>
            <a:off x="1187842" y="4353194"/>
            <a:ext cx="6096000" cy="923330"/>
          </a:xfrm>
          <a:prstGeom prst="rect">
            <a:avLst/>
          </a:prstGeom>
          <a:noFill/>
        </p:spPr>
        <p:txBody>
          <a:bodyPr wrap="square">
            <a:spAutoFit/>
          </a:bodyPr>
          <a:lstStyle/>
          <a:p>
            <a:pPr marL="285750" indent="-285750">
              <a:buFont typeface="Arial" panose="020B0604020202020204" pitchFamily="34" charset="0"/>
              <a:buChar char="•"/>
            </a:pPr>
            <a:r>
              <a:rPr lang="en-IN" sz="1800" dirty="0"/>
              <a:t>Electronics is the top-performing category, </a:t>
            </a:r>
          </a:p>
          <a:p>
            <a:r>
              <a:rPr lang="en-IN" sz="1800" dirty="0"/>
              <a:t>	followed by :-</a:t>
            </a:r>
          </a:p>
          <a:p>
            <a:r>
              <a:rPr lang="en-IN" sz="1800" dirty="0"/>
              <a:t>	Clothing and Furniture.</a:t>
            </a:r>
          </a:p>
        </p:txBody>
      </p:sp>
    </p:spTree>
    <p:extLst>
      <p:ext uri="{BB962C8B-B14F-4D97-AF65-F5344CB8AC3E}">
        <p14:creationId xmlns:p14="http://schemas.microsoft.com/office/powerpoint/2010/main" val="338884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91">
          <a:extLst>
            <a:ext uri="{FF2B5EF4-FFF2-40B4-BE49-F238E27FC236}">
              <a16:creationId xmlns:a16="http://schemas.microsoft.com/office/drawing/2014/main" id="{B40282EA-BDA4-F0A8-7E0B-B7B5F94A1395}"/>
            </a:ext>
          </a:extLst>
        </p:cNvPr>
        <p:cNvGrpSpPr/>
        <p:nvPr/>
      </p:nvGrpSpPr>
      <p:grpSpPr>
        <a:xfrm>
          <a:off x="0" y="0"/>
          <a:ext cx="0" cy="0"/>
          <a:chOff x="0" y="0"/>
          <a:chExt cx="0" cy="0"/>
        </a:xfrm>
      </p:grpSpPr>
      <p:sp>
        <p:nvSpPr>
          <p:cNvPr id="192" name="Google Shape;192;p12">
            <a:extLst>
              <a:ext uri="{FF2B5EF4-FFF2-40B4-BE49-F238E27FC236}">
                <a16:creationId xmlns:a16="http://schemas.microsoft.com/office/drawing/2014/main" id="{88137F97-BAAF-9342-87BE-ACF37725895F}"/>
              </a:ext>
            </a:extLst>
          </p:cNvPr>
          <p:cNvSpPr txBox="1"/>
          <p:nvPr/>
        </p:nvSpPr>
        <p:spPr>
          <a:xfrm>
            <a:off x="674702" y="443884"/>
            <a:ext cx="5421297"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Monthly Sales Trends:</a:t>
            </a:r>
            <a:endParaRPr sz="4000" b="1" dirty="0">
              <a:solidFill>
                <a:schemeClr val="accent1"/>
              </a:solidFill>
              <a:latin typeface="Quattrocento Sans"/>
              <a:ea typeface="Quattrocento Sans"/>
              <a:cs typeface="Quattrocento Sans"/>
              <a:sym typeface="Quattrocento Sans"/>
            </a:endParaRPr>
          </a:p>
        </p:txBody>
      </p:sp>
      <p:cxnSp>
        <p:nvCxnSpPr>
          <p:cNvPr id="193" name="Google Shape;193;p12">
            <a:extLst>
              <a:ext uri="{FF2B5EF4-FFF2-40B4-BE49-F238E27FC236}">
                <a16:creationId xmlns:a16="http://schemas.microsoft.com/office/drawing/2014/main" id="{FBC68F2D-9E87-E185-16E1-D00D3359E50A}"/>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3" name="TextBox 2">
            <a:extLst>
              <a:ext uri="{FF2B5EF4-FFF2-40B4-BE49-F238E27FC236}">
                <a16:creationId xmlns:a16="http://schemas.microsoft.com/office/drawing/2014/main" id="{B43F7850-41EF-6FAC-B083-D038D1DB311A}"/>
              </a:ext>
            </a:extLst>
          </p:cNvPr>
          <p:cNvSpPr txBox="1"/>
          <p:nvPr/>
        </p:nvSpPr>
        <p:spPr>
          <a:xfrm>
            <a:off x="674702" y="1218676"/>
            <a:ext cx="6096000" cy="307777"/>
          </a:xfrm>
          <a:prstGeom prst="rect">
            <a:avLst/>
          </a:prstGeom>
          <a:noFill/>
        </p:spPr>
        <p:txBody>
          <a:bodyPr wrap="square">
            <a:spAutoFit/>
          </a:bodyPr>
          <a:lstStyle/>
          <a:p>
            <a:r>
              <a:rPr lang="en-US" sz="1400" b="1" dirty="0">
                <a:solidFill>
                  <a:schemeClr val="accent1"/>
                </a:solidFill>
                <a:latin typeface="Quattrocento Sans"/>
                <a:ea typeface="Quattrocento Sans"/>
                <a:cs typeface="Quattrocento Sans"/>
                <a:sym typeface="Quattrocento Sans"/>
              </a:rPr>
              <a:t>Analyze seasonal trends and sales patterns.</a:t>
            </a:r>
            <a:endParaRPr lang="en-IN" dirty="0"/>
          </a:p>
        </p:txBody>
      </p:sp>
      <p:pic>
        <p:nvPicPr>
          <p:cNvPr id="5" name="Picture 4">
            <a:extLst>
              <a:ext uri="{FF2B5EF4-FFF2-40B4-BE49-F238E27FC236}">
                <a16:creationId xmlns:a16="http://schemas.microsoft.com/office/drawing/2014/main" id="{C4815E28-3009-2A8A-791F-E0F43712D05C}"/>
              </a:ext>
            </a:extLst>
          </p:cNvPr>
          <p:cNvPicPr>
            <a:picLocks noChangeAspect="1"/>
          </p:cNvPicPr>
          <p:nvPr/>
        </p:nvPicPr>
        <p:blipFill>
          <a:blip r:embed="rId3"/>
          <a:stretch>
            <a:fillRect/>
          </a:stretch>
        </p:blipFill>
        <p:spPr>
          <a:xfrm>
            <a:off x="674702" y="1655505"/>
            <a:ext cx="6611001" cy="3334868"/>
          </a:xfrm>
          <a:prstGeom prst="rect">
            <a:avLst/>
          </a:prstGeom>
        </p:spPr>
      </p:pic>
      <p:pic>
        <p:nvPicPr>
          <p:cNvPr id="7" name="Picture 6">
            <a:extLst>
              <a:ext uri="{FF2B5EF4-FFF2-40B4-BE49-F238E27FC236}">
                <a16:creationId xmlns:a16="http://schemas.microsoft.com/office/drawing/2014/main" id="{756FD28C-0F95-8F32-42A8-09ECE1A62B9D}"/>
              </a:ext>
            </a:extLst>
          </p:cNvPr>
          <p:cNvPicPr>
            <a:picLocks noChangeAspect="1"/>
          </p:cNvPicPr>
          <p:nvPr/>
        </p:nvPicPr>
        <p:blipFill>
          <a:blip r:embed="rId4"/>
          <a:stretch>
            <a:fillRect/>
          </a:stretch>
        </p:blipFill>
        <p:spPr>
          <a:xfrm>
            <a:off x="674701" y="5119425"/>
            <a:ext cx="9364033" cy="1234547"/>
          </a:xfrm>
          <a:prstGeom prst="rect">
            <a:avLst/>
          </a:prstGeom>
        </p:spPr>
      </p:pic>
      <p:sp>
        <p:nvSpPr>
          <p:cNvPr id="9" name="TextBox 8">
            <a:extLst>
              <a:ext uri="{FF2B5EF4-FFF2-40B4-BE49-F238E27FC236}">
                <a16:creationId xmlns:a16="http://schemas.microsoft.com/office/drawing/2014/main" id="{BBA22A39-24EB-FF24-249D-44440F60E0EC}"/>
              </a:ext>
            </a:extLst>
          </p:cNvPr>
          <p:cNvSpPr txBox="1"/>
          <p:nvPr/>
        </p:nvSpPr>
        <p:spPr>
          <a:xfrm>
            <a:off x="7482348" y="1655505"/>
            <a:ext cx="3647768" cy="2893100"/>
          </a:xfrm>
          <a:prstGeom prst="rect">
            <a:avLst/>
          </a:prstGeom>
          <a:noFill/>
        </p:spPr>
        <p:txBody>
          <a:bodyPr wrap="square">
            <a:spAutoFit/>
          </a:bodyPr>
          <a:lstStyle/>
          <a:p>
            <a:r>
              <a:rPr lang="en-IN" dirty="0"/>
              <a:t>The analysis reveals strong sales performance in January and March 2018, with a notable peak in January (61,632 INR)</a:t>
            </a:r>
            <a:br>
              <a:rPr lang="en-IN" dirty="0"/>
            </a:br>
            <a:r>
              <a:rPr lang="en-US" b="1" dirty="0"/>
              <a:t>Key insights:</a:t>
            </a:r>
          </a:p>
          <a:p>
            <a:pPr marL="285750" indent="-285750">
              <a:buFont typeface="Arial" panose="020B0604020202020204" pitchFamily="34" charset="0"/>
              <a:buChar char="•"/>
            </a:pPr>
            <a:r>
              <a:rPr lang="en-US" dirty="0"/>
              <a:t>Strongest sales in Q1 (January-March 2018)</a:t>
            </a:r>
          </a:p>
          <a:p>
            <a:r>
              <a:rPr lang="en-US" dirty="0"/>
              <a:t>     January had highest revenue at        	61,632 INR</a:t>
            </a:r>
          </a:p>
          <a:p>
            <a:pPr marL="285750" indent="-285750">
              <a:buFont typeface="Arial" panose="020B0604020202020204" pitchFamily="34" charset="0"/>
              <a:buChar char="•"/>
            </a:pPr>
            <a:r>
              <a:rPr lang="en-US" dirty="0"/>
              <a:t>March followed closely with 60,694 INR</a:t>
            </a:r>
          </a:p>
          <a:p>
            <a:pPr marL="285750" indent="-285750">
              <a:buFont typeface="Arial" panose="020B0604020202020204" pitchFamily="34" charset="0"/>
              <a:buChar char="•"/>
            </a:pPr>
            <a:r>
              <a:rPr lang="en-US" dirty="0"/>
              <a:t>November showed a secondary peak at 48,469 INR</a:t>
            </a:r>
          </a:p>
          <a:p>
            <a:pPr marL="285750" indent="-285750">
              <a:buFont typeface="Arial" panose="020B0604020202020204" pitchFamily="34" charset="0"/>
              <a:buChar char="•"/>
            </a:pPr>
            <a:r>
              <a:rPr lang="en-US" dirty="0"/>
              <a:t>Clear dips in sales during mid-year months (May-July)</a:t>
            </a:r>
            <a:endParaRPr lang="en-IN" dirty="0"/>
          </a:p>
        </p:txBody>
      </p:sp>
      <p:sp>
        <p:nvSpPr>
          <p:cNvPr id="4" name="TextBox 3">
            <a:extLst>
              <a:ext uri="{FF2B5EF4-FFF2-40B4-BE49-F238E27FC236}">
                <a16:creationId xmlns:a16="http://schemas.microsoft.com/office/drawing/2014/main" id="{2F33DB88-30DC-9776-4489-81DCE8AB12CA}"/>
              </a:ext>
            </a:extLst>
          </p:cNvPr>
          <p:cNvSpPr txBox="1"/>
          <p:nvPr/>
        </p:nvSpPr>
        <p:spPr>
          <a:xfrm>
            <a:off x="3824748" y="4894718"/>
            <a:ext cx="806245" cy="307777"/>
          </a:xfrm>
          <a:prstGeom prst="rect">
            <a:avLst/>
          </a:prstGeom>
          <a:noFill/>
        </p:spPr>
        <p:txBody>
          <a:bodyPr wrap="square">
            <a:spAutoFit/>
          </a:bodyPr>
          <a:lstStyle/>
          <a:p>
            <a:r>
              <a:rPr lang="en-IN" dirty="0"/>
              <a:t>Fig. (9)</a:t>
            </a:r>
          </a:p>
        </p:txBody>
      </p:sp>
    </p:spTree>
    <p:extLst>
      <p:ext uri="{BB962C8B-B14F-4D97-AF65-F5344CB8AC3E}">
        <p14:creationId xmlns:p14="http://schemas.microsoft.com/office/powerpoint/2010/main" val="4205426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91">
          <a:extLst>
            <a:ext uri="{FF2B5EF4-FFF2-40B4-BE49-F238E27FC236}">
              <a16:creationId xmlns:a16="http://schemas.microsoft.com/office/drawing/2014/main" id="{3A35BDA5-0353-EBBB-C0FB-03B8C5685FE2}"/>
            </a:ext>
          </a:extLst>
        </p:cNvPr>
        <p:cNvGrpSpPr/>
        <p:nvPr/>
      </p:nvGrpSpPr>
      <p:grpSpPr>
        <a:xfrm>
          <a:off x="0" y="0"/>
          <a:ext cx="0" cy="0"/>
          <a:chOff x="0" y="0"/>
          <a:chExt cx="0" cy="0"/>
        </a:xfrm>
      </p:grpSpPr>
      <p:sp>
        <p:nvSpPr>
          <p:cNvPr id="192" name="Google Shape;192;p12">
            <a:extLst>
              <a:ext uri="{FF2B5EF4-FFF2-40B4-BE49-F238E27FC236}">
                <a16:creationId xmlns:a16="http://schemas.microsoft.com/office/drawing/2014/main" id="{9F14D9F2-1E28-595F-541E-F13280D5A041}"/>
              </a:ext>
            </a:extLst>
          </p:cNvPr>
          <p:cNvSpPr txBox="1"/>
          <p:nvPr/>
        </p:nvSpPr>
        <p:spPr>
          <a:xfrm>
            <a:off x="674703" y="443884"/>
            <a:ext cx="5696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Market Share by Region:</a:t>
            </a:r>
            <a:endParaRPr sz="4000" b="1" dirty="0">
              <a:solidFill>
                <a:schemeClr val="accent1"/>
              </a:solidFill>
              <a:latin typeface="Quattrocento Sans"/>
              <a:ea typeface="Quattrocento Sans"/>
              <a:cs typeface="Quattrocento Sans"/>
              <a:sym typeface="Quattrocento Sans"/>
            </a:endParaRPr>
          </a:p>
        </p:txBody>
      </p:sp>
      <p:cxnSp>
        <p:nvCxnSpPr>
          <p:cNvPr id="193" name="Google Shape;193;p12">
            <a:extLst>
              <a:ext uri="{FF2B5EF4-FFF2-40B4-BE49-F238E27FC236}">
                <a16:creationId xmlns:a16="http://schemas.microsoft.com/office/drawing/2014/main" id="{6EEA0D73-8108-2A19-BCF1-EA324C79D725}"/>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3" name="TextBox 2">
            <a:extLst>
              <a:ext uri="{FF2B5EF4-FFF2-40B4-BE49-F238E27FC236}">
                <a16:creationId xmlns:a16="http://schemas.microsoft.com/office/drawing/2014/main" id="{ABB23008-1F23-BD29-F0AF-B36014B82768}"/>
              </a:ext>
            </a:extLst>
          </p:cNvPr>
          <p:cNvSpPr txBox="1"/>
          <p:nvPr/>
        </p:nvSpPr>
        <p:spPr>
          <a:xfrm>
            <a:off x="674703" y="1243766"/>
            <a:ext cx="6096000" cy="307777"/>
          </a:xfrm>
          <a:prstGeom prst="rect">
            <a:avLst/>
          </a:prstGeom>
          <a:noFill/>
        </p:spPr>
        <p:txBody>
          <a:bodyPr wrap="square">
            <a:spAutoFit/>
          </a:bodyPr>
          <a:lstStyle/>
          <a:p>
            <a:r>
              <a:rPr lang="en-US" sz="1400" b="1" dirty="0">
                <a:solidFill>
                  <a:schemeClr val="accent1"/>
                </a:solidFill>
                <a:latin typeface="Quattrocento Sans"/>
                <a:ea typeface="Quattrocento Sans"/>
                <a:cs typeface="Quattrocento Sans"/>
                <a:sym typeface="Quattrocento Sans"/>
              </a:rPr>
              <a:t>Understand your market position in different regions.</a:t>
            </a:r>
            <a:endParaRPr lang="en-IN" dirty="0"/>
          </a:p>
        </p:txBody>
      </p:sp>
      <p:pic>
        <p:nvPicPr>
          <p:cNvPr id="5" name="Picture 4">
            <a:extLst>
              <a:ext uri="{FF2B5EF4-FFF2-40B4-BE49-F238E27FC236}">
                <a16:creationId xmlns:a16="http://schemas.microsoft.com/office/drawing/2014/main" id="{08FD0CE5-CDF0-2B7A-251C-CB86B8EA0B6F}"/>
              </a:ext>
            </a:extLst>
          </p:cNvPr>
          <p:cNvPicPr>
            <a:picLocks noChangeAspect="1"/>
          </p:cNvPicPr>
          <p:nvPr/>
        </p:nvPicPr>
        <p:blipFill>
          <a:blip r:embed="rId3"/>
          <a:stretch>
            <a:fillRect/>
          </a:stretch>
        </p:blipFill>
        <p:spPr>
          <a:xfrm>
            <a:off x="381986" y="1789061"/>
            <a:ext cx="4805778" cy="3970906"/>
          </a:xfrm>
          <a:prstGeom prst="rect">
            <a:avLst/>
          </a:prstGeom>
        </p:spPr>
      </p:pic>
      <p:pic>
        <p:nvPicPr>
          <p:cNvPr id="7" name="Picture 6">
            <a:extLst>
              <a:ext uri="{FF2B5EF4-FFF2-40B4-BE49-F238E27FC236}">
                <a16:creationId xmlns:a16="http://schemas.microsoft.com/office/drawing/2014/main" id="{44B33CCE-11E1-E119-EC0C-63778B4EA159}"/>
              </a:ext>
            </a:extLst>
          </p:cNvPr>
          <p:cNvPicPr>
            <a:picLocks noChangeAspect="1"/>
          </p:cNvPicPr>
          <p:nvPr/>
        </p:nvPicPr>
        <p:blipFill>
          <a:blip r:embed="rId4"/>
          <a:stretch>
            <a:fillRect/>
          </a:stretch>
        </p:blipFill>
        <p:spPr>
          <a:xfrm>
            <a:off x="4650658" y="4380394"/>
            <a:ext cx="7275795" cy="2155940"/>
          </a:xfrm>
          <a:prstGeom prst="rect">
            <a:avLst/>
          </a:prstGeom>
        </p:spPr>
      </p:pic>
      <p:sp>
        <p:nvSpPr>
          <p:cNvPr id="9" name="TextBox 8">
            <a:extLst>
              <a:ext uri="{FF2B5EF4-FFF2-40B4-BE49-F238E27FC236}">
                <a16:creationId xmlns:a16="http://schemas.microsoft.com/office/drawing/2014/main" id="{0173E329-9C89-1A91-1494-78C99E1CA4D9}"/>
              </a:ext>
            </a:extLst>
          </p:cNvPr>
          <p:cNvSpPr txBox="1"/>
          <p:nvPr/>
        </p:nvSpPr>
        <p:spPr>
          <a:xfrm>
            <a:off x="6096000" y="2273344"/>
            <a:ext cx="4882985" cy="1200329"/>
          </a:xfrm>
          <a:prstGeom prst="rect">
            <a:avLst/>
          </a:prstGeom>
          <a:noFill/>
        </p:spPr>
        <p:txBody>
          <a:bodyPr wrap="square">
            <a:spAutoFit/>
          </a:bodyPr>
          <a:lstStyle/>
          <a:p>
            <a:pPr marL="285750" indent="-285750">
              <a:buFont typeface="Arial" panose="020B0604020202020204" pitchFamily="34" charset="0"/>
              <a:buChar char="•"/>
            </a:pPr>
            <a:r>
              <a:rPr lang="en-IN" sz="1800" b="1" dirty="0"/>
              <a:t>Maharashtra</a:t>
            </a:r>
            <a:r>
              <a:rPr lang="en-IN" sz="1800" dirty="0"/>
              <a:t> leads with the </a:t>
            </a:r>
          </a:p>
          <a:p>
            <a:r>
              <a:rPr lang="en-IN" sz="1800" b="1" dirty="0"/>
              <a:t>     highest </a:t>
            </a:r>
            <a:r>
              <a:rPr lang="en-IN" sz="1800" dirty="0"/>
              <a:t>market share (23.4%), 	</a:t>
            </a:r>
          </a:p>
          <a:p>
            <a:r>
              <a:rPr lang="en-IN" sz="1800" dirty="0"/>
              <a:t>	followed by </a:t>
            </a:r>
          </a:p>
          <a:p>
            <a:r>
              <a:rPr lang="en-IN" sz="1800" dirty="0"/>
              <a:t>	Madhya Pradesh (19.98%).</a:t>
            </a:r>
          </a:p>
        </p:txBody>
      </p:sp>
      <p:sp>
        <p:nvSpPr>
          <p:cNvPr id="4" name="TextBox 3">
            <a:extLst>
              <a:ext uri="{FF2B5EF4-FFF2-40B4-BE49-F238E27FC236}">
                <a16:creationId xmlns:a16="http://schemas.microsoft.com/office/drawing/2014/main" id="{BC2DF2B9-6017-D9CC-65CD-CFFDAD966217}"/>
              </a:ext>
            </a:extLst>
          </p:cNvPr>
          <p:cNvSpPr txBox="1"/>
          <p:nvPr/>
        </p:nvSpPr>
        <p:spPr>
          <a:xfrm>
            <a:off x="2347339" y="5840373"/>
            <a:ext cx="875071" cy="307777"/>
          </a:xfrm>
          <a:prstGeom prst="rect">
            <a:avLst/>
          </a:prstGeom>
          <a:noFill/>
        </p:spPr>
        <p:txBody>
          <a:bodyPr wrap="square">
            <a:spAutoFit/>
          </a:bodyPr>
          <a:lstStyle/>
          <a:p>
            <a:r>
              <a:rPr lang="en-IN" dirty="0"/>
              <a:t>Fig. (10)</a:t>
            </a:r>
          </a:p>
        </p:txBody>
      </p:sp>
    </p:spTree>
    <p:extLst>
      <p:ext uri="{BB962C8B-B14F-4D97-AF65-F5344CB8AC3E}">
        <p14:creationId xmlns:p14="http://schemas.microsoft.com/office/powerpoint/2010/main" val="905690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91">
          <a:extLst>
            <a:ext uri="{FF2B5EF4-FFF2-40B4-BE49-F238E27FC236}">
              <a16:creationId xmlns:a16="http://schemas.microsoft.com/office/drawing/2014/main" id="{D8DC0608-E036-CF4E-07FC-6CD12C618B48}"/>
            </a:ext>
          </a:extLst>
        </p:cNvPr>
        <p:cNvGrpSpPr/>
        <p:nvPr/>
      </p:nvGrpSpPr>
      <p:grpSpPr>
        <a:xfrm>
          <a:off x="0" y="0"/>
          <a:ext cx="0" cy="0"/>
          <a:chOff x="0" y="0"/>
          <a:chExt cx="0" cy="0"/>
        </a:xfrm>
      </p:grpSpPr>
      <p:sp>
        <p:nvSpPr>
          <p:cNvPr id="192" name="Google Shape;192;p12">
            <a:extLst>
              <a:ext uri="{FF2B5EF4-FFF2-40B4-BE49-F238E27FC236}">
                <a16:creationId xmlns:a16="http://schemas.microsoft.com/office/drawing/2014/main" id="{F5714604-9529-0F76-0CA6-0B965F8325CE}"/>
              </a:ext>
            </a:extLst>
          </p:cNvPr>
          <p:cNvSpPr txBox="1"/>
          <p:nvPr/>
        </p:nvSpPr>
        <p:spPr>
          <a:xfrm>
            <a:off x="674702" y="443884"/>
            <a:ext cx="7790871"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Sales Distribution by Geography:</a:t>
            </a:r>
            <a:endParaRPr sz="4000" b="1" dirty="0">
              <a:solidFill>
                <a:schemeClr val="accent1"/>
              </a:solidFill>
              <a:latin typeface="Quattrocento Sans"/>
              <a:ea typeface="Quattrocento Sans"/>
              <a:cs typeface="Quattrocento Sans"/>
              <a:sym typeface="Quattrocento Sans"/>
            </a:endParaRPr>
          </a:p>
        </p:txBody>
      </p:sp>
      <p:cxnSp>
        <p:nvCxnSpPr>
          <p:cNvPr id="193" name="Google Shape;193;p12">
            <a:extLst>
              <a:ext uri="{FF2B5EF4-FFF2-40B4-BE49-F238E27FC236}">
                <a16:creationId xmlns:a16="http://schemas.microsoft.com/office/drawing/2014/main" id="{EBE9F7F3-D00A-B74F-E39F-AB20AC99AE43}"/>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3" name="TextBox 2">
            <a:extLst>
              <a:ext uri="{FF2B5EF4-FFF2-40B4-BE49-F238E27FC236}">
                <a16:creationId xmlns:a16="http://schemas.microsoft.com/office/drawing/2014/main" id="{5FC62B98-F183-D5A7-7B70-346A2E625CE4}"/>
              </a:ext>
            </a:extLst>
          </p:cNvPr>
          <p:cNvSpPr txBox="1"/>
          <p:nvPr/>
        </p:nvSpPr>
        <p:spPr>
          <a:xfrm>
            <a:off x="674702" y="1289619"/>
            <a:ext cx="6096000" cy="307777"/>
          </a:xfrm>
          <a:prstGeom prst="rect">
            <a:avLst/>
          </a:prstGeom>
          <a:noFill/>
        </p:spPr>
        <p:txBody>
          <a:bodyPr wrap="square">
            <a:spAutoFit/>
          </a:bodyPr>
          <a:lstStyle/>
          <a:p>
            <a:r>
              <a:rPr lang="en-US" sz="1400" b="1" dirty="0">
                <a:solidFill>
                  <a:schemeClr val="accent1"/>
                </a:solidFill>
                <a:latin typeface="Quattrocento Sans"/>
                <a:ea typeface="Quattrocento Sans"/>
                <a:cs typeface="Quattrocento Sans"/>
                <a:sym typeface="Quattrocento Sans"/>
              </a:rPr>
              <a:t>Visualize geographic sales performance and identify potential markets.</a:t>
            </a:r>
            <a:endParaRPr lang="en-IN" dirty="0"/>
          </a:p>
        </p:txBody>
      </p:sp>
      <p:pic>
        <p:nvPicPr>
          <p:cNvPr id="4" name="Picture 3">
            <a:extLst>
              <a:ext uri="{FF2B5EF4-FFF2-40B4-BE49-F238E27FC236}">
                <a16:creationId xmlns:a16="http://schemas.microsoft.com/office/drawing/2014/main" id="{CEF5696B-46B0-A2CA-C1FE-673A3286461D}"/>
              </a:ext>
            </a:extLst>
          </p:cNvPr>
          <p:cNvPicPr>
            <a:picLocks noChangeAspect="1"/>
          </p:cNvPicPr>
          <p:nvPr/>
        </p:nvPicPr>
        <p:blipFill>
          <a:blip r:embed="rId3"/>
          <a:stretch>
            <a:fillRect/>
          </a:stretch>
        </p:blipFill>
        <p:spPr>
          <a:xfrm>
            <a:off x="616012" y="1597396"/>
            <a:ext cx="7323455" cy="3593798"/>
          </a:xfrm>
          <a:prstGeom prst="rect">
            <a:avLst/>
          </a:prstGeom>
        </p:spPr>
      </p:pic>
      <p:pic>
        <p:nvPicPr>
          <p:cNvPr id="6" name="Picture 5">
            <a:extLst>
              <a:ext uri="{FF2B5EF4-FFF2-40B4-BE49-F238E27FC236}">
                <a16:creationId xmlns:a16="http://schemas.microsoft.com/office/drawing/2014/main" id="{4BD65425-4A3F-4D34-27E1-B995553365C5}"/>
              </a:ext>
            </a:extLst>
          </p:cNvPr>
          <p:cNvPicPr>
            <a:picLocks noChangeAspect="1"/>
          </p:cNvPicPr>
          <p:nvPr/>
        </p:nvPicPr>
        <p:blipFill>
          <a:blip r:embed="rId4"/>
          <a:stretch>
            <a:fillRect/>
          </a:stretch>
        </p:blipFill>
        <p:spPr>
          <a:xfrm>
            <a:off x="3893574" y="4834845"/>
            <a:ext cx="8091786" cy="1867062"/>
          </a:xfrm>
          <a:prstGeom prst="rect">
            <a:avLst/>
          </a:prstGeom>
        </p:spPr>
      </p:pic>
      <p:sp>
        <p:nvSpPr>
          <p:cNvPr id="8" name="TextBox 7">
            <a:extLst>
              <a:ext uri="{FF2B5EF4-FFF2-40B4-BE49-F238E27FC236}">
                <a16:creationId xmlns:a16="http://schemas.microsoft.com/office/drawing/2014/main" id="{A8CECD03-4A07-6FBF-C16D-623D21D67065}"/>
              </a:ext>
            </a:extLst>
          </p:cNvPr>
          <p:cNvSpPr txBox="1"/>
          <p:nvPr/>
        </p:nvSpPr>
        <p:spPr>
          <a:xfrm>
            <a:off x="7939467" y="1525812"/>
            <a:ext cx="3706761" cy="954107"/>
          </a:xfrm>
          <a:prstGeom prst="rect">
            <a:avLst/>
          </a:prstGeom>
          <a:noFill/>
        </p:spPr>
        <p:txBody>
          <a:bodyPr wrap="square">
            <a:spAutoFit/>
          </a:bodyPr>
          <a:lstStyle/>
          <a:p>
            <a:r>
              <a:rPr lang="en-IN" dirty="0"/>
              <a:t>This data suggests focusing on high-performing states for further growth while exploring strategies to improve sales in underperforming regions.</a:t>
            </a:r>
          </a:p>
        </p:txBody>
      </p:sp>
      <p:sp>
        <p:nvSpPr>
          <p:cNvPr id="10" name="TextBox 9">
            <a:extLst>
              <a:ext uri="{FF2B5EF4-FFF2-40B4-BE49-F238E27FC236}">
                <a16:creationId xmlns:a16="http://schemas.microsoft.com/office/drawing/2014/main" id="{3305C66E-F800-0084-C653-33271FF5FD96}"/>
              </a:ext>
            </a:extLst>
          </p:cNvPr>
          <p:cNvSpPr txBox="1"/>
          <p:nvPr/>
        </p:nvSpPr>
        <p:spPr>
          <a:xfrm>
            <a:off x="7939467" y="2479919"/>
            <a:ext cx="2566219" cy="307777"/>
          </a:xfrm>
          <a:prstGeom prst="rect">
            <a:avLst/>
          </a:prstGeom>
          <a:noFill/>
        </p:spPr>
        <p:txBody>
          <a:bodyPr wrap="square">
            <a:spAutoFit/>
          </a:bodyPr>
          <a:lstStyle/>
          <a:p>
            <a:r>
              <a:rPr lang="en-US" b="1" dirty="0">
                <a:solidFill>
                  <a:schemeClr val="tx1"/>
                </a:solidFill>
                <a:latin typeface="Quattrocento Sans"/>
                <a:ea typeface="Quattrocento Sans"/>
                <a:cs typeface="Quattrocento Sans"/>
                <a:sym typeface="Quattrocento Sans"/>
              </a:rPr>
              <a:t>I</a:t>
            </a:r>
            <a:r>
              <a:rPr lang="en-US" sz="1400" b="1" dirty="0">
                <a:solidFill>
                  <a:schemeClr val="tx1"/>
                </a:solidFill>
                <a:latin typeface="Quattrocento Sans"/>
                <a:ea typeface="Quattrocento Sans"/>
                <a:cs typeface="Quattrocento Sans"/>
                <a:sym typeface="Quattrocento Sans"/>
              </a:rPr>
              <a:t>dentify potential markets.</a:t>
            </a:r>
            <a:endParaRPr lang="en-IN" dirty="0">
              <a:solidFill>
                <a:schemeClr val="tx1"/>
              </a:solidFill>
            </a:endParaRPr>
          </a:p>
        </p:txBody>
      </p:sp>
      <p:sp>
        <p:nvSpPr>
          <p:cNvPr id="12" name="TextBox 11">
            <a:extLst>
              <a:ext uri="{FF2B5EF4-FFF2-40B4-BE49-F238E27FC236}">
                <a16:creationId xmlns:a16="http://schemas.microsoft.com/office/drawing/2014/main" id="{960C4BCD-12F3-E6B0-5C69-9D4B7F5FDCB3}"/>
              </a:ext>
            </a:extLst>
          </p:cNvPr>
          <p:cNvSpPr txBox="1"/>
          <p:nvPr/>
        </p:nvSpPr>
        <p:spPr>
          <a:xfrm>
            <a:off x="8072202" y="2777666"/>
            <a:ext cx="1720645" cy="1169551"/>
          </a:xfrm>
          <a:prstGeom prst="rect">
            <a:avLst/>
          </a:prstGeom>
          <a:noFill/>
        </p:spPr>
        <p:txBody>
          <a:bodyPr wrap="square">
            <a:spAutoFit/>
          </a:bodyPr>
          <a:lstStyle/>
          <a:p>
            <a:r>
              <a:rPr lang="en-IN" dirty="0"/>
              <a:t>Maharashtra</a:t>
            </a:r>
          </a:p>
          <a:p>
            <a:r>
              <a:rPr lang="en-IN" dirty="0"/>
              <a:t>Madhya Pradesh</a:t>
            </a:r>
          </a:p>
          <a:p>
            <a:r>
              <a:rPr lang="en-IN" dirty="0"/>
              <a:t>Uttar Pradesh</a:t>
            </a:r>
          </a:p>
          <a:p>
            <a:r>
              <a:rPr lang="en-IN" dirty="0"/>
              <a:t>Delhi</a:t>
            </a:r>
          </a:p>
          <a:p>
            <a:r>
              <a:rPr lang="en-IN" dirty="0"/>
              <a:t>Rajasthan</a:t>
            </a:r>
          </a:p>
        </p:txBody>
      </p:sp>
      <p:pic>
        <p:nvPicPr>
          <p:cNvPr id="201" name="Google Shape;201;p13" descr="673 Iot Illustrations - Free in SVG, PNG, EPS - IconScout"/>
          <p:cNvPicPr preferRelativeResize="0"/>
          <p:nvPr/>
        </p:nvPicPr>
        <p:blipFill rotWithShape="1">
          <a:blip r:embed="rId5">
            <a:alphaModFix/>
          </a:blip>
          <a:srcRect l="15978" t="18121" r="13493" b="15876"/>
          <a:stretch/>
        </p:blipFill>
        <p:spPr>
          <a:xfrm>
            <a:off x="4019" y="3559277"/>
            <a:ext cx="2650691" cy="3298723"/>
          </a:xfrm>
          <a:prstGeom prst="rect">
            <a:avLst/>
          </a:prstGeom>
          <a:noFill/>
          <a:ln>
            <a:noFill/>
          </a:ln>
        </p:spPr>
      </p:pic>
      <p:sp>
        <p:nvSpPr>
          <p:cNvPr id="14" name="TextBox 13">
            <a:extLst>
              <a:ext uri="{FF2B5EF4-FFF2-40B4-BE49-F238E27FC236}">
                <a16:creationId xmlns:a16="http://schemas.microsoft.com/office/drawing/2014/main" id="{A59BC4ED-AB01-23E4-9F1A-31CE920BFE09}"/>
              </a:ext>
            </a:extLst>
          </p:cNvPr>
          <p:cNvSpPr txBox="1"/>
          <p:nvPr/>
        </p:nvSpPr>
        <p:spPr>
          <a:xfrm>
            <a:off x="2831690" y="5208638"/>
            <a:ext cx="963561" cy="307777"/>
          </a:xfrm>
          <a:prstGeom prst="rect">
            <a:avLst/>
          </a:prstGeom>
          <a:noFill/>
        </p:spPr>
        <p:txBody>
          <a:bodyPr wrap="square">
            <a:spAutoFit/>
          </a:bodyPr>
          <a:lstStyle/>
          <a:p>
            <a:r>
              <a:rPr lang="en-IN" dirty="0"/>
              <a:t>Fig. (11)</a:t>
            </a:r>
          </a:p>
        </p:txBody>
      </p:sp>
    </p:spTree>
    <p:extLst>
      <p:ext uri="{BB962C8B-B14F-4D97-AF65-F5344CB8AC3E}">
        <p14:creationId xmlns:p14="http://schemas.microsoft.com/office/powerpoint/2010/main" val="3836957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91">
          <a:extLst>
            <a:ext uri="{FF2B5EF4-FFF2-40B4-BE49-F238E27FC236}">
              <a16:creationId xmlns:a16="http://schemas.microsoft.com/office/drawing/2014/main" id="{7E7049A3-DB67-DF29-FA93-C564A120F73D}"/>
            </a:ext>
          </a:extLst>
        </p:cNvPr>
        <p:cNvGrpSpPr/>
        <p:nvPr/>
      </p:nvGrpSpPr>
      <p:grpSpPr>
        <a:xfrm>
          <a:off x="0" y="0"/>
          <a:ext cx="0" cy="0"/>
          <a:chOff x="0" y="0"/>
          <a:chExt cx="0" cy="0"/>
        </a:xfrm>
      </p:grpSpPr>
      <p:sp>
        <p:nvSpPr>
          <p:cNvPr id="192" name="Google Shape;192;p12">
            <a:extLst>
              <a:ext uri="{FF2B5EF4-FFF2-40B4-BE49-F238E27FC236}">
                <a16:creationId xmlns:a16="http://schemas.microsoft.com/office/drawing/2014/main" id="{2F568E09-97E6-D949-BA0C-01A2FCCC6DA7}"/>
              </a:ext>
            </a:extLst>
          </p:cNvPr>
          <p:cNvSpPr txBox="1"/>
          <p:nvPr/>
        </p:nvSpPr>
        <p:spPr>
          <a:xfrm>
            <a:off x="674703" y="443884"/>
            <a:ext cx="283122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chemeClr val="accent1"/>
                </a:solidFill>
                <a:latin typeface="Quattrocento Sans"/>
                <a:ea typeface="Quattrocento Sans"/>
                <a:cs typeface="Quattrocento Sans"/>
                <a:sym typeface="Quattrocento Sans"/>
              </a:rPr>
              <a:t>Conclusion</a:t>
            </a:r>
            <a:endParaRPr sz="4000" b="1" dirty="0">
              <a:solidFill>
                <a:schemeClr val="accent1"/>
              </a:solidFill>
              <a:latin typeface="Quattrocento Sans"/>
              <a:ea typeface="Quattrocento Sans"/>
              <a:cs typeface="Quattrocento Sans"/>
              <a:sym typeface="Quattrocento Sans"/>
            </a:endParaRPr>
          </a:p>
        </p:txBody>
      </p:sp>
      <p:cxnSp>
        <p:nvCxnSpPr>
          <p:cNvPr id="193" name="Google Shape;193;p12">
            <a:extLst>
              <a:ext uri="{FF2B5EF4-FFF2-40B4-BE49-F238E27FC236}">
                <a16:creationId xmlns:a16="http://schemas.microsoft.com/office/drawing/2014/main" id="{6F57AF97-F7D8-25B7-4D4A-2C5A5FCEB799}"/>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pic>
        <p:nvPicPr>
          <p:cNvPr id="7" name="Picture 6">
            <a:extLst>
              <a:ext uri="{FF2B5EF4-FFF2-40B4-BE49-F238E27FC236}">
                <a16:creationId xmlns:a16="http://schemas.microsoft.com/office/drawing/2014/main" id="{9FE3770E-7EFB-B885-A478-76C85C22AFA0}"/>
              </a:ext>
            </a:extLst>
          </p:cNvPr>
          <p:cNvPicPr>
            <a:picLocks noChangeAspect="1"/>
          </p:cNvPicPr>
          <p:nvPr/>
        </p:nvPicPr>
        <p:blipFill>
          <a:blip r:embed="rId3"/>
          <a:stretch>
            <a:fillRect/>
          </a:stretch>
        </p:blipFill>
        <p:spPr>
          <a:xfrm>
            <a:off x="8347587" y="3751311"/>
            <a:ext cx="3716593" cy="3205011"/>
          </a:xfrm>
          <a:prstGeom prst="rect">
            <a:avLst/>
          </a:prstGeom>
        </p:spPr>
      </p:pic>
      <p:sp>
        <p:nvSpPr>
          <p:cNvPr id="3" name="TextBox 2">
            <a:extLst>
              <a:ext uri="{FF2B5EF4-FFF2-40B4-BE49-F238E27FC236}">
                <a16:creationId xmlns:a16="http://schemas.microsoft.com/office/drawing/2014/main" id="{4AE18570-9DA6-4B1C-9DBE-A2678F32A687}"/>
              </a:ext>
            </a:extLst>
          </p:cNvPr>
          <p:cNvSpPr txBox="1"/>
          <p:nvPr/>
        </p:nvSpPr>
        <p:spPr>
          <a:xfrm>
            <a:off x="763480" y="2308584"/>
            <a:ext cx="9360310" cy="2385268"/>
          </a:xfrm>
          <a:prstGeom prst="rect">
            <a:avLst/>
          </a:prstGeom>
          <a:noFill/>
        </p:spPr>
        <p:txBody>
          <a:bodyPr wrap="square">
            <a:spAutoFit/>
          </a:bodyPr>
          <a:lstStyle/>
          <a:p>
            <a:pPr marL="342900" indent="-342900">
              <a:buFont typeface="+mj-lt"/>
              <a:buAutoNum type="arabicPeriod"/>
            </a:pPr>
            <a:r>
              <a:rPr lang="en-IN" sz="1500" dirty="0"/>
              <a:t>Sales by Payment Mode: Digital payment methods like credit cards or digital wallets may be more popular and contribute significantly to sales. Underperforming modes can be boosted with targeted promotions.</a:t>
            </a:r>
          </a:p>
          <a:p>
            <a:pPr marL="342900" indent="-342900">
              <a:buFont typeface="+mj-lt"/>
              <a:buAutoNum type="arabicPeriod"/>
            </a:pPr>
            <a:r>
              <a:rPr lang="en-IN" sz="1500" dirty="0"/>
              <a:t>Sales by Product Category: High-performing categories drive revenue, while low performers may need product improvements or better marketing efforts.</a:t>
            </a:r>
          </a:p>
          <a:p>
            <a:pPr marL="342900" indent="-342900">
              <a:buFont typeface="+mj-lt"/>
              <a:buAutoNum type="arabicPeriod"/>
            </a:pPr>
            <a:r>
              <a:rPr lang="en-IN" sz="1500" dirty="0"/>
              <a:t>Geographical Distribution: Focus on high-sales regions for expansion and marketing, while addressing challenges in low-performing areas through localized campaigns or better distribution.</a:t>
            </a:r>
          </a:p>
          <a:p>
            <a:pPr marL="342900" indent="-342900">
              <a:buFont typeface="+mj-lt"/>
              <a:buAutoNum type="arabicPeriod"/>
            </a:pPr>
            <a:r>
              <a:rPr lang="en-IN" sz="1500" dirty="0"/>
              <a:t>Customer Purchasing Patterns: High-value customers can be rewarded with loyalty programs, while low-engagement customers can be targeted with personalized offers to increase retention.</a:t>
            </a:r>
          </a:p>
          <a:p>
            <a:endParaRPr lang="en-IN" dirty="0"/>
          </a:p>
        </p:txBody>
      </p:sp>
      <p:sp>
        <p:nvSpPr>
          <p:cNvPr id="5" name="TextBox 4">
            <a:extLst>
              <a:ext uri="{FF2B5EF4-FFF2-40B4-BE49-F238E27FC236}">
                <a16:creationId xmlns:a16="http://schemas.microsoft.com/office/drawing/2014/main" id="{EE984677-9614-C03C-51E1-265114D0548C}"/>
              </a:ext>
            </a:extLst>
          </p:cNvPr>
          <p:cNvSpPr txBox="1"/>
          <p:nvPr/>
        </p:nvSpPr>
        <p:spPr>
          <a:xfrm>
            <a:off x="763480" y="4536679"/>
            <a:ext cx="6459792" cy="1877437"/>
          </a:xfrm>
          <a:prstGeom prst="rect">
            <a:avLst/>
          </a:prstGeom>
          <a:noFill/>
        </p:spPr>
        <p:txBody>
          <a:bodyPr wrap="square">
            <a:spAutoFit/>
          </a:bodyPr>
          <a:lstStyle/>
          <a:p>
            <a:r>
              <a:rPr lang="en-IN" sz="1600" b="1" dirty="0"/>
              <a:t>Recommendations:</a:t>
            </a:r>
          </a:p>
          <a:p>
            <a:endParaRPr lang="en-IN" sz="1600" b="1" dirty="0"/>
          </a:p>
          <a:p>
            <a:pPr marL="285750" indent="-285750">
              <a:buFont typeface="Arial" panose="020B0604020202020204" pitchFamily="34" charset="0"/>
              <a:buChar char="•"/>
            </a:pPr>
            <a:r>
              <a:rPr lang="en-IN" sz="1400" dirty="0"/>
              <a:t>Leverage strengths in high-performing regions and categories.</a:t>
            </a:r>
          </a:p>
          <a:p>
            <a:pPr marL="285750" indent="-285750">
              <a:buFont typeface="Arial" panose="020B0604020202020204" pitchFamily="34" charset="0"/>
              <a:buChar char="•"/>
            </a:pPr>
            <a:r>
              <a:rPr lang="en-IN" sz="1400" dirty="0"/>
              <a:t>Optimize underperforming payment methods with incentives.</a:t>
            </a:r>
          </a:p>
          <a:p>
            <a:pPr marL="285750" indent="-285750">
              <a:buFont typeface="Arial" panose="020B0604020202020204" pitchFamily="34" charset="0"/>
              <a:buChar char="•"/>
            </a:pPr>
            <a:r>
              <a:rPr lang="en-IN" sz="1400" dirty="0"/>
              <a:t>Improve customer retention through loyalty programs and personalized offers.</a:t>
            </a:r>
          </a:p>
          <a:p>
            <a:pPr marL="285750" indent="-285750">
              <a:buFont typeface="Arial" panose="020B0604020202020204" pitchFamily="34" charset="0"/>
              <a:buChar char="•"/>
            </a:pPr>
            <a:r>
              <a:rPr lang="en-IN" sz="1400" dirty="0"/>
              <a:t>Use targeted marketing campaigns to address both high and low-performing areas.</a:t>
            </a:r>
          </a:p>
        </p:txBody>
      </p:sp>
      <p:sp>
        <p:nvSpPr>
          <p:cNvPr id="8" name="TextBox 7">
            <a:extLst>
              <a:ext uri="{FF2B5EF4-FFF2-40B4-BE49-F238E27FC236}">
                <a16:creationId xmlns:a16="http://schemas.microsoft.com/office/drawing/2014/main" id="{37793ABF-EC52-50C2-713D-C2577E0C670C}"/>
              </a:ext>
            </a:extLst>
          </p:cNvPr>
          <p:cNvSpPr txBox="1"/>
          <p:nvPr/>
        </p:nvSpPr>
        <p:spPr>
          <a:xfrm>
            <a:off x="763480" y="1222051"/>
            <a:ext cx="10230464" cy="954107"/>
          </a:xfrm>
          <a:prstGeom prst="rect">
            <a:avLst/>
          </a:prstGeom>
          <a:noFill/>
        </p:spPr>
        <p:txBody>
          <a:bodyPr wrap="square">
            <a:spAutoFit/>
          </a:bodyPr>
          <a:lstStyle/>
          <a:p>
            <a:r>
              <a:rPr lang="en-IN" dirty="0"/>
              <a:t>The analysis of sales trends across various dimensions—payment modes, product categories, geographical regions, and customer purchasing patterns—provides valuable insights into business performance. By identifying high and low performers, we can implement targeted strategies to optimize sales, improve customer engagement, and drive growth across different areas of the business.</a:t>
            </a:r>
          </a:p>
        </p:txBody>
      </p:sp>
    </p:spTree>
    <p:extLst>
      <p:ext uri="{BB962C8B-B14F-4D97-AF65-F5344CB8AC3E}">
        <p14:creationId xmlns:p14="http://schemas.microsoft.com/office/powerpoint/2010/main" val="4277180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14" descr="796 Thank You Illustrations - Free in SVG, PNG, EPS - IconScout"/>
          <p:cNvPicPr preferRelativeResize="0"/>
          <p:nvPr/>
        </p:nvPicPr>
        <p:blipFill rotWithShape="1">
          <a:blip r:embed="rId3">
            <a:alphaModFix/>
          </a:blip>
          <a:srcRect/>
          <a:stretch/>
        </p:blipFill>
        <p:spPr>
          <a:xfrm>
            <a:off x="2286902" y="746536"/>
            <a:ext cx="7618196" cy="53649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p:nvPr/>
        </p:nvSpPr>
        <p:spPr>
          <a:xfrm>
            <a:off x="674703" y="443884"/>
            <a:ext cx="322036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Quattrocento Sans"/>
                <a:ea typeface="Quattrocento Sans"/>
                <a:cs typeface="Quattrocento Sans"/>
                <a:sym typeface="Quattrocento Sans"/>
              </a:rPr>
              <a:t>Introduction</a:t>
            </a:r>
            <a:endParaRPr/>
          </a:p>
        </p:txBody>
      </p:sp>
      <p:cxnSp>
        <p:nvCxnSpPr>
          <p:cNvPr id="109" name="Google Shape;109;p3">
            <a:extLs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110" name="Google Shape;110;p3"/>
          <p:cNvSpPr txBox="1"/>
          <p:nvPr/>
        </p:nvSpPr>
        <p:spPr>
          <a:xfrm>
            <a:off x="763480" y="1502542"/>
            <a:ext cx="8640900" cy="3985153"/>
          </a:xfrm>
          <a:prstGeom prst="rect">
            <a:avLst/>
          </a:prstGeom>
          <a:noFill/>
          <a:ln>
            <a:noFill/>
          </a:ln>
        </p:spPr>
        <p:txBody>
          <a:bodyPr spcFirstLastPara="1" wrap="square" lIns="91425" tIns="45700" rIns="91425" bIns="45700" anchor="t" anchorCtr="0">
            <a:spAutoFit/>
          </a:bodyPr>
          <a:lstStyle/>
          <a:p>
            <a:pPr marL="82550" lvl="0" algn="l" rtl="0">
              <a:lnSpc>
                <a:spcPct val="115000"/>
              </a:lnSpc>
              <a:spcBef>
                <a:spcPts val="1000"/>
              </a:spcBef>
              <a:spcAft>
                <a:spcPts val="0"/>
              </a:spcAft>
              <a:buClr>
                <a:schemeClr val="dk1"/>
              </a:buClr>
              <a:buSzPts val="2300"/>
            </a:pPr>
            <a:r>
              <a:rPr lang="en-US" sz="1800" dirty="0">
                <a:latin typeface="Quattrocento Sans" panose="020B0502050000020003" pitchFamily="34" charset="0"/>
              </a:rPr>
              <a:t>To analyze sales performance and identify actionable insights through key metrics and visualizations, helping businesses make informed decisions and drive growth.</a:t>
            </a:r>
          </a:p>
          <a:p>
            <a:pPr marL="82550" lvl="0" algn="l" rtl="0">
              <a:lnSpc>
                <a:spcPct val="115000"/>
              </a:lnSpc>
              <a:spcBef>
                <a:spcPts val="1000"/>
              </a:spcBef>
              <a:spcAft>
                <a:spcPts val="0"/>
              </a:spcAft>
              <a:buClr>
                <a:schemeClr val="dk1"/>
              </a:buClr>
              <a:buSzPts val="2300"/>
            </a:pPr>
            <a:endParaRPr lang="en-US" sz="1800" dirty="0">
              <a:latin typeface="Quattrocento Sans" panose="020B0502050000020003" pitchFamily="34" charset="0"/>
            </a:endParaRPr>
          </a:p>
          <a:p>
            <a:pPr marL="82550" lvl="0" algn="l" rtl="0">
              <a:lnSpc>
                <a:spcPct val="115000"/>
              </a:lnSpc>
              <a:spcBef>
                <a:spcPts val="1000"/>
              </a:spcBef>
              <a:spcAft>
                <a:spcPts val="0"/>
              </a:spcAft>
              <a:buClr>
                <a:schemeClr val="dk1"/>
              </a:buClr>
              <a:buSzPts val="2300"/>
            </a:pPr>
            <a:r>
              <a:rPr lang="en-US" sz="1800" b="1" dirty="0">
                <a:latin typeface="Quattrocento Sans" panose="020B0502050000020003" pitchFamily="34" charset="0"/>
              </a:rPr>
              <a:t>Data Overview:</a:t>
            </a:r>
          </a:p>
          <a:p>
            <a:pPr marL="82550" lvl="0" algn="l" rtl="0">
              <a:lnSpc>
                <a:spcPct val="115000"/>
              </a:lnSpc>
              <a:spcBef>
                <a:spcPts val="1000"/>
              </a:spcBef>
              <a:spcAft>
                <a:spcPts val="0"/>
              </a:spcAft>
              <a:buClr>
                <a:schemeClr val="dk1"/>
              </a:buClr>
              <a:buSzPts val="2300"/>
            </a:pPr>
            <a:r>
              <a:rPr lang="en-US" sz="1800" dirty="0">
                <a:latin typeface="Quattrocento Sans" panose="020B0502050000020003" pitchFamily="34" charset="0"/>
              </a:rPr>
              <a:t>Two datasets: Details.csv and Orders.csv</a:t>
            </a:r>
          </a:p>
          <a:p>
            <a:pPr marL="82550" lvl="0" algn="l" rtl="0">
              <a:lnSpc>
                <a:spcPct val="115000"/>
              </a:lnSpc>
              <a:spcBef>
                <a:spcPts val="1000"/>
              </a:spcBef>
              <a:spcAft>
                <a:spcPts val="0"/>
              </a:spcAft>
              <a:buClr>
                <a:schemeClr val="dk1"/>
              </a:buClr>
              <a:buSzPts val="2300"/>
            </a:pPr>
            <a:r>
              <a:rPr lang="en-US" sz="1800" dirty="0">
                <a:latin typeface="Quattrocento Sans" panose="020B0502050000020003" pitchFamily="34" charset="0"/>
              </a:rPr>
              <a:t>Merged using Order ID to create a unified dataset</a:t>
            </a:r>
          </a:p>
          <a:p>
            <a:pPr marL="82550" lvl="0" algn="l" rtl="0">
              <a:lnSpc>
                <a:spcPct val="115000"/>
              </a:lnSpc>
              <a:spcBef>
                <a:spcPts val="1000"/>
              </a:spcBef>
              <a:spcAft>
                <a:spcPts val="0"/>
              </a:spcAft>
              <a:buClr>
                <a:schemeClr val="dk1"/>
              </a:buClr>
              <a:buSzPts val="2300"/>
            </a:pPr>
            <a:endParaRPr lang="en-US" sz="1800" dirty="0">
              <a:latin typeface="Quattrocento Sans" panose="020B0502050000020003" pitchFamily="34" charset="0"/>
            </a:endParaRPr>
          </a:p>
          <a:p>
            <a:pPr marL="82550" lvl="0" algn="l" rtl="0">
              <a:lnSpc>
                <a:spcPct val="115000"/>
              </a:lnSpc>
              <a:spcBef>
                <a:spcPts val="1000"/>
              </a:spcBef>
              <a:spcAft>
                <a:spcPts val="0"/>
              </a:spcAft>
              <a:buClr>
                <a:schemeClr val="dk1"/>
              </a:buClr>
              <a:buSzPts val="2300"/>
            </a:pPr>
            <a:r>
              <a:rPr lang="en-US" sz="1800" b="1" dirty="0">
                <a:latin typeface="Quattrocento Sans" panose="020B0502050000020003" pitchFamily="34" charset="0"/>
              </a:rPr>
              <a:t>Tools Used:</a:t>
            </a:r>
          </a:p>
          <a:p>
            <a:pPr marL="82550" lvl="0" algn="l" rtl="0">
              <a:lnSpc>
                <a:spcPct val="115000"/>
              </a:lnSpc>
              <a:spcBef>
                <a:spcPts val="1000"/>
              </a:spcBef>
              <a:spcAft>
                <a:spcPts val="0"/>
              </a:spcAft>
              <a:buClr>
                <a:schemeClr val="dk1"/>
              </a:buClr>
              <a:buSzPts val="2300"/>
            </a:pPr>
            <a:r>
              <a:rPr lang="en-US" sz="1800" dirty="0">
                <a:latin typeface="Quattrocento Sans" panose="020B0502050000020003" pitchFamily="34" charset="0"/>
              </a:rPr>
              <a:t>Python (Pandas, Matplotlib, Seaborn) for analysis and visualization</a:t>
            </a:r>
          </a:p>
        </p:txBody>
      </p:sp>
      <p:pic>
        <p:nvPicPr>
          <p:cNvPr id="3" name="Picture 2">
            <a:extLst>
              <a:ext uri="{FF2B5EF4-FFF2-40B4-BE49-F238E27FC236}">
                <a16:creationId xmlns:a16="http://schemas.microsoft.com/office/drawing/2014/main" id="{F3BC3B73-462E-227B-3AFC-C0D7F5AEF9C9}"/>
              </a:ext>
            </a:extLst>
          </p:cNvPr>
          <p:cNvPicPr>
            <a:picLocks noChangeAspect="1"/>
          </p:cNvPicPr>
          <p:nvPr/>
        </p:nvPicPr>
        <p:blipFill>
          <a:blip r:embed="rId3"/>
          <a:stretch>
            <a:fillRect/>
          </a:stretch>
        </p:blipFill>
        <p:spPr>
          <a:xfrm>
            <a:off x="7524513" y="2635045"/>
            <a:ext cx="3927682" cy="39276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762a46287d_0_1">
            <a:extLst>
              <a:ext uri="{C183D7F6-B498-43B3-948B-1728B52AA6E4}">
                <adec:decorative xmlns:adec="http://schemas.microsoft.com/office/drawing/2017/decorative" val="1"/>
              </a:ext>
            </a:extLst>
          </p:cNvPr>
          <p:cNvSpPr/>
          <p:nvPr/>
        </p:nvSpPr>
        <p:spPr>
          <a:xfrm>
            <a:off x="876531" y="1610811"/>
            <a:ext cx="9506333" cy="2577723"/>
          </a:xfrm>
          <a:prstGeom prst="roundRect">
            <a:avLst>
              <a:gd name="adj" fmla="val 16667"/>
            </a:avLst>
          </a:prstGeom>
          <a:solidFill>
            <a:schemeClr val="lt1"/>
          </a:solidFill>
          <a:ln>
            <a:noFill/>
          </a:ln>
          <a:effectLst>
            <a:outerShdw blurRad="190500" dist="228600" dir="2700000" algn="ctr">
              <a:srgbClr val="000000">
                <a:alpha val="2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17" name="Google Shape;117;g2762a46287d_0_1"/>
          <p:cNvSpPr txBox="1"/>
          <p:nvPr/>
        </p:nvSpPr>
        <p:spPr>
          <a:xfrm>
            <a:off x="674703" y="443884"/>
            <a:ext cx="49929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chemeClr val="accent1"/>
                </a:solidFill>
                <a:latin typeface="Quattrocento Sans"/>
                <a:ea typeface="Quattrocento Sans"/>
                <a:cs typeface="Quattrocento Sans"/>
                <a:sym typeface="Quattrocento Sans"/>
              </a:rPr>
              <a:t>Problem Statement</a:t>
            </a:r>
            <a:endParaRPr dirty="0"/>
          </a:p>
        </p:txBody>
      </p:sp>
      <p:cxnSp>
        <p:nvCxnSpPr>
          <p:cNvPr id="118" name="Google Shape;118;g2762a46287d_0_1">
            <a:extLst>
              <a:ext uri="{C183D7F6-B498-43B3-948B-1728B52AA6E4}">
                <adec:decorative xmlns:adec="http://schemas.microsoft.com/office/drawing/2017/decorative" val="1"/>
              </a:ext>
            </a:extLst>
          </p:cNvPr>
          <p:cNvCxnSpPr/>
          <p:nvPr/>
        </p:nvCxnSpPr>
        <p:spPr>
          <a:xfrm>
            <a:off x="763480" y="1089624"/>
            <a:ext cx="10688700" cy="0"/>
          </a:xfrm>
          <a:prstGeom prst="straightConnector1">
            <a:avLst/>
          </a:prstGeom>
          <a:noFill/>
          <a:ln w="19050" cap="flat" cmpd="sng">
            <a:solidFill>
              <a:schemeClr val="accent1"/>
            </a:solidFill>
            <a:prstDash val="solid"/>
            <a:miter lim="800000"/>
            <a:headEnd type="none" w="sm" len="sm"/>
            <a:tailEnd type="none" w="sm" len="sm"/>
          </a:ln>
        </p:spPr>
      </p:cxnSp>
      <p:sp>
        <p:nvSpPr>
          <p:cNvPr id="119" name="Google Shape;119;g2762a46287d_0_1"/>
          <p:cNvSpPr txBox="1"/>
          <p:nvPr/>
        </p:nvSpPr>
        <p:spPr>
          <a:xfrm>
            <a:off x="1522064" y="1873394"/>
            <a:ext cx="8860800" cy="2054368"/>
          </a:xfrm>
          <a:prstGeom prst="rect">
            <a:avLst/>
          </a:prstGeom>
          <a:noFill/>
          <a:ln>
            <a:noFill/>
          </a:ln>
        </p:spPr>
        <p:txBody>
          <a:bodyPr spcFirstLastPara="1" wrap="square" lIns="91425" tIns="45700" rIns="91425" bIns="45700" anchor="t" anchorCtr="0">
            <a:spAutoFit/>
          </a:bodyPr>
          <a:lstStyle/>
          <a:p>
            <a:pPr marL="0" marR="101600" lvl="0" indent="0" algn="l" rtl="0">
              <a:lnSpc>
                <a:spcPct val="115000"/>
              </a:lnSpc>
              <a:spcBef>
                <a:spcPts val="1500"/>
              </a:spcBef>
              <a:spcAft>
                <a:spcPts val="0"/>
              </a:spcAft>
              <a:buSzPts val="1100"/>
              <a:buNone/>
            </a:pPr>
            <a:r>
              <a:rPr lang="en-US" sz="2000" dirty="0">
                <a:solidFill>
                  <a:schemeClr val="dk1"/>
                </a:solidFill>
                <a:latin typeface="+mn-lt"/>
                <a:ea typeface="Quattrocento Sans"/>
                <a:cs typeface="Quattrocento Sans"/>
                <a:sym typeface="Quattrocento Sans"/>
              </a:rPr>
              <a:t>Businesses require insights into sales performance to identify growth opportunities, address underperforming areas, and make informed decisions. This project aims to analyze key sales metrics, market trends, and customer satisfaction to provide actionable insights through a comprehensive dashboard for better strategic planning and revenue growth.</a:t>
            </a:r>
            <a:endParaRPr sz="1100" dirty="0">
              <a:solidFill>
                <a:schemeClr val="dk1"/>
              </a:solidFill>
              <a:latin typeface="+mn-lt"/>
            </a:endParaRPr>
          </a:p>
        </p:txBody>
      </p:sp>
      <p:pic>
        <p:nvPicPr>
          <p:cNvPr id="120" name="Google Shape;120;g2762a46287d_0_1"/>
          <p:cNvPicPr preferRelativeResize="0"/>
          <p:nvPr/>
        </p:nvPicPr>
        <p:blipFill rotWithShape="1">
          <a:blip r:embed="rId3">
            <a:alphaModFix/>
          </a:blip>
          <a:srcRect/>
          <a:stretch/>
        </p:blipFill>
        <p:spPr>
          <a:xfrm>
            <a:off x="8376958" y="4923134"/>
            <a:ext cx="3190643" cy="16904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p:nvPr/>
        </p:nvSpPr>
        <p:spPr>
          <a:xfrm>
            <a:off x="674703" y="443884"/>
            <a:ext cx="268355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Quattrocento Sans"/>
                <a:ea typeface="Quattrocento Sans"/>
                <a:cs typeface="Quattrocento Sans"/>
                <a:sym typeface="Quattrocento Sans"/>
              </a:rPr>
              <a:t>Objectives</a:t>
            </a:r>
            <a:endParaRPr/>
          </a:p>
        </p:txBody>
      </p:sp>
      <p:cxnSp>
        <p:nvCxnSpPr>
          <p:cNvPr id="126" name="Google Shape;126;p5">
            <a:extLs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127" name="Google Shape;127;p5"/>
          <p:cNvSpPr txBox="1"/>
          <p:nvPr/>
        </p:nvSpPr>
        <p:spPr>
          <a:xfrm>
            <a:off x="674703" y="1623675"/>
            <a:ext cx="9846300" cy="2585283"/>
          </a:xfrm>
          <a:prstGeom prst="rect">
            <a:avLst/>
          </a:prstGeom>
          <a:noFill/>
          <a:ln>
            <a:noFill/>
          </a:ln>
        </p:spPr>
        <p:txBody>
          <a:bodyPr spcFirstLastPara="1" wrap="square" lIns="91425" tIns="45700" rIns="91425" bIns="45700" anchor="t" anchorCtr="0">
            <a:spAutoFit/>
          </a:bodyPr>
          <a:lstStyle/>
          <a:p>
            <a:pPr marL="457200" marR="0" lvl="0" indent="0" algn="just" rtl="0">
              <a:spcBef>
                <a:spcPts val="0"/>
              </a:spcBef>
              <a:spcAft>
                <a:spcPts val="0"/>
              </a:spcAft>
              <a:buNone/>
            </a:pPr>
            <a:endParaRPr sz="1800" b="1" dirty="0">
              <a:solidFill>
                <a:srgbClr val="273239"/>
              </a:solidFill>
              <a:highlight>
                <a:schemeClr val="lt1"/>
              </a:highlight>
              <a:latin typeface="+mn-lt"/>
              <a:ea typeface="Quattrocento Sans"/>
              <a:cs typeface="Quattrocento Sans"/>
              <a:sym typeface="Quattrocento Sans"/>
            </a:endParaRPr>
          </a:p>
          <a:p>
            <a:pPr marL="457200" marR="0" lvl="0" indent="0" algn="just" rtl="0">
              <a:spcBef>
                <a:spcPts val="0"/>
              </a:spcBef>
              <a:spcAft>
                <a:spcPts val="0"/>
              </a:spcAft>
              <a:buNone/>
            </a:pPr>
            <a:r>
              <a:rPr lang="en-US" sz="1800" b="1" dirty="0">
                <a:latin typeface="+mn-lt"/>
              </a:rPr>
              <a:t>The primary objective of this is to assist the analyze sales data and provide actionable insights for improving business performance and decision-making :-</a:t>
            </a:r>
          </a:p>
          <a:p>
            <a:pPr marL="457200" marR="0" lvl="0" indent="0" algn="just" rtl="0">
              <a:spcBef>
                <a:spcPts val="0"/>
              </a:spcBef>
              <a:spcAft>
                <a:spcPts val="0"/>
              </a:spcAft>
              <a:buNone/>
            </a:pPr>
            <a:endParaRPr lang="en-US" sz="1800" b="1" dirty="0">
              <a:latin typeface="+mn-lt"/>
            </a:endParaRPr>
          </a:p>
          <a:p>
            <a:pPr marL="742950" marR="0" lvl="0" indent="-285750" algn="just" rtl="0">
              <a:spcBef>
                <a:spcPts val="0"/>
              </a:spcBef>
              <a:spcAft>
                <a:spcPts val="0"/>
              </a:spcAft>
              <a:buFont typeface="Arial" panose="020B0604020202020204" pitchFamily="34" charset="0"/>
              <a:buChar char="•"/>
            </a:pPr>
            <a:r>
              <a:rPr lang="en-US" sz="1800" b="1" dirty="0">
                <a:latin typeface="+mn-lt"/>
              </a:rPr>
              <a:t>Monitor overall sales performance through key metrics.</a:t>
            </a:r>
          </a:p>
          <a:p>
            <a:pPr marL="742950" marR="0" lvl="0" indent="-285750" algn="just" rtl="0">
              <a:spcBef>
                <a:spcPts val="0"/>
              </a:spcBef>
              <a:spcAft>
                <a:spcPts val="0"/>
              </a:spcAft>
              <a:buFont typeface="Arial" panose="020B0604020202020204" pitchFamily="34" charset="0"/>
              <a:buChar char="•"/>
            </a:pPr>
            <a:r>
              <a:rPr lang="en-US" sz="1800" b="1" dirty="0">
                <a:latin typeface="+mn-lt"/>
              </a:rPr>
              <a:t>Identify high-performing and underperforming regions.</a:t>
            </a:r>
          </a:p>
          <a:p>
            <a:pPr marL="742950" marR="0" lvl="0" indent="-285750" algn="just" rtl="0">
              <a:spcBef>
                <a:spcPts val="0"/>
              </a:spcBef>
              <a:spcAft>
                <a:spcPts val="0"/>
              </a:spcAft>
              <a:buFont typeface="Arial" panose="020B0604020202020204" pitchFamily="34" charset="0"/>
              <a:buChar char="•"/>
            </a:pPr>
            <a:r>
              <a:rPr lang="en-US" sz="1800" b="1" dirty="0">
                <a:latin typeface="+mn-lt"/>
              </a:rPr>
              <a:t>Understand customer satisfaction to enhance user experience.</a:t>
            </a:r>
          </a:p>
          <a:p>
            <a:pPr marL="742950" marR="0" lvl="0" indent="-285750" algn="just" rtl="0">
              <a:spcBef>
                <a:spcPts val="0"/>
              </a:spcBef>
              <a:spcAft>
                <a:spcPts val="0"/>
              </a:spcAft>
              <a:buFont typeface="Arial" panose="020B0604020202020204" pitchFamily="34" charset="0"/>
              <a:buChar char="•"/>
            </a:pPr>
            <a:r>
              <a:rPr lang="en-US" sz="1800" b="1" dirty="0">
                <a:latin typeface="+mn-lt"/>
              </a:rPr>
              <a:t>Highlight trends in product categories and seasonal sales patterns.</a:t>
            </a:r>
          </a:p>
          <a:p>
            <a:pPr marL="742950" marR="0" lvl="0" indent="-285750" algn="just" rtl="0">
              <a:spcBef>
                <a:spcPts val="0"/>
              </a:spcBef>
              <a:spcAft>
                <a:spcPts val="0"/>
              </a:spcAft>
              <a:buFont typeface="Arial" panose="020B0604020202020204" pitchFamily="34" charset="0"/>
              <a:buChar char="•"/>
            </a:pPr>
            <a:r>
              <a:rPr lang="en-US" sz="1800" b="1" dirty="0">
                <a:latin typeface="+mn-lt"/>
              </a:rPr>
              <a:t>Provide a visual representation of market share and geographic distribution.</a:t>
            </a:r>
            <a:endParaRPr sz="1800" b="1" dirty="0">
              <a:solidFill>
                <a:srgbClr val="273239"/>
              </a:solidFill>
              <a:highlight>
                <a:schemeClr val="lt1"/>
              </a:highlight>
              <a:latin typeface="+mn-lt"/>
              <a:ea typeface="Quattrocento Sans"/>
              <a:cs typeface="Quattrocento Sans"/>
              <a:sym typeface="Quattrocento Sans"/>
            </a:endParaRPr>
          </a:p>
        </p:txBody>
      </p:sp>
      <p:sp>
        <p:nvSpPr>
          <p:cNvPr id="128" name="Google Shape;128;p5" descr="IoT App Development Company India, USA | IoT App Development Services"/>
          <p:cNvSpPr/>
          <p:nvPr/>
        </p:nvSpPr>
        <p:spPr>
          <a:xfrm>
            <a:off x="5260019" y="299250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5" descr="IIoT Vs. Industry 4.0"/>
          <p:cNvPicPr preferRelativeResize="0"/>
          <p:nvPr/>
        </p:nvPicPr>
        <p:blipFill rotWithShape="1">
          <a:blip r:embed="rId3">
            <a:alphaModFix/>
          </a:blip>
          <a:srcRect l="10710" t="19242" r="10710" b="20058"/>
          <a:stretch/>
        </p:blipFill>
        <p:spPr>
          <a:xfrm>
            <a:off x="6575607" y="4680863"/>
            <a:ext cx="5072741" cy="20507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p:nvPr/>
        </p:nvSpPr>
        <p:spPr>
          <a:xfrm>
            <a:off x="674703" y="443884"/>
            <a:ext cx="78302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chemeClr val="accent1"/>
                </a:solidFill>
                <a:latin typeface="Quattrocento Sans"/>
                <a:ea typeface="Quattrocento Sans"/>
                <a:cs typeface="Quattrocento Sans"/>
                <a:sym typeface="Quattrocento Sans"/>
              </a:rPr>
              <a:t>Key Performance Indicators (KPIs)</a:t>
            </a:r>
            <a:endParaRPr dirty="0"/>
          </a:p>
        </p:txBody>
      </p:sp>
      <p:cxnSp>
        <p:nvCxnSpPr>
          <p:cNvPr id="165" name="Google Shape;165;p4">
            <a:extLs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pic>
        <p:nvPicPr>
          <p:cNvPr id="166" name="Google Shape;166;p4"/>
          <p:cNvPicPr preferRelativeResize="0"/>
          <p:nvPr/>
        </p:nvPicPr>
        <p:blipFill rotWithShape="1">
          <a:blip r:embed="rId3">
            <a:alphaModFix/>
          </a:blip>
          <a:srcRect/>
          <a:stretch/>
        </p:blipFill>
        <p:spPr>
          <a:xfrm>
            <a:off x="8376958" y="4923134"/>
            <a:ext cx="3190646" cy="1690483"/>
          </a:xfrm>
          <a:prstGeom prst="rect">
            <a:avLst/>
          </a:prstGeom>
          <a:noFill/>
          <a:ln>
            <a:noFill/>
          </a:ln>
        </p:spPr>
      </p:pic>
      <p:sp>
        <p:nvSpPr>
          <p:cNvPr id="3" name="TextBox 2">
            <a:extLst>
              <a:ext uri="{FF2B5EF4-FFF2-40B4-BE49-F238E27FC236}">
                <a16:creationId xmlns:a16="http://schemas.microsoft.com/office/drawing/2014/main" id="{F5AB7D53-FD06-7F1E-2573-562C915CB63F}"/>
              </a:ext>
            </a:extLst>
          </p:cNvPr>
          <p:cNvSpPr txBox="1"/>
          <p:nvPr/>
        </p:nvSpPr>
        <p:spPr>
          <a:xfrm>
            <a:off x="674703" y="1444114"/>
            <a:ext cx="6096000" cy="4370427"/>
          </a:xfrm>
          <a:prstGeom prst="rect">
            <a:avLst/>
          </a:prstGeom>
          <a:noFill/>
        </p:spPr>
        <p:txBody>
          <a:bodyPr wrap="square">
            <a:spAutoFit/>
          </a:bodyPr>
          <a:lstStyle/>
          <a:p>
            <a:endParaRPr lang="en-IN" sz="2500" dirty="0"/>
          </a:p>
          <a:p>
            <a:pPr marL="457200" indent="-457200">
              <a:buFont typeface="+mj-lt"/>
              <a:buAutoNum type="arabicPeriod"/>
            </a:pPr>
            <a:r>
              <a:rPr lang="en-IN" sz="2500" dirty="0"/>
              <a:t>Total Sales: ₹437771</a:t>
            </a:r>
          </a:p>
          <a:p>
            <a:pPr marL="514350" indent="-514350">
              <a:buFont typeface="+mj-lt"/>
              <a:buAutoNum type="arabicPeriod"/>
            </a:pPr>
            <a:r>
              <a:rPr lang="en-IN" sz="2500" dirty="0"/>
              <a:t>Average Sales per Region:-</a:t>
            </a:r>
          </a:p>
          <a:p>
            <a:pPr marL="514350" indent="-514350">
              <a:buFont typeface="+mj-lt"/>
              <a:buAutoNum type="arabicPeriod"/>
            </a:pPr>
            <a:r>
              <a:rPr lang="en-IN" sz="2500" dirty="0"/>
              <a:t>Customer Satisfaction Score: 85%</a:t>
            </a:r>
          </a:p>
          <a:p>
            <a:endParaRPr lang="en-IN" sz="2500" dirty="0"/>
          </a:p>
          <a:p>
            <a:pPr marL="342900" indent="-342900">
              <a:buFont typeface="Arial" panose="020B0604020202020204" pitchFamily="34" charset="0"/>
              <a:buChar char="•"/>
            </a:pPr>
            <a:r>
              <a:rPr lang="en-US" sz="2500" dirty="0"/>
              <a:t>High-Performing Region: </a:t>
            </a:r>
          </a:p>
          <a:p>
            <a:r>
              <a:rPr lang="en-US" sz="2500" dirty="0"/>
              <a:t>Uttar Pradesh with Average Sales of </a:t>
            </a:r>
            <a:r>
              <a:rPr lang="en-US" sz="2500" b="1" dirty="0"/>
              <a:t>₹440.94</a:t>
            </a:r>
          </a:p>
          <a:p>
            <a:endParaRPr lang="en-US" sz="2500" dirty="0"/>
          </a:p>
          <a:p>
            <a:pPr marL="342900" indent="-342900">
              <a:buFont typeface="Arial" panose="020B0604020202020204" pitchFamily="34" charset="0"/>
              <a:buChar char="•"/>
            </a:pPr>
            <a:r>
              <a:rPr lang="en-US" sz="2500" dirty="0"/>
              <a:t>Low-Performing Region: </a:t>
            </a:r>
          </a:p>
          <a:p>
            <a:r>
              <a:rPr lang="en-US" sz="2500" dirty="0"/>
              <a:t>Goa with Average Sales of </a:t>
            </a:r>
            <a:r>
              <a:rPr lang="en-US" sz="2500" b="1" dirty="0"/>
              <a:t>₹155.93</a:t>
            </a:r>
            <a:endParaRPr lang="en-IN" sz="25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p:nvPr/>
        </p:nvSpPr>
        <p:spPr>
          <a:xfrm>
            <a:off x="674700" y="443875"/>
            <a:ext cx="8340300" cy="708000"/>
          </a:xfrm>
          <a:prstGeom prst="rect">
            <a:avLst/>
          </a:prstGeom>
          <a:noFill/>
          <a:ln>
            <a:noFill/>
          </a:ln>
        </p:spPr>
        <p:txBody>
          <a:bodyPr spcFirstLastPara="1" wrap="square" lIns="91425" tIns="45700" rIns="91425" bIns="45700" anchor="t" anchorCtr="0">
            <a:spAutoFit/>
          </a:bodyPr>
          <a:lstStyle/>
          <a:p>
            <a:r>
              <a:rPr lang="en-IN" sz="4000" b="1" dirty="0">
                <a:solidFill>
                  <a:schemeClr val="accent1"/>
                </a:solidFill>
              </a:rPr>
              <a:t>Average Sales per Region:-</a:t>
            </a:r>
          </a:p>
        </p:txBody>
      </p:sp>
      <p:cxnSp>
        <p:nvCxnSpPr>
          <p:cNvPr id="176" name="Google Shape;176;p11">
            <a:extLs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pic>
        <p:nvPicPr>
          <p:cNvPr id="3" name="Picture 2">
            <a:extLst>
              <a:ext uri="{FF2B5EF4-FFF2-40B4-BE49-F238E27FC236}">
                <a16:creationId xmlns:a16="http://schemas.microsoft.com/office/drawing/2014/main" id="{EB5E4AC1-44CC-F08E-5A71-AA7B7CC01B7E}"/>
              </a:ext>
            </a:extLst>
          </p:cNvPr>
          <p:cNvPicPr>
            <a:picLocks noChangeAspect="1"/>
          </p:cNvPicPr>
          <p:nvPr/>
        </p:nvPicPr>
        <p:blipFill>
          <a:blip r:embed="rId3"/>
          <a:stretch>
            <a:fillRect/>
          </a:stretch>
        </p:blipFill>
        <p:spPr>
          <a:xfrm>
            <a:off x="5361061" y="1345335"/>
            <a:ext cx="5166808" cy="4816257"/>
          </a:xfrm>
          <a:prstGeom prst="rect">
            <a:avLst/>
          </a:prstGeom>
        </p:spPr>
      </p:pic>
      <p:sp>
        <p:nvSpPr>
          <p:cNvPr id="7" name="TextBox 6">
            <a:extLst>
              <a:ext uri="{FF2B5EF4-FFF2-40B4-BE49-F238E27FC236}">
                <a16:creationId xmlns:a16="http://schemas.microsoft.com/office/drawing/2014/main" id="{E6132CF5-3EF2-C24C-E3EB-74BD52F86FDC}"/>
              </a:ext>
            </a:extLst>
          </p:cNvPr>
          <p:cNvSpPr txBox="1"/>
          <p:nvPr/>
        </p:nvSpPr>
        <p:spPr>
          <a:xfrm>
            <a:off x="763479" y="2217483"/>
            <a:ext cx="4526275" cy="1938992"/>
          </a:xfrm>
          <a:prstGeom prst="rect">
            <a:avLst/>
          </a:prstGeom>
          <a:noFill/>
        </p:spPr>
        <p:txBody>
          <a:bodyPr wrap="square">
            <a:spAutoFit/>
          </a:bodyPr>
          <a:lstStyle/>
          <a:p>
            <a:pPr marL="342900" indent="-342900">
              <a:buFont typeface="Arial" panose="020B0604020202020204" pitchFamily="34" charset="0"/>
              <a:buChar char="•"/>
            </a:pPr>
            <a:r>
              <a:rPr lang="en-US" sz="2000" dirty="0"/>
              <a:t>High-Performing Region: </a:t>
            </a:r>
          </a:p>
          <a:p>
            <a:r>
              <a:rPr lang="en-US" sz="2000" dirty="0"/>
              <a:t>Uttar Pradesh with Average Sales of </a:t>
            </a:r>
            <a:r>
              <a:rPr lang="en-US" sz="2000" b="1" dirty="0"/>
              <a:t>₹440.94</a:t>
            </a:r>
          </a:p>
          <a:p>
            <a:endParaRPr lang="en-US" sz="2000" dirty="0"/>
          </a:p>
          <a:p>
            <a:pPr marL="342900" indent="-342900">
              <a:buFont typeface="Arial" panose="020B0604020202020204" pitchFamily="34" charset="0"/>
              <a:buChar char="•"/>
            </a:pPr>
            <a:r>
              <a:rPr lang="en-US" sz="2000" dirty="0"/>
              <a:t>Low-Performing Region: </a:t>
            </a:r>
          </a:p>
          <a:p>
            <a:r>
              <a:rPr lang="en-US" sz="2000" dirty="0"/>
              <a:t>Goa with Average Sales of </a:t>
            </a:r>
            <a:r>
              <a:rPr lang="en-US" sz="2000" b="1" dirty="0"/>
              <a:t>₹155.93</a:t>
            </a:r>
            <a:endParaRPr lang="en-IN" sz="2000" b="1" dirty="0"/>
          </a:p>
        </p:txBody>
      </p:sp>
      <p:sp>
        <p:nvSpPr>
          <p:cNvPr id="9" name="TextBox 8">
            <a:extLst>
              <a:ext uri="{FF2B5EF4-FFF2-40B4-BE49-F238E27FC236}">
                <a16:creationId xmlns:a16="http://schemas.microsoft.com/office/drawing/2014/main" id="{3C086D4E-488D-5254-296F-E59683A4B89A}"/>
              </a:ext>
            </a:extLst>
          </p:cNvPr>
          <p:cNvSpPr txBox="1"/>
          <p:nvPr/>
        </p:nvSpPr>
        <p:spPr>
          <a:xfrm>
            <a:off x="674700" y="1465315"/>
            <a:ext cx="4781914" cy="400110"/>
          </a:xfrm>
          <a:prstGeom prst="rect">
            <a:avLst/>
          </a:prstGeom>
          <a:noFill/>
        </p:spPr>
        <p:txBody>
          <a:bodyPr wrap="square">
            <a:spAutoFit/>
          </a:bodyPr>
          <a:lstStyle/>
          <a:p>
            <a:r>
              <a:rPr lang="en-IN" sz="2000" b="1" dirty="0"/>
              <a:t>Average Sales per Region:-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p:nvPr/>
        </p:nvSpPr>
        <p:spPr>
          <a:xfrm>
            <a:off x="674700" y="443875"/>
            <a:ext cx="83403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chemeClr val="accent1"/>
                </a:solidFill>
                <a:latin typeface="Quattrocento Sans"/>
                <a:ea typeface="Quattrocento Sans"/>
                <a:cs typeface="Quattrocento Sans"/>
                <a:sym typeface="Quattrocento Sans"/>
              </a:rPr>
              <a:t>Visualizations </a:t>
            </a:r>
          </a:p>
        </p:txBody>
      </p:sp>
      <p:cxnSp>
        <p:nvCxnSpPr>
          <p:cNvPr id="176" name="Google Shape;176;p11">
            <a:extLs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3" name="TextBox 2">
            <a:extLst>
              <a:ext uri="{FF2B5EF4-FFF2-40B4-BE49-F238E27FC236}">
                <a16:creationId xmlns:a16="http://schemas.microsoft.com/office/drawing/2014/main" id="{C895D25B-3D96-AC65-AAEB-1BABE071ACA1}"/>
              </a:ext>
            </a:extLst>
          </p:cNvPr>
          <p:cNvSpPr txBox="1"/>
          <p:nvPr/>
        </p:nvSpPr>
        <p:spPr>
          <a:xfrm>
            <a:off x="674700" y="1588265"/>
            <a:ext cx="8340300" cy="2400657"/>
          </a:xfrm>
          <a:prstGeom prst="rect">
            <a:avLst/>
          </a:prstGeom>
          <a:noFill/>
        </p:spPr>
        <p:txBody>
          <a:bodyPr wrap="square">
            <a:spAutoFit/>
          </a:bodyPr>
          <a:lstStyle/>
          <a:p>
            <a:pPr marL="457200" indent="-457200">
              <a:buFont typeface="+mj-lt"/>
              <a:buAutoNum type="arabicPeriod"/>
            </a:pPr>
            <a:r>
              <a:rPr lang="en-IN" sz="2500" b="1" dirty="0"/>
              <a:t>Bar Chart</a:t>
            </a:r>
            <a:r>
              <a:rPr lang="en-IN" sz="2500" dirty="0"/>
              <a:t>: Sales by Product Category. </a:t>
            </a:r>
          </a:p>
          <a:p>
            <a:pPr marL="457200" indent="-457200">
              <a:buFont typeface="+mj-lt"/>
              <a:buAutoNum type="arabicPeriod"/>
            </a:pPr>
            <a:r>
              <a:rPr lang="en-IN" sz="2500" b="1" dirty="0"/>
              <a:t>Column Chart</a:t>
            </a:r>
            <a:r>
              <a:rPr lang="en-IN" sz="2500" dirty="0"/>
              <a:t>: Monthly Sales Trends. </a:t>
            </a:r>
          </a:p>
          <a:p>
            <a:pPr marL="457200" indent="-457200">
              <a:buFont typeface="+mj-lt"/>
              <a:buAutoNum type="arabicPeriod"/>
            </a:pPr>
            <a:r>
              <a:rPr lang="en-IN" sz="2500" b="1" dirty="0"/>
              <a:t>Donut Chart</a:t>
            </a:r>
            <a:r>
              <a:rPr lang="en-IN" sz="2500" dirty="0"/>
              <a:t>: Market Share by Region. </a:t>
            </a:r>
          </a:p>
          <a:p>
            <a:pPr marL="457200" indent="-457200">
              <a:buFont typeface="+mj-lt"/>
              <a:buAutoNum type="arabicPeriod"/>
            </a:pPr>
            <a:r>
              <a:rPr lang="en-IN" sz="2500" b="1" dirty="0"/>
              <a:t>Map</a:t>
            </a:r>
            <a:r>
              <a:rPr lang="en-IN" sz="2500" dirty="0"/>
              <a:t>: Sales Distribution by Geography. </a:t>
            </a:r>
          </a:p>
          <a:p>
            <a:pPr marL="457200" indent="-457200">
              <a:buFont typeface="+mj-lt"/>
              <a:buAutoNum type="arabicPeriod"/>
            </a:pPr>
            <a:r>
              <a:rPr lang="en-IN" sz="2500" b="1" dirty="0"/>
              <a:t>Slicer</a:t>
            </a:r>
            <a:r>
              <a:rPr lang="en-IN" sz="2500" dirty="0"/>
              <a:t>: Filter by Date Range, Product Category, and Region. </a:t>
            </a:r>
          </a:p>
        </p:txBody>
      </p:sp>
      <p:pic>
        <p:nvPicPr>
          <p:cNvPr id="6" name="Picture 5">
            <a:extLst>
              <a:ext uri="{FF2B5EF4-FFF2-40B4-BE49-F238E27FC236}">
                <a16:creationId xmlns:a16="http://schemas.microsoft.com/office/drawing/2014/main" id="{E69C7E7A-122C-ED90-6874-09AE235FF20F}"/>
              </a:ext>
            </a:extLst>
          </p:cNvPr>
          <p:cNvPicPr>
            <a:picLocks noChangeAspect="1"/>
          </p:cNvPicPr>
          <p:nvPr/>
        </p:nvPicPr>
        <p:blipFill>
          <a:blip r:embed="rId3"/>
          <a:stretch>
            <a:fillRect/>
          </a:stretch>
        </p:blipFill>
        <p:spPr>
          <a:xfrm>
            <a:off x="8146369" y="2762864"/>
            <a:ext cx="4252108" cy="4095137"/>
          </a:xfrm>
          <a:prstGeom prst="rect">
            <a:avLst/>
          </a:prstGeom>
        </p:spPr>
      </p:pic>
    </p:spTree>
    <p:extLst>
      <p:ext uri="{BB962C8B-B14F-4D97-AF65-F5344CB8AC3E}">
        <p14:creationId xmlns:p14="http://schemas.microsoft.com/office/powerpoint/2010/main" val="290589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35971B4B-A2FF-6D65-F1BD-2EC5E67366E1}"/>
            </a:ext>
          </a:extLst>
        </p:cNvPr>
        <p:cNvGrpSpPr/>
        <p:nvPr/>
      </p:nvGrpSpPr>
      <p:grpSpPr>
        <a:xfrm>
          <a:off x="0" y="0"/>
          <a:ext cx="0" cy="0"/>
          <a:chOff x="0" y="0"/>
          <a:chExt cx="0" cy="0"/>
        </a:xfrm>
      </p:grpSpPr>
      <p:sp>
        <p:nvSpPr>
          <p:cNvPr id="175" name="Google Shape;175;p11">
            <a:extLst>
              <a:ext uri="{FF2B5EF4-FFF2-40B4-BE49-F238E27FC236}">
                <a16:creationId xmlns:a16="http://schemas.microsoft.com/office/drawing/2014/main" id="{F3D0D9B0-84A6-2811-35D3-EFA6430E498D}"/>
              </a:ext>
            </a:extLst>
          </p:cNvPr>
          <p:cNvSpPr txBox="1"/>
          <p:nvPr/>
        </p:nvSpPr>
        <p:spPr>
          <a:xfrm>
            <a:off x="674700" y="443875"/>
            <a:ext cx="83403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accent1"/>
                </a:solidFill>
                <a:latin typeface="Quattrocento Sans"/>
                <a:ea typeface="Quattrocento Sans"/>
                <a:cs typeface="Quattrocento Sans"/>
                <a:sym typeface="Quattrocento Sans"/>
              </a:rPr>
              <a:t>Bar Chart:</a:t>
            </a:r>
            <a:endParaRPr lang="en-IN" sz="4000" b="1" dirty="0">
              <a:solidFill>
                <a:schemeClr val="accent1"/>
              </a:solidFill>
              <a:latin typeface="Quattrocento Sans"/>
              <a:ea typeface="Quattrocento Sans"/>
              <a:cs typeface="Quattrocento Sans"/>
              <a:sym typeface="Quattrocento Sans"/>
            </a:endParaRPr>
          </a:p>
        </p:txBody>
      </p:sp>
      <p:cxnSp>
        <p:nvCxnSpPr>
          <p:cNvPr id="176" name="Google Shape;176;p11">
            <a:extLst>
              <a:ext uri="{FF2B5EF4-FFF2-40B4-BE49-F238E27FC236}">
                <a16:creationId xmlns:a16="http://schemas.microsoft.com/office/drawing/2014/main" id="{47AD394C-2161-316B-D811-95010D92E5C2}"/>
              </a:ext>
              <a:ext uri="{C183D7F6-B498-43B3-948B-1728B52AA6E4}">
                <adec:decorative xmlns:adec="http://schemas.microsoft.com/office/drawing/2017/decorative" val="1"/>
              </a:ext>
            </a:extLst>
          </p:cNvPr>
          <p:cNvCxnSpPr/>
          <p:nvPr/>
        </p:nvCxnSpPr>
        <p:spPr>
          <a:xfrm>
            <a:off x="763480" y="1089624"/>
            <a:ext cx="10688715" cy="0"/>
          </a:xfrm>
          <a:prstGeom prst="straightConnector1">
            <a:avLst/>
          </a:prstGeom>
          <a:noFill/>
          <a:ln w="19050" cap="flat" cmpd="sng">
            <a:solidFill>
              <a:schemeClr val="accent1"/>
            </a:solidFill>
            <a:prstDash val="solid"/>
            <a:miter lim="800000"/>
            <a:headEnd type="none" w="sm" len="sm"/>
            <a:tailEnd type="none" w="sm" len="sm"/>
          </a:ln>
        </p:spPr>
      </p:cxnSp>
      <p:sp>
        <p:nvSpPr>
          <p:cNvPr id="4" name="TextBox 3">
            <a:extLst>
              <a:ext uri="{FF2B5EF4-FFF2-40B4-BE49-F238E27FC236}">
                <a16:creationId xmlns:a16="http://schemas.microsoft.com/office/drawing/2014/main" id="{FBBCE79F-3B83-A28D-6B50-125933D7C07A}"/>
              </a:ext>
            </a:extLst>
          </p:cNvPr>
          <p:cNvSpPr txBox="1"/>
          <p:nvPr/>
        </p:nvSpPr>
        <p:spPr>
          <a:xfrm>
            <a:off x="674700" y="1309999"/>
            <a:ext cx="6096000" cy="369332"/>
          </a:xfrm>
          <a:prstGeom prst="rect">
            <a:avLst/>
          </a:prstGeom>
          <a:noFill/>
        </p:spPr>
        <p:txBody>
          <a:bodyPr wrap="square">
            <a:spAutoFit/>
          </a:bodyPr>
          <a:lstStyle/>
          <a:p>
            <a:r>
              <a:rPr lang="en-US" sz="1800" b="1" dirty="0">
                <a:solidFill>
                  <a:schemeClr val="accent1"/>
                </a:solidFill>
                <a:latin typeface="Quattrocento Sans"/>
                <a:ea typeface="Quattrocento Sans"/>
                <a:cs typeface="Quattrocento Sans"/>
                <a:sym typeface="Quattrocento Sans"/>
              </a:rPr>
              <a:t>Sales by Product Category. </a:t>
            </a:r>
            <a:endParaRPr lang="en-IN" sz="1800" dirty="0"/>
          </a:p>
        </p:txBody>
      </p:sp>
      <p:pic>
        <p:nvPicPr>
          <p:cNvPr id="3" name="Picture 2">
            <a:extLst>
              <a:ext uri="{FF2B5EF4-FFF2-40B4-BE49-F238E27FC236}">
                <a16:creationId xmlns:a16="http://schemas.microsoft.com/office/drawing/2014/main" id="{D7504D2A-4617-27BD-6645-AB399819CACE}"/>
              </a:ext>
            </a:extLst>
          </p:cNvPr>
          <p:cNvPicPr>
            <a:picLocks noChangeAspect="1"/>
          </p:cNvPicPr>
          <p:nvPr/>
        </p:nvPicPr>
        <p:blipFill>
          <a:blip r:embed="rId3"/>
          <a:stretch>
            <a:fillRect/>
          </a:stretch>
        </p:blipFill>
        <p:spPr>
          <a:xfrm>
            <a:off x="3547636" y="1489693"/>
            <a:ext cx="7712108" cy="4625741"/>
          </a:xfrm>
          <a:prstGeom prst="rect">
            <a:avLst/>
          </a:prstGeom>
        </p:spPr>
      </p:pic>
      <p:sp>
        <p:nvSpPr>
          <p:cNvPr id="6" name="TextBox 5">
            <a:extLst>
              <a:ext uri="{FF2B5EF4-FFF2-40B4-BE49-F238E27FC236}">
                <a16:creationId xmlns:a16="http://schemas.microsoft.com/office/drawing/2014/main" id="{15E2A6E8-043D-CC66-DFCC-0D053BED26F0}"/>
              </a:ext>
            </a:extLst>
          </p:cNvPr>
          <p:cNvSpPr txBox="1"/>
          <p:nvPr/>
        </p:nvSpPr>
        <p:spPr>
          <a:xfrm>
            <a:off x="355207" y="1727773"/>
            <a:ext cx="3192430" cy="1246495"/>
          </a:xfrm>
          <a:prstGeom prst="rect">
            <a:avLst/>
          </a:prstGeom>
          <a:noFill/>
        </p:spPr>
        <p:txBody>
          <a:bodyPr wrap="square">
            <a:spAutoFit/>
          </a:bodyPr>
          <a:lstStyle/>
          <a:p>
            <a:pPr marL="285750" indent="-285750">
              <a:buFont typeface="Arial" panose="020B0604020202020204" pitchFamily="34" charset="0"/>
              <a:buChar char="•"/>
            </a:pPr>
            <a:r>
              <a:rPr lang="en-IN" sz="1500" dirty="0"/>
              <a:t>Category with </a:t>
            </a:r>
            <a:r>
              <a:rPr lang="en-IN" sz="1500" b="1" dirty="0"/>
              <a:t>Highest </a:t>
            </a:r>
            <a:r>
              <a:rPr lang="en-IN" sz="1500" dirty="0"/>
              <a:t>Sales: Electronics - ₹166,267</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dirty="0"/>
              <a:t>Category with </a:t>
            </a:r>
            <a:r>
              <a:rPr lang="en-IN" sz="1500" b="1" dirty="0"/>
              <a:t>Lowest</a:t>
            </a:r>
            <a:r>
              <a:rPr lang="en-IN" sz="1500" dirty="0"/>
              <a:t> Sales: Furniture - ₹127,181</a:t>
            </a:r>
          </a:p>
        </p:txBody>
      </p:sp>
      <p:sp>
        <p:nvSpPr>
          <p:cNvPr id="5" name="TextBox 4">
            <a:extLst>
              <a:ext uri="{FF2B5EF4-FFF2-40B4-BE49-F238E27FC236}">
                <a16:creationId xmlns:a16="http://schemas.microsoft.com/office/drawing/2014/main" id="{475CAE9A-3B77-C96E-C51E-120479782DD8}"/>
              </a:ext>
            </a:extLst>
          </p:cNvPr>
          <p:cNvSpPr txBox="1"/>
          <p:nvPr/>
        </p:nvSpPr>
        <p:spPr>
          <a:xfrm>
            <a:off x="7374194" y="6207725"/>
            <a:ext cx="934064" cy="307777"/>
          </a:xfrm>
          <a:prstGeom prst="rect">
            <a:avLst/>
          </a:prstGeom>
          <a:noFill/>
        </p:spPr>
        <p:txBody>
          <a:bodyPr wrap="square">
            <a:spAutoFit/>
          </a:bodyPr>
          <a:lstStyle/>
          <a:p>
            <a:r>
              <a:rPr lang="en-IN" dirty="0"/>
              <a:t>Fig. (1)</a:t>
            </a:r>
          </a:p>
        </p:txBody>
      </p:sp>
    </p:spTree>
    <p:extLst>
      <p:ext uri="{BB962C8B-B14F-4D97-AF65-F5344CB8AC3E}">
        <p14:creationId xmlns:p14="http://schemas.microsoft.com/office/powerpoint/2010/main" val="27453162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1146</Words>
  <Application>Microsoft Office PowerPoint</Application>
  <PresentationFormat>Widescreen</PresentationFormat>
  <Paragraphs>162</Paragraphs>
  <Slides>27</Slides>
  <Notes>27</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Quattrocento Sans</vt:lpstr>
      <vt:lpstr>Verdana</vt:lpstr>
      <vt:lpstr>__Inter_d65c78</vt:lpstr>
      <vt:lpstr>Inter var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Total Sales: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swapnil gawali</dc:creator>
  <cp:lastModifiedBy>Deepak Jadhavar</cp:lastModifiedBy>
  <cp:revision>30</cp:revision>
  <dcterms:created xsi:type="dcterms:W3CDTF">2023-04-08T05:14:02Z</dcterms:created>
  <dcterms:modified xsi:type="dcterms:W3CDTF">2024-12-28T16:30:11Z</dcterms:modified>
</cp:coreProperties>
</file>