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357" r:id="rId3"/>
    <p:sldId id="358" r:id="rId4"/>
    <p:sldId id="359" r:id="rId5"/>
    <p:sldId id="339" r:id="rId6"/>
    <p:sldId id="260" r:id="rId7"/>
    <p:sldId id="259" r:id="rId8"/>
    <p:sldId id="353" r:id="rId9"/>
    <p:sldId id="356" r:id="rId10"/>
    <p:sldId id="351" r:id="rId11"/>
    <p:sldId id="3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80">
          <p15:clr>
            <a:srgbClr val="A4A3A4"/>
          </p15:clr>
        </p15:guide>
        <p15:guide id="5" orient="horz" pos="1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5" d="100"/>
          <a:sy n="65" d="100"/>
        </p:scale>
        <p:origin x="1284" y="78"/>
      </p:cViewPr>
      <p:guideLst>
        <p:guide orient="horz" pos="2158"/>
        <p:guide pos="3840"/>
        <p:guide orient="horz" pos="3249"/>
        <p:guide pos="7080"/>
        <p:guide orient="horz" pos="13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11-23T12:25: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94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67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405A9-D3C2-B7AD-2BC6-3590BC61E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8BBEB3-AAED-4334-860F-95F848FBF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293F45-3D5B-1C77-209A-A83B9D395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F9514-90F9-D472-9AE4-5B6CEB2BC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69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1</a:t>
            </a:fld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10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3753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median_value &lt;- median(data_long_clean$Avg_Fund_Allocation, na.rm = TRUE)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data_long_clean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mutate(group_combined = ifelse(Avg_Fund_Allocation &gt;= median_value, 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if we have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table(data_long_clean$group_combined)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Filter data to include only GroupA and GroupB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data_two_groups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filter(group_combined %in% c("GroupA",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that filtering worked correctly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table(data_two_groups$group_combined)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Perform the Wilcoxon test only if there are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if (length(unique(data_two_groups$group_combined)) == 2)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wilcoxon_result &lt;- wilcox.test(Avg_Fund_Allocation ~ group_combined, data = data_two_groups)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print(wilcoxon_result)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 else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print("Data does not contain exactly two groups.")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11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Test-Statistic value = 298116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p-value = 2.2e-16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Yes, the result is statistically significant because the p-value is less than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I will reject the null hypothesis because the p-value is much smaller than the commonly used significance level of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result suggests that there is a significant difference in the distribution of the Avg_Fund_Allocation between GroupA and GroupB(On median Avg fund allocation bases).This could imply that the two groups have different needs, priorities, or contexts that influence how funds are distributed.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88" y="1080637"/>
            <a:ext cx="10110240" cy="588024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DS080,Postpartum_Women_Participating.csv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Group Attendees: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6455" y="4698365"/>
            <a:ext cx="4353560" cy="7372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GB" sz="1400" dirty="0"/>
              <a:t>DataSet have 92 Rows.</a:t>
            </a:r>
          </a:p>
          <a:p>
            <a:r>
              <a:rPr lang="en-US" altLang="en-GB" sz="1400" dirty="0"/>
              <a:t>Dependent variable: Average fund Allocation</a:t>
            </a:r>
          </a:p>
          <a:p>
            <a:r>
              <a:rPr lang="en-US" altLang="en-GB" sz="1400" dirty="0"/>
              <a:t>Independent Variable: States name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339" y="2136646"/>
            <a:ext cx="48609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ym typeface="+mn-ea"/>
              </a:rPr>
              <a:t>"Is there a correlation between time (from October 2012 to September 2013) and the average fund allocation across states?"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"/>
            </p:blipFill>
            <p:spPr>
              <a:xfrm>
                <a:off x="11548041" y="2705494"/>
                <a:ext cx="360" cy="360"/>
              </a:xfrm>
              <a:prstGeom prst="rect"/>
            </p:spPr>
          </p:pic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200015" y="4074795"/>
            <a:ext cx="376555" cy="19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Screenshot from 2024-11-14 20-46-14"/>
          <p:cNvPicPr>
            <a:picLocks noChangeAspect="1"/>
          </p:cNvPicPr>
          <p:nvPr/>
        </p:nvPicPr>
        <p:blipFill>
          <a:blip r:embed="rId5"/>
          <a:srcRect l="21510" t="40579" r="2835" b="17838"/>
          <a:stretch>
            <a:fillRect/>
          </a:stretch>
        </p:blipFill>
        <p:spPr>
          <a:xfrm>
            <a:off x="5707380" y="1511300"/>
            <a:ext cx="6321425" cy="28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5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3</a:t>
            </a:fld>
            <a:endParaRPr lang="en-GB" dirty="0"/>
          </a:p>
        </p:txBody>
      </p:sp>
      <p:pic>
        <p:nvPicPr>
          <p:cNvPr id="2" name="Picture 1" descr="Screenshot from 2024-11-14 22-58-52"/>
          <p:cNvPicPr>
            <a:picLocks noChangeAspect="1"/>
          </p:cNvPicPr>
          <p:nvPr/>
        </p:nvPicPr>
        <p:blipFill>
          <a:blip r:embed="rId3"/>
          <a:srcRect l="39851" t="45136" r="297"/>
          <a:stretch>
            <a:fillRect/>
          </a:stretch>
        </p:blipFill>
        <p:spPr>
          <a:xfrm>
            <a:off x="498475" y="1290320"/>
            <a:ext cx="5467350" cy="3571240"/>
          </a:xfrm>
          <a:prstGeom prst="rect">
            <a:avLst/>
          </a:prstGeom>
        </p:spPr>
      </p:pic>
      <p:pic>
        <p:nvPicPr>
          <p:cNvPr id="5" name="Picture 4" descr="Screenshot from 2024-11-14 23-00-20"/>
          <p:cNvPicPr>
            <a:picLocks noChangeAspect="1"/>
          </p:cNvPicPr>
          <p:nvPr/>
        </p:nvPicPr>
        <p:blipFill>
          <a:blip r:embed="rId4"/>
          <a:srcRect l="40274" t="43036" r="556" b="882"/>
          <a:stretch>
            <a:fillRect/>
          </a:stretch>
        </p:blipFill>
        <p:spPr>
          <a:xfrm>
            <a:off x="6350000" y="1290320"/>
            <a:ext cx="5186680" cy="35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7862A-A984-D8A5-1BBC-F0B3E475B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97380-5D24-BDF7-A346-0D7A7C66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7834" y="349062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93747-75AF-C0EA-3068-FC324ADB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4</a:t>
            </a:fld>
            <a:endParaRPr lang="en-GB" dirty="0"/>
          </a:p>
        </p:txBody>
      </p:sp>
      <p:pic>
        <p:nvPicPr>
          <p:cNvPr id="2" name="Picture 1" descr="Screenshot from 2024-11-14 23-06-54">
            <a:extLst>
              <a:ext uri="{FF2B5EF4-FFF2-40B4-BE49-F238E27FC236}">
                <a16:creationId xmlns:a16="http://schemas.microsoft.com/office/drawing/2014/main" id="{CFE4F31A-C237-45DB-8F4A-B392269D27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465" t="42678"/>
          <a:stretch>
            <a:fillRect/>
          </a:stretch>
        </p:blipFill>
        <p:spPr>
          <a:xfrm>
            <a:off x="143510" y="852805"/>
            <a:ext cx="6840220" cy="4406265"/>
          </a:xfrm>
          <a:prstGeom prst="rect">
            <a:avLst/>
          </a:prstGeom>
        </p:spPr>
      </p:pic>
      <p:pic>
        <p:nvPicPr>
          <p:cNvPr id="5" name="Picture 4" descr="Screenshot from 2024-11-14 23-25-00">
            <a:extLst>
              <a:ext uri="{FF2B5EF4-FFF2-40B4-BE49-F238E27FC236}">
                <a16:creationId xmlns:a16="http://schemas.microsoft.com/office/drawing/2014/main" id="{D901F399-9D4C-CC65-E91C-C262416627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161" t="42075"/>
          <a:stretch>
            <a:fillRect/>
          </a:stretch>
        </p:blipFill>
        <p:spPr>
          <a:xfrm>
            <a:off x="7085330" y="852805"/>
            <a:ext cx="4974590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8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0999" y="382717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5</a:t>
            </a:fld>
            <a:endParaRPr lang="en-GB" dirty="0"/>
          </a:p>
        </p:txBody>
      </p:sp>
      <p:pic>
        <p:nvPicPr>
          <p:cNvPr id="2" name="Picture 1" descr="Screenshot from 2024-11-14 23-14-09"/>
          <p:cNvPicPr>
            <a:picLocks noChangeAspect="1"/>
          </p:cNvPicPr>
          <p:nvPr/>
        </p:nvPicPr>
        <p:blipFill>
          <a:blip r:embed="rId3"/>
          <a:srcRect l="24130" t="42678"/>
          <a:stretch>
            <a:fillRect/>
          </a:stretch>
        </p:blipFill>
        <p:spPr>
          <a:xfrm>
            <a:off x="1060450" y="1022350"/>
            <a:ext cx="10179050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6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202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or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Kendal’s Tau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 descr="Screenshot from 2024-11-14 23-00-20"/>
          <p:cNvPicPr>
            <a:picLocks noChangeAspect="1"/>
          </p:cNvPicPr>
          <p:nvPr/>
        </p:nvPicPr>
        <p:blipFill>
          <a:blip r:embed="rId3"/>
          <a:srcRect l="40192" t="42969" r="3258" b="3038"/>
          <a:stretch>
            <a:fillRect/>
          </a:stretch>
        </p:blipFill>
        <p:spPr>
          <a:xfrm>
            <a:off x="449580" y="2580640"/>
            <a:ext cx="5687695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7354080" y="203882"/>
            <a:ext cx="4705437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000" b="1" strike="noStrike" spc="-100" dirty="0">
                <a:solidFill>
                  <a:srgbClr val="FFFFFF"/>
                </a:solidFill>
                <a:latin typeface="Arial"/>
              </a:rPr>
              <a:t>Our RQ asks about Differences in means/ medians </a:t>
            </a:r>
            <a:endParaRPr lang="en-US" sz="3000" b="1" strike="noStrike" spc="-1" dirty="0">
              <a:latin typeface="Arial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7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 (shown in blue)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62756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276045" y="2918756"/>
            <a:ext cx="4475760" cy="2304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i="1" strike="noStrike" spc="-1" dirty="0">
                <a:solidFill>
                  <a:srgbClr val="203232"/>
                </a:solidFill>
                <a:latin typeface="Arial"/>
              </a:rPr>
              <a:t>does not follow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the shape of the underlying data, so we use the non-parametric test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Wilcoxon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also known as the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Mann Whitney U Test.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 descr="Screenshot from 2024-11-14 23-25-00"/>
          <p:cNvPicPr>
            <a:picLocks noChangeAspect="1"/>
          </p:cNvPicPr>
          <p:nvPr/>
        </p:nvPicPr>
        <p:blipFill>
          <a:blip r:embed="rId2"/>
          <a:srcRect l="32414" t="43025" r="3340" b="4334"/>
          <a:stretch>
            <a:fillRect/>
          </a:stretch>
        </p:blipFill>
        <p:spPr>
          <a:xfrm>
            <a:off x="501015" y="2682240"/>
            <a:ext cx="5220970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8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9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798</Words>
  <Application>Microsoft Office PowerPoint</Application>
  <PresentationFormat>Widescreen</PresentationFormat>
  <Paragraphs>107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Herts Theme</vt:lpstr>
      <vt:lpstr>Visualization and Analysis –  Tutorial Presentation for Feedback Date: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Track Computers</cp:lastModifiedBy>
  <cp:revision>162</cp:revision>
  <dcterms:created xsi:type="dcterms:W3CDTF">2024-11-14T19:43:57Z</dcterms:created>
  <dcterms:modified xsi:type="dcterms:W3CDTF">2024-11-16T16:45:25Z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