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9" r:id="rId2"/>
    <p:sldId id="329" r:id="rId3"/>
    <p:sldId id="358" r:id="rId4"/>
    <p:sldId id="357" r:id="rId5"/>
    <p:sldId id="353" r:id="rId6"/>
    <p:sldId id="3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249">
          <p15:clr>
            <a:srgbClr val="A4A3A4"/>
          </p15:clr>
        </p15:guide>
        <p15:guide id="4" pos="7080">
          <p15:clr>
            <a:srgbClr val="A4A3A4"/>
          </p15:clr>
        </p15:guide>
        <p15:guide id="5" orient="horz" pos="13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7CBE"/>
    <a:srgbClr val="85509A"/>
    <a:srgbClr val="714484"/>
    <a:srgbClr val="0073CF"/>
    <a:srgbClr val="203232"/>
    <a:srgbClr val="30454F"/>
    <a:srgbClr val="1295D8"/>
    <a:srgbClr val="004A5C"/>
    <a:srgbClr val="0093B6"/>
    <a:srgbClr val="00B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20" autoAdjust="0"/>
    <p:restoredTop sz="96327"/>
  </p:normalViewPr>
  <p:slideViewPr>
    <p:cSldViewPr snapToGrid="0" showGuides="1">
      <p:cViewPr varScale="1">
        <p:scale>
          <a:sx n="67" d="100"/>
          <a:sy n="67" d="100"/>
        </p:scale>
        <p:origin x="1206" y="72"/>
      </p:cViewPr>
      <p:guideLst>
        <p:guide orient="horz" pos="2158"/>
        <p:guide pos="3840"/>
        <p:guide orient="horz" pos="3249"/>
        <p:guide pos="7080"/>
        <p:guide orient="horz" pos="135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3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AAC3A-BD1F-4A00-9099-74B95789FE00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51D9-0FEB-436E-9280-D6033F60354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22-11-23T12:25: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9C8A-39F6-4045-9163-4042C4C26B1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0952-48CC-46D7-9FCD-59FAD40CC025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467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2152A03-473D-4693-94B3-2C4A26E4B7E1}" type="slidenum">
              <a:rPr lang="en-GB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563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8919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Hertfordshire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44000" y="2854800"/>
            <a:ext cx="6501600" cy="11536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/>
          <p:cNvSpPr>
            <a:spLocks noGrp="1"/>
          </p:cNvSpPr>
          <p:nvPr>
            <p:ph type="media" sz="quarter" idx="10"/>
          </p:nvPr>
        </p:nvSpPr>
        <p:spPr>
          <a:xfrm>
            <a:off x="140400" y="140400"/>
            <a:ext cx="11916000" cy="6580800"/>
          </a:xfrm>
          <a:solidFill>
            <a:schemeClr val="bg1"/>
          </a:solid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970139" y="4079342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77200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523669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146217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501570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8569236" y="1640942"/>
            <a:ext cx="2160587" cy="21605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954002" y="5511600"/>
            <a:ext cx="2242795" cy="397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6844" y="1964352"/>
            <a:ext cx="11828559" cy="105157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GB" sz="7385" spc="-3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8185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54000" y="1890000"/>
            <a:ext cx="10031156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4000" y="5511600"/>
            <a:ext cx="2242800" cy="3979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73668" y="2717444"/>
            <a:ext cx="4903200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2717444"/>
            <a:ext cx="4456800" cy="31752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2717600"/>
            <a:ext cx="10251722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/>
          <a:p>
            <a:r>
              <a:rPr lang="en-US" dirty="0"/>
              <a:t>Click to add title.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GB" dirty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title.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835952" y="2728800"/>
            <a:ext cx="2959200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GB" spc="-100" baseline="0" dirty="0"/>
            </a:lvl4pPr>
            <a:lvl5pPr>
              <a:defRPr spc="-10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54088" y="2728913"/>
            <a:ext cx="6400800" cy="41290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53999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9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8278804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5" hasCustomPrompt="1"/>
          </p:nvPr>
        </p:nvSpPr>
        <p:spPr>
          <a:xfrm>
            <a:off x="4613975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4000" y="189000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139" y="2717600"/>
            <a:ext cx="10279150" cy="31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b="1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0139" y="775255"/>
            <a:ext cx="7176911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1333" y="783355"/>
            <a:ext cx="1400528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2000" spc="-100" baseline="0">
          <a:solidFill>
            <a:srgbClr val="20323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None/>
        <a:defRPr sz="2400" b="1" kern="2000" spc="-100" baseline="0">
          <a:solidFill>
            <a:srgbClr val="20323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None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2pPr>
      <a:lvl3pPr marL="215900" indent="-21590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Char char="■"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80604020202020204" pitchFamily="34" charset="0"/>
        <a:buNone/>
        <a:defRPr sz="1800" kern="1200">
          <a:solidFill>
            <a:srgbClr val="20323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80604020202020204" pitchFamily="34" charset="0"/>
        <a:buNone/>
        <a:defRPr sz="1800" b="1" kern="1200">
          <a:solidFill>
            <a:srgbClr val="2032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Visualization and Analysis – </a:t>
            </a:r>
            <a:br>
              <a:rPr lang="en-US" dirty="0"/>
            </a:br>
            <a:r>
              <a:rPr lang="en-US" sz="4000" dirty="0"/>
              <a:t>Tutorial Presentation for Feedback</a:t>
            </a:r>
            <a:br>
              <a:rPr lang="en-US" sz="4000" dirty="0"/>
            </a:br>
            <a:r>
              <a:rPr lang="en-US" sz="2200" dirty="0"/>
              <a:t>Date: </a:t>
            </a:r>
            <a:br>
              <a:rPr lang="en-US" sz="80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Group Id:              </a:t>
            </a:r>
            <a:r>
              <a:rPr lang="en-US" altLang="en-US" sz="2000" dirty="0"/>
              <a:t>A113</a:t>
            </a:r>
            <a:r>
              <a:rPr lang="en-US" sz="2000" dirty="0"/>
              <a:t>                          Name of Student Presenting: </a:t>
            </a:r>
            <a:r>
              <a:rPr lang="en-US" altLang="en-US" sz="2000" dirty="0"/>
              <a:t>Deepak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5289" y="274320"/>
            <a:ext cx="10455567" cy="736245"/>
          </a:xfrm>
        </p:spPr>
        <p:txBody>
          <a:bodyPr/>
          <a:lstStyle/>
          <a:p>
            <a:r>
              <a:rPr lang="en-GB" dirty="0"/>
              <a:t>7COM1079-2024  Student Group No:    </a:t>
            </a:r>
            <a:r>
              <a:rPr lang="en-US" altLang="en-GB" dirty="0"/>
              <a:t>A113</a:t>
            </a:r>
            <a:r>
              <a:rPr lang="en-GB" dirty="0"/>
              <a:t>                Names of Student Attendees  (all group should attend to get feedback):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1</a:t>
            </a:fld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65288" y="1080637"/>
            <a:ext cx="10110240" cy="588024"/>
          </a:xfrm>
        </p:spPr>
        <p:txBody>
          <a:bodyPr/>
          <a:lstStyle/>
          <a:p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We are using the dataset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DS080,Postpartum_Women_Participating.csv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answer our Research Question</a:t>
            </a:r>
            <a:endParaRPr lang="en-US" sz="2400" baseline="30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65288" y="791022"/>
            <a:ext cx="9129687" cy="230832"/>
          </a:xfrm>
        </p:spPr>
        <p:txBody>
          <a:bodyPr/>
          <a:lstStyle/>
          <a:p>
            <a:r>
              <a:rPr lang="en-GB" dirty="0"/>
              <a:t>7COM1079-2024  Student Group No:       </a:t>
            </a:r>
            <a:r>
              <a:rPr lang="en-US" altLang="en-GB" dirty="0"/>
              <a:t>A113</a:t>
            </a:r>
            <a:r>
              <a:rPr lang="en-GB" dirty="0"/>
              <a:t>             Names of Student Group Attendees: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2</a:t>
            </a:fld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46455" y="4409440"/>
            <a:ext cx="8205470" cy="73723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en-GB" sz="1400" dirty="0"/>
              <a:t>DataSet have 92 Rows.</a:t>
            </a:r>
          </a:p>
          <a:p>
            <a:r>
              <a:rPr lang="en-US" altLang="en-GB" sz="1400" dirty="0"/>
              <a:t>Dependent variable: </a:t>
            </a:r>
            <a:r>
              <a:rPr lang="en-US" altLang="en-US" sz="1400" dirty="0"/>
              <a:t>Monthly </a:t>
            </a:r>
            <a:r>
              <a:rPr lang="en-US" altLang="en-GB" sz="1400" dirty="0"/>
              <a:t>Average fund Allocation</a:t>
            </a:r>
            <a:r>
              <a:rPr lang="en-US" altLang="en-US" sz="1400" dirty="0"/>
              <a:t>(Numerical)</a:t>
            </a:r>
            <a:endParaRPr lang="en-US" altLang="en-GB" sz="1400" dirty="0"/>
          </a:p>
          <a:p>
            <a:r>
              <a:rPr lang="en-US" altLang="en-GB" sz="1400" dirty="0"/>
              <a:t>Independent Variable: </a:t>
            </a:r>
            <a:r>
              <a:rPr lang="en-US" altLang="en-US" sz="1400" dirty="0"/>
              <a:t>Time(Interval)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6339" y="1932176"/>
            <a:ext cx="48609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GB" sz="2400" dirty="0">
                <a:sym typeface="+mn-ea"/>
              </a:rPr>
              <a:t>"Is there a correlation</a:t>
            </a:r>
            <a:r>
              <a:rPr sz="2400" dirty="0">
                <a:sym typeface="+mn-ea"/>
              </a:rPr>
              <a:t> in the </a:t>
            </a:r>
            <a:r>
              <a:rPr lang="en-US" sz="2400" dirty="0">
                <a:sym typeface="+mn-ea"/>
              </a:rPr>
              <a:t>monthly </a:t>
            </a:r>
            <a:r>
              <a:rPr sz="2400" dirty="0">
                <a:sym typeface="+mn-ea"/>
              </a:rPr>
              <a:t>average fund allocation to postpartum women over the period from October 2012 to September 2013 across all states?"</a:t>
            </a:r>
            <a:endParaRPr lang="en-GB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/>
              <p14:cNvContentPartPr/>
              <p14:nvPr/>
            </p14:nvContentPartPr>
            <p14:xfrm>
              <a:off x="11548041" y="2705494"/>
              <a:ext cx="360" cy="36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"/>
            </p:blipFill>
            <p:spPr>
              <a:xfrm>
                <a:off x="11548041" y="2705494"/>
                <a:ext cx="360" cy="360"/>
              </a:xfrm>
              <a:prstGeom prst="rect"/>
            </p:spPr>
          </p:pic>
        </mc:Fallback>
      </mc:AlternateContent>
      <p:cxnSp>
        <p:nvCxnSpPr>
          <p:cNvPr id="30" name="Straight Arrow Connector 29"/>
          <p:cNvCxnSpPr/>
          <p:nvPr/>
        </p:nvCxnSpPr>
        <p:spPr>
          <a:xfrm flipV="1">
            <a:off x="5200015" y="4074795"/>
            <a:ext cx="376555" cy="190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Picture 4" descr="Screenshot from 2024-11-14 20-46-14"/>
          <p:cNvPicPr>
            <a:picLocks noChangeAspect="1"/>
          </p:cNvPicPr>
          <p:nvPr/>
        </p:nvPicPr>
        <p:blipFill>
          <a:blip r:embed="rId5"/>
          <a:srcRect l="21510" t="40579" r="2835" b="17838"/>
          <a:stretch>
            <a:fillRect/>
          </a:stretch>
        </p:blipFill>
        <p:spPr>
          <a:xfrm>
            <a:off x="5707380" y="1511300"/>
            <a:ext cx="6321425" cy="28981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 7COM1079-2022  Student Group No:  </a:t>
            </a:r>
            <a:r>
              <a:rPr lang="en-US" altLang="en-GB" dirty="0"/>
              <a:t>A113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3</a:t>
            </a:fld>
            <a:endParaRPr lang="en-GB" dirty="0"/>
          </a:p>
        </p:txBody>
      </p:sp>
      <p:pic>
        <p:nvPicPr>
          <p:cNvPr id="6" name="Picture 5" descr="Screenshot from 2024-11-19 16-06-39"/>
          <p:cNvPicPr>
            <a:picLocks noChangeAspect="1"/>
          </p:cNvPicPr>
          <p:nvPr/>
        </p:nvPicPr>
        <p:blipFill>
          <a:blip r:embed="rId3"/>
          <a:srcRect l="35627" t="42377"/>
          <a:stretch>
            <a:fillRect/>
          </a:stretch>
        </p:blipFill>
        <p:spPr>
          <a:xfrm>
            <a:off x="449580" y="1447800"/>
            <a:ext cx="6007100" cy="3275965"/>
          </a:xfrm>
          <a:prstGeom prst="rect">
            <a:avLst/>
          </a:prstGeom>
        </p:spPr>
      </p:pic>
      <p:pic>
        <p:nvPicPr>
          <p:cNvPr id="7" name="Picture 6" descr="Screenshot from 2024-11-19 16-11-21"/>
          <p:cNvPicPr>
            <a:picLocks noChangeAspect="1"/>
          </p:cNvPicPr>
          <p:nvPr/>
        </p:nvPicPr>
        <p:blipFill>
          <a:blip r:embed="rId4"/>
          <a:srcRect l="34188" t="42232"/>
          <a:stretch>
            <a:fillRect/>
          </a:stretch>
        </p:blipFill>
        <p:spPr>
          <a:xfrm>
            <a:off x="6528435" y="1447800"/>
            <a:ext cx="4800600" cy="328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1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6" name="CustomShape 2"/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7" name="CustomShape 3"/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8" name="CustomShape 4"/>
          <p:cNvSpPr/>
          <p:nvPr/>
        </p:nvSpPr>
        <p:spPr>
          <a:xfrm flipH="1">
            <a:off x="0" y="0"/>
            <a:ext cx="12191760" cy="1573920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9" name="TextShape 5"/>
          <p:cNvSpPr txBox="1"/>
          <p:nvPr/>
        </p:nvSpPr>
        <p:spPr>
          <a:xfrm>
            <a:off x="290880" y="158400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br>
              <a:rPr lang="en-US" sz="2400" b="0" strike="noStrike" spc="-202">
                <a:solidFill>
                  <a:srgbClr val="FFFFFF"/>
                </a:solidFill>
                <a:latin typeface="Arial"/>
              </a:rPr>
            </a:br>
            <a:br>
              <a:rPr lang="en-US" sz="2400" b="0" strike="noStrike" spc="-202">
                <a:solidFill>
                  <a:srgbClr val="FFFFFF"/>
                </a:solidFill>
                <a:latin typeface="Arial"/>
              </a:rPr>
            </a:br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120" name="TextShape 6"/>
          <p:cNvSpPr txBox="1"/>
          <p:nvPr/>
        </p:nvSpPr>
        <p:spPr>
          <a:xfrm>
            <a:off x="8217720" y="343800"/>
            <a:ext cx="338616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ts val="288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200" b="0" strike="noStrike" spc="-100">
                <a:solidFill>
                  <a:srgbClr val="FFFFFF"/>
                </a:solidFill>
                <a:latin typeface="Arial"/>
              </a:rPr>
              <a:t>Our RQ asks about Correlation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1" name="TextShape 7"/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0"/>
              </a:spcAft>
            </a:pPr>
            <a:fld id="{3AD1EC97-2E3A-4B5A-93B5-9F892C3DC423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  <a:t>4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366120" y="197640"/>
            <a:ext cx="6988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FFFFFF"/>
                </a:solidFill>
                <a:latin typeface="Arial"/>
              </a:rPr>
              <a:t>Here is a </a:t>
            </a:r>
            <a:r>
              <a:rPr lang="en-GB" sz="2400" b="1" strike="noStrike" spc="-1">
                <a:solidFill>
                  <a:srgbClr val="FFFFFF"/>
                </a:solidFill>
                <a:latin typeface="Arial"/>
              </a:rPr>
              <a:t>Histogram </a:t>
            </a:r>
            <a:r>
              <a:rPr lang="en-GB" sz="2400" b="0" strike="noStrike" spc="-1">
                <a:solidFill>
                  <a:srgbClr val="FFFFFF"/>
                </a:solidFill>
                <a:latin typeface="Arial"/>
              </a:rPr>
              <a:t>showing the frequencies of our dependent variable to include the normal curve overlay</a:t>
            </a: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3" name="CustomShape 9"/>
          <p:cNvSpPr/>
          <p:nvPr/>
        </p:nvSpPr>
        <p:spPr>
          <a:xfrm>
            <a:off x="182880" y="1645920"/>
            <a:ext cx="11722680" cy="504684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For example: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24" name="CustomShape 10"/>
          <p:cNvSpPr/>
          <p:nvPr/>
        </p:nvSpPr>
        <p:spPr>
          <a:xfrm>
            <a:off x="6546030" y="2922715"/>
            <a:ext cx="5057640" cy="17506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The normal curve overlay </a:t>
            </a:r>
            <a:r>
              <a:rPr lang="en-GB" sz="1800" b="1" strike="noStrike" spc="-1">
                <a:solidFill>
                  <a:srgbClr val="203232"/>
                </a:solidFill>
                <a:latin typeface="Arial"/>
              </a:rPr>
              <a:t>does not follow </a:t>
            </a: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the shape of the underlying data, so for our analysis we  use the non-parametric test for correlation that does not assume normality: </a:t>
            </a:r>
            <a:r>
              <a:rPr lang="en-GB" sz="1800" b="0" strike="noStrike" spc="-1">
                <a:solidFill>
                  <a:srgbClr val="0073CF"/>
                </a:solidFill>
                <a:latin typeface="Arial"/>
              </a:rPr>
              <a:t>Spearman’s Rho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3" name="Picture 2" descr="Screenshot from 2024-11-19 16-11-21"/>
          <p:cNvPicPr>
            <a:picLocks noChangeAspect="1"/>
          </p:cNvPicPr>
          <p:nvPr/>
        </p:nvPicPr>
        <p:blipFill>
          <a:blip r:embed="rId3"/>
          <a:srcRect l="34440" t="42667"/>
          <a:stretch>
            <a:fillRect/>
          </a:stretch>
        </p:blipFill>
        <p:spPr>
          <a:xfrm>
            <a:off x="563245" y="2748280"/>
            <a:ext cx="5599430" cy="325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22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t>5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458" y="1671663"/>
            <a:ext cx="11066988" cy="23069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3600" dirty="0"/>
              <a:t>R-code :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3600" dirty="0"/>
              <a:t>spearman_result &lt;- cor.test(data_long$Month, data_long$Avg_Fund_Allocation, method = "spearman")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t>6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458" y="1671663"/>
            <a:ext cx="11066988" cy="25533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Test-Statistic value = 220069524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p-value = 0.6437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The value of p-value (0.6437) is greater than 0.05, the result is not significant means there is no statistically significant correlation between the Month and Avg_Fund_Allocation.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The p-value is greater than 0.05, we fail to reject the null hypothesis.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The result Suggest that there is no monotonic relationship between the Month variable (which represents time) and the Average Fund Allocation. </a:t>
            </a:r>
          </a:p>
        </p:txBody>
      </p:sp>
    </p:spTree>
    <p:extLst>
      <p:ext uri="{BB962C8B-B14F-4D97-AF65-F5344CB8AC3E}">
        <p14:creationId xmlns:p14="http://schemas.microsoft.com/office/powerpoint/2010/main" val="1049234662"/>
      </p:ext>
    </p:extLst>
  </p:cSld>
  <p:clrMapOvr>
    <a:masterClrMapping/>
  </p:clrMapOvr>
</p:sld>
</file>

<file path=ppt/theme/theme1.xml><?xml version="1.0" encoding="utf-8"?>
<a:theme xmlns:a="http://schemas.openxmlformats.org/drawingml/2006/main" name="Herts Theme">
  <a:themeElements>
    <a:clrScheme name="Custom 2">
      <a:dk1>
        <a:srgbClr val="203232"/>
      </a:dk1>
      <a:lt1>
        <a:srgbClr val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Office PowerPoint</Application>
  <PresentationFormat>Widescreen</PresentationFormat>
  <Paragraphs>51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Herts Theme</vt:lpstr>
      <vt:lpstr>Visualization and Analysis –  Tutorial Presentation for Feedback Date: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umair yousaf</cp:lastModifiedBy>
  <cp:revision>167</cp:revision>
  <dcterms:created xsi:type="dcterms:W3CDTF">2024-11-21T21:06:30Z</dcterms:created>
  <dcterms:modified xsi:type="dcterms:W3CDTF">2025-01-10T12:49:27Z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0x01010026DBA85F447B164191BB36C258697B67</vt:lpwstr>
  </property>
  <property fmtid="{D5CDD505-2E9C-101B-9397-08002B2CF9AE}" pid="3" name="KSOProductBuildVer">
    <vt:lpwstr>1033-10.1.0.6757</vt:lpwstr>
  </property>
</Properties>
</file>