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9" r:id="rId2"/>
    <p:sldId id="357" r:id="rId3"/>
    <p:sldId id="358" r:id="rId4"/>
    <p:sldId id="359" r:id="rId5"/>
    <p:sldId id="362" r:id="rId6"/>
    <p:sldId id="260" r:id="rId7"/>
    <p:sldId id="360" r:id="rId8"/>
    <p:sldId id="361" r:id="rId9"/>
    <p:sldId id="356" r:id="rId10"/>
    <p:sldId id="363" r:id="rId11"/>
    <p:sldId id="35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8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249">
          <p15:clr>
            <a:srgbClr val="A4A3A4"/>
          </p15:clr>
        </p15:guide>
        <p15:guide id="4" pos="7080">
          <p15:clr>
            <a:srgbClr val="A4A3A4"/>
          </p15:clr>
        </p15:guide>
        <p15:guide id="5" orient="horz" pos="135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A97CBE"/>
    <a:srgbClr val="85509A"/>
    <a:srgbClr val="714484"/>
    <a:srgbClr val="0073CF"/>
    <a:srgbClr val="203232"/>
    <a:srgbClr val="30454F"/>
    <a:srgbClr val="1295D8"/>
    <a:srgbClr val="004A5C"/>
    <a:srgbClr val="0093B6"/>
    <a:srgbClr val="00B9E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20" autoAdjust="0"/>
    <p:restoredTop sz="96327"/>
  </p:normalViewPr>
  <p:slideViewPr>
    <p:cSldViewPr snapToGrid="0" showGuides="1">
      <p:cViewPr varScale="1">
        <p:scale>
          <a:sx n="64" d="100"/>
          <a:sy n="64" d="100"/>
        </p:scale>
        <p:origin x="-1066" y="-72"/>
      </p:cViewPr>
      <p:guideLst>
        <p:guide orient="horz" pos="2158"/>
        <p:guide orient="horz" pos="3249"/>
        <p:guide orient="horz" pos="1353"/>
        <p:guide pos="3840"/>
        <p:guide pos="70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322" y="9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pPr/>
              <a:t>15/01/2025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pPr/>
              <a:t>15/01/2025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06677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A5405A9-D3C2-B7AD-2BC6-3590BC61E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0F8BBEB3-AAED-4334-860F-95F848FBF6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82293F45-3D5B-1C77-209A-A83B9D3958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BDF9514-90F9-D472-9AE4-5B6CEB2BC4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35695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2152A03-473D-4693-94B3-2C4A26E4B7E1}" type="slidenum">
              <a:rPr lang="en-GB" sz="1200" b="0" strike="noStrike" spc="-1">
                <a:latin typeface="Times New Roman"/>
              </a:rPr>
              <a:pPr algn="r">
                <a:lnSpc>
                  <a:spcPct val="100000"/>
                </a:lnSpc>
              </a:p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pPr algn="r">
                <a:lnSpc>
                  <a:spcPct val="100000"/>
                </a:lnSpc>
              </a:p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pPr algn="r">
                <a:lnSpc>
                  <a:spcPct val="100000"/>
                </a:lnSpc>
              </a:p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pPr algn="r">
                <a:lnSpc>
                  <a:spcPct val="100000"/>
                </a:lnSpc>
              </a:p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pPr algn="r">
                <a:lnSpc>
                  <a:spcPct val="100000"/>
                </a:lnSpc>
              </a:p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/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5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5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5900" indent="-21590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 and Analysis – </a:t>
            </a:r>
            <a:br>
              <a:rPr lang="en-US" dirty="0"/>
            </a:br>
            <a:r>
              <a:rPr lang="en-US" sz="4000" dirty="0"/>
              <a:t>Tutorial Presentation for Feedback</a:t>
            </a:r>
            <a:br>
              <a:rPr lang="en-US" sz="4000" dirty="0"/>
            </a:br>
            <a:r>
              <a:rPr lang="en-US" sz="2200" dirty="0"/>
              <a:t>Date: </a:t>
            </a:r>
            <a:r>
              <a:rPr lang="en-US" sz="8000" dirty="0"/>
              <a:t/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Group Id:              </a:t>
            </a:r>
            <a:r>
              <a:rPr lang="en-US" altLang="en-US" sz="2000" dirty="0"/>
              <a:t>A113</a:t>
            </a:r>
            <a:r>
              <a:rPr lang="en-US" sz="2000" dirty="0"/>
              <a:t>                          Name of Student Presenting: </a:t>
            </a:r>
            <a:r>
              <a:rPr lang="en-US" altLang="en-US" sz="2000" dirty="0"/>
              <a:t>Deepak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736245"/>
          </a:xfrm>
        </p:spPr>
        <p:txBody>
          <a:bodyPr/>
          <a:lstStyle/>
          <a:p>
            <a:r>
              <a:rPr lang="en-GB" dirty="0"/>
              <a:t>7COM1079-2024  Student Group No:    </a:t>
            </a:r>
            <a:r>
              <a:rPr lang="en-US" altLang="en-GB" dirty="0"/>
              <a:t>A113</a:t>
            </a:r>
            <a:r>
              <a:rPr lang="en-GB" dirty="0"/>
              <a:t>                Names of Student Attendees  (all group should attend to get feedback):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pPr algn="r">
                <a:lnSpc>
                  <a:spcPct val="100000"/>
                </a:lnSpc>
              </a:pPr>
              <a:t>10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37534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median_value &lt;- median(data_long_clean$Avg_Fund_Allocation, na.rm = TRUE)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data_long_clean &lt;- data_long_clean %&gt;%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mutate(group_combined = ifelse(Avg_Fund_Allocation &gt;= median_value, "GroupA", "GroupB"))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# check if we have two groups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table(data_long_clean$group_combined)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# Filter data to include only GroupA and GroupB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data_two_groups &lt;- data_long_clean %&gt;%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filter(group_combined %in% c("GroupA", "GroupB"))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# Check that filtering worked correctly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table(data_two_groups$group_combined)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# Perform the Wilcoxon test only if there are two groups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if (length(unique(data_two_groups$group_combined)) == 2) {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wilcoxon_result &lt;- wilcox.test(Avg_Fund_Allocation ~ group_combined, data = data_two_groups)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print(wilcoxon_result)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} else {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print("Data does not contain exactly two groups.")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pPr algn="r">
                <a:lnSpc>
                  <a:spcPct val="100000"/>
                </a:lnSpc>
              </a:pPr>
              <a:t>11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2861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Test-Statistic value = 298116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p-value = 2.2e-16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Yes, the result is statistically significant because the p-value is less than 0.05.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I will reject the null hypothesis because the p-value is much smaller than the commonly used significance level of 0.05.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The result suggests that there is a significant difference in the distribution of the Avg_Fund_Allocation between GroupA and GroupB(On median Avg fund allocation bases).This could imply that the two groups have different needs, priorities, or contexts that influence how funds are distributed.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 7COM1079-2022  Student Group No:  </a:t>
            </a:r>
            <a:r>
              <a:rPr lang="en-US" altLang="en-GB" dirty="0"/>
              <a:t>A113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2" name="Picture 1" descr="Screenshot from 2024-11-14 22-58-52"/>
          <p:cNvPicPr>
            <a:picLocks noChangeAspect="1"/>
          </p:cNvPicPr>
          <p:nvPr/>
        </p:nvPicPr>
        <p:blipFill>
          <a:blip r:embed="rId3" cstate="print"/>
          <a:srcRect l="39851" t="45136" r="297"/>
          <a:stretch>
            <a:fillRect/>
          </a:stretch>
        </p:blipFill>
        <p:spPr>
          <a:xfrm>
            <a:off x="498475" y="1290320"/>
            <a:ext cx="5467350" cy="3571240"/>
          </a:xfrm>
          <a:prstGeom prst="rect">
            <a:avLst/>
          </a:prstGeom>
        </p:spPr>
      </p:pic>
      <p:pic>
        <p:nvPicPr>
          <p:cNvPr id="5" name="Picture 4" descr="Screenshot from 2024-11-14 23-00-20"/>
          <p:cNvPicPr>
            <a:picLocks noChangeAspect="1"/>
          </p:cNvPicPr>
          <p:nvPr/>
        </p:nvPicPr>
        <p:blipFill>
          <a:blip r:embed="rId4" cstate="print"/>
          <a:srcRect l="40274" t="43036" r="556" b="882"/>
          <a:stretch>
            <a:fillRect/>
          </a:stretch>
        </p:blipFill>
        <p:spPr>
          <a:xfrm>
            <a:off x="6350000" y="1290320"/>
            <a:ext cx="5186680" cy="35706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6390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1A7862A-A984-D8A5-1BBC-F0B3E475B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8997380-5D24-BDF7-A346-0D7A7C66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7834" y="349062"/>
            <a:ext cx="7176911" cy="230832"/>
          </a:xfrm>
        </p:spPr>
        <p:txBody>
          <a:bodyPr/>
          <a:lstStyle/>
          <a:p>
            <a:r>
              <a:rPr lang="en-GB" dirty="0"/>
              <a:t>PRE 7COM1079-2022  Student Group No:  </a:t>
            </a:r>
            <a:r>
              <a:rPr lang="en-US" altLang="en-GB" dirty="0"/>
              <a:t>A113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B493747-75AF-C0EA-3068-FC324ADB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2" name="Picture 1" descr="Screenshot from 2024-11-14 23-06-54">
            <a:extLst>
              <a:ext uri="{FF2B5EF4-FFF2-40B4-BE49-F238E27FC236}">
                <a16:creationId xmlns="" xmlns:a16="http://schemas.microsoft.com/office/drawing/2014/main" id="{CFE4F31A-C237-45DB-8F4A-B392269D27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l="24465" t="42678"/>
          <a:stretch>
            <a:fillRect/>
          </a:stretch>
        </p:blipFill>
        <p:spPr>
          <a:xfrm>
            <a:off x="143510" y="852805"/>
            <a:ext cx="6840220" cy="4406265"/>
          </a:xfrm>
          <a:prstGeom prst="rect">
            <a:avLst/>
          </a:prstGeom>
        </p:spPr>
      </p:pic>
      <p:pic>
        <p:nvPicPr>
          <p:cNvPr id="5" name="Picture 4" descr="Screenshot from 2024-11-14 23-25-00">
            <a:extLst>
              <a:ext uri="{FF2B5EF4-FFF2-40B4-BE49-F238E27FC236}">
                <a16:creationId xmlns="" xmlns:a16="http://schemas.microsoft.com/office/drawing/2014/main" id="{D901F399-9D4C-CC65-E91C-C262416627A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 l="32161" t="42075"/>
          <a:stretch>
            <a:fillRect/>
          </a:stretch>
        </p:blipFill>
        <p:spPr>
          <a:xfrm>
            <a:off x="7085330" y="852805"/>
            <a:ext cx="4974590" cy="41941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9648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0999" y="382717"/>
            <a:ext cx="7176911" cy="230832"/>
          </a:xfrm>
        </p:spPr>
        <p:txBody>
          <a:bodyPr/>
          <a:lstStyle/>
          <a:p>
            <a:r>
              <a:rPr lang="en-GB" dirty="0"/>
              <a:t>PRE 7COM1079-2022  Student Group No:  </a:t>
            </a:r>
            <a:r>
              <a:rPr lang="en-US" altLang="en-GB" dirty="0"/>
              <a:t>A113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2" name="Picture 1" descr="Screenshot from 2024-11-14 23-14-09"/>
          <p:cNvPicPr>
            <a:picLocks noChangeAspect="1"/>
          </p:cNvPicPr>
          <p:nvPr/>
        </p:nvPicPr>
        <p:blipFill>
          <a:blip r:embed="rId3" cstate="print"/>
          <a:srcRect l="24130" t="42678"/>
          <a:stretch>
            <a:fillRect/>
          </a:stretch>
        </p:blipFill>
        <p:spPr>
          <a:xfrm>
            <a:off x="1060450" y="1022350"/>
            <a:ext cx="10179050" cy="43472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6" name="CustomShape 2"/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7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8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9" name="TextShape 5"/>
          <p:cNvSpPr txBox="1"/>
          <p:nvPr/>
        </p:nvSpPr>
        <p:spPr>
          <a:xfrm>
            <a:off x="290880" y="158400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/>
            </a: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20" name="TextShape 6"/>
          <p:cNvSpPr txBox="1"/>
          <p:nvPr/>
        </p:nvSpPr>
        <p:spPr>
          <a:xfrm>
            <a:off x="8217720" y="343800"/>
            <a:ext cx="338616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288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200" b="0" strike="noStrike" spc="-100">
                <a:solidFill>
                  <a:srgbClr val="FFFFFF"/>
                </a:solidFill>
                <a:latin typeface="Arial"/>
              </a:rPr>
              <a:t>Our RQ asks about Correlation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1" name="TextShape 7"/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0"/>
              </a:spcAft>
            </a:pPr>
            <a:fld id="{3AD1EC97-2E3A-4B5A-93B5-9F892C3DC423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pPr algn="r">
                <a:lnSpc>
                  <a:spcPct val="100000"/>
                </a:lnSpc>
                <a:spcAft>
                  <a:spcPts val="600"/>
                </a:spcAft>
              </a:pPr>
              <a:t>6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366120" y="197640"/>
            <a:ext cx="6988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Here is a </a:t>
            </a:r>
            <a:r>
              <a:rPr lang="en-GB" sz="2400" b="1" strike="noStrike" spc="-1">
                <a:solidFill>
                  <a:srgbClr val="FFFFFF"/>
                </a:solidFill>
                <a:latin typeface="Arial"/>
              </a:rPr>
              <a:t>Histogram </a:t>
            </a: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showing the frequencies of our dependent variable to include the normal curve overlay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>
            <a:off x="182880" y="1645920"/>
            <a:ext cx="11722680" cy="504684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For example: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6546030" y="2922715"/>
            <a:ext cx="5057640" cy="20275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The normal curve overlay </a:t>
            </a:r>
            <a:r>
              <a:rPr lang="en-GB" sz="1800" b="1" strike="noStrike" spc="-1">
                <a:solidFill>
                  <a:srgbClr val="203232"/>
                </a:solidFill>
                <a:latin typeface="Arial"/>
              </a:rPr>
              <a:t>does not follow 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the shape of the underlying data, so for our analysis we  use the non-parametric test for correlation that does not assume normality: </a:t>
            </a:r>
            <a:r>
              <a:rPr lang="en-GB" sz="1800" b="0" strike="noStrike" spc="-1">
                <a:solidFill>
                  <a:srgbClr val="0073CF"/>
                </a:solidFill>
                <a:latin typeface="Arial"/>
              </a:rPr>
              <a:t>Spearman’s Rho 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or </a:t>
            </a:r>
            <a:r>
              <a:rPr lang="en-GB" sz="1800" b="0" strike="noStrike" spc="-1">
                <a:solidFill>
                  <a:srgbClr val="0073CF"/>
                </a:solidFill>
                <a:latin typeface="Arial"/>
              </a:rPr>
              <a:t>Kendal’s Tau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" name="Picture 1" descr="Screenshot from 2024-11-14 23-00-20"/>
          <p:cNvPicPr>
            <a:picLocks noChangeAspect="1"/>
          </p:cNvPicPr>
          <p:nvPr/>
        </p:nvPicPr>
        <p:blipFill>
          <a:blip r:embed="rId3" cstate="print"/>
          <a:srcRect l="40192" t="42969" r="3258" b="3038"/>
          <a:stretch>
            <a:fillRect/>
          </a:stretch>
        </p:blipFill>
        <p:spPr>
          <a:xfrm>
            <a:off x="449580" y="2580640"/>
            <a:ext cx="5687695" cy="30695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5" name="CustomShape 2"/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6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7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8" name="TextShape 5"/>
          <p:cNvSpPr txBox="1"/>
          <p:nvPr/>
        </p:nvSpPr>
        <p:spPr>
          <a:xfrm>
            <a:off x="290880" y="158400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/>
            </a: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09" name="TextShape 6"/>
          <p:cNvSpPr txBox="1"/>
          <p:nvPr/>
        </p:nvSpPr>
        <p:spPr>
          <a:xfrm>
            <a:off x="7354080" y="203882"/>
            <a:ext cx="4705437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288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000" b="1" strike="noStrike" spc="-100" dirty="0">
                <a:solidFill>
                  <a:srgbClr val="FFFFFF"/>
                </a:solidFill>
                <a:latin typeface="Arial"/>
              </a:rPr>
              <a:t>Our RQ asks about Differences in means/ medians </a:t>
            </a:r>
            <a:endParaRPr lang="en-US" sz="3000" b="1" strike="noStrike" spc="-1" dirty="0">
              <a:latin typeface="Arial"/>
            </a:endParaRPr>
          </a:p>
        </p:txBody>
      </p:sp>
      <p:sp>
        <p:nvSpPr>
          <p:cNvPr id="110" name="TextShape 7"/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0"/>
              </a:spcAft>
            </a:pPr>
            <a:fld id="{29CEFF96-2F62-4B45-8A43-FC60A0A96C7C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pPr algn="r">
                <a:lnSpc>
                  <a:spcPct val="100000"/>
                </a:lnSpc>
                <a:spcAft>
                  <a:spcPts val="600"/>
                </a:spcAft>
              </a:pPr>
              <a:t>7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11" name="CustomShape 8"/>
          <p:cNvSpPr/>
          <p:nvPr/>
        </p:nvSpPr>
        <p:spPr>
          <a:xfrm>
            <a:off x="366120" y="197640"/>
            <a:ext cx="6988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</a:rPr>
              <a:t>Here is a </a:t>
            </a:r>
            <a:r>
              <a:rPr lang="en-GB" sz="2400" b="1" strike="noStrike" spc="-1" dirty="0">
                <a:solidFill>
                  <a:srgbClr val="FFFFFF"/>
                </a:solidFill>
                <a:latin typeface="Arial"/>
              </a:rPr>
              <a:t>Histogram </a:t>
            </a:r>
            <a:r>
              <a:rPr lang="en-GB" sz="2400" b="0" strike="noStrike" spc="-1" dirty="0">
                <a:solidFill>
                  <a:srgbClr val="FFFFFF"/>
                </a:solidFill>
                <a:latin typeface="Arial"/>
              </a:rPr>
              <a:t>showing the frequencies of our dependent variable to include the normal curve overlay (shown in blue)</a:t>
            </a: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2" name="CustomShape 9"/>
          <p:cNvSpPr/>
          <p:nvPr/>
        </p:nvSpPr>
        <p:spPr>
          <a:xfrm>
            <a:off x="290880" y="1627560"/>
            <a:ext cx="10865160" cy="48862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For example: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13" name="CustomShape 10"/>
          <p:cNvSpPr/>
          <p:nvPr/>
        </p:nvSpPr>
        <p:spPr>
          <a:xfrm>
            <a:off x="6276045" y="2918756"/>
            <a:ext cx="4475760" cy="2304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The normal curve overlay </a:t>
            </a:r>
            <a:r>
              <a:rPr lang="en-GB" sz="1800" b="1" i="1" strike="noStrike" spc="-1" dirty="0">
                <a:solidFill>
                  <a:srgbClr val="203232"/>
                </a:solidFill>
                <a:latin typeface="Arial"/>
              </a:rPr>
              <a:t>does not follow</a:t>
            </a: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 the shape of the underlying data, so we use the non-parametric test that does not assume normality: </a:t>
            </a:r>
            <a:r>
              <a:rPr lang="en-GB" sz="1800" b="0" strike="noStrike" spc="-1" dirty="0">
                <a:solidFill>
                  <a:srgbClr val="0073CF"/>
                </a:solidFill>
                <a:latin typeface="Arial"/>
              </a:rPr>
              <a:t>Wilcoxon</a:t>
            </a: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 also known as the </a:t>
            </a:r>
            <a:r>
              <a:rPr lang="en-GB" sz="1800" b="0" strike="noStrike" spc="-1" dirty="0">
                <a:solidFill>
                  <a:srgbClr val="0073CF"/>
                </a:solidFill>
                <a:latin typeface="Arial"/>
              </a:rPr>
              <a:t>Mann Whitney U Test.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2" name="Picture 1" descr="Screenshot from 2024-11-14 23-25-00"/>
          <p:cNvPicPr>
            <a:picLocks noChangeAspect="1"/>
          </p:cNvPicPr>
          <p:nvPr/>
        </p:nvPicPr>
        <p:blipFill>
          <a:blip r:embed="rId2" cstate="print"/>
          <a:srcRect l="32414" t="43025" r="3340" b="4334"/>
          <a:stretch>
            <a:fillRect/>
          </a:stretch>
        </p:blipFill>
        <p:spPr>
          <a:xfrm>
            <a:off x="501015" y="2682240"/>
            <a:ext cx="5220970" cy="29927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pPr algn="r">
                <a:lnSpc>
                  <a:spcPct val="100000"/>
                </a:lnSpc>
              </a:pPr>
              <a:t>8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23069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3600" dirty="0"/>
              <a:t>R-code :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3600" dirty="0"/>
              <a:t>spearman_result &lt;- cor.test(data_long$Month, data_long$Avg_Fund_Allocation, method = "spearman")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pPr algn="r">
                <a:lnSpc>
                  <a:spcPct val="100000"/>
                </a:lnSpc>
              </a:pPr>
              <a:t>9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25533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Test-Statistic value = 220069524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p-value = 0.6437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The value of p-value (0.6437) is greater than 0.05, the result is not significant means there is no statistically significant correlation between the Month and Avg_Fund_Allocation.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The p-value is greater than 0.05, we fail to reject the null hypothesis.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The result Suggest that there is no monotonic relationship between the Month variable (which represents time) and the Average Fund Allocation.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584</Words>
  <Application>Microsoft Office PowerPoint</Application>
  <PresentationFormat>Custom</PresentationFormat>
  <Paragraphs>98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Herts Theme</vt:lpstr>
      <vt:lpstr>Visualization and Analysis –  Tutorial Presentation for Feedback Date: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NCS</cp:lastModifiedBy>
  <cp:revision>166</cp:revision>
  <dcterms:created xsi:type="dcterms:W3CDTF">2024-11-14T19:43:57Z</dcterms:created>
  <dcterms:modified xsi:type="dcterms:W3CDTF">2025-01-15T01:58:27Z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0x01010026DBA85F447B164191BB36C258697B67</vt:lpwstr>
  </property>
  <property fmtid="{D5CDD505-2E9C-101B-9397-08002B2CF9AE}" pid="3" name="KSOProductBuildVer">
    <vt:lpwstr>1033-10.1.0.6757</vt:lpwstr>
  </property>
</Properties>
</file>