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289" r:id="rId3"/>
    <p:sldId id="329" r:id="rId4"/>
    <p:sldId id="336" r:id="rId6"/>
    <p:sldId id="340" r:id="rId7"/>
    <p:sldId id="339" r:id="rId8"/>
    <p:sldId id="260" r:id="rId9"/>
    <p:sldId id="259" r:id="rId10"/>
    <p:sldId id="353" r:id="rId11"/>
    <p:sldId id="356" r:id="rId12"/>
    <p:sldId id="351" r:id="rId13"/>
    <p:sldId id="35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 autoAdjust="0"/>
    <p:restoredTop sz="96327"/>
  </p:normalViewPr>
  <p:slideViewPr>
    <p:cSldViewPr snapToGrid="0" showGuides="1">
      <p:cViewPr varScale="1">
        <p:scale>
          <a:sx n="46" d="100"/>
          <a:sy n="46" d="100"/>
        </p:scale>
        <p:origin x="1203" y="38"/>
      </p:cViewPr>
      <p:guideLst>
        <p:guide orient="horz" pos="2158"/>
        <p:guide pos="3840"/>
        <p:guide orient="horz" pos="3249"/>
        <p:guide pos="7080"/>
        <p:guide orient="horz" pos="135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11-23T12:25: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/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5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5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5900" indent="-21590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and Analysis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Id:              </a:t>
            </a:r>
            <a:r>
              <a:rPr lang="en-US" altLang="en-US" sz="2000" dirty="0"/>
              <a:t>A113</a:t>
            </a:r>
            <a:r>
              <a:rPr lang="en-US" sz="2000" dirty="0"/>
              <a:t>                          Name of Student Presenting: </a:t>
            </a:r>
            <a:r>
              <a:rPr lang="en-US" altLang="en-US" sz="2000" dirty="0"/>
              <a:t>Deepak</a:t>
            </a:r>
            <a:endParaRPr lang="en-US" alt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</a:t>
            </a:r>
            <a:r>
              <a:rPr lang="en-US" altLang="en-GB" dirty="0"/>
              <a:t>A113</a:t>
            </a:r>
            <a:r>
              <a:rPr lang="en-GB" dirty="0"/>
              <a:t>                Names of Student Attendees  (all group should attend to get feedback):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3753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median_value &lt;- median(data_long_clean$Avg_Fund_Allocation, na.rm = TRUE)</a:t>
            </a:r>
            <a:endParaRPr lang="en-US" altLang="en-GB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data_long_clean &lt;- data_long_clean %&gt;%</a:t>
            </a:r>
            <a:endParaRPr lang="en-US" altLang="en-GB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mutate(group_combined = ifelse(Avg_Fund_Allocation &gt;= median_value, "GroupA", "GroupB"))</a:t>
            </a:r>
            <a:endParaRPr lang="en-US" altLang="en-GB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check if we have two groups</a:t>
            </a:r>
            <a:endParaRPr lang="en-US" altLang="en-GB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table(data_long_clean$group_combined)</a:t>
            </a:r>
            <a:endParaRPr lang="en-US" altLang="en-GB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Filter data to include only GroupA and GroupB</a:t>
            </a:r>
            <a:endParaRPr lang="en-US" altLang="en-GB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data_two_groups &lt;- data_long_clean %&gt;%</a:t>
            </a:r>
            <a:endParaRPr lang="en-US" altLang="en-GB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filter(group_combined %in% c("GroupA", "GroupB"))</a:t>
            </a:r>
            <a:endParaRPr lang="en-US" altLang="en-GB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Check that filtering worked correctly</a:t>
            </a:r>
            <a:endParaRPr lang="en-US" altLang="en-GB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table(data_two_groups$group_combined)</a:t>
            </a:r>
            <a:endParaRPr lang="en-US" altLang="en-GB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Perform the Wilcoxon test only if there are two groups</a:t>
            </a:r>
            <a:endParaRPr lang="en-US" altLang="en-GB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if (length(unique(data_two_groups$group_combined)) == 2) {</a:t>
            </a:r>
            <a:endParaRPr lang="en-US" altLang="en-GB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wilcoxon_result &lt;- wilcox.test(Avg_Fund_Allocation ~ group_combined, data = data_two_groups)</a:t>
            </a:r>
            <a:endParaRPr lang="en-US" altLang="en-GB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print(wilcoxon_result)</a:t>
            </a:r>
            <a:endParaRPr lang="en-US" altLang="en-GB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} else {</a:t>
            </a:r>
            <a:endParaRPr lang="en-US" altLang="en-GB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print("Data does not contain exactly two groups.")</a:t>
            </a:r>
            <a:endParaRPr lang="en-US" altLang="en-GB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}</a:t>
            </a:r>
            <a:endParaRPr lang="en-US" altLang="en-GB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Test-Statistic value = 298116</a:t>
            </a:r>
            <a:endParaRPr lang="en-US" altLang="en-US" sz="20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p-value = 2.2e-16</a:t>
            </a:r>
            <a:endParaRPr lang="en-US" altLang="en-US" sz="20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Yes, the result is statistically significant because the p-value is less than 0.05.</a:t>
            </a:r>
            <a:endParaRPr lang="en-US" altLang="en-US" sz="20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I will reject the null hypothesis because the p-value is much smaller than the commonly used significance level of 0.05.</a:t>
            </a:r>
            <a:endParaRPr lang="en-US" altLang="en-US" sz="20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The result suggests that there is a significant difference in the distribution of the Avg_Fund_Allocation between GroupA and GroupB(On median Avg fund allocation bases).This could imply that the two groups have different needs, priorities, or contexts that influence how funds are distributed.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5288" y="1080637"/>
            <a:ext cx="10110240" cy="588024"/>
          </a:xfrm>
        </p:spPr>
        <p:txBody>
          <a:bodyPr/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We are using the dataset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DS080,Postpartum_Women_Participating.csv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answer our Research Question</a:t>
            </a:r>
            <a:endParaRPr lang="en-US" sz="2400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GB" dirty="0"/>
              <a:t>7COM1079-2024  Student Group No:       </a:t>
            </a:r>
            <a:r>
              <a:rPr lang="en-US" altLang="en-GB" dirty="0"/>
              <a:t>A113</a:t>
            </a:r>
            <a:r>
              <a:rPr lang="en-GB" dirty="0"/>
              <a:t>             Names of Student Group Attendees: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6455" y="4698365"/>
            <a:ext cx="4353560" cy="73723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en-GB" sz="1400" dirty="0"/>
              <a:t>DataSet have 92 Rows.</a:t>
            </a:r>
            <a:endParaRPr lang="en-US" altLang="en-GB" sz="1400" dirty="0"/>
          </a:p>
          <a:p>
            <a:r>
              <a:rPr lang="en-US" altLang="en-GB" sz="1400" dirty="0"/>
              <a:t>Dependent variable: Average fund Allocation</a:t>
            </a:r>
            <a:endParaRPr lang="en-US" altLang="en-GB" sz="1400" dirty="0"/>
          </a:p>
          <a:p>
            <a:r>
              <a:rPr lang="en-US" altLang="en-GB" sz="1400" dirty="0"/>
              <a:t>Independent Variable: States name</a:t>
            </a:r>
            <a:endParaRPr lang="en-US" alt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46339" y="2136646"/>
            <a:ext cx="48609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GB" sz="2400" dirty="0">
                <a:sym typeface="+mn-ea"/>
              </a:rPr>
              <a:t>"Is there a correlation between time (from October 2012 to September 2013) and the average fund allocation across states?"</a:t>
            </a:r>
            <a:endParaRPr lang="en-GB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6" name="Ink 25"/>
              <p14:cNvContentPartPr/>
              <p14:nvPr/>
            </p14:nvContentPartPr>
            <p14:xfrm>
              <a:off x="11548041" y="2705494"/>
              <a:ext cx="360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2"/>
            </p:blipFill>
            <p:spPr>
              <a:xfrm>
                <a:off x="11548041" y="2705494"/>
                <a:ext cx="360" cy="360"/>
              </a:xfrm>
              <a:prstGeom prst="rect"/>
            </p:spPr>
          </p:pic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5200015" y="4074795"/>
            <a:ext cx="376555" cy="19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Screenshot from 2024-11-14 20-46-14"/>
          <p:cNvPicPr>
            <a:picLocks noChangeAspect="1"/>
          </p:cNvPicPr>
          <p:nvPr/>
        </p:nvPicPr>
        <p:blipFill>
          <a:blip r:embed="rId3"/>
          <a:srcRect l="21510" t="40579" r="2835" b="17838"/>
          <a:stretch>
            <a:fillRect/>
          </a:stretch>
        </p:blipFill>
        <p:spPr>
          <a:xfrm>
            <a:off x="5707380" y="1511300"/>
            <a:ext cx="6321425" cy="2898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  <a:endParaRPr lang="en-US" alt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 dirty="0"/>
          </a:p>
        </p:txBody>
      </p:sp>
      <p:pic>
        <p:nvPicPr>
          <p:cNvPr id="2" name="Picture 1" descr="Screenshot from 2024-11-14 22-58-52"/>
          <p:cNvPicPr>
            <a:picLocks noChangeAspect="1"/>
          </p:cNvPicPr>
          <p:nvPr/>
        </p:nvPicPr>
        <p:blipFill>
          <a:blip r:embed="rId1"/>
          <a:srcRect l="39851" t="45136" r="297"/>
          <a:stretch>
            <a:fillRect/>
          </a:stretch>
        </p:blipFill>
        <p:spPr>
          <a:xfrm>
            <a:off x="498475" y="1290320"/>
            <a:ext cx="5467350" cy="3571240"/>
          </a:xfrm>
          <a:prstGeom prst="rect">
            <a:avLst/>
          </a:prstGeom>
        </p:spPr>
      </p:pic>
      <p:pic>
        <p:nvPicPr>
          <p:cNvPr id="5" name="Picture 4" descr="Screenshot from 2024-11-14 23-00-20"/>
          <p:cNvPicPr>
            <a:picLocks noChangeAspect="1"/>
          </p:cNvPicPr>
          <p:nvPr/>
        </p:nvPicPr>
        <p:blipFill>
          <a:blip r:embed="rId2"/>
          <a:srcRect l="40274" t="43036" r="556" b="882"/>
          <a:stretch>
            <a:fillRect/>
          </a:stretch>
        </p:blipFill>
        <p:spPr>
          <a:xfrm>
            <a:off x="6350000" y="1290320"/>
            <a:ext cx="5186680" cy="35706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7834" y="349062"/>
            <a:ext cx="7176911" cy="230832"/>
          </a:xfrm>
        </p:spPr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  <a:endParaRPr lang="en-US" alt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 dirty="0"/>
          </a:p>
        </p:txBody>
      </p:sp>
      <p:pic>
        <p:nvPicPr>
          <p:cNvPr id="2" name="Picture 1" descr="Screenshot from 2024-11-14 23-06-54"/>
          <p:cNvPicPr>
            <a:picLocks noChangeAspect="1"/>
          </p:cNvPicPr>
          <p:nvPr/>
        </p:nvPicPr>
        <p:blipFill>
          <a:blip r:embed="rId1"/>
          <a:srcRect l="24465" t="42678"/>
          <a:stretch>
            <a:fillRect/>
          </a:stretch>
        </p:blipFill>
        <p:spPr>
          <a:xfrm>
            <a:off x="143510" y="852805"/>
            <a:ext cx="6840220" cy="4406265"/>
          </a:xfrm>
          <a:prstGeom prst="rect">
            <a:avLst/>
          </a:prstGeom>
        </p:spPr>
      </p:pic>
      <p:pic>
        <p:nvPicPr>
          <p:cNvPr id="5" name="Picture 4" descr="Screenshot from 2024-11-14 23-25-00"/>
          <p:cNvPicPr>
            <a:picLocks noChangeAspect="1"/>
          </p:cNvPicPr>
          <p:nvPr/>
        </p:nvPicPr>
        <p:blipFill>
          <a:blip r:embed="rId2"/>
          <a:srcRect l="32161" t="42075"/>
          <a:stretch>
            <a:fillRect/>
          </a:stretch>
        </p:blipFill>
        <p:spPr>
          <a:xfrm>
            <a:off x="7085330" y="852805"/>
            <a:ext cx="4974590" cy="4194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0999" y="382717"/>
            <a:ext cx="7176911" cy="230832"/>
          </a:xfrm>
        </p:spPr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  <a:endParaRPr lang="en-US" alt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 dirty="0"/>
          </a:p>
        </p:txBody>
      </p:sp>
      <p:pic>
        <p:nvPicPr>
          <p:cNvPr id="2" name="Picture 1" descr="Screenshot from 2024-11-14 23-14-09"/>
          <p:cNvPicPr>
            <a:picLocks noChangeAspect="1"/>
          </p:cNvPicPr>
          <p:nvPr/>
        </p:nvPicPr>
        <p:blipFill>
          <a:blip r:embed="rId1"/>
          <a:srcRect l="24130" t="42678"/>
          <a:stretch>
            <a:fillRect/>
          </a:stretch>
        </p:blipFill>
        <p:spPr>
          <a:xfrm>
            <a:off x="1060450" y="1022350"/>
            <a:ext cx="10179050" cy="4347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/>
              </a:rPr>
              <a:t>Our RQ asks about Correlation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3AD1EC97-2E3A-4B5A-93B5-9F892C3DC423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546030" y="2922715"/>
            <a:ext cx="5057640" cy="2027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strike="noStrike" spc="-1">
                <a:solidFill>
                  <a:srgbClr val="203232"/>
                </a:solidFill>
                <a:latin typeface="Arial"/>
              </a:rPr>
              <a:t>does not follow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shape of the underlying data, so for our analysis we  use the non-parametric test for correlation that does not assume normality: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Spearman’s Rho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or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Kendal’s Tau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1" descr="Screenshot from 2024-11-14 23-00-20"/>
          <p:cNvPicPr>
            <a:picLocks noChangeAspect="1"/>
          </p:cNvPicPr>
          <p:nvPr/>
        </p:nvPicPr>
        <p:blipFill>
          <a:blip r:embed="rId1"/>
          <a:srcRect l="40192" t="42969" r="3258" b="3038"/>
          <a:stretch>
            <a:fillRect/>
          </a:stretch>
        </p:blipFill>
        <p:spPr>
          <a:xfrm>
            <a:off x="449580" y="2580640"/>
            <a:ext cx="5687695" cy="30695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5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6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7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8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09" name="TextShape 6"/>
          <p:cNvSpPr txBox="1"/>
          <p:nvPr/>
        </p:nvSpPr>
        <p:spPr>
          <a:xfrm>
            <a:off x="7354080" y="203882"/>
            <a:ext cx="4705437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000" b="1" strike="noStrike" spc="-100" dirty="0">
                <a:solidFill>
                  <a:srgbClr val="FFFFFF"/>
                </a:solidFill>
                <a:latin typeface="Arial"/>
              </a:rPr>
              <a:t>Our RQ asks about Differences in means/ medians </a:t>
            </a:r>
            <a:endParaRPr lang="en-US" sz="3000" b="1" strike="noStrike" spc="-1" dirty="0">
              <a:latin typeface="Arial"/>
            </a:endParaRPr>
          </a:p>
        </p:txBody>
      </p:sp>
      <p:sp>
        <p:nvSpPr>
          <p:cNvPr id="110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 dirty="0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showing the frequencies of our dependent variable to include the normal curve overlay (shown in blue)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290880" y="1627560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3" name="CustomShape 10"/>
          <p:cNvSpPr/>
          <p:nvPr/>
        </p:nvSpPr>
        <p:spPr>
          <a:xfrm>
            <a:off x="6276045" y="2918756"/>
            <a:ext cx="4475760" cy="2304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i="1" strike="noStrike" spc="-1" dirty="0">
                <a:solidFill>
                  <a:srgbClr val="203232"/>
                </a:solidFill>
                <a:latin typeface="Arial"/>
              </a:rPr>
              <a:t>does not follow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 the shape of the underlying data, so we use the non-parametric test that does not assume normality: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Wilcoxon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 also known as the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Mann Whitney U Test.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2" name="Picture 1" descr="Screenshot from 2024-11-14 23-25-00"/>
          <p:cNvPicPr>
            <a:picLocks noChangeAspect="1"/>
          </p:cNvPicPr>
          <p:nvPr/>
        </p:nvPicPr>
        <p:blipFill>
          <a:blip r:embed="rId1"/>
          <a:srcRect l="32414" t="43025" r="3340" b="4334"/>
          <a:stretch>
            <a:fillRect/>
          </a:stretch>
        </p:blipFill>
        <p:spPr>
          <a:xfrm>
            <a:off x="501015" y="2682240"/>
            <a:ext cx="5220970" cy="2992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306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R-code :</a:t>
            </a:r>
            <a:endParaRPr lang="en-US" altLang="en-GB" sz="36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spearman_result &lt;- cor.test(data_long$Month, data_long$Avg_Fund_Allocation, method = "spearman")</a:t>
            </a:r>
            <a:endParaRPr lang="en-US" altLang="en-GB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5533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Test-Statistic value = 220069524</a:t>
            </a:r>
            <a:endParaRPr lang="en-US" altLang="en-US" sz="2000" dirty="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p-value = 0.6437</a:t>
            </a:r>
            <a:endParaRPr lang="en-US" altLang="en-US" sz="2000" dirty="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The value of p-value (0.6437) is greater than 0.05, the result is not significant means there is no statistically significant correlation between the Month and Avg_Fund_Allocation.</a:t>
            </a:r>
            <a:endParaRPr lang="en-US" altLang="en-US" sz="20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p-value is greater than 0.05, we fail to reject the null hypothesis.</a:t>
            </a:r>
            <a:endParaRPr lang="en-US" altLang="en-US" sz="2000" dirty="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result Suggest that there is no monotonic relationship between the Month variable (which represents time) and the Average Fund Allocation. </a:t>
            </a:r>
            <a:endParaRPr lang="en-US" altLang="en-US" sz="2000" dirty="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3833</Words>
  <Application>WPS Presentation</Application>
  <PresentationFormat>Widescreen</PresentationFormat>
  <Paragraphs>150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Arial</vt:lpstr>
      <vt:lpstr>Times New Roman</vt:lpstr>
      <vt:lpstr>DejaVu Sans</vt:lpstr>
      <vt:lpstr>微软雅黑</vt:lpstr>
      <vt:lpstr>Droid Sans Fallback</vt:lpstr>
      <vt:lpstr>Arial Unicode MS</vt:lpstr>
      <vt:lpstr>Standard Symbols PS</vt:lpstr>
      <vt:lpstr>Herts Theme</vt:lpstr>
      <vt:lpstr>Visualization and Analysis –  Tutorial Presentation for Feedback Date: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deepak</cp:lastModifiedBy>
  <cp:revision>159</cp:revision>
  <dcterms:created xsi:type="dcterms:W3CDTF">2024-11-14T19:43:57Z</dcterms:created>
  <dcterms:modified xsi:type="dcterms:W3CDTF">2024-11-14T19:43:57Z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  <property fmtid="{D5CDD505-2E9C-101B-9397-08002B2CF9AE}" pid="3" name="KSOProductBuildVer">
    <vt:lpwstr>1033-10.1.0.6757</vt:lpwstr>
  </property>
</Properties>
</file>