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656" autoAdjust="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" name="Google Shape;19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"/>
          <p:cNvSpPr/>
          <p:nvPr/>
        </p:nvSpPr>
        <p:spPr>
          <a:xfrm>
            <a:off x="446534" y="3085764"/>
            <a:ext cx="11298900" cy="33381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 txBox="1">
            <a:spLocks noGrp="1"/>
          </p:cNvSpPr>
          <p:nvPr>
            <p:ph type="ctrTitle"/>
          </p:nvPr>
        </p:nvSpPr>
        <p:spPr>
          <a:xfrm>
            <a:off x="581191" y="1020431"/>
            <a:ext cx="10993500" cy="14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>
                <a:solidFill>
                  <a:srgbClr val="3F3F3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"/>
          <p:cNvSpPr txBox="1">
            <a:spLocks noGrp="1"/>
          </p:cNvSpPr>
          <p:nvPr>
            <p:ph type="subTitle" idx="1"/>
          </p:nvPr>
        </p:nvSpPr>
        <p:spPr>
          <a:xfrm>
            <a:off x="581194" y="2495445"/>
            <a:ext cx="109935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</a:defRPr>
            </a:lvl1pPr>
            <a:lvl2pPr lvl="1" algn="ctr" rtl="0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37" name="Google Shape;37;p2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1"/>
          <p:cNvSpPr txBox="1">
            <a:spLocks noGrp="1"/>
          </p:cNvSpPr>
          <p:nvPr>
            <p:ph type="body" idx="1"/>
          </p:nvPr>
        </p:nvSpPr>
        <p:spPr>
          <a:xfrm rot="5400000">
            <a:off x="3809608" y="-1813102"/>
            <a:ext cx="4572900" cy="110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7914" algn="l" rtl="0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/>
            </a:lvl1pPr>
            <a:lvl2pPr marL="914400" lvl="1" indent="-310387" algn="l" rtl="0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2pPr>
            <a:lvl3pPr marL="1371600" lvl="2" indent="-304546" algn="l" rtl="0">
              <a:spcBef>
                <a:spcPts val="600"/>
              </a:spcBef>
              <a:spcAft>
                <a:spcPts val="0"/>
              </a:spcAft>
              <a:buSzPts val="1196"/>
              <a:buChar char="◼"/>
              <a:defRPr/>
            </a:lvl3pPr>
            <a:lvl4pPr marL="1828800" lvl="3" indent="-292861" algn="l" rtl="0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4pPr>
            <a:lvl5pPr marL="2286000" lvl="4" indent="-292861" algn="l" rtl="0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5pPr>
            <a:lvl6pPr marL="2743200" lvl="5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 rtl="0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/>
          <p:nvPr/>
        </p:nvSpPr>
        <p:spPr>
          <a:xfrm>
            <a:off x="8058151" y="599725"/>
            <a:ext cx="3687300" cy="58170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title"/>
          </p:nvPr>
        </p:nvSpPr>
        <p:spPr>
          <a:xfrm rot="5400000">
            <a:off x="7362700" y="1705100"/>
            <a:ext cx="4807200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anklin Gothic"/>
              <a:buNone/>
              <a:defRPr>
                <a:solidFill>
                  <a:srgbClr val="FFFFF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body" idx="1"/>
          </p:nvPr>
        </p:nvSpPr>
        <p:spPr>
          <a:xfrm rot="5400000">
            <a:off x="1952148" y="-313600"/>
            <a:ext cx="4807200" cy="71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 rtl="0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99" name="Google Shape;99;p12"/>
          <p:cNvSpPr/>
          <p:nvPr/>
        </p:nvSpPr>
        <p:spPr>
          <a:xfrm>
            <a:off x="446534" y="457200"/>
            <a:ext cx="3703200" cy="95100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2"/>
          <p:cNvSpPr/>
          <p:nvPr/>
        </p:nvSpPr>
        <p:spPr>
          <a:xfrm>
            <a:off x="8042147" y="453643"/>
            <a:ext cx="3703200" cy="987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2"/>
          <p:cNvSpPr/>
          <p:nvPr/>
        </p:nvSpPr>
        <p:spPr>
          <a:xfrm>
            <a:off x="4241830" y="457200"/>
            <a:ext cx="37032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2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2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 rtl="0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5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4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"/>
          <p:cNvSpPr/>
          <p:nvPr/>
        </p:nvSpPr>
        <p:spPr>
          <a:xfrm>
            <a:off x="447817" y="5141974"/>
            <a:ext cx="11290800" cy="12588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title"/>
          </p:nvPr>
        </p:nvSpPr>
        <p:spPr>
          <a:xfrm>
            <a:off x="581193" y="2393950"/>
            <a:ext cx="11029500" cy="21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 b="0" cap="none">
                <a:solidFill>
                  <a:srgbClr val="3F3F3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1"/>
          </p:nvPr>
        </p:nvSpPr>
        <p:spPr>
          <a:xfrm>
            <a:off x="581192" y="4541417"/>
            <a:ext cx="11029500" cy="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</a:defRPr>
            </a:lvl1pPr>
            <a:lvl2pPr marL="914400" lvl="1" indent="-228600" algn="l" rtl="0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500" cy="4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body" idx="1"/>
          </p:nvPr>
        </p:nvSpPr>
        <p:spPr>
          <a:xfrm>
            <a:off x="581193" y="1391479"/>
            <a:ext cx="5194800" cy="44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 rtl="0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body" idx="2"/>
          </p:nvPr>
        </p:nvSpPr>
        <p:spPr>
          <a:xfrm>
            <a:off x="6416039" y="1391479"/>
            <a:ext cx="5194800" cy="44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 rtl="0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60" name="Google Shape;60;p6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500" cy="9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1"/>
          </p:nvPr>
        </p:nvSpPr>
        <p:spPr>
          <a:xfrm>
            <a:off x="581191" y="2250891"/>
            <a:ext cx="51948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None/>
              <a:defRPr sz="2000" b="0">
                <a:solidFill>
                  <a:srgbClr val="3F3F3F"/>
                </a:solidFill>
              </a:defRPr>
            </a:lvl1pPr>
            <a:lvl2pPr marL="914400" lvl="1" indent="-228600" algn="l" rtl="0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 rtl="0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 rtl="0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 rtl="0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 rtl="0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 rtl="0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 rtl="0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2"/>
          </p:nvPr>
        </p:nvSpPr>
        <p:spPr>
          <a:xfrm>
            <a:off x="581194" y="2926052"/>
            <a:ext cx="5194800" cy="29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 rtl="0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body" idx="3"/>
          </p:nvPr>
        </p:nvSpPr>
        <p:spPr>
          <a:xfrm>
            <a:off x="6416039" y="2250892"/>
            <a:ext cx="5194800" cy="5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Noto Sans Symbols"/>
              <a:buNone/>
              <a:defRPr sz="2000" b="0">
                <a:solidFill>
                  <a:srgbClr val="3F3F3F"/>
                </a:solidFill>
              </a:defRPr>
            </a:lvl1pPr>
            <a:lvl2pPr marL="914400" lvl="1" indent="-228600" algn="l" rtl="0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 rtl="0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 rtl="0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 rtl="0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 rtl="0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 rtl="0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 rtl="0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body" idx="4"/>
          </p:nvPr>
        </p:nvSpPr>
        <p:spPr>
          <a:xfrm>
            <a:off x="6416037" y="2926052"/>
            <a:ext cx="5194800" cy="29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 rtl="0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8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73" name="Google Shape;73;p8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/>
          <p:nvPr/>
        </p:nvSpPr>
        <p:spPr>
          <a:xfrm>
            <a:off x="447817" y="601200"/>
            <a:ext cx="3682800" cy="58155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title"/>
          </p:nvPr>
        </p:nvSpPr>
        <p:spPr>
          <a:xfrm>
            <a:off x="767857" y="933450"/>
            <a:ext cx="3031800" cy="17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Franklin Gothic"/>
              <a:buNone/>
              <a:defRPr sz="2400" b="0">
                <a:solidFill>
                  <a:srgbClr val="FFFFF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body" idx="1"/>
          </p:nvPr>
        </p:nvSpPr>
        <p:spPr>
          <a:xfrm>
            <a:off x="4900928" y="1179829"/>
            <a:ext cx="6651000" cy="46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544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marL="914400" lvl="1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marL="1371600" lvl="2" indent="-322072" algn="l" rtl="0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marL="1828800" lvl="3" indent="-310388" algn="l" rtl="0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marL="2286000" lvl="4" indent="-310388" algn="l" rtl="0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marL="2743200" lvl="5" indent="-310388" algn="l" rtl="0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marL="3200400" lvl="6" indent="-310388" algn="l" rtl="0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marL="3657600" lvl="7" indent="-310388" algn="l" rtl="0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marL="4114800" lvl="8" indent="-310388" algn="l" rtl="0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body" idx="2"/>
          </p:nvPr>
        </p:nvSpPr>
        <p:spPr>
          <a:xfrm>
            <a:off x="767857" y="2836654"/>
            <a:ext cx="3031800" cy="30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</a:defRPr>
            </a:lvl1pPr>
            <a:lvl2pPr marL="914400" lvl="1" indent="-228600" algn="l" rtl="0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marL="1371600" lvl="2" indent="-228600" algn="l" rtl="0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 rtl="0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 rtl="0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 rtl="0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 rtl="0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 rtl="0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dt" idx="10"/>
          </p:nvPr>
        </p:nvSpPr>
        <p:spPr>
          <a:xfrm>
            <a:off x="7605951" y="6456916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ftr" idx="11"/>
          </p:nvPr>
        </p:nvSpPr>
        <p:spPr>
          <a:xfrm>
            <a:off x="581192" y="6452590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sldNum" idx="12"/>
          </p:nvPr>
        </p:nvSpPr>
        <p:spPr>
          <a:xfrm>
            <a:off x="10558300" y="6456916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 txBox="1">
            <a:spLocks noGrp="1"/>
          </p:cNvSpPr>
          <p:nvPr>
            <p:ph type="title"/>
          </p:nvPr>
        </p:nvSpPr>
        <p:spPr>
          <a:xfrm>
            <a:off x="581193" y="4693389"/>
            <a:ext cx="110295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Franklin Gothic"/>
              <a:buNone/>
              <a:defRPr sz="2400" b="0">
                <a:solidFill>
                  <a:srgbClr val="3F3F3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0"/>
          <p:cNvSpPr>
            <a:spLocks noGrp="1"/>
          </p:cNvSpPr>
          <p:nvPr>
            <p:ph type="pic" idx="2"/>
          </p:nvPr>
        </p:nvSpPr>
        <p:spPr>
          <a:xfrm>
            <a:off x="447817" y="641350"/>
            <a:ext cx="11290800" cy="3651300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10"/>
          <p:cNvSpPr txBox="1">
            <a:spLocks noGrp="1"/>
          </p:cNvSpPr>
          <p:nvPr>
            <p:ph type="body" idx="1"/>
          </p:nvPr>
        </p:nvSpPr>
        <p:spPr>
          <a:xfrm>
            <a:off x="581192" y="5260127"/>
            <a:ext cx="11029500" cy="9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/>
            </a:lvl1pPr>
            <a:lvl2pPr marL="914400" lvl="1" indent="-228600" algn="l" rtl="0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l" rtl="0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 rtl="0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 rtl="0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 rtl="0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 rtl="0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 rtl="0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86" name="Google Shape;86;p10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0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88" name="Google Shape;88;p10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"/>
          <p:cNvSpPr txBox="1">
            <a:spLocks noGrp="1"/>
          </p:cNvSpPr>
          <p:nvPr>
            <p:ph type="title"/>
          </p:nvPr>
        </p:nvSpPr>
        <p:spPr>
          <a:xfrm>
            <a:off x="581192" y="705124"/>
            <a:ext cx="11029500" cy="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  <a:defRPr sz="2800" b="0" i="0" u="none" strike="noStrike" cap="none">
                <a:solidFill>
                  <a:srgbClr val="3F3F3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1"/>
          <p:cNvSpPr txBox="1">
            <a:spLocks noGrp="1"/>
          </p:cNvSpPr>
          <p:nvPr>
            <p:ph type="body" idx="1"/>
          </p:nvPr>
        </p:nvSpPr>
        <p:spPr>
          <a:xfrm>
            <a:off x="581192" y="1415198"/>
            <a:ext cx="11029500" cy="45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27914" algn="l" rtl="0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0387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04546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29286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sz="11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29286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sz="11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298703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25" name="Google Shape;25;p1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26" name="Google Shape;26;p1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1"/>
          <p:cNvSpPr/>
          <p:nvPr/>
        </p:nvSpPr>
        <p:spPr>
          <a:xfrm>
            <a:off x="446534" y="457200"/>
            <a:ext cx="3703200" cy="951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1"/>
          <p:cNvSpPr/>
          <p:nvPr/>
        </p:nvSpPr>
        <p:spPr>
          <a:xfrm>
            <a:off x="8042147" y="453643"/>
            <a:ext cx="3703200" cy="98700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1"/>
          <p:cNvSpPr/>
          <p:nvPr/>
        </p:nvSpPr>
        <p:spPr>
          <a:xfrm>
            <a:off x="4241830" y="457200"/>
            <a:ext cx="37032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" name="Google Shape;30;p1" descr="Logo&#10;&#10;Description automatically generated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485003" y="6437910"/>
            <a:ext cx="1125804" cy="3651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 txBox="1">
            <a:spLocks noGrp="1"/>
          </p:cNvSpPr>
          <p:nvPr>
            <p:ph type="ctrTitle"/>
          </p:nvPr>
        </p:nvSpPr>
        <p:spPr>
          <a:xfrm>
            <a:off x="1044476" y="1821635"/>
            <a:ext cx="9144000" cy="9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br>
              <a:rPr lang="en-IN" dirty="0"/>
            </a:br>
            <a:r>
              <a:rPr lang="en-IN" dirty="0"/>
              <a:t>                                 </a:t>
            </a:r>
            <a:r>
              <a:rPr lang="en-IN" sz="5300" b="1" dirty="0">
                <a:highlight>
                  <a:srgbClr val="00FFFF"/>
                </a:highlight>
              </a:rPr>
              <a:t>Research Agent</a:t>
            </a:r>
            <a:endParaRPr sz="5300" b="1" dirty="0">
              <a:solidFill>
                <a:schemeClr val="accent1"/>
              </a:solidFill>
              <a:highlight>
                <a:srgbClr val="00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3"/>
          <p:cNvSpPr txBox="1"/>
          <p:nvPr/>
        </p:nvSpPr>
        <p:spPr>
          <a:xfrm>
            <a:off x="-267300" y="1132644"/>
            <a:ext cx="12726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1482AB"/>
                </a:solidFill>
              </a:rPr>
              <a:t>IBM PROJECT</a:t>
            </a:r>
            <a:endParaRPr sz="3200" b="1" i="0" u="none" strike="noStrike" cap="none" dirty="0">
              <a:solidFill>
                <a:srgbClr val="1482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3"/>
          <p:cNvSpPr txBox="1"/>
          <p:nvPr/>
        </p:nvSpPr>
        <p:spPr>
          <a:xfrm>
            <a:off x="952107" y="4270364"/>
            <a:ext cx="10746557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Presented By:</a:t>
            </a:r>
            <a:endParaRPr dirty="0"/>
          </a:p>
          <a:p>
            <a:pPr lvl="0"/>
            <a:r>
              <a:rPr lang="en-US" sz="2000" b="1" dirty="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Student name : </a:t>
            </a:r>
            <a:r>
              <a:rPr lang="en-US" sz="2000" b="1" dirty="0">
                <a:solidFill>
                  <a:srgbClr val="1482AB"/>
                </a:solidFill>
              </a:rPr>
              <a:t>Deepak Kumar</a:t>
            </a:r>
            <a:endParaRPr sz="2000" dirty="0"/>
          </a:p>
          <a:p>
            <a:pPr lvl="0"/>
            <a:r>
              <a:rPr lang="en-US" sz="2000" b="1" dirty="0">
                <a:solidFill>
                  <a:srgbClr val="1482AB"/>
                </a:solidFill>
              </a:rPr>
              <a:t>College Name &amp; Department: Delhi Technological University (Mechanical Engineering)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1482A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>
                <a:solidFill>
                  <a:schemeClr val="accent1"/>
                </a:solidFill>
              </a:rPr>
              <a:t>RESULTS</a:t>
            </a:r>
            <a:endParaRPr/>
          </a:p>
        </p:txBody>
      </p:sp>
      <p:pic>
        <p:nvPicPr>
          <p:cNvPr id="165" name="Google Shape;165;p22" descr="A screenshot of a computer&#10;&#10;AI-generated content may be incorrect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16513" y="618067"/>
            <a:ext cx="5861945" cy="55981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38252B1-A955-F6C3-DC10-0B8FA331B01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646" t="9358" r="1" b="6523"/>
          <a:stretch>
            <a:fillRect/>
          </a:stretch>
        </p:blipFill>
        <p:spPr>
          <a:xfrm>
            <a:off x="1936954" y="602446"/>
            <a:ext cx="10255045" cy="62162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>
                <a:solidFill>
                  <a:schemeClr val="accent1"/>
                </a:solidFill>
              </a:rPr>
              <a:t>RESULTS</a:t>
            </a:r>
            <a:endParaRPr/>
          </a:p>
        </p:txBody>
      </p:sp>
      <p:pic>
        <p:nvPicPr>
          <p:cNvPr id="171" name="Google Shape;171;p23" descr="A screenshot of a computer&#10;&#10;AI-generated content may be incorrect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14625" y="2531076"/>
            <a:ext cx="6762750" cy="350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3"/>
          <p:cNvSpPr txBox="1"/>
          <p:nvPr/>
        </p:nvSpPr>
        <p:spPr>
          <a:xfrm>
            <a:off x="2712275" y="1559382"/>
            <a:ext cx="3937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Deployed AI Agent</a:t>
            </a: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8343F2-65F3-CB83-C697-0D27EBCD24D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3159" t="43161" r="18508" b="17876"/>
          <a:stretch>
            <a:fillRect/>
          </a:stretch>
        </p:blipFill>
        <p:spPr>
          <a:xfrm>
            <a:off x="78658" y="2082582"/>
            <a:ext cx="12113342" cy="407326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>
                <a:solidFill>
                  <a:schemeClr val="accent1"/>
                </a:solidFill>
              </a:rPr>
              <a:t>CONCLUSION</a:t>
            </a:r>
            <a:endParaRPr/>
          </a:p>
        </p:txBody>
      </p:sp>
      <p:sp>
        <p:nvSpPr>
          <p:cNvPr id="178" name="Google Shape;178;p24"/>
          <p:cNvSpPr txBox="1">
            <a:spLocks noGrp="1"/>
          </p:cNvSpPr>
          <p:nvPr>
            <p:ph type="body" idx="1"/>
          </p:nvPr>
        </p:nvSpPr>
        <p:spPr>
          <a:xfrm>
            <a:off x="435419" y="1232556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lvl="0" indent="0">
              <a:spcBef>
                <a:spcPts val="0"/>
              </a:spcBef>
              <a:buSzPts val="2576"/>
              <a:buNone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Research Agent harnesses generative AI and cloud computing to automate and elevate the research process</a:t>
            </a:r>
          </a:p>
          <a:p>
            <a:pPr marL="0" lvl="0" indent="0">
              <a:spcBef>
                <a:spcPts val="0"/>
              </a:spcBef>
              <a:buSzPts val="2576"/>
              <a:buNone/>
            </a:pPr>
            <a:endParaRPr lang="en-US" sz="2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spcBef>
                <a:spcPts val="0"/>
              </a:spcBef>
              <a:buSzPts val="2576"/>
              <a:buNone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Enables users to focus on innovative thinking instead of repetitive tasks.</a:t>
            </a:r>
          </a:p>
          <a:p>
            <a:pPr marL="0" lvl="0" indent="0">
              <a:spcBef>
                <a:spcPts val="0"/>
              </a:spcBef>
              <a:buSzPts val="2576"/>
              <a:buNone/>
            </a:pPr>
            <a:endParaRPr lang="en-US" sz="2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spcBef>
                <a:spcPts val="0"/>
              </a:spcBef>
              <a:buSzPts val="2576"/>
              <a:buNone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Guarantees efficiency, reliability, and scalability in academic and industry research.</a:t>
            </a:r>
          </a:p>
          <a:p>
            <a:pPr marL="0" lvl="0" indent="0">
              <a:spcBef>
                <a:spcPts val="0"/>
              </a:spcBef>
              <a:buSzPts val="2576"/>
              <a:buNone/>
            </a:pPr>
            <a:endParaRPr lang="en-US" sz="2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spcBef>
                <a:spcPts val="0"/>
              </a:spcBef>
              <a:buSzPts val="2576"/>
              <a:buNone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Paves the way for new standards in information retrieval, synthesis, and presentation</a:t>
            </a:r>
            <a:endParaRPr sz="2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>
            <a:spLocks noGrp="1"/>
          </p:cNvSpPr>
          <p:nvPr>
            <p:ph type="body" idx="1"/>
          </p:nvPr>
        </p:nvSpPr>
        <p:spPr>
          <a:xfrm>
            <a:off x="535670" y="1567069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buSzPts val="2576"/>
              <a:buNone/>
            </a:pPr>
            <a:r>
              <a:rPr lang="en-IN" sz="2400" dirty="0"/>
              <a:t>Integration with additional databases (patents, grants, datasets) </a:t>
            </a:r>
          </a:p>
          <a:p>
            <a:pPr marL="0" lvl="0" indent="0">
              <a:spcBef>
                <a:spcPts val="0"/>
              </a:spcBef>
              <a:buSzPts val="2576"/>
              <a:buNone/>
            </a:pPr>
            <a:endParaRPr lang="en-IN" sz="2400" dirty="0"/>
          </a:p>
          <a:p>
            <a:pPr marL="0" lvl="0" indent="0">
              <a:spcBef>
                <a:spcPts val="0"/>
              </a:spcBef>
              <a:buSzPts val="2576"/>
              <a:buNone/>
            </a:pPr>
            <a:r>
              <a:rPr lang="en-IN" sz="2400" dirty="0"/>
              <a:t>Advanced semantic search with voice and image query support</a:t>
            </a:r>
          </a:p>
          <a:p>
            <a:pPr marL="0" lvl="0" indent="0">
              <a:spcBef>
                <a:spcPts val="0"/>
              </a:spcBef>
              <a:buSzPts val="2576"/>
              <a:buNone/>
            </a:pPr>
            <a:endParaRPr lang="en-IN" sz="2400" dirty="0"/>
          </a:p>
          <a:p>
            <a:pPr marL="0" lvl="0" indent="0">
              <a:spcBef>
                <a:spcPts val="0"/>
              </a:spcBef>
              <a:buSzPts val="2576"/>
              <a:buNone/>
            </a:pPr>
            <a:r>
              <a:rPr lang="en-IN" sz="2400" dirty="0"/>
              <a:t>Real-time plagiarism detection and originality assessment</a:t>
            </a:r>
          </a:p>
          <a:p>
            <a:pPr marL="0" lvl="0" indent="0">
              <a:spcBef>
                <a:spcPts val="0"/>
              </a:spcBef>
              <a:buSzPts val="2576"/>
              <a:buNone/>
            </a:pPr>
            <a:endParaRPr lang="en-IN" sz="2400" dirty="0"/>
          </a:p>
          <a:p>
            <a:pPr marL="0" lvl="0" indent="0">
              <a:spcBef>
                <a:spcPts val="0"/>
              </a:spcBef>
              <a:buSzPts val="2576"/>
              <a:buNone/>
            </a:pPr>
            <a:r>
              <a:rPr lang="en-IN" sz="2400" dirty="0"/>
              <a:t>Collaborative features for multi-user research projects</a:t>
            </a:r>
          </a:p>
          <a:p>
            <a:pPr marL="0" lvl="0" indent="0">
              <a:spcBef>
                <a:spcPts val="0"/>
              </a:spcBef>
              <a:buSzPts val="2576"/>
              <a:buNone/>
            </a:pPr>
            <a:endParaRPr lang="en-IN" sz="2400" dirty="0"/>
          </a:p>
          <a:p>
            <a:pPr marL="0" lvl="0" indent="0">
              <a:spcBef>
                <a:spcPts val="0"/>
              </a:spcBef>
              <a:buSzPts val="2576"/>
              <a:buNone/>
            </a:pPr>
            <a:r>
              <a:rPr lang="en-IN" sz="2400" dirty="0"/>
              <a:t>Domain-specific customization (e.g., medical, legal, technical)AI-driven hypothesis generation and experimental design</a:t>
            </a:r>
          </a:p>
          <a:p>
            <a:pPr marL="0" lvl="0" indent="0">
              <a:spcBef>
                <a:spcPts val="0"/>
              </a:spcBef>
              <a:buSzPts val="2576"/>
              <a:buNone/>
            </a:pPr>
            <a:endParaRPr lang="en-IN" sz="2400" dirty="0"/>
          </a:p>
          <a:p>
            <a:pPr marL="0" lvl="0" indent="0">
              <a:spcBef>
                <a:spcPts val="0"/>
              </a:spcBef>
              <a:buSzPts val="2576"/>
              <a:buNone/>
            </a:pPr>
            <a:r>
              <a:rPr lang="en-IN" sz="2400" dirty="0"/>
              <a:t>Multilingual research support for global accessibility</a:t>
            </a:r>
            <a:endParaRPr sz="2400" dirty="0"/>
          </a:p>
        </p:txBody>
      </p:sp>
      <p:sp>
        <p:nvSpPr>
          <p:cNvPr id="184" name="Google Shape;184;p25"/>
          <p:cNvSpPr txBox="1"/>
          <p:nvPr/>
        </p:nvSpPr>
        <p:spPr>
          <a:xfrm>
            <a:off x="535670" y="844659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825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4400" b="1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FUTURE SCOPE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>
                <a:solidFill>
                  <a:schemeClr val="accent1"/>
                </a:solidFill>
              </a:rPr>
              <a:t>IBM CERTIFICATIONS</a:t>
            </a:r>
            <a:endParaRPr/>
          </a:p>
        </p:txBody>
      </p:sp>
      <p:sp>
        <p:nvSpPr>
          <p:cNvPr id="190" name="Google Shape;190;p26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306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Char char="◼"/>
            </a:pPr>
            <a:r>
              <a:rPr lang="en-US"/>
              <a:t>Screenshot/ credly certificate( getting started with AI)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1C7B2D-6C16-42A1-A420-6958F94C9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14" y="1147715"/>
            <a:ext cx="9860437" cy="562544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/>
          <p:nvPr/>
        </p:nvSpPr>
        <p:spPr>
          <a:xfrm>
            <a:off x="416967" y="3031897"/>
            <a:ext cx="3758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Attach your  RAG LAB certificate here</a:t>
            </a:r>
            <a:endParaRPr sz="18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F40533-2264-F6D7-86A9-625A55772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65" y="641022"/>
            <a:ext cx="9901925" cy="620755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/>
          <p:nvPr/>
        </p:nvSpPr>
        <p:spPr>
          <a:xfrm>
            <a:off x="603779" y="2034687"/>
            <a:ext cx="8795859" cy="111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2000" dirty="0">
                <a:solidFill>
                  <a:schemeClr val="tx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sz="3200" dirty="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Git hub link :</a:t>
            </a:r>
          </a:p>
          <a:p>
            <a:pPr lvl="0"/>
            <a:endParaRPr lang="en-US" sz="2000" dirty="0">
              <a:solidFill>
                <a:schemeClr val="tx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lvl="0"/>
            <a:endParaRPr lang="en-US" sz="2000" dirty="0">
              <a:solidFill>
                <a:schemeClr val="tx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lvl="0"/>
            <a:endParaRPr lang="en-US" sz="2000" dirty="0">
              <a:solidFill>
                <a:schemeClr val="tx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lvl="0"/>
            <a:endParaRPr lang="en-US" sz="2000" dirty="0">
              <a:solidFill>
                <a:schemeClr val="tx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lvl="0"/>
            <a:r>
              <a:rPr lang="en-US" sz="2000" dirty="0">
                <a:solidFill>
                  <a:schemeClr val="tx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https://github.com/DeepakKumar682/Research_Agent</a:t>
            </a:r>
            <a:endParaRPr sz="2000" dirty="0">
              <a:solidFill>
                <a:schemeClr val="tx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>
            <a:spLocks noGrp="1"/>
          </p:cNvSpPr>
          <p:nvPr>
            <p:ph type="title"/>
          </p:nvPr>
        </p:nvSpPr>
        <p:spPr>
          <a:xfrm>
            <a:off x="1463041" y="2766218"/>
            <a:ext cx="92988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lang="en-US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>
            <a:spLocks noGrp="1"/>
          </p:cNvSpPr>
          <p:nvPr>
            <p:ph type="title"/>
          </p:nvPr>
        </p:nvSpPr>
        <p:spPr>
          <a:xfrm>
            <a:off x="849573" y="558468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lang="en-US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/>
          </a:p>
        </p:txBody>
      </p:sp>
      <p:sp>
        <p:nvSpPr>
          <p:cNvPr id="117" name="Google Shape;117;p14"/>
          <p:cNvSpPr txBox="1">
            <a:spLocks noGrp="1"/>
          </p:cNvSpPr>
          <p:nvPr>
            <p:ph type="body" idx="1"/>
          </p:nvPr>
        </p:nvSpPr>
        <p:spPr>
          <a:xfrm>
            <a:off x="849573" y="1461920"/>
            <a:ext cx="11019000" cy="52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 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Problem Statement </a:t>
            </a:r>
            <a:endParaRPr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Technology used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Wow factor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End users</a:t>
            </a:r>
            <a:endParaRPr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Result</a:t>
            </a:r>
            <a:endParaRPr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Git-hub Link</a:t>
            </a:r>
            <a:endParaRPr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Future scope</a:t>
            </a:r>
            <a:endParaRPr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IBM Certifications</a:t>
            </a:r>
            <a:endParaRPr/>
          </a:p>
          <a:p>
            <a:pPr marL="305435" lvl="0" indent="-18859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endParaRPr sz="2000" b="1">
              <a:latin typeface="Arial"/>
              <a:ea typeface="Arial"/>
              <a:cs typeface="Arial"/>
              <a:sym typeface="Arial"/>
            </a:endParaRPr>
          </a:p>
          <a:p>
            <a:pPr marL="305435" lvl="0" indent="-206121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4400"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1"/>
          </p:nvPr>
        </p:nvSpPr>
        <p:spPr>
          <a:xfrm>
            <a:off x="452403" y="857553"/>
            <a:ext cx="11029500" cy="5486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>
              <a:spcBef>
                <a:spcPts val="1118"/>
              </a:spcBef>
              <a:buSzPct val="92000"/>
              <a:buNone/>
            </a:pPr>
            <a:r>
              <a:rPr lang="en-US" sz="2800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 Research Agent AI system designed to assist with academic and scientific research tasks. It can autonomously search for literature, summarize papers, and organize references. </a:t>
            </a:r>
          </a:p>
          <a:p>
            <a:pPr marL="0" lvl="0" indent="0">
              <a:spcBef>
                <a:spcPts val="1118"/>
              </a:spcBef>
              <a:buSzPct val="92000"/>
              <a:buNone/>
            </a:pPr>
            <a:r>
              <a:rPr lang="en-US" sz="2800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Using natural language processing, it understands research questions and retrieves relevant information. The agent can generate reports, suggest hypotheses, and even draft sections of research papers. </a:t>
            </a:r>
          </a:p>
          <a:p>
            <a:pPr marL="0" lvl="0" indent="0">
              <a:spcBef>
                <a:spcPts val="1118"/>
              </a:spcBef>
              <a:buSzPct val="92000"/>
              <a:buNone/>
            </a:pPr>
            <a:r>
              <a:rPr lang="en-US" sz="2800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It saves time by automating repetitive tasks like citation management and data extraction. Research Agents enhance efficiency, accuracy, and innovation in both academic and industrial R&amp;D.</a:t>
            </a:r>
            <a:endParaRPr sz="2800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TECHNOLOGY  USED</a:t>
            </a:r>
            <a:endParaRPr sz="4400"/>
          </a:p>
        </p:txBody>
      </p:sp>
      <p:sp>
        <p:nvSpPr>
          <p:cNvPr id="129" name="Google Shape;129;p16"/>
          <p:cNvSpPr txBox="1">
            <a:spLocks noGrp="1"/>
          </p:cNvSpPr>
          <p:nvPr>
            <p:ph type="body" idx="1"/>
          </p:nvPr>
        </p:nvSpPr>
        <p:spPr>
          <a:xfrm>
            <a:off x="441671" y="-886120"/>
            <a:ext cx="11613600" cy="8135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buSzPts val="2576"/>
              <a:buNone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spcBef>
                <a:spcPts val="0"/>
              </a:spcBef>
              <a:buSzPts val="2576"/>
              <a:buNone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spcBef>
                <a:spcPts val="0"/>
              </a:spcBef>
              <a:buSzPts val="2576"/>
              <a:buNone/>
            </a:pPr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IBM Cloud Lite Services </a:t>
            </a:r>
          </a:p>
          <a:p>
            <a:pPr marL="0" lvl="0" indent="0">
              <a:spcBef>
                <a:spcPts val="0"/>
              </a:spcBef>
              <a:buSzPts val="2576"/>
              <a:buNone/>
            </a:pPr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IBM Granite (Large Language Model AI)</a:t>
            </a:r>
          </a:p>
          <a:p>
            <a:pPr marL="0" lvl="0" indent="0">
              <a:spcBef>
                <a:spcPts val="0"/>
              </a:spcBef>
              <a:buSzPts val="2576"/>
              <a:buNone/>
            </a:pPr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Natural Language Processing (NLP)</a:t>
            </a:r>
          </a:p>
          <a:p>
            <a:pPr marL="0" lvl="0" indent="0">
              <a:spcBef>
                <a:spcPts val="0"/>
              </a:spcBef>
              <a:buSzPts val="2576"/>
              <a:buNone/>
            </a:pPr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Extraction and Summarization APIs</a:t>
            </a:r>
          </a:p>
          <a:p>
            <a:pPr marL="0" lvl="0" indent="0">
              <a:spcBef>
                <a:spcPts val="0"/>
              </a:spcBef>
              <a:buSzPts val="2576"/>
              <a:buNone/>
            </a:pPr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Automated Citation Management Tools</a:t>
            </a:r>
          </a:p>
          <a:p>
            <a:pPr marL="0" lvl="0" indent="0">
              <a:spcBef>
                <a:spcPts val="0"/>
              </a:spcBef>
              <a:buSzPts val="2576"/>
              <a:buNone/>
            </a:pPr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Custom Workflow Integrations (e.g., document generation, referencing)</a:t>
            </a:r>
          </a:p>
          <a:p>
            <a:pPr marL="0" lvl="0" indent="0">
              <a:spcBef>
                <a:spcPts val="0"/>
              </a:spcBef>
              <a:buSzPts val="2576"/>
              <a:buNone/>
            </a:pPr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Secure Cloud-Based Storage for Document Handling</a:t>
            </a:r>
            <a:endParaRPr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>
                <a:solidFill>
                  <a:schemeClr val="accent1"/>
                </a:solidFill>
              </a:rPr>
              <a:t>IBM CLOUD SERVICES USED</a:t>
            </a:r>
            <a:endParaRPr/>
          </a:p>
        </p:txBody>
      </p:sp>
      <p:sp>
        <p:nvSpPr>
          <p:cNvPr id="135" name="Google Shape;135;p17"/>
          <p:cNvSpPr txBox="1">
            <a:spLocks noGrp="1"/>
          </p:cNvSpPr>
          <p:nvPr>
            <p:ph type="body" idx="1"/>
          </p:nvPr>
        </p:nvSpPr>
        <p:spPr>
          <a:xfrm>
            <a:off x="581192" y="1451808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>
              <a:spcBef>
                <a:spcPts val="0"/>
              </a:spcBef>
              <a:buSzPts val="1564"/>
              <a:buNone/>
            </a:pPr>
            <a:r>
              <a:rPr lang="en-IN" sz="2400" dirty="0"/>
              <a:t>IBM Cloud </a:t>
            </a:r>
            <a:r>
              <a:rPr lang="en-IN" sz="2400" dirty="0" err="1"/>
              <a:t>Watsonx</a:t>
            </a:r>
            <a:r>
              <a:rPr lang="en-IN" sz="2400" dirty="0"/>
              <a:t> AI Studio: A cloud platform for building, training, and deploying AI/machine learning models.</a:t>
            </a:r>
          </a:p>
          <a:p>
            <a:pPr marL="0" lvl="0" indent="0">
              <a:spcBef>
                <a:spcPts val="0"/>
              </a:spcBef>
              <a:buSzPts val="1564"/>
              <a:buNone/>
            </a:pPr>
            <a:r>
              <a:rPr lang="en-IN" sz="2400" dirty="0"/>
              <a:t> </a:t>
            </a:r>
          </a:p>
          <a:p>
            <a:pPr marL="0" lvl="0" indent="0">
              <a:spcBef>
                <a:spcPts val="0"/>
              </a:spcBef>
              <a:buSzPts val="1564"/>
              <a:buNone/>
            </a:pPr>
            <a:r>
              <a:rPr lang="en-IN" sz="2400" dirty="0"/>
              <a:t>IBM Cloud </a:t>
            </a:r>
            <a:r>
              <a:rPr lang="en-IN" sz="2400" dirty="0" err="1"/>
              <a:t>Watsonx</a:t>
            </a:r>
            <a:r>
              <a:rPr lang="en-IN" sz="2400" dirty="0"/>
              <a:t> AI Runtime: A managed service to run, serve, and monitor AI models in production environments.</a:t>
            </a:r>
          </a:p>
          <a:p>
            <a:pPr marL="0" lvl="0" indent="0">
              <a:spcBef>
                <a:spcPts val="0"/>
              </a:spcBef>
              <a:buSzPts val="1564"/>
              <a:buNone/>
            </a:pPr>
            <a:endParaRPr lang="en-IN" sz="2400" dirty="0"/>
          </a:p>
          <a:p>
            <a:pPr marL="0" lvl="0" indent="0">
              <a:spcBef>
                <a:spcPts val="0"/>
              </a:spcBef>
              <a:buSzPts val="1564"/>
              <a:buNone/>
            </a:pPr>
            <a:r>
              <a:rPr lang="en-IN" sz="2400" dirty="0"/>
              <a:t>IBM Cloud Agent Lab: A cloud workspace to design, test, and deploy AI-powered agents and automations.</a:t>
            </a:r>
          </a:p>
          <a:p>
            <a:pPr marL="0" lvl="0" indent="0">
              <a:spcBef>
                <a:spcPts val="0"/>
              </a:spcBef>
              <a:buSzPts val="1564"/>
              <a:buNone/>
            </a:pPr>
            <a:endParaRPr lang="en-IN" sz="2400" dirty="0"/>
          </a:p>
          <a:p>
            <a:pPr marL="0" lvl="0" indent="0">
              <a:spcBef>
                <a:spcPts val="0"/>
              </a:spcBef>
              <a:buSzPts val="1564"/>
              <a:buNone/>
            </a:pPr>
            <a:r>
              <a:rPr lang="en-IN" sz="2400" dirty="0"/>
              <a:t>IBM Granite Foundation Model: IBM’s robust family of large language models for generative AI and advanced NLP tasks.</a:t>
            </a:r>
            <a:endParaRPr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>
            <a:spLocks noGrp="1"/>
          </p:cNvSpPr>
          <p:nvPr>
            <p:ph type="title"/>
          </p:nvPr>
        </p:nvSpPr>
        <p:spPr>
          <a:xfrm>
            <a:off x="581191" y="771730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 sz="32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WOW FACTORS</a:t>
            </a:r>
            <a:endParaRPr sz="32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8"/>
          <p:cNvSpPr txBox="1">
            <a:spLocks noGrp="1"/>
          </p:cNvSpPr>
          <p:nvPr>
            <p:ph type="body" idx="1"/>
          </p:nvPr>
        </p:nvSpPr>
        <p:spPr>
          <a:xfrm>
            <a:off x="435418" y="1429539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marL="0" lvl="0" indent="0">
              <a:spcBef>
                <a:spcPts val="0"/>
              </a:spcBef>
              <a:buSzPct val="92000"/>
              <a:buNone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Fully autonomous research workflow from question input to report drafting</a:t>
            </a:r>
          </a:p>
          <a:p>
            <a:pPr marL="0" lvl="0" indent="0">
              <a:spcBef>
                <a:spcPts val="0"/>
              </a:spcBef>
              <a:buSzPct val="92000"/>
              <a:buNone/>
            </a:pPr>
            <a:endParaRPr lang="en-US" sz="2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spcBef>
                <a:spcPts val="0"/>
              </a:spcBef>
              <a:buSzPct val="92000"/>
              <a:buNone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Context-aware literature search and instant summarization</a:t>
            </a:r>
          </a:p>
          <a:p>
            <a:pPr marL="0" lvl="0" indent="0">
              <a:spcBef>
                <a:spcPts val="0"/>
              </a:spcBef>
              <a:buSzPct val="92000"/>
              <a:buNone/>
            </a:pPr>
            <a:endParaRPr lang="en-US" sz="2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spcBef>
                <a:spcPts val="0"/>
              </a:spcBef>
              <a:buSzPct val="92000"/>
              <a:buNone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Automatic organization of citations and references</a:t>
            </a:r>
          </a:p>
          <a:p>
            <a:pPr marL="0" lvl="0" indent="0">
              <a:spcBef>
                <a:spcPts val="0"/>
              </a:spcBef>
              <a:buSzPct val="92000"/>
              <a:buNone/>
            </a:pPr>
            <a:endParaRPr lang="en-US" sz="2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spcBef>
                <a:spcPts val="0"/>
              </a:spcBef>
              <a:buSzPct val="92000"/>
              <a:buNone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Drafting of research paper sections using AI, not just plain text summaries</a:t>
            </a:r>
          </a:p>
          <a:p>
            <a:pPr marL="0" lvl="0" indent="0">
              <a:spcBef>
                <a:spcPts val="0"/>
              </a:spcBef>
              <a:buSzPct val="92000"/>
              <a:buNone/>
            </a:pPr>
            <a:endParaRPr lang="en-US" sz="2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spcBef>
                <a:spcPts val="0"/>
              </a:spcBef>
              <a:buSzPct val="92000"/>
              <a:buNone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Time-saving: performs hours of research in minutes</a:t>
            </a:r>
          </a:p>
          <a:p>
            <a:pPr marL="0" lvl="0" indent="0">
              <a:spcBef>
                <a:spcPts val="0"/>
              </a:spcBef>
              <a:buSzPct val="92000"/>
              <a:buNone/>
            </a:pPr>
            <a:endParaRPr lang="en-US" sz="2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spcBef>
                <a:spcPts val="0"/>
              </a:spcBef>
              <a:buSzPct val="92000"/>
              <a:buNone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Adaptable to any research domain or academic field</a:t>
            </a:r>
            <a:endParaRPr sz="2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>
                <a:solidFill>
                  <a:schemeClr val="accent1"/>
                </a:solidFill>
              </a:rPr>
              <a:t>END USERS</a:t>
            </a:r>
            <a:endParaRPr/>
          </a:p>
        </p:txBody>
      </p:sp>
      <p:sp>
        <p:nvSpPr>
          <p:cNvPr id="147" name="Google Shape;147;p19"/>
          <p:cNvSpPr txBox="1">
            <a:spLocks noGrp="1"/>
          </p:cNvSpPr>
          <p:nvPr>
            <p:ph type="body" idx="1"/>
          </p:nvPr>
        </p:nvSpPr>
        <p:spPr>
          <a:xfrm>
            <a:off x="462816" y="1232556"/>
            <a:ext cx="11266252" cy="5261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lvl="0" indent="0">
              <a:spcBef>
                <a:spcPts val="0"/>
              </a:spcBef>
              <a:buSzPts val="2576"/>
              <a:buNone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Librarians and Information Analysts: Enhance document retrieval and organization</a:t>
            </a:r>
          </a:p>
          <a:p>
            <a:pPr marL="0" lvl="0" indent="0">
              <a:spcBef>
                <a:spcPts val="0"/>
              </a:spcBef>
              <a:buSzPts val="2576"/>
              <a:buNone/>
            </a:pPr>
            <a:endParaRPr lang="en-US" sz="2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spcBef>
                <a:spcPts val="0"/>
              </a:spcBef>
              <a:buSzPts val="2576"/>
              <a:buNone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Educators: Develops teaching materials and reference lists</a:t>
            </a:r>
          </a:p>
          <a:p>
            <a:pPr marL="0" lvl="0" indent="0">
              <a:spcBef>
                <a:spcPts val="0"/>
              </a:spcBef>
              <a:buSzPts val="2576"/>
              <a:buNone/>
            </a:pPr>
            <a:endParaRPr lang="en-US" sz="2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spcBef>
                <a:spcPts val="0"/>
              </a:spcBef>
              <a:buSzPts val="2576"/>
              <a:buNone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Academics &amp; Researchers: Streamlines literature reviews, reference management, and report drafting</a:t>
            </a:r>
          </a:p>
          <a:p>
            <a:pPr marL="0" lvl="0" indent="0">
              <a:spcBef>
                <a:spcPts val="0"/>
              </a:spcBef>
              <a:buSzPts val="2576"/>
              <a:buNone/>
            </a:pPr>
            <a:endParaRPr lang="en-US" sz="2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spcBef>
                <a:spcPts val="0"/>
              </a:spcBef>
              <a:buSzPts val="2576"/>
              <a:buNone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Students: Assists with assignments, thesis preparation, and topic exploration</a:t>
            </a:r>
          </a:p>
          <a:p>
            <a:pPr marL="0" lvl="0" indent="0">
              <a:spcBef>
                <a:spcPts val="0"/>
              </a:spcBef>
              <a:buSzPts val="2576"/>
              <a:buNone/>
            </a:pPr>
            <a:endParaRPr lang="en-US" sz="2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spcBef>
                <a:spcPts val="0"/>
              </a:spcBef>
              <a:buSzPts val="2576"/>
              <a:buNone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Industrial R&amp;D Professionals: Accelerates market or technological landscape analysis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>
                <a:solidFill>
                  <a:schemeClr val="accent1"/>
                </a:solidFill>
              </a:rPr>
              <a:t>RESULTS</a:t>
            </a:r>
            <a:endParaRPr/>
          </a:p>
        </p:txBody>
      </p:sp>
      <p:pic>
        <p:nvPicPr>
          <p:cNvPr id="153" name="Google Shape;153;p20" descr="A screenshot of a computer&#10;&#10;AI-generated content may be incorrect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93312" y="618067"/>
            <a:ext cx="5908345" cy="5598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BD2A93-AA93-01E4-D698-405B71FC182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5936" b="8467"/>
          <a:stretch>
            <a:fillRect/>
          </a:stretch>
        </p:blipFill>
        <p:spPr>
          <a:xfrm>
            <a:off x="0" y="3852878"/>
            <a:ext cx="12192000" cy="29636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F60CB9-ACA2-9564-FF9B-C184895F3BD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049" t="16344" r="1209" b="18709"/>
          <a:stretch>
            <a:fillRect/>
          </a:stretch>
        </p:blipFill>
        <p:spPr>
          <a:xfrm>
            <a:off x="1956618" y="618067"/>
            <a:ext cx="10235382" cy="317581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>
                <a:solidFill>
                  <a:schemeClr val="accent1"/>
                </a:solidFill>
              </a:rPr>
              <a:t>RESULTS</a:t>
            </a:r>
            <a:endParaRPr/>
          </a:p>
        </p:txBody>
      </p:sp>
      <p:pic>
        <p:nvPicPr>
          <p:cNvPr id="159" name="Google Shape;159;p21" descr="A screenshot of a computer&#10;&#10;AI-generated content may be incorrect.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201086" y="618067"/>
            <a:ext cx="5892900" cy="559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1A2E5D6-95B2-689F-03FC-7EBC1EA864B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0238" b="6954"/>
          <a:stretch>
            <a:fillRect/>
          </a:stretch>
        </p:blipFill>
        <p:spPr>
          <a:xfrm>
            <a:off x="2005780" y="618066"/>
            <a:ext cx="10186219" cy="623993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543</Words>
  <Application>Microsoft Office PowerPoint</Application>
  <PresentationFormat>Widescreen</PresentationFormat>
  <Paragraphs>95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Franklin Gothic</vt:lpstr>
      <vt:lpstr>Libre Franklin</vt:lpstr>
      <vt:lpstr>Noto Sans Symbols</vt:lpstr>
      <vt:lpstr>DividendVTI</vt:lpstr>
      <vt:lpstr>                                  Research Agent</vt:lpstr>
      <vt:lpstr>OUTLINE</vt:lpstr>
      <vt:lpstr>PROBLEM STATEMENT</vt:lpstr>
      <vt:lpstr>TECHNOLOGY  USED</vt:lpstr>
      <vt:lpstr>IBM CLOUD SERVICES USED</vt:lpstr>
      <vt:lpstr>WOW FACTORS</vt:lpstr>
      <vt:lpstr>END USERS</vt:lpstr>
      <vt:lpstr>RESULTS</vt:lpstr>
      <vt:lpstr>RESULTS</vt:lpstr>
      <vt:lpstr>RESULTS</vt:lpstr>
      <vt:lpstr>RESULTS</vt:lpstr>
      <vt:lpstr>CONCLUSION</vt:lpstr>
      <vt:lpstr>PowerPoint Presentation</vt:lpstr>
      <vt:lpstr>IBM CERTIFICATIONS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dev kumar</dc:creator>
  <cp:lastModifiedBy>dev kumar</cp:lastModifiedBy>
  <cp:revision>3</cp:revision>
  <dcterms:modified xsi:type="dcterms:W3CDTF">2025-08-04T13:10:27Z</dcterms:modified>
</cp:coreProperties>
</file>