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handoutMasterIdLst>
    <p:handoutMasterId r:id="rId24"/>
  </p:handoutMasterIdLst>
  <p:sldIdLst>
    <p:sldId id="325" r:id="rId3"/>
    <p:sldId id="332" r:id="rId4"/>
    <p:sldId id="326" r:id="rId5"/>
    <p:sldId id="327" r:id="rId6"/>
    <p:sldId id="340" r:id="rId7"/>
    <p:sldId id="341" r:id="rId8"/>
    <p:sldId id="328" r:id="rId9"/>
    <p:sldId id="329" r:id="rId10"/>
    <p:sldId id="342" r:id="rId11"/>
    <p:sldId id="331" r:id="rId12"/>
    <p:sldId id="334" r:id="rId13"/>
    <p:sldId id="335" r:id="rId14"/>
    <p:sldId id="343" r:id="rId15"/>
    <p:sldId id="337" r:id="rId16"/>
    <p:sldId id="344" r:id="rId17"/>
    <p:sldId id="345" r:id="rId18"/>
    <p:sldId id="346" r:id="rId19"/>
    <p:sldId id="336" r:id="rId20"/>
    <p:sldId id="338"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2" d="100"/>
          <a:sy n="82" d="100"/>
        </p:scale>
        <p:origin x="720"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defRPr lang="en-US" sz="1400" b="0" i="0" u="none" strike="noStrike" kern="1200" spc="0" baseline="0">
                <a:solidFill>
                  <a:sysClr val="windowText" lastClr="000000">
                    <a:lumMod val="65000"/>
                    <a:lumOff val="35000"/>
                  </a:sysClr>
                </a:solidFill>
                <a:latin typeface="+mn-lt"/>
                <a:ea typeface="+mn-ea"/>
                <a:cs typeface="+mn-cs"/>
              </a:defRPr>
            </a:pPr>
            <a:r>
              <a:rPr lang="en-IN" sz="1400" b="0" i="0" u="none" strike="noStrike" kern="1200" spc="0" baseline="0">
                <a:solidFill>
                  <a:sysClr val="windowText" lastClr="000000">
                    <a:lumMod val="65000"/>
                    <a:lumOff val="35000"/>
                  </a:sysClr>
                </a:solidFill>
              </a:rPr>
              <a:t>Accuracy rate for 50 Epochs</a:t>
            </a:r>
            <a:endParaRPr lang="en-IN" sz="1400" b="0" i="0" u="none" strike="noStrike" kern="1200" spc="0" baseline="0">
              <a:solidFill>
                <a:sysClr val="windowText" lastClr="000000">
                  <a:lumMod val="65000"/>
                  <a:lumOff val="35000"/>
                </a:sysClr>
              </a:solidFill>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delete val="1"/>
          </c:dLbls>
          <c:cat>
            <c:strRef>
              <c:f>Sheet1!$A$2:$A$6</c:f>
              <c:strCache>
                <c:ptCount val="5"/>
                <c:pt idx="0">
                  <c:v>MDCN</c:v>
                </c:pt>
                <c:pt idx="1">
                  <c:v>ResNet</c:v>
                </c:pt>
                <c:pt idx="2">
                  <c:v>VGG</c:v>
                </c:pt>
                <c:pt idx="3">
                  <c:v>DenseNet</c:v>
                </c:pt>
                <c:pt idx="4">
                  <c:v>CNN</c:v>
                </c:pt>
              </c:strCache>
            </c:strRef>
          </c:cat>
          <c:val>
            <c:numRef>
              <c:f>Sheet1!$B$2:$B$6</c:f>
              <c:numCache>
                <c:formatCode>General</c:formatCode>
                <c:ptCount val="5"/>
                <c:pt idx="0">
                  <c:v>96.51</c:v>
                </c:pt>
                <c:pt idx="1">
                  <c:v>95.87</c:v>
                </c:pt>
                <c:pt idx="2">
                  <c:v>95</c:v>
                </c:pt>
                <c:pt idx="3">
                  <c:v>94.7</c:v>
                </c:pt>
                <c:pt idx="4">
                  <c:v>94.3</c:v>
                </c:pt>
              </c:numCache>
            </c:numRef>
          </c:val>
        </c:ser>
        <c:dLbls>
          <c:showLegendKey val="0"/>
          <c:showVal val="0"/>
          <c:showCatName val="0"/>
          <c:showSerName val="0"/>
          <c:showPercent val="0"/>
          <c:showBubbleSize val="0"/>
        </c:dLbls>
        <c:gapWidth val="219"/>
        <c:overlap val="-27"/>
        <c:axId val="56969247"/>
        <c:axId val="2091418431"/>
      </c:barChart>
      <c:catAx>
        <c:axId val="56969247"/>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sz="1000" b="0" i="0" u="none" strike="noStrike" kern="1200" baseline="0">
                    <a:solidFill>
                      <a:sysClr val="windowText" lastClr="000000">
                        <a:lumMod val="65000"/>
                        <a:lumOff val="35000"/>
                      </a:sysClr>
                    </a:solidFill>
                  </a:rPr>
                  <a:t>Algorithms</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91418431"/>
        <c:crosses val="autoZero"/>
        <c:auto val="1"/>
        <c:lblAlgn val="ctr"/>
        <c:lblOffset val="100"/>
        <c:noMultiLvlLbl val="0"/>
      </c:catAx>
      <c:valAx>
        <c:axId val="2091418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Accuracy Percentage</a:t>
                </a:r>
                <a:endParaRPr lang="en-US" sz="1000" b="0" i="0" u="none" strike="noStrike" kern="1200" baseline="0">
                  <a:solidFill>
                    <a:sysClr val="windowText" lastClr="000000">
                      <a:lumMod val="65000"/>
                      <a:lumOff val="35000"/>
                    </a:sysClr>
                  </a:solidFill>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6969247"/>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Accuracy rate for 30 Epochs</a:t>
            </a:r>
            <a:endParaRPr lang="en-IN" sz="1400" b="0" i="0" u="none" strike="noStrike" kern="1200" spc="0" baseline="0">
              <a:solidFill>
                <a:sysClr val="windowText" lastClr="000000">
                  <a:lumMod val="65000"/>
                  <a:lumOff val="35000"/>
                </a:sysClr>
              </a:solidFill>
            </a:endParaRPr>
          </a:p>
        </c:rich>
      </c:tx>
      <c:layout/>
      <c:overlay val="0"/>
      <c:spPr>
        <a:noFill/>
        <a:ln>
          <a:noFill/>
        </a:ln>
        <a:effectLst/>
      </c:spPr>
    </c:title>
    <c:autoTitleDeleted val="0"/>
    <c:plotArea>
      <c:layout/>
      <c:barChart>
        <c:barDir val="col"/>
        <c:grouping val="clustered"/>
        <c:varyColors val="0"/>
        <c:ser>
          <c:idx val="0"/>
          <c:order val="0"/>
          <c:tx>
            <c:strRef>
              <c:f>Sheet1!$I$1</c:f>
              <c:strCache>
                <c:ptCount val="1"/>
                <c:pt idx="0">
                  <c:v>Accuracy</c:v>
                </c:pt>
              </c:strCache>
            </c:strRef>
          </c:tx>
          <c:spPr>
            <a:solidFill>
              <a:schemeClr val="accent1"/>
            </a:solidFill>
            <a:ln>
              <a:noFill/>
            </a:ln>
            <a:effectLst/>
          </c:spPr>
          <c:invertIfNegative val="0"/>
          <c:dLbls>
            <c:delete val="1"/>
          </c:dLbls>
          <c:cat>
            <c:strRef>
              <c:f>Sheet1!$H$2:$H$6</c:f>
              <c:strCache>
                <c:ptCount val="5"/>
                <c:pt idx="0">
                  <c:v>MDCN</c:v>
                </c:pt>
                <c:pt idx="1">
                  <c:v>ResNet</c:v>
                </c:pt>
                <c:pt idx="2">
                  <c:v>VGG</c:v>
                </c:pt>
                <c:pt idx="3">
                  <c:v>DenseNet</c:v>
                </c:pt>
                <c:pt idx="4">
                  <c:v>CNN</c:v>
                </c:pt>
              </c:strCache>
            </c:strRef>
          </c:cat>
          <c:val>
            <c:numRef>
              <c:f>Sheet1!$I$2:$I$6</c:f>
              <c:numCache>
                <c:formatCode>General</c:formatCode>
                <c:ptCount val="5"/>
                <c:pt idx="0">
                  <c:v>95.13</c:v>
                </c:pt>
                <c:pt idx="1">
                  <c:v>94.87</c:v>
                </c:pt>
                <c:pt idx="2">
                  <c:v>93.97</c:v>
                </c:pt>
                <c:pt idx="3">
                  <c:v>92.2</c:v>
                </c:pt>
                <c:pt idx="4">
                  <c:v>91.45</c:v>
                </c:pt>
              </c:numCache>
            </c:numRef>
          </c:val>
        </c:ser>
        <c:dLbls>
          <c:showLegendKey val="0"/>
          <c:showVal val="0"/>
          <c:showCatName val="0"/>
          <c:showSerName val="0"/>
          <c:showPercent val="0"/>
          <c:showBubbleSize val="0"/>
        </c:dLbls>
        <c:gapWidth val="219"/>
        <c:overlap val="-27"/>
        <c:axId val="210513871"/>
        <c:axId val="2034392383"/>
      </c:barChart>
      <c:catAx>
        <c:axId val="210513871"/>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sz="1000" b="0" i="0" u="none" strike="noStrike" kern="1200" baseline="0">
                    <a:solidFill>
                      <a:sysClr val="windowText" lastClr="000000">
                        <a:lumMod val="65000"/>
                        <a:lumOff val="35000"/>
                      </a:sysClr>
                    </a:solidFill>
                  </a:rPr>
                  <a:t>Algorithms</a:t>
                </a:r>
                <a:endParaRPr lang="en-IN" sz="1000" b="0" i="0" u="none" strike="noStrike" kern="1200" baseline="0">
                  <a:solidFill>
                    <a:sysClr val="windowText" lastClr="000000">
                      <a:lumMod val="65000"/>
                      <a:lumOff val="35000"/>
                    </a:sysClr>
                  </a:solidFill>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34392383"/>
        <c:crosses val="autoZero"/>
        <c:auto val="1"/>
        <c:lblAlgn val="ctr"/>
        <c:lblOffset val="100"/>
        <c:noMultiLvlLbl val="0"/>
      </c:catAx>
      <c:valAx>
        <c:axId val="20343923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Accuracy Percentage</a:t>
                </a:r>
                <a:endParaRPr lang="en-US" sz="1000" b="0" i="0" u="none" strike="noStrike" kern="1200" baseline="0">
                  <a:solidFill>
                    <a:sysClr val="windowText" lastClr="000000">
                      <a:lumMod val="65000"/>
                      <a:lumOff val="35000"/>
                    </a:sysClr>
                  </a:solidFill>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10513871"/>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9" name="Text Placeholder 13"/>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0" name="Text Placeholder 13"/>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cxnSp>
        <p:nvCxnSpPr>
          <p:cNvPr id="17" name="Straight Connector 16"/>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26" name="Text Placeholder 13"/>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cxnSp>
        <p:nvCxnSpPr>
          <p:cNvPr id="34" name="Straight Connector 33"/>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9" name="Text Placeholder 13"/>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25" name="Text Placeholder 13"/>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cxnSp>
        <p:nvCxnSpPr>
          <p:cNvPr id="5" name="Straight Connector 4"/>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26" name="Text Placeholder 13"/>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8" name="Text Placeholder 7"/>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2" name="Text Placeholder 7"/>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3" name="Text Placeholder 7"/>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4" name="Text Placeholder 7"/>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7" name="Text Placeholder 7"/>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20"/>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2" name="Footer Placeholder 11"/>
          <p:cNvSpPr>
            <a:spLocks noGrp="1"/>
          </p:cNvSpPr>
          <p:nvPr>
            <p:ph type="ftr" sz="quarter" idx="12"/>
          </p:nvPr>
        </p:nvSpPr>
        <p:spPr/>
        <p:txBody>
          <a:bodyPr/>
          <a:lstStyle/>
          <a:p>
            <a:r>
              <a:rPr lang="en-US" dirty="0"/>
              <a:t>presentation title</a:t>
            </a:r>
            <a:endParaRPr lang="en-US" dirty="0"/>
          </a:p>
        </p:txBody>
      </p:sp>
      <p:sp>
        <p:nvSpPr>
          <p:cNvPr id="17" name="Rectangle 16"/>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20"/>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2" name="Footer Placeholder 11"/>
          <p:cNvSpPr>
            <a:spLocks noGrp="1"/>
          </p:cNvSpPr>
          <p:nvPr>
            <p:ph type="ftr" sz="quarter" idx="12"/>
          </p:nvPr>
        </p:nvSpPr>
        <p:spPr/>
        <p:txBody>
          <a:bodyPr/>
          <a:lstStyle/>
          <a:p>
            <a:r>
              <a:rPr lang="en-US" dirty="0"/>
              <a:t>presentation title</a:t>
            </a:r>
            <a:endParaRPr lang="en-US" dirty="0"/>
          </a:p>
        </p:txBody>
      </p:sp>
      <p:sp>
        <p:nvSpPr>
          <p:cNvPr id="5" name="Picture Placeholder 6"/>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Content Placeholder 5"/>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Picture Placeholder 10"/>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cxnSp>
        <p:nvCxnSpPr>
          <p:cNvPr id="5" name="Straight Connector 4"/>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endParaRPr lang="en-US"/>
          </a:p>
        </p:txBody>
      </p:sp>
      <p:sp>
        <p:nvSpPr>
          <p:cNvPr id="11" name="Picture Placeholder 10"/>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Closing">
    <p:spTree>
      <p:nvGrpSpPr>
        <p:cNvPr id="1" name=""/>
        <p:cNvGrpSpPr/>
        <p:nvPr/>
      </p:nvGrpSpPr>
      <p:grpSpPr>
        <a:xfrm>
          <a:off x="0" y="0"/>
          <a:ext cx="0" cy="0"/>
          <a:chOff x="0" y="0"/>
          <a:chExt cx="0" cy="0"/>
        </a:xfrm>
      </p:grpSpPr>
      <p:sp>
        <p:nvSpPr>
          <p:cNvPr id="19" name="Picture Placeholder 18"/>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endParaRPr lang="en-US"/>
          </a:p>
        </p:txBody>
      </p:sp>
      <p:sp>
        <p:nvSpPr>
          <p:cNvPr id="20" name="Rectangle 19"/>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1"/>
          </p:nvPr>
        </p:nvSpPr>
        <p:spPr/>
        <p:txBody>
          <a:bodyPr/>
          <a:lstStyle/>
          <a:p>
            <a:fld id="{75DF2D63-3FF5-D547-96B9-BE9CCD1ABA58}" type="slidenum">
              <a:rPr lang="en-US" smtClean="0"/>
            </a:fld>
            <a:endParaRPr lang="en-US" dirty="0"/>
          </a:p>
        </p:txBody>
      </p:sp>
      <p:sp>
        <p:nvSpPr>
          <p:cNvPr id="8" name="Footer Placeholder 7"/>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7" name="Footer Placeholder 6"/>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844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7" name="Slide Number Placeholder 6"/>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844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7" name="Slide Number Placeholder 6"/>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
        <p:nvSpPr>
          <p:cNvPr id="7" name="Picture Placeholder 6"/>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lvl1pPr>
              <a:defRPr>
                <a:solidFill>
                  <a:schemeClr val="bg1"/>
                </a:solidFill>
              </a:defRPr>
            </a:lvl1pPr>
          </a:lstStyle>
          <a:p>
            <a:r>
              <a:rPr lang="en-US" dirty="0"/>
              <a:t>presentation title</a:t>
            </a:r>
            <a:endParaRPr lang="en-US" dirty="0"/>
          </a:p>
        </p:txBody>
      </p:sp>
      <p:sp>
        <p:nvSpPr>
          <p:cNvPr id="7" name="Picture Placeholder 6"/>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2" name="Rectangle 11"/>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
        <p:nvSpPr>
          <p:cNvPr id="5" name="Picture Placeholder 4"/>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5" name="Picture Placeholder 8"/>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0" name="Text Placeholder 13"/>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cxnSp>
        <p:nvCxnSpPr>
          <p:cNvPr id="18" name="Straight Connector 17"/>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5" name="Picture Placeholder 8"/>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0" name="Text Placeholder 13"/>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cxnSp>
        <p:nvCxnSpPr>
          <p:cNvPr id="17" name="Straight Connector 16"/>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26" name="Text Placeholder 13"/>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27" name="Text Placeholder 13"/>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28" name="Text Placeholder 13"/>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29" name="Text Placeholder 13"/>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30" name="Text Placeholder 13"/>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31" name="Text Placeholder 13"/>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32" name="Text Placeholder 13"/>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cxnSp>
        <p:nvCxnSpPr>
          <p:cNvPr id="33" name="Straight Connector 32"/>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Slide Number Placeholder 20"/>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fld>
            <a:endParaRPr lang="en-US" dirty="0"/>
          </a:p>
        </p:txBody>
      </p:sp>
      <p:sp>
        <p:nvSpPr>
          <p:cNvPr id="25" name="Footer Placeholder 24"/>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endParaRPr lang="en-US" dirty="0"/>
          </a:p>
        </p:txBody>
      </p:sp>
      <p:cxnSp>
        <p:nvCxnSpPr>
          <p:cNvPr id="4" name="Straight Connector 3"/>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16.jpeg"/><Relationship Id="rId6" Type="http://schemas.openxmlformats.org/officeDocument/2006/relationships/image" Target="../media/image3.svg"/><Relationship Id="rId5" Type="http://schemas.openxmlformats.org/officeDocument/2006/relationships/image" Target="../media/image15.png"/><Relationship Id="rId4" Type="http://schemas.openxmlformats.org/officeDocument/2006/relationships/image" Target="../media/image2.svg"/><Relationship Id="rId3" Type="http://schemas.openxmlformats.org/officeDocument/2006/relationships/image" Target="../media/image14.png"/><Relationship Id="rId2" Type="http://schemas.openxmlformats.org/officeDocument/2006/relationships/image" Target="../media/image1.sv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2.jpeg"/><Relationship Id="rId2" Type="http://schemas.openxmlformats.org/officeDocument/2006/relationships/chart" Target="../charts/chart2.xml"/><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microsoft.com/office/2007/relationships/hdphoto" Target="../media/image24.wdp"/><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6.jpeg"/><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hyperlink" Target="https://www.scidb.cn/en/detail?dataSetId=faa44e0a12da4c11aeee91cc3c8ac11e%20%20%20and%20other%20datasets" TargetMode="External"/><Relationship Id="rId3" Type="http://schemas.openxmlformats.org/officeDocument/2006/relationships/hyperlink" Target="https://www.kaggle.com/datasets/ahmedhamada0/brain-tumor-detection" TargetMode="External"/><Relationship Id="rId2" Type="http://schemas.openxmlformats.org/officeDocument/2006/relationships/hyperlink" Target="https://figshare.com/articles/dataset/brain_tumor_dataset/1512427" TargetMode="External"/><Relationship Id="rId1" Type="http://schemas.openxmlformats.org/officeDocument/2006/relationships/hyperlink" Target="https://www.kaggle.com/sartajbhuvaji/brain-tumor-classification-mri" TargetMode="Externa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hyperlink" Target="https://www.kaggle.com/datasets/navoneel/brain-mri-images-for-brain-tumor-detection" TargetMode="External"/><Relationship Id="rId5" Type="http://schemas.openxmlformats.org/officeDocument/2006/relationships/hyperlink" Target="https://www.oasis-brains.org/" TargetMode="External"/><Relationship Id="rId4" Type="http://schemas.openxmlformats.org/officeDocument/2006/relationships/hyperlink" Target="https://figshare.com/articles/dataset/brain_tumor_dataset/1512427/5" TargetMode="External"/><Relationship Id="rId3" Type="http://schemas.openxmlformats.org/officeDocument/2006/relationships/hyperlink" Target="https://universe.roboflow.com/yolo-hz3ua/yolo-fj4s3" TargetMode="External"/><Relationship Id="rId2" Type="http://schemas.openxmlformats.org/officeDocument/2006/relationships/hyperlink" Target="https://figshare.com/articles/dataset/brain_tumor_dataset/1512427" TargetMode="External"/><Relationship Id="rId1" Type="http://schemas.openxmlformats.org/officeDocument/2006/relationships/hyperlink" Target="https://www.kaggle.com/datasets/masoudnickparvar/brain-tumor-mri-dataset%20%20https:/www.kaggle.com/datasets/sartajbhuvaji/brain-tumor-classification-mr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p:cNvPicPr>
            <a:picLocks noGrp="1" noChangeAspect="1"/>
          </p:cNvPicPr>
          <p:nvPr>
            <p:ph type="pic" sz="quarter" idx="10"/>
          </p:nvPr>
        </p:nvPicPr>
        <p:blipFill>
          <a:blip r:embed="rId1">
            <a:alphaModFix amt="65000"/>
            <a:extLst>
              <a:ext uri="{28A0092B-C50C-407E-A947-70E740481C1C}">
                <a14:useLocalDpi xmlns:a14="http://schemas.microsoft.com/office/drawing/2010/main" val="0"/>
              </a:ext>
            </a:extLst>
          </a:blip>
          <a:srcRect/>
          <a:stretch>
            <a:fillRect/>
          </a:stretch>
        </p:blipFill>
        <p:spPr/>
      </p:pic>
      <p:sp>
        <p:nvSpPr>
          <p:cNvPr id="4" name="Title 3"/>
          <p:cNvSpPr>
            <a:spLocks noGrp="1"/>
          </p:cNvSpPr>
          <p:nvPr>
            <p:ph type="title"/>
          </p:nvPr>
        </p:nvSpPr>
        <p:spPr/>
        <p:txBody>
          <a:bodyPr/>
          <a:lstStyle/>
          <a:p>
            <a:r>
              <a:rPr lang="en-US" sz="4000" dirty="0"/>
              <a:t>MDCN: Modified Dense Convolution Network based brain tumor classification</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2" name="Title 1"/>
          <p:cNvSpPr>
            <a:spLocks noGrp="1"/>
          </p:cNvSpPr>
          <p:nvPr>
            <p:ph type="title"/>
          </p:nvPr>
        </p:nvSpPr>
        <p:spPr/>
        <p:txBody>
          <a:bodyPr/>
          <a:lstStyle/>
          <a:p>
            <a:r>
              <a:rPr lang="en-US" dirty="0"/>
              <a:t>Proposed Methodology</a:t>
            </a:r>
            <a:br>
              <a:rPr lang="en-US" dirty="0"/>
            </a:br>
            <a:endParaRPr lang="en-US" dirty="0"/>
          </a:p>
        </p:txBody>
      </p:sp>
      <p:sp>
        <p:nvSpPr>
          <p:cNvPr id="4" name="Footer Placeholder 3"/>
          <p:cNvSpPr>
            <a:spLocks noGrp="1"/>
          </p:cNvSpPr>
          <p:nvPr>
            <p:ph type="ftr" sz="quarter" idx="12"/>
          </p:nvPr>
        </p:nvSpPr>
        <p:spPr/>
        <p:txBody>
          <a:bodyPr/>
          <a:lstStyle/>
          <a:p>
            <a:r>
              <a:rPr lang="en-US" dirty="0"/>
              <a:t>Mdcn Algorithm</a:t>
            </a:r>
            <a:endParaRPr lang="en-US" dirty="0"/>
          </a:p>
        </p:txBody>
      </p:sp>
      <p:sp>
        <p:nvSpPr>
          <p:cNvPr id="3" name="Slide Number Placeholder 2"/>
          <p:cNvSpPr>
            <a:spLocks noGrp="1"/>
          </p:cNvSpPr>
          <p:nvPr>
            <p:ph type="sldNum" sz="quarter" idx="11"/>
          </p:nvPr>
        </p:nvSpPr>
        <p:spPr/>
        <p:txBody>
          <a:bodyPr/>
          <a:lstStyle/>
          <a:p>
            <a:fld id="{75DF2D63-3FF5-D547-96B9-BE9CCD1ABA58}"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83500" y="392136"/>
            <a:ext cx="10021824" cy="1252728"/>
          </a:xfrm>
        </p:spPr>
        <p:txBody>
          <a:bodyPr/>
          <a:lstStyle/>
          <a:p>
            <a:pPr lvl="0">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Brain Tumor image dataset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Mdcn Algorithm</a:t>
            </a:r>
            <a:endParaRPr lang="en-US" dirty="0"/>
          </a:p>
        </p:txBody>
      </p:sp>
      <p:pic>
        <p:nvPicPr>
          <p:cNvPr id="16" name="Content Placeholder 25" descr="Microscopic view of a suspended bubble-like material with water in it"/>
          <p:cNvPicPr>
            <a:picLocks noGrp="1" noChangeAspect="1"/>
          </p:cNvPicPr>
          <p:nvPr>
            <p:ph type="pic" sz="quarter" idx="30"/>
          </p:nvPr>
        </p:nvPicPr>
        <p:blipFill>
          <a:blip r:embed="rId1">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p>
            <a:fld id="{75DF2D63-3FF5-D547-96B9-BE9CCD1ABA58}" type="slidenum">
              <a:rPr lang="en-US" smtClean="0"/>
            </a:fld>
            <a:endParaRPr lang="en-US" dirty="0"/>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24" y="1018500"/>
            <a:ext cx="5168966" cy="5466032"/>
          </a:xfrm>
          <a:prstGeom prst="rect">
            <a:avLst/>
          </a:prstGeom>
        </p:spPr>
      </p:pic>
      <p:sp>
        <p:nvSpPr>
          <p:cNvPr id="39" name="TextBox 38"/>
          <p:cNvSpPr txBox="1"/>
          <p:nvPr/>
        </p:nvSpPr>
        <p:spPr>
          <a:xfrm>
            <a:off x="6195108" y="1018500"/>
            <a:ext cx="5993717" cy="4228273"/>
          </a:xfrm>
          <a:prstGeom prst="rect">
            <a:avLst/>
          </a:prstGeom>
          <a:noFill/>
        </p:spPr>
        <p:txBody>
          <a:bodyPr wrap="square">
            <a:spAutoFit/>
          </a:bodyPr>
          <a:lstStyle/>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comprehensive diagnosis and detection of brain tumors necessitate a dataset of considerable richness and depth, meticulously curated and assembled from the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BrainTumorBD</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Dataset. Boasting a total of 4,205 images, this dataset presents an exhaustive portrayal of three different brain tumor ailments. Intriguingly, among these, 3100 images depict distinct individual tumor, offering a glimpse into the breadth and diversity inherent in real-world scenarios. Noteworthy among these are diseases such as meningioma, glioma, and pituitary conditions. Each of these three categories comprises 1400 images, ensuring a well-balanced representation. The ensuing figure provides a visual representation of brain tumor samples from specific classes within the dataset, with each image sized pixel of 500 x 500 dimensions.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8447" y="5221224"/>
            <a:ext cx="8965225" cy="621792"/>
          </a:xfrm>
        </p:spPr>
        <p:txBody>
          <a:bodyPr/>
          <a:lstStyle/>
          <a:p>
            <a:r>
              <a:rPr lang="en-US" sz="2400" dirty="0"/>
              <a:t>Different Techniques Used </a:t>
            </a:r>
            <a:endParaRPr lang="en-US" sz="2400" dirty="0"/>
          </a:p>
        </p:txBody>
      </p:sp>
      <p:pic>
        <p:nvPicPr>
          <p:cNvPr id="21" name="Content Placeholder 25" descr="Test tubes with one test tube in orange with drops"/>
          <p:cNvPicPr>
            <a:picLocks noGrp="1" noChangeAspect="1"/>
          </p:cNvPicPr>
          <p:nvPr>
            <p:ph type="pic" sz="quarter" idx="3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22" name="Rectangle 21"/>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r>
              <a:rPr lang="en-US" dirty="0" err="1"/>
              <a:t>MDCn</a:t>
            </a:r>
            <a:r>
              <a:rPr lang="en-US" dirty="0"/>
              <a:t> algorithm</a:t>
            </a:r>
            <a:endParaRPr lang="en-US" dirty="0"/>
          </a:p>
        </p:txBody>
      </p:sp>
      <p:sp>
        <p:nvSpPr>
          <p:cNvPr id="4" name="Slide Number Placeholder 3"/>
          <p:cNvSpPr>
            <a:spLocks noGrp="1"/>
          </p:cNvSpPr>
          <p:nvPr>
            <p:ph type="sldNum" sz="quarter" idx="10"/>
          </p:nvPr>
        </p:nvSpPr>
        <p:spPr/>
        <p:txBody>
          <a:bodyPr/>
          <a:lstStyle/>
          <a:p>
            <a:fld id="{75DF2D63-3FF5-D547-96B9-BE9CCD1ABA58}" type="slidenum">
              <a:rPr lang="en-US" smtClean="0"/>
            </a:fld>
            <a:endParaRPr lang="en-US" dirty="0"/>
          </a:p>
        </p:txBody>
      </p:sp>
      <p:sp>
        <p:nvSpPr>
          <p:cNvPr id="82" name="Text Placeholder 81"/>
          <p:cNvSpPr>
            <a:spLocks noGrp="1"/>
          </p:cNvSpPr>
          <p:nvPr>
            <p:ph type="body" sz="quarter" idx="32"/>
          </p:nvPr>
        </p:nvSpPr>
        <p:spPr/>
        <p:txBody>
          <a:bodyPr/>
          <a:lstStyle/>
          <a:p>
            <a:endParaRPr lang="en-US" dirty="0"/>
          </a:p>
        </p:txBody>
      </p:sp>
      <p:sp>
        <p:nvSpPr>
          <p:cNvPr id="6" name="Text Placeholder 5"/>
          <p:cNvSpPr>
            <a:spLocks noGrp="1"/>
          </p:cNvSpPr>
          <p:nvPr>
            <p:ph type="body" sz="quarter" idx="16"/>
          </p:nvPr>
        </p:nvSpPr>
        <p:spPr/>
        <p:txBody>
          <a:bodyPr/>
          <a:lstStyle/>
          <a:p>
            <a:r>
              <a:rPr lang="en-US" sz="1400" dirty="0"/>
              <a:t>Transfer-learning</a:t>
            </a:r>
            <a:endParaRPr lang="en-US" sz="1400" dirty="0"/>
          </a:p>
        </p:txBody>
      </p:sp>
      <p:sp>
        <p:nvSpPr>
          <p:cNvPr id="11" name="Text Placeholder 10"/>
          <p:cNvSpPr>
            <a:spLocks noGrp="1"/>
          </p:cNvSpPr>
          <p:nvPr>
            <p:ph type="body" sz="quarter" idx="17"/>
          </p:nvPr>
        </p:nvSpPr>
        <p:spPr/>
        <p:txBody>
          <a:bodyPr/>
          <a:lstStyle/>
          <a:p>
            <a:pPr lvl="0"/>
            <a:r>
              <a:rPr lang="en-US" dirty="0"/>
              <a:t>Using CNN</a:t>
            </a:r>
            <a:endParaRPr lang="en-US" dirty="0"/>
          </a:p>
          <a:p>
            <a:endParaRPr lang="en-US" dirty="0"/>
          </a:p>
        </p:txBody>
      </p:sp>
      <p:sp>
        <p:nvSpPr>
          <p:cNvPr id="81" name="Text Placeholder 80"/>
          <p:cNvSpPr>
            <a:spLocks noGrp="1"/>
          </p:cNvSpPr>
          <p:nvPr>
            <p:ph type="body" sz="quarter" idx="31"/>
          </p:nvPr>
        </p:nvSpPr>
        <p:spPr/>
        <p:txBody>
          <a:bodyPr/>
          <a:lstStyle/>
          <a:p>
            <a:endParaRPr lang="en-US" dirty="0"/>
          </a:p>
        </p:txBody>
      </p:sp>
      <p:sp>
        <p:nvSpPr>
          <p:cNvPr id="7" name="Text Placeholder 6"/>
          <p:cNvSpPr>
            <a:spLocks noGrp="1"/>
          </p:cNvSpPr>
          <p:nvPr>
            <p:ph type="body" sz="quarter" idx="18"/>
          </p:nvPr>
        </p:nvSpPr>
        <p:spPr/>
        <p:txBody>
          <a:bodyPr/>
          <a:lstStyle/>
          <a:p>
            <a:r>
              <a:rPr lang="en-US" sz="1400" dirty="0"/>
              <a:t>MDCN</a:t>
            </a:r>
            <a:endParaRPr lang="en-US" sz="1400" dirty="0"/>
          </a:p>
        </p:txBody>
      </p:sp>
      <p:sp>
        <p:nvSpPr>
          <p:cNvPr id="12" name="Text Placeholder 11"/>
          <p:cNvSpPr>
            <a:spLocks noGrp="1"/>
          </p:cNvSpPr>
          <p:nvPr>
            <p:ph type="body" sz="quarter" idx="19"/>
          </p:nvPr>
        </p:nvSpPr>
        <p:spPr/>
        <p:txBody>
          <a:bodyPr/>
          <a:lstStyle/>
          <a:p>
            <a:pPr lvl="0"/>
            <a:r>
              <a:rPr lang="en-US" dirty="0"/>
              <a:t>Based on the architecture of densenet-128</a:t>
            </a:r>
            <a:endParaRPr lang="en-US" dirty="0"/>
          </a:p>
          <a:p>
            <a:endParaRPr lang="en-US" dirty="0"/>
          </a:p>
        </p:txBody>
      </p:sp>
      <p:sp>
        <p:nvSpPr>
          <p:cNvPr id="83" name="Text Placeholder 82"/>
          <p:cNvSpPr>
            <a:spLocks noGrp="1"/>
          </p:cNvSpPr>
          <p:nvPr>
            <p:ph type="body" sz="quarter" idx="33"/>
          </p:nvPr>
        </p:nvSpPr>
        <p:spPr/>
        <p:txBody>
          <a:bodyPr/>
          <a:lstStyle/>
          <a:p>
            <a:endParaRPr lang="en-US" dirty="0"/>
          </a:p>
        </p:txBody>
      </p:sp>
      <p:sp>
        <p:nvSpPr>
          <p:cNvPr id="8" name="Text Placeholder 7"/>
          <p:cNvSpPr>
            <a:spLocks noGrp="1"/>
          </p:cNvSpPr>
          <p:nvPr>
            <p:ph type="body" sz="quarter" idx="20"/>
          </p:nvPr>
        </p:nvSpPr>
        <p:spPr/>
        <p:txBody>
          <a:bodyPr/>
          <a:lstStyle/>
          <a:p>
            <a:r>
              <a:rPr lang="en-US" sz="1400" dirty="0"/>
              <a:t>Fine tuning</a:t>
            </a:r>
            <a:endParaRPr lang="en-US" sz="1400" dirty="0"/>
          </a:p>
        </p:txBody>
      </p:sp>
      <p:sp>
        <p:nvSpPr>
          <p:cNvPr id="13" name="Text Placeholder 12"/>
          <p:cNvSpPr>
            <a:spLocks noGrp="1"/>
          </p:cNvSpPr>
          <p:nvPr>
            <p:ph type="body" sz="quarter" idx="21"/>
          </p:nvPr>
        </p:nvSpPr>
        <p:spPr/>
        <p:txBody>
          <a:bodyPr/>
          <a:lstStyle/>
          <a:p>
            <a:pPr lvl="0"/>
            <a:r>
              <a:rPr lang="en-US" dirty="0"/>
              <a:t>Using concepts like early stopping and dropout</a:t>
            </a:r>
            <a:endParaRPr lang="en-US" dirty="0"/>
          </a:p>
          <a:p>
            <a:endParaRPr lang="en-US" dirty="0"/>
          </a:p>
        </p:txBody>
      </p:sp>
      <p:sp>
        <p:nvSpPr>
          <p:cNvPr id="84" name="Text Placeholder 83"/>
          <p:cNvSpPr>
            <a:spLocks noGrp="1"/>
          </p:cNvSpPr>
          <p:nvPr>
            <p:ph type="body" sz="quarter" idx="34"/>
          </p:nvPr>
        </p:nvSpPr>
        <p:spPr/>
        <p:txBody>
          <a:bodyPr/>
          <a:lstStyle/>
          <a:p>
            <a:endParaRPr lang="en-US" dirty="0"/>
          </a:p>
        </p:txBody>
      </p:sp>
      <p:sp>
        <p:nvSpPr>
          <p:cNvPr id="9" name="Text Placeholder 8"/>
          <p:cNvSpPr>
            <a:spLocks noGrp="1"/>
          </p:cNvSpPr>
          <p:nvPr>
            <p:ph type="body" sz="quarter" idx="22"/>
          </p:nvPr>
        </p:nvSpPr>
        <p:spPr/>
        <p:txBody>
          <a:bodyPr/>
          <a:lstStyle/>
          <a:p>
            <a:r>
              <a:rPr lang="en-US" sz="1400" dirty="0"/>
              <a:t>Evaluation</a:t>
            </a:r>
            <a:endParaRPr lang="en-US" dirty="0"/>
          </a:p>
        </p:txBody>
      </p:sp>
      <p:sp>
        <p:nvSpPr>
          <p:cNvPr id="14" name="Text Placeholder 13"/>
          <p:cNvSpPr>
            <a:spLocks noGrp="1"/>
          </p:cNvSpPr>
          <p:nvPr>
            <p:ph type="body" sz="quarter" idx="23"/>
          </p:nvPr>
        </p:nvSpPr>
        <p:spPr/>
        <p:txBody>
          <a:bodyPr/>
          <a:lstStyle/>
          <a:p>
            <a:r>
              <a:rPr lang="en-US" dirty="0"/>
              <a:t>Using methods like Accuracy, Precision, Recall, F1 score</a:t>
            </a:r>
            <a:endParaRPr lang="en-US" dirty="0"/>
          </a:p>
          <a:p>
            <a:endParaRPr lang="en-US" dirty="0"/>
          </a:p>
        </p:txBody>
      </p:sp>
      <p:sp>
        <p:nvSpPr>
          <p:cNvPr id="85" name="Text Placeholder 84"/>
          <p:cNvSpPr>
            <a:spLocks noGrp="1"/>
          </p:cNvSpPr>
          <p:nvPr>
            <p:ph type="body" sz="quarter" idx="35"/>
          </p:nvPr>
        </p:nvSpPr>
        <p:spPr/>
        <p:txBody>
          <a:bodyPr/>
          <a:lstStyle/>
          <a:p>
            <a:endParaRPr lang="en-US" dirty="0"/>
          </a:p>
        </p:txBody>
      </p:sp>
      <p:sp>
        <p:nvSpPr>
          <p:cNvPr id="10" name="Text Placeholder 9"/>
          <p:cNvSpPr>
            <a:spLocks noGrp="1"/>
          </p:cNvSpPr>
          <p:nvPr>
            <p:ph type="body" sz="quarter" idx="28"/>
          </p:nvPr>
        </p:nvSpPr>
        <p:spPr/>
        <p:txBody>
          <a:bodyPr/>
          <a:lstStyle/>
          <a:p>
            <a:r>
              <a:rPr lang="en-US" sz="1400" dirty="0"/>
              <a:t>Comparison</a:t>
            </a:r>
            <a:endParaRPr lang="en-US" sz="1400" dirty="0"/>
          </a:p>
        </p:txBody>
      </p:sp>
      <p:sp>
        <p:nvSpPr>
          <p:cNvPr id="15" name="Text Placeholder 14"/>
          <p:cNvSpPr>
            <a:spLocks noGrp="1"/>
          </p:cNvSpPr>
          <p:nvPr>
            <p:ph type="body" sz="quarter" idx="29"/>
          </p:nvPr>
        </p:nvSpPr>
        <p:spPr/>
        <p:txBody>
          <a:bodyPr/>
          <a:lstStyle/>
          <a:p>
            <a:pPr lvl="0"/>
            <a:r>
              <a:rPr lang="en-US" dirty="0"/>
              <a:t>Compared with algorithms like Resnet, VGG, Traditional </a:t>
            </a:r>
            <a:r>
              <a:rPr lang="en-US" dirty="0" err="1"/>
              <a:t>Densenet</a:t>
            </a:r>
            <a:r>
              <a:rPr lang="en-US" dirty="0"/>
              <a:t> and CNN</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25" descr="Microscopic view of a suspended bubble-like material with water in it"/>
          <p:cNvPicPr>
            <a:picLocks noGrp="1" noChangeAspect="1"/>
          </p:cNvPicPr>
          <p:nvPr>
            <p:ph type="pic" sz="quarter" idx="30"/>
          </p:nvPr>
        </p:nvPicPr>
        <p:blipFill>
          <a:blip r:embed="rId1">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
        <p:nvSpPr>
          <p:cNvPr id="3" name="Title 2"/>
          <p:cNvSpPr>
            <a:spLocks noGrp="1"/>
          </p:cNvSpPr>
          <p:nvPr>
            <p:ph type="title"/>
          </p:nvPr>
        </p:nvSpPr>
        <p:spPr>
          <a:xfrm>
            <a:off x="1083500" y="392136"/>
            <a:ext cx="10021824" cy="1252728"/>
          </a:xfrm>
        </p:spPr>
        <p:txBody>
          <a:bodyPr/>
          <a:lstStyle/>
          <a:p>
            <a:pPr lvl="0">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Propose Model Architecture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Mdcn Algorithm</a:t>
            </a:r>
            <a:endParaRPr lang="en-US" dirty="0"/>
          </a:p>
        </p:txBody>
      </p:sp>
      <p:cxnSp>
        <p:nvCxnSpPr>
          <p:cNvPr id="17" name="Straight Connector 16"/>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p>
            <a:fld id="{75DF2D63-3FF5-D547-96B9-BE9CCD1ABA58}" type="slidenum">
              <a:rPr lang="en-US" smtClean="0"/>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16" y="1018500"/>
            <a:ext cx="5053745" cy="53689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5561" y="1292840"/>
            <a:ext cx="5731510" cy="36080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Experimentation</a:t>
            </a:r>
            <a:endParaRPr lang="en-US" sz="2800" dirty="0"/>
          </a:p>
        </p:txBody>
      </p:sp>
      <p:sp>
        <p:nvSpPr>
          <p:cNvPr id="8" name="Footer Placeholder 7"/>
          <p:cNvSpPr>
            <a:spLocks noGrp="1"/>
          </p:cNvSpPr>
          <p:nvPr>
            <p:ph type="ftr" sz="quarter" idx="12"/>
          </p:nvPr>
        </p:nvSpPr>
        <p:spPr/>
        <p:txBody>
          <a:bodyPr/>
          <a:lstStyle/>
          <a:p>
            <a:r>
              <a:rPr lang="en-US" dirty="0"/>
              <a:t>MDCN algorithm</a:t>
            </a:r>
            <a:endParaRPr lang="en-US" dirty="0"/>
          </a:p>
        </p:txBody>
      </p:sp>
      <p:sp>
        <p:nvSpPr>
          <p:cNvPr id="7" name="Slide Number Placeholder 6"/>
          <p:cNvSpPr>
            <a:spLocks noGrp="1"/>
          </p:cNvSpPr>
          <p:nvPr>
            <p:ph type="sldNum" sz="quarter" idx="11"/>
          </p:nvPr>
        </p:nvSpPr>
        <p:spPr/>
        <p:txBody>
          <a:bodyPr/>
          <a:lstStyle/>
          <a:p>
            <a:fld id="{75DF2D63-3FF5-D547-96B9-BE9CCD1ABA58}" type="slidenum">
              <a:rPr lang="en-US" smtClean="0"/>
            </a:fld>
            <a:endParaRPr lang="en-US" dirty="0"/>
          </a:p>
        </p:txBody>
      </p:sp>
      <p:pic>
        <p:nvPicPr>
          <p:cNvPr id="15" name="Picture Placeholder 17" descr="Nerve with solid fill"/>
          <p:cNvPicPr>
            <a:picLocks noGrp="1" noChangeAspect="1"/>
          </p:cNvPicPr>
          <p:nvPr>
            <p:ph type="pic" sz="quarter" idx="17"/>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245225" y="512064"/>
            <a:ext cx="914400" cy="914400"/>
          </a:xfrm>
        </p:spPr>
      </p:pic>
      <p:sp>
        <p:nvSpPr>
          <p:cNvPr id="3" name="Text Placeholder 2"/>
          <p:cNvSpPr>
            <a:spLocks noGrp="1"/>
          </p:cNvSpPr>
          <p:nvPr>
            <p:ph type="body" idx="1"/>
          </p:nvPr>
        </p:nvSpPr>
        <p:spPr/>
        <p:txBody>
          <a:bodyPr/>
          <a:lstStyle/>
          <a:p>
            <a:r>
              <a:rPr lang="en-US" sz="2000" dirty="0">
                <a:effectLst/>
              </a:rPr>
              <a:t>Data </a:t>
            </a:r>
            <a:r>
              <a:rPr lang="en-US" sz="2000" dirty="0" err="1">
                <a:effectLst/>
              </a:rPr>
              <a:t>Visulation</a:t>
            </a:r>
            <a:r>
              <a:rPr lang="en-US" sz="2000" dirty="0">
                <a:effectLst/>
              </a:rPr>
              <a:t> </a:t>
            </a:r>
            <a:endParaRPr lang="en-US" dirty="0"/>
          </a:p>
        </p:txBody>
      </p:sp>
      <p:pic>
        <p:nvPicPr>
          <p:cNvPr id="16" name="Picture Placeholder 19" descr="Microscope with solid fill"/>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245225" y="2592324"/>
            <a:ext cx="914400" cy="914400"/>
          </a:xfrm>
        </p:spPr>
      </p:pic>
      <p:sp>
        <p:nvSpPr>
          <p:cNvPr id="5" name="Text Placeholder 4"/>
          <p:cNvSpPr>
            <a:spLocks noGrp="1"/>
          </p:cNvSpPr>
          <p:nvPr>
            <p:ph type="body" sz="quarter" idx="3"/>
          </p:nvPr>
        </p:nvSpPr>
        <p:spPr>
          <a:xfrm>
            <a:off x="7498080" y="2875788"/>
            <a:ext cx="4114800" cy="347472"/>
          </a:xfrm>
        </p:spPr>
        <p:txBody>
          <a:bodyPr/>
          <a:lstStyle/>
          <a:p>
            <a:r>
              <a:rPr lang="en-US" sz="2000" dirty="0"/>
              <a:t>Discussion</a:t>
            </a:r>
            <a:endParaRPr lang="en-US" sz="2000" dirty="0"/>
          </a:p>
        </p:txBody>
      </p:sp>
      <p:pic>
        <p:nvPicPr>
          <p:cNvPr id="17" name="Picture Placeholder 21" descr="Test tubes outline"/>
          <p:cNvPicPr>
            <a:picLocks noGrp="1" noChangeAspect="1"/>
          </p:cNvPicPr>
          <p:nvPr>
            <p:ph type="pic" sz="quarter" idx="19"/>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45225" y="5020056"/>
            <a:ext cx="914400" cy="914400"/>
          </a:xfrm>
        </p:spPr>
      </p:pic>
      <p:sp>
        <p:nvSpPr>
          <p:cNvPr id="10" name="Text Placeholder 9"/>
          <p:cNvSpPr>
            <a:spLocks noGrp="1"/>
          </p:cNvSpPr>
          <p:nvPr>
            <p:ph type="body" sz="quarter" idx="15"/>
          </p:nvPr>
        </p:nvSpPr>
        <p:spPr/>
        <p:txBody>
          <a:bodyPr/>
          <a:lstStyle/>
          <a:p>
            <a:r>
              <a:rPr lang="en-US" sz="2000" dirty="0"/>
              <a:t>Comparison</a:t>
            </a:r>
            <a:endParaRPr lang="en-US" sz="2000" dirty="0"/>
          </a:p>
        </p:txBody>
      </p:sp>
      <p:pic>
        <p:nvPicPr>
          <p:cNvPr id="24" name="Picture Placeholder 23"/>
          <p:cNvPicPr>
            <a:picLocks noGrp="1" noChangeAspect="1"/>
          </p:cNvPicPr>
          <p:nvPr>
            <p:ph type="pic" sz="quarter" idx="14"/>
          </p:nvPr>
        </p:nvPicPr>
        <p:blipFill>
          <a:blip r:embed="rId7"/>
          <a:srcRect l="15683" r="15683"/>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83500" y="392136"/>
            <a:ext cx="10021824" cy="1252728"/>
          </a:xfrm>
        </p:spPr>
        <p:txBody>
          <a:bodyPr/>
          <a:lstStyle/>
          <a:p>
            <a:pPr lvl="0">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Image Visualization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err="1"/>
              <a:t>Mdcn</a:t>
            </a:r>
            <a:r>
              <a:rPr lang="en-US" dirty="0"/>
              <a:t> Algorithm</a:t>
            </a:r>
            <a:endParaRPr lang="en-US" dirty="0"/>
          </a:p>
        </p:txBody>
      </p:sp>
      <p:pic>
        <p:nvPicPr>
          <p:cNvPr id="16" name="Content Placeholder 25" descr="Microscopic view of a suspended bubble-like material with water in it"/>
          <p:cNvPicPr>
            <a:picLocks noGrp="1" noChangeAspect="1"/>
          </p:cNvPicPr>
          <p:nvPr>
            <p:ph type="pic" sz="quarter" idx="30"/>
          </p:nvPr>
        </p:nvPicPr>
        <p:blipFill>
          <a:blip r:embed="rId1">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p>
            <a:fld id="{75DF2D63-3FF5-D547-96B9-BE9CCD1ABA58}" type="slidenum">
              <a:rPr lang="en-US" smtClean="0"/>
            </a:fld>
            <a:endParaRPr lang="en-US" dirty="0"/>
          </a:p>
        </p:txBody>
      </p:sp>
      <p:sp>
        <p:nvSpPr>
          <p:cNvPr id="39" name="TextBox 38"/>
          <p:cNvSpPr txBox="1"/>
          <p:nvPr/>
        </p:nvSpPr>
        <p:spPr>
          <a:xfrm>
            <a:off x="6195108" y="2542184"/>
            <a:ext cx="5993717" cy="126464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Besides identifying the image's class-label, the image visualization function will also display the image marked with its predicted class. Once this process is done, the results can be seen as illustrated in the corresponding figure.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350" y="991871"/>
            <a:ext cx="5166360" cy="52120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83500" y="382805"/>
            <a:ext cx="10021824" cy="1252728"/>
          </a:xfrm>
        </p:spPr>
        <p:txBody>
          <a:bodyPr/>
          <a:lstStyle/>
          <a:p>
            <a:pPr lvl="0">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Accuracy and Loss Graph – 30 Epochs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err="1"/>
              <a:t>Mdcn</a:t>
            </a:r>
            <a:r>
              <a:rPr lang="en-US" dirty="0"/>
              <a:t> Algorithm</a:t>
            </a:r>
            <a:endParaRPr lang="en-US" dirty="0"/>
          </a:p>
        </p:txBody>
      </p:sp>
      <p:pic>
        <p:nvPicPr>
          <p:cNvPr id="16" name="Content Placeholder 25" descr="Microscopic view of a suspended bubble-like material with water in it"/>
          <p:cNvPicPr>
            <a:picLocks noGrp="1" noChangeAspect="1"/>
          </p:cNvPicPr>
          <p:nvPr>
            <p:ph type="pic" sz="quarter" idx="30"/>
          </p:nvPr>
        </p:nvPicPr>
        <p:blipFill>
          <a:blip r:embed="rId1">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p>
            <a:fld id="{75DF2D63-3FF5-D547-96B9-BE9CCD1ABA58}" type="slidenum">
              <a:rPr lang="en-US" smtClean="0"/>
            </a:fld>
            <a:endParaRPr lang="en-US" dirty="0"/>
          </a:p>
        </p:txBody>
      </p:sp>
      <p:sp>
        <p:nvSpPr>
          <p:cNvPr id="39" name="TextBox 38"/>
          <p:cNvSpPr txBox="1"/>
          <p:nvPr/>
        </p:nvSpPr>
        <p:spPr>
          <a:xfrm>
            <a:off x="5643788" y="2020396"/>
            <a:ext cx="5993717" cy="923330"/>
          </a:xfrm>
          <a:prstGeom prst="rect">
            <a:avLst/>
          </a:prstGeom>
          <a:noFill/>
        </p:spPr>
        <p:txBody>
          <a:bodyPr wrap="square">
            <a:spAutoFit/>
          </a:bodyPr>
          <a:lstStyle/>
          <a:p>
            <a:r>
              <a:rPr lang="en-IN"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performance metrics of the model, namely accuracy and loss over 30 epochs, are illustrated in the corresponding diagram.</a:t>
            </a:r>
            <a:endParaRPr lang="en-IN" sz="1800" i="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3953" y="1991396"/>
            <a:ext cx="4441481" cy="3509443"/>
          </a:xfrm>
          <a:prstGeom prst="rect">
            <a:avLst/>
          </a:prstGeom>
          <a:noFill/>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6" y="2943726"/>
            <a:ext cx="4582352" cy="36205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83500" y="382805"/>
            <a:ext cx="10021824" cy="1252728"/>
          </a:xfrm>
        </p:spPr>
        <p:txBody>
          <a:bodyPr/>
          <a:lstStyle/>
          <a:p>
            <a:pPr lvl="0">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Accuracy and Loss Graph – 50 Epochs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err="1"/>
              <a:t>Mdcn</a:t>
            </a:r>
            <a:r>
              <a:rPr lang="en-US" dirty="0"/>
              <a:t> Algorithm</a:t>
            </a:r>
            <a:endParaRPr lang="en-US" dirty="0"/>
          </a:p>
        </p:txBody>
      </p:sp>
      <p:pic>
        <p:nvPicPr>
          <p:cNvPr id="16" name="Content Placeholder 25" descr="Microscopic view of a suspended bubble-like material with water in it"/>
          <p:cNvPicPr>
            <a:picLocks noGrp="1" noChangeAspect="1"/>
          </p:cNvPicPr>
          <p:nvPr>
            <p:ph type="pic" sz="quarter" idx="30"/>
          </p:nvPr>
        </p:nvPicPr>
        <p:blipFill>
          <a:blip r:embed="rId1">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p>
            <a:fld id="{75DF2D63-3FF5-D547-96B9-BE9CCD1ABA58}" type="slidenum">
              <a:rPr lang="en-US" smtClean="0"/>
            </a:fld>
            <a:endParaRPr lang="en-US" dirty="0"/>
          </a:p>
        </p:txBody>
      </p:sp>
      <p:sp>
        <p:nvSpPr>
          <p:cNvPr id="39" name="TextBox 38"/>
          <p:cNvSpPr txBox="1"/>
          <p:nvPr/>
        </p:nvSpPr>
        <p:spPr>
          <a:xfrm>
            <a:off x="5643788" y="2020396"/>
            <a:ext cx="5993717" cy="923330"/>
          </a:xfrm>
          <a:prstGeom prst="rect">
            <a:avLst/>
          </a:prstGeom>
          <a:noFill/>
        </p:spPr>
        <p:txBody>
          <a:bodyPr wrap="square">
            <a:spAutoFit/>
          </a:bodyPr>
          <a:lstStyle/>
          <a:p>
            <a:r>
              <a:rPr lang="en-IN"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performance metrics of the model, namely accuracy and loss over 50 epochs, are illustrated in the corresponding diagram.</a:t>
            </a:r>
            <a:endParaRPr lang="en-IN" sz="1800" i="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4203" y="1546224"/>
            <a:ext cx="4299334" cy="3396665"/>
          </a:xfrm>
          <a:prstGeom prst="rect">
            <a:avLst/>
          </a:prstGeom>
          <a:noFill/>
          <a:ln>
            <a:no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6964" y="2984707"/>
            <a:ext cx="4451185" cy="35736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a:xfrm>
            <a:off x="1298447" y="609600"/>
            <a:ext cx="8200115" cy="530352"/>
          </a:xfrm>
        </p:spPr>
        <p:txBody>
          <a:bodyPr/>
          <a:lstStyle/>
          <a:p>
            <a:r>
              <a:rPr lang="en-US" sz="2800" dirty="0"/>
              <a:t>Comparison at 30 and 50 epoch</a:t>
            </a:r>
            <a:endParaRPr lang="en-US" sz="2800" dirty="0"/>
          </a:p>
        </p:txBody>
      </p:sp>
      <p:sp>
        <p:nvSpPr>
          <p:cNvPr id="9" name="Footer Placeholder 8"/>
          <p:cNvSpPr>
            <a:spLocks noGrp="1"/>
          </p:cNvSpPr>
          <p:nvPr>
            <p:ph type="ftr" sz="quarter" idx="12"/>
          </p:nvPr>
        </p:nvSpPr>
        <p:spPr/>
        <p:txBody>
          <a:bodyPr/>
          <a:lstStyle/>
          <a:p>
            <a:r>
              <a:rPr lang="en-US" dirty="0"/>
              <a:t>Mdcn Algorithm</a:t>
            </a:r>
            <a:endParaRPr lang="en-US" dirty="0"/>
          </a:p>
        </p:txBody>
      </p:sp>
      <p:sp>
        <p:nvSpPr>
          <p:cNvPr id="8" name="Slide Number Placeholder 7"/>
          <p:cNvSpPr>
            <a:spLocks noGrp="1"/>
          </p:cNvSpPr>
          <p:nvPr>
            <p:ph type="sldNum" sz="quarter" idx="11"/>
          </p:nvPr>
        </p:nvSpPr>
        <p:spPr/>
        <p:txBody>
          <a:bodyPr/>
          <a:lstStyle/>
          <a:p>
            <a:fld id="{75DF2D63-3FF5-D547-96B9-BE9CCD1ABA58}" type="slidenum">
              <a:rPr lang="en-US" smtClean="0"/>
            </a:fld>
            <a:endParaRPr lang="en-US" dirty="0"/>
          </a:p>
        </p:txBody>
      </p:sp>
      <p:cxnSp>
        <p:nvCxnSpPr>
          <p:cNvPr id="27" name="Straight Connector 26"/>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9" name="Chart 18"/>
          <p:cNvGraphicFramePr/>
          <p:nvPr/>
        </p:nvGraphicFramePr>
        <p:xfrm>
          <a:off x="6589546" y="3931388"/>
          <a:ext cx="4611370" cy="276479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0" name="Chart 19"/>
          <p:cNvGraphicFramePr/>
          <p:nvPr/>
        </p:nvGraphicFramePr>
        <p:xfrm>
          <a:off x="6656832" y="113995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p:cNvSpPr txBox="1"/>
          <p:nvPr/>
        </p:nvSpPr>
        <p:spPr>
          <a:xfrm>
            <a:off x="1271143" y="2281396"/>
            <a:ext cx="4763771" cy="2450094"/>
          </a:xfrm>
          <a:prstGeom prst="rect">
            <a:avLst/>
          </a:prstGeom>
          <a:noFill/>
        </p:spPr>
        <p:txBody>
          <a:bodyPr wrap="square">
            <a:spAutoFit/>
          </a:bodyPr>
          <a:lstStyle/>
          <a:p>
            <a:pPr algn="just">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Figure 12 presents a performance comparison of the proposed model at </a:t>
            </a:r>
            <a:r>
              <a:rPr lang="en-IN" kern="100" dirty="0">
                <a:solidFill>
                  <a:srgbClr val="000000"/>
                </a:solidFill>
                <a:latin typeface="Calibri" panose="020F0502020204030204" pitchFamily="34" charset="0"/>
                <a:ea typeface="Calibri" panose="020F0502020204030204" pitchFamily="34" charset="0"/>
                <a:cs typeface="Calibri" panose="020F0502020204030204" pitchFamily="34" charset="0"/>
              </a:rPr>
              <a:t>30 and 50</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epochs against established algorithms, including the Visual Geometry Group (VGG16), Residual Network (ResNet), Traditional-DenseNet, and Convolution Neural Network (CNN). The findings clearly indicate that the proposed model outshines the other algorithms in its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16323" y="609600"/>
            <a:ext cx="4897047" cy="530352"/>
          </a:xfrm>
        </p:spPr>
        <p:txBody>
          <a:bodyPr/>
          <a:lstStyle/>
          <a:p>
            <a:r>
              <a:rPr lang="en-US" dirty="0"/>
              <a:t>Conclusion </a:t>
            </a:r>
            <a:endParaRPr lang="en-US" dirty="0"/>
          </a:p>
        </p:txBody>
      </p:sp>
      <p:sp>
        <p:nvSpPr>
          <p:cNvPr id="3" name="Footer Placeholder 2"/>
          <p:cNvSpPr>
            <a:spLocks noGrp="1"/>
          </p:cNvSpPr>
          <p:nvPr>
            <p:ph type="ftr" sz="quarter" idx="11"/>
          </p:nvPr>
        </p:nvSpPr>
        <p:spPr/>
        <p:txBody>
          <a:bodyPr/>
          <a:lstStyle/>
          <a:p>
            <a:r>
              <a:rPr lang="en-US" dirty="0"/>
              <a:t>Mdcn Algorithm</a:t>
            </a:r>
            <a:endParaRPr lang="en-US" dirty="0"/>
          </a:p>
        </p:txBody>
      </p:sp>
      <p:sp>
        <p:nvSpPr>
          <p:cNvPr id="2" name="Slide Number Placeholder 1"/>
          <p:cNvSpPr>
            <a:spLocks noGrp="1"/>
          </p:cNvSpPr>
          <p:nvPr>
            <p:ph type="sldNum" sz="quarter" idx="10"/>
          </p:nvPr>
        </p:nvSpPr>
        <p:spPr/>
        <p:txBody>
          <a:bodyPr/>
          <a:lstStyle/>
          <a:p>
            <a:fld id="{75DF2D63-3FF5-D547-96B9-BE9CCD1ABA58}" type="slidenum">
              <a:rPr lang="en-US" smtClean="0"/>
            </a:fld>
            <a:endParaRPr lang="en-US" dirty="0"/>
          </a:p>
        </p:txBody>
      </p:sp>
      <p:sp>
        <p:nvSpPr>
          <p:cNvPr id="4" name="Text Placeholder 3"/>
          <p:cNvSpPr>
            <a:spLocks noGrp="1"/>
          </p:cNvSpPr>
          <p:nvPr>
            <p:ph type="body" sz="quarter" idx="12"/>
          </p:nvPr>
        </p:nvSpPr>
        <p:spPr/>
        <p:txBody>
          <a:bodyPr/>
          <a:lstStyle/>
          <a:p>
            <a:r>
              <a:rPr lang="en-US" sz="2000" spc="0" dirty="0">
                <a:ea typeface="+mn-lt"/>
                <a:cs typeface="+mn-lt"/>
              </a:rPr>
              <a:t>In this innovative study, a model utilizing Deep Learning and CNNs, particularly the DenseNet architecture, is introduced for brain tumor detection and classification from MRI images. Trained on the </a:t>
            </a:r>
            <a:r>
              <a:rPr lang="en-US" sz="2000" spc="0" dirty="0" err="1">
                <a:ea typeface="+mn-lt"/>
                <a:cs typeface="+mn-lt"/>
              </a:rPr>
              <a:t>BrainTumorBD</a:t>
            </a:r>
            <a:r>
              <a:rPr lang="en-US" sz="2000" spc="0" dirty="0">
                <a:ea typeface="+mn-lt"/>
                <a:cs typeface="+mn-lt"/>
              </a:rPr>
              <a:t> dataset for 50 epochs, the model achieved an outstanding accuracy of 96.51%, outperforming existing systems in true detection while minimizing false positives. Precision, Recall, and F1 Scores were exceptionally high at 96.32%, 95.23%, and 96.38%, respectively.</a:t>
            </a:r>
            <a:endParaRPr lang="en-US" sz="2000" spc="0" dirty="0">
              <a:ea typeface="+mn-lt"/>
              <a:cs typeface="+mn-lt"/>
            </a:endParaRPr>
          </a:p>
        </p:txBody>
      </p:sp>
      <p:pic>
        <p:nvPicPr>
          <p:cNvPr id="7" name="Picture Placeholder 6" descr="Test tubes with one test tube in orange with drops"/>
          <p:cNvPicPr>
            <a:picLocks noGrp="1" noChangeAspect="1"/>
          </p:cNvPicPr>
          <p:nvPr>
            <p:ph type="pic" sz="quarter" idx="13"/>
          </p:nvPr>
        </p:nvPicPr>
        <p:blipFill rotWithShape="1">
          <a:blip r:embed="rId1">
            <a:alphaModFix amt="50000"/>
            <a:duotone>
              <a:schemeClr val="accent5">
                <a:shade val="45000"/>
                <a:satMod val="135000"/>
              </a:schemeClr>
              <a:prstClr val="white"/>
            </a:duotone>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Meet our team</a:t>
            </a:r>
            <a:endParaRPr lang="en-US" dirty="0"/>
          </a:p>
        </p:txBody>
      </p:sp>
      <p:sp>
        <p:nvSpPr>
          <p:cNvPr id="4" name="Footer Placeholder 3"/>
          <p:cNvSpPr>
            <a:spLocks noGrp="1"/>
          </p:cNvSpPr>
          <p:nvPr>
            <p:ph type="ftr" sz="quarter" idx="11"/>
          </p:nvPr>
        </p:nvSpPr>
        <p:spPr/>
        <p:txBody>
          <a:bodyPr/>
          <a:lstStyle/>
          <a:p>
            <a:r>
              <a:rPr lang="en-US" dirty="0"/>
              <a:t>Mdcn Algorithm</a:t>
            </a:r>
            <a:endParaRPr lang="en-US" dirty="0"/>
          </a:p>
        </p:txBody>
      </p:sp>
      <p:sp>
        <p:nvSpPr>
          <p:cNvPr id="3" name="Slide Number Placeholder 2"/>
          <p:cNvSpPr>
            <a:spLocks noGrp="1"/>
          </p:cNvSpPr>
          <p:nvPr>
            <p:ph type="sldNum" sz="quarter" idx="10"/>
          </p:nvPr>
        </p:nvSpPr>
        <p:spPr/>
        <p:txBody>
          <a:bodyPr/>
          <a:lstStyle/>
          <a:p>
            <a:fld id="{75DF2D63-3FF5-D547-96B9-BE9CCD1ABA58}" type="slidenum">
              <a:rPr lang="en-US" smtClean="0"/>
            </a:fld>
            <a:endParaRPr lang="en-US" dirty="0"/>
          </a:p>
        </p:txBody>
      </p:sp>
      <p:sp>
        <p:nvSpPr>
          <p:cNvPr id="9" name="Text Placeholder 8"/>
          <p:cNvSpPr>
            <a:spLocks noGrp="1"/>
          </p:cNvSpPr>
          <p:nvPr>
            <p:ph type="body" sz="quarter" idx="16"/>
          </p:nvPr>
        </p:nvSpPr>
        <p:spPr>
          <a:xfrm>
            <a:off x="2418931" y="4974336"/>
            <a:ext cx="2051242" cy="539496"/>
          </a:xfrm>
        </p:spPr>
        <p:txBody>
          <a:bodyPr/>
          <a:lstStyle/>
          <a:p>
            <a:r>
              <a:rPr lang="en-US" sz="1400" dirty="0">
                <a:effectLst/>
              </a:rPr>
              <a:t>Chirag Chandrashekar</a:t>
            </a:r>
            <a:endParaRPr lang="en-US" sz="1400" dirty="0">
              <a:effectLst/>
            </a:endParaRPr>
          </a:p>
          <a:p>
            <a:endParaRPr lang="en-US" dirty="0"/>
          </a:p>
          <a:p>
            <a:r>
              <a:rPr lang="en-US" sz="1400" dirty="0"/>
              <a:t>20BAI1298</a:t>
            </a:r>
            <a:endParaRPr lang="en-US" sz="1400" dirty="0"/>
          </a:p>
        </p:txBody>
      </p:sp>
      <p:sp>
        <p:nvSpPr>
          <p:cNvPr id="11" name="Text Placeholder 10"/>
          <p:cNvSpPr>
            <a:spLocks noGrp="1"/>
          </p:cNvSpPr>
          <p:nvPr>
            <p:ph type="body" sz="quarter" idx="18"/>
          </p:nvPr>
        </p:nvSpPr>
        <p:spPr>
          <a:xfrm>
            <a:off x="7833049" y="4974336"/>
            <a:ext cx="1828800" cy="539496"/>
          </a:xfrm>
        </p:spPr>
        <p:txBody>
          <a:bodyPr/>
          <a:lstStyle/>
          <a:p>
            <a:r>
              <a:rPr lang="en-US" dirty="0"/>
              <a:t>M </a:t>
            </a:r>
            <a:endParaRPr lang="en-US" dirty="0"/>
          </a:p>
          <a:p>
            <a:r>
              <a:rPr lang="en-US" dirty="0"/>
              <a:t>Deepak</a:t>
            </a:r>
            <a:endParaRPr lang="en-US" dirty="0"/>
          </a:p>
          <a:p>
            <a:endParaRPr lang="en-US" sz="1400" dirty="0"/>
          </a:p>
          <a:p>
            <a:r>
              <a:rPr lang="en-US"/>
              <a:t>20BAI1162</a:t>
            </a:r>
            <a:endParaRPr lang="en-US" sz="1400" dirty="0"/>
          </a:p>
        </p:txBody>
      </p:sp>
      <p:pic>
        <p:nvPicPr>
          <p:cNvPr id="36" name="Picture Placeholder 35"/>
          <p:cNvPicPr>
            <a:picLocks noGrp="1" noChangeAspect="1"/>
          </p:cNvPicPr>
          <p:nvPr>
            <p:ph type="pic" sz="quarter" idx="12"/>
          </p:nvPr>
        </p:nvPicPr>
        <p:blipFill>
          <a:blip r:embed="rId1"/>
          <a:srcRect l="1307" r="1307"/>
          <a:stretch>
            <a:fillRect/>
          </a:stretch>
        </p:blipFill>
        <p:spPr>
          <a:xfrm>
            <a:off x="2530152" y="2514600"/>
            <a:ext cx="1828800" cy="1828800"/>
          </a:xfrm>
        </p:spPr>
      </p:pic>
      <p:pic>
        <p:nvPicPr>
          <p:cNvPr id="6" name="Picture Placeholder 5"/>
          <p:cNvPicPr>
            <a:picLocks noGrp="1" noChangeAspect="1"/>
          </p:cNvPicPr>
          <p:nvPr>
            <p:ph type="pic" sz="quarter" idx="13"/>
          </p:nvPr>
        </p:nvPicPr>
        <p:blipFill>
          <a:blip r:embed="rId2"/>
          <a:srcRect t="8475" b="8475"/>
          <a:stretch>
            <a:fillRect/>
          </a:stretch>
        </p:blipFill>
        <p:spPr>
          <a:xfrm>
            <a:off x="7832725" y="2514600"/>
            <a:ext cx="1828800" cy="18288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p:cNvPicPr>
            <a:picLocks noGrp="1" noChangeAspect="1"/>
          </p:cNvPicPr>
          <p:nvPr>
            <p:ph type="pic" sz="quarter" idx="12"/>
          </p:nvPr>
        </p:nvPicPr>
        <p:blipFill rotWithShape="1">
          <a:blip r:embed="rId1">
            <a:alphaModFix amt="50000"/>
            <a:extLst>
              <a:ext uri="{28A0092B-C50C-407E-A947-70E740481C1C}">
                <a14:useLocalDpi xmlns:a14="http://schemas.microsoft.com/office/drawing/2010/main" val="0"/>
              </a:ext>
            </a:extLst>
          </a:blip>
          <a:srcRect/>
          <a:stretch>
            <a:fillRect/>
          </a:stretch>
        </p:blipFill>
        <p:spPr/>
      </p:pic>
      <p:sp>
        <p:nvSpPr>
          <p:cNvPr id="19" name="Title 18"/>
          <p:cNvSpPr>
            <a:spLocks noGrp="1"/>
          </p:cNvSpPr>
          <p:nvPr>
            <p:ph type="title"/>
          </p:nvPr>
        </p:nvSpPr>
        <p:spPr/>
        <p:txBody>
          <a:bodyPr/>
          <a:lstStyle/>
          <a:p>
            <a:r>
              <a:rPr lang="en-US" dirty="0"/>
              <a:t>Thank you </a:t>
            </a:r>
            <a:endParaRPr lang="en-US" dirty="0"/>
          </a:p>
        </p:txBody>
      </p:sp>
      <p:pic>
        <p:nvPicPr>
          <p:cNvPr id="22" name="Picture Placeholder 25" descr="Bacteria cultured in a petri dish for a laboratory or a scientific investigation"/>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5" name="Footer Placeholder 4"/>
          <p:cNvSpPr>
            <a:spLocks noGrp="1"/>
          </p:cNvSpPr>
          <p:nvPr>
            <p:ph type="ftr" sz="quarter" idx="12"/>
          </p:nvPr>
        </p:nvSpPr>
        <p:spPr/>
        <p:txBody>
          <a:bodyPr/>
          <a:lstStyle/>
          <a:p>
            <a:r>
              <a:rPr lang="en-US" dirty="0"/>
              <a:t>MDCN Algorithm</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3" name="Content Placeholder 2"/>
          <p:cNvSpPr>
            <a:spLocks noGrp="1"/>
          </p:cNvSpPr>
          <p:nvPr>
            <p:ph idx="1"/>
          </p:nvPr>
        </p:nvSpPr>
        <p:spPr/>
        <p:txBody>
          <a:bodyPr/>
          <a:lstStyle/>
          <a:p>
            <a:r>
              <a:rPr lang="en-US" dirty="0"/>
              <a:t>Introduction</a:t>
            </a:r>
            <a:endParaRPr lang="en-US" dirty="0"/>
          </a:p>
          <a:p>
            <a:r>
              <a:rPr lang="en-US" dirty="0"/>
              <a:t>Literature Survey </a:t>
            </a:r>
            <a:endParaRPr lang="en-US" dirty="0"/>
          </a:p>
          <a:p>
            <a:r>
              <a:rPr lang="en-US" dirty="0"/>
              <a:t>Proposed Methodology</a:t>
            </a:r>
            <a:endParaRPr lang="en-US" dirty="0"/>
          </a:p>
          <a:p>
            <a:r>
              <a:rPr lang="en-US" dirty="0"/>
              <a:t>Experimentation</a:t>
            </a:r>
            <a:endParaRPr lang="en-US" dirty="0"/>
          </a:p>
          <a:p>
            <a:r>
              <a:rPr lang="en-US" dirty="0"/>
              <a:t>Conclusion</a:t>
            </a:r>
            <a:endParaRPr lang="en-US" dirty="0"/>
          </a:p>
          <a:p>
            <a:endParaRPr lang="en-US" dirty="0"/>
          </a:p>
          <a:p>
            <a:endParaRPr lang="en-US" dirty="0"/>
          </a:p>
        </p:txBody>
      </p:sp>
      <p:pic>
        <p:nvPicPr>
          <p:cNvPr id="8" name="Picture Placeholder 7" descr="Pipette diffusing dyes in flasks"/>
          <p:cNvPicPr>
            <a:picLocks noGrp="1" noChangeAspect="1"/>
          </p:cNvPicPr>
          <p:nvPr>
            <p:ph type="pic" sz="quarter" idx="13"/>
          </p:nvPr>
        </p:nvPicPr>
        <p:blipFill rotWithShape="1">
          <a:blip r:embed="rId1">
            <a:extLst>
              <a:ext uri="{28A0092B-C50C-407E-A947-70E740481C1C}">
                <a14:useLocalDpi xmlns:a14="http://schemas.microsoft.com/office/drawing/2010/main" val="0"/>
              </a:ext>
            </a:extLst>
          </a:blip>
          <a:srcRect t="79" b="79"/>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5" name="Footer Placeholder 4"/>
          <p:cNvSpPr>
            <a:spLocks noGrp="1"/>
          </p:cNvSpPr>
          <p:nvPr>
            <p:ph type="ftr" sz="quarter" idx="12"/>
          </p:nvPr>
        </p:nvSpPr>
        <p:spPr/>
        <p:txBody>
          <a:bodyPr/>
          <a:lstStyle/>
          <a:p>
            <a:r>
              <a:rPr lang="en-US" dirty="0"/>
              <a:t>MDCN Algorithm</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pic>
        <p:nvPicPr>
          <p:cNvPr id="7" name="Picture Placeholder 6" descr="Pipette over three glass jars"/>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p:cNvSpPr>
            <a:spLocks noGrp="1"/>
          </p:cNvSpPr>
          <p:nvPr>
            <p:ph idx="1"/>
          </p:nvPr>
        </p:nvSpPr>
        <p:spPr>
          <a:xfrm>
            <a:off x="5053597" y="2338998"/>
            <a:ext cx="5760720" cy="3319272"/>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According to the 2016 reclassification by the World Health Organization (WHO), a brain tumor pertains to abnormal growth in the central nervous system, resulting in a decline in brain tissue size and disruption to the neural network. Brain tumors, categorized as cancerous or non-cancerous (benign and malignant), manifest in areas like meningioma, glioma, and pituitary, each varying in malignancy. Initial assessments by oncologists utilize medical imaging, particularly Magnetic Resonance Imaging (MRI) and Computed Tomography (CT) scans, to detect structural changes. Surgical biopsy may be required for detailed diagnosis if a brain tumor is suspected, with advancements in imaging technologies enhancing contrast and resolution for accurate identification.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975" y="1115381"/>
            <a:ext cx="6742176" cy="548640"/>
          </a:xfrm>
        </p:spPr>
        <p:txBody>
          <a:bodyPr/>
          <a:lstStyle/>
          <a:p>
            <a:r>
              <a:rPr lang="en-US" dirty="0"/>
              <a:t>Challenges Faced</a:t>
            </a:r>
            <a:endParaRPr lang="en-US" dirty="0"/>
          </a:p>
        </p:txBody>
      </p:sp>
      <p:sp>
        <p:nvSpPr>
          <p:cNvPr id="5" name="Footer Placeholder 4"/>
          <p:cNvSpPr>
            <a:spLocks noGrp="1"/>
          </p:cNvSpPr>
          <p:nvPr>
            <p:ph type="ftr" sz="quarter" idx="12"/>
          </p:nvPr>
        </p:nvSpPr>
        <p:spPr/>
        <p:txBody>
          <a:bodyPr/>
          <a:lstStyle/>
          <a:p>
            <a:r>
              <a:rPr lang="en-US" dirty="0"/>
              <a:t>MDCN Algorithm</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pic>
        <p:nvPicPr>
          <p:cNvPr id="7" name="Picture Placeholder 6" descr="Pipette over three glass jars"/>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p:cNvSpPr>
            <a:spLocks noGrp="1"/>
          </p:cNvSpPr>
          <p:nvPr>
            <p:ph idx="1"/>
          </p:nvPr>
        </p:nvSpPr>
        <p:spPr>
          <a:xfrm>
            <a:off x="5053597" y="2338998"/>
            <a:ext cx="5760720" cy="3319272"/>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However, challenges persist, and its efficacy in specific tasks, such as brain tumor classification, warrants exploration. Brain tumors exhibit diverse characteristics, and accurately classifying and detecting them using algorithms presents several challenges: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Imbalance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Overlapping Symptoms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Image Quality and Diversity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Ambient Noise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Incomplete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Computational Complexity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975" y="1115381"/>
            <a:ext cx="6742176" cy="548640"/>
          </a:xfrm>
        </p:spPr>
        <p:txBody>
          <a:bodyPr/>
          <a:lstStyle/>
          <a:p>
            <a:r>
              <a:rPr lang="en-US" sz="2400" dirty="0"/>
              <a:t>main contributions and novelty of the proposed algorithm </a:t>
            </a:r>
            <a:endParaRPr lang="en-US" sz="2400" dirty="0"/>
          </a:p>
        </p:txBody>
      </p:sp>
      <p:sp>
        <p:nvSpPr>
          <p:cNvPr id="5" name="Footer Placeholder 4"/>
          <p:cNvSpPr>
            <a:spLocks noGrp="1"/>
          </p:cNvSpPr>
          <p:nvPr>
            <p:ph type="ftr" sz="quarter" idx="12"/>
          </p:nvPr>
        </p:nvSpPr>
        <p:spPr/>
        <p:txBody>
          <a:bodyPr/>
          <a:lstStyle/>
          <a:p>
            <a:r>
              <a:rPr lang="en-US" dirty="0"/>
              <a:t>MDCN Algorithm</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pic>
        <p:nvPicPr>
          <p:cNvPr id="7" name="Picture Placeholder 6" descr="Pipette over three glass jars"/>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p:cNvSpPr>
            <a:spLocks noGrp="1"/>
          </p:cNvSpPr>
          <p:nvPr>
            <p:ph idx="1"/>
          </p:nvPr>
        </p:nvSpPr>
        <p:spPr>
          <a:xfrm>
            <a:off x="4795935" y="2338998"/>
            <a:ext cx="6841570" cy="3319272"/>
          </a:xfrm>
        </p:spPr>
        <p:txBody>
          <a:bodyPr/>
          <a:lstStyle/>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MDCN integrates the synergy of transfer learning and advanced data loader techniques, leveraging pre-trained models and streamlining the data ingestion process for optimal transmission.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Advanced optimizer techniques ensure that MDCN converges efficiently, reducing training times and enhancing robustness.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While building on the DenseNet architecture, MDCN introduces innovative modifications to enhance the network's ability to capture and differentiate subtle features of various brain tumors.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MDCN achieves an impressive accuracy of 96.51% in detecting and classifying brain tumors, setting a new benchmark when compared to traditional and state-of-the-art algorithms.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p:txBody>
          <a:bodyPr/>
          <a:lstStyle/>
          <a:p>
            <a:r>
              <a:rPr lang="en-US" dirty="0"/>
              <a:t>Literature Survey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Papers</a:t>
            </a:r>
            <a:endParaRPr lang="en-US" dirty="0"/>
          </a:p>
        </p:txBody>
      </p:sp>
      <p:sp>
        <p:nvSpPr>
          <p:cNvPr id="5" name="Footer Placeholder 4"/>
          <p:cNvSpPr>
            <a:spLocks noGrp="1"/>
          </p:cNvSpPr>
          <p:nvPr>
            <p:ph type="ftr" sz="quarter" idx="12"/>
          </p:nvPr>
        </p:nvSpPr>
        <p:spPr/>
        <p:txBody>
          <a:bodyPr/>
          <a:lstStyle/>
          <a:p>
            <a:r>
              <a:rPr lang="en-US" dirty="0"/>
              <a:t>MDCN Algorithm</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graphicFrame>
        <p:nvGraphicFramePr>
          <p:cNvPr id="8" name="Content Placeholder 7"/>
          <p:cNvGraphicFramePr>
            <a:graphicFrameLocks noGrp="1"/>
          </p:cNvGraphicFramePr>
          <p:nvPr>
            <p:ph idx="1"/>
          </p:nvPr>
        </p:nvGraphicFramePr>
        <p:xfrm>
          <a:off x="877824" y="1278294"/>
          <a:ext cx="10893550" cy="5449076"/>
        </p:xfrm>
        <a:graphic>
          <a:graphicData uri="http://schemas.openxmlformats.org/drawingml/2006/table">
            <a:tbl>
              <a:tblPr>
                <a:tableStyleId>{5C22544A-7EE6-4342-B048-85BDC9FD1C3A}</a:tableStyleId>
              </a:tblPr>
              <a:tblGrid>
                <a:gridCol w="1041205"/>
                <a:gridCol w="596738"/>
                <a:gridCol w="670815"/>
                <a:gridCol w="1502133"/>
                <a:gridCol w="2061832"/>
                <a:gridCol w="1428056"/>
                <a:gridCol w="893049"/>
                <a:gridCol w="1349861"/>
                <a:gridCol w="1349861"/>
              </a:tblGrid>
              <a:tr h="262660">
                <a:tc>
                  <a:txBody>
                    <a:bodyPr/>
                    <a:lstStyle/>
                    <a:p>
                      <a:pPr algn="ctr" fontAlgn="ctr"/>
                      <a:r>
                        <a:rPr lang="en-IN" sz="800" u="none" strike="noStrike" dirty="0">
                          <a:effectLst/>
                        </a:rPr>
                        <a:t>Title</a:t>
                      </a:r>
                      <a:endParaRPr lang="en-IN" sz="800" b="1"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Journal Name</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Year of publication</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Method</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Dataset URL</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No.Of Images used</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Advantages</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Limitations</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Remarks</a:t>
                      </a:r>
                      <a:endParaRPr lang="en-IN" sz="800" b="1" i="0" u="none" strike="noStrike">
                        <a:solidFill>
                          <a:srgbClr val="000000"/>
                        </a:solidFill>
                        <a:effectLst/>
                        <a:latin typeface="Calibri" panose="020F0502020204030204" pitchFamily="34" charset="0"/>
                      </a:endParaRPr>
                    </a:p>
                  </a:txBody>
                  <a:tcPr marL="2226" marR="2226" marT="2226" marB="0" anchor="ctr"/>
                </a:tc>
              </a:tr>
              <a:tr h="839427">
                <a:tc>
                  <a:txBody>
                    <a:bodyPr/>
                    <a:lstStyle/>
                    <a:p>
                      <a:pPr algn="ctr" fontAlgn="ctr"/>
                      <a:r>
                        <a:rPr lang="en-US" sz="700" u="none" strike="noStrike" dirty="0">
                          <a:effectLst/>
                        </a:rPr>
                        <a:t>Brain tumor MRI images identification and classification based on the recurrent convolutional neural network</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dirty="0" err="1">
                          <a:effectLst/>
                        </a:rPr>
                        <a:t>Sciencedirect</a:t>
                      </a:r>
                      <a:endParaRPr lang="en-IN"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1st step - removing noise using adaptive filtering algorithm, 2nd step - segmentation using improved k-means clustering(IKMC) algorithm, 3rd step - feature extraction using gray-level co-occurrence matrix(GLCM) and finally using RCNN for classification</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1"/>
                        </a:rPr>
                        <a:t>https://www.kaggle.com/sartajbhuvaji/brain-tumor-classification-mri</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2870 (4 classes-Glioma,Meningioma,Pituitary and healthy)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noise reduction and segmentation improved the accuracy of model</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r>
              <a:tr h="724825">
                <a:tc>
                  <a:txBody>
                    <a:bodyPr/>
                    <a:lstStyle/>
                    <a:p>
                      <a:pPr algn="ctr" fontAlgn="ctr"/>
                      <a:r>
                        <a:rPr lang="en-US" sz="700" u="none" strike="noStrike">
                          <a:effectLst/>
                        </a:rPr>
                        <a:t>Classification of Brain Tumors from MRI Images Using a Convolutional Neural Network</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a:effectLst/>
                        </a:rPr>
                        <a:t>A generic CNN model's performance is compared when original and augmented datasets are </a:t>
                      </a:r>
                      <a:r>
                        <a:rPr lang="en-US" sz="700" u="none" strike="noStrike" dirty="0" err="1">
                          <a:effectLst/>
                        </a:rPr>
                        <a:t>feeded</a:t>
                      </a:r>
                      <a:r>
                        <a:rPr lang="en-US" sz="700" u="none" strike="noStrike" dirty="0">
                          <a:effectLst/>
                        </a:rPr>
                        <a:t> into it, also they used record-wise and subject wise 10-fold cross validation</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Via hospital</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3064 (3 classes-Glioma,Meningioma and Pituitary)</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using augmented dataset, the results are improved. </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Amount of original data</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The dataset used is taken from another research where 233 patients records are unified and de-identified</a:t>
                      </a:r>
                      <a:endParaRPr lang="en-US" sz="700" b="0" i="0" u="none" strike="noStrike">
                        <a:solidFill>
                          <a:srgbClr val="000000"/>
                        </a:solidFill>
                        <a:effectLst/>
                        <a:latin typeface="Calibri" panose="020F0502020204030204" pitchFamily="34" charset="0"/>
                      </a:endParaRPr>
                    </a:p>
                  </a:txBody>
                  <a:tcPr marL="2226" marR="2226" marT="2226" marB="0" anchor="ctr"/>
                </a:tc>
              </a:tr>
              <a:tr h="565573">
                <a:tc>
                  <a:txBody>
                    <a:bodyPr/>
                    <a:lstStyle/>
                    <a:p>
                      <a:pPr algn="ctr" fontAlgn="ctr"/>
                      <a:r>
                        <a:rPr lang="en-US" sz="700" u="none" strike="noStrike">
                          <a:effectLst/>
                        </a:rPr>
                        <a:t>Classifying Brain Tumors on Magnetic Resonance Imaging by Using Convolutional Neural Networks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Comparision of CNN and few pretrained models with 5-fold cross validation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dirty="0">
                          <a:effectLst/>
                          <a:hlinkClick r:id="rId2" tooltip="https://figshare.com/articles/dataset/brain_tumor_dataset/1512427 "/>
                        </a:rPr>
                        <a:t>https://figshare.com/articles/dataset/brain_tumor_dataset/1512427</a:t>
                      </a:r>
                      <a:endParaRPr lang="en-IN" sz="700" b="0" i="0" u="sng" strike="noStrike" dirty="0">
                        <a:solidFill>
                          <a:srgbClr val="80008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7023 (4 classes-Glioma,Meningioma,Pituitary and healthy)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Amount of original data</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Few other datasets are used but they are currently unavailiable/removed</a:t>
                      </a:r>
                      <a:endParaRPr lang="en-US" sz="700" b="0" i="0" u="none" strike="noStrike">
                        <a:solidFill>
                          <a:srgbClr val="000000"/>
                        </a:solidFill>
                        <a:effectLst/>
                        <a:latin typeface="Calibri" panose="020F0502020204030204" pitchFamily="34" charset="0"/>
                      </a:endParaRPr>
                    </a:p>
                  </a:txBody>
                  <a:tcPr marL="2226" marR="2226" marT="2226" marB="0" anchor="ctr"/>
                </a:tc>
              </a:tr>
              <a:tr h="913370">
                <a:tc>
                  <a:txBody>
                    <a:bodyPr/>
                    <a:lstStyle/>
                    <a:p>
                      <a:pPr algn="ctr" fontAlgn="ctr"/>
                      <a:r>
                        <a:rPr lang="en-US" sz="700" u="none" strike="noStrike">
                          <a:effectLst/>
                        </a:rPr>
                        <a:t>Classification of Brain MRI Tumor Images Based on Deep Learning PGGAN Augmentation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2021</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3 models, namely, VGG19+CNN, VGG19+GRU, VGG19+Bi-GRU, are used to compare results while using classical Data augmentation and PGGAN to increase the size of dataset</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3064 (3 classes-Glioma,Meningioma and Pituitary)</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data augmentation, especially PGGAN, to increase the dataset, solving the data deficency problem, has boosted the learning capability of models and increase the accuracy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Amount of original data</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The dataset used is taken from another research where 233 patients records are unified and de-identified</a:t>
                      </a:r>
                      <a:endParaRPr lang="en-US" sz="700" b="0" i="0" u="none" strike="noStrike">
                        <a:solidFill>
                          <a:srgbClr val="000000"/>
                        </a:solidFill>
                        <a:effectLst/>
                        <a:latin typeface="Calibri" panose="020F0502020204030204" pitchFamily="34" charset="0"/>
                      </a:endParaRPr>
                    </a:p>
                  </a:txBody>
                  <a:tcPr marL="2226" marR="2226" marT="2226" marB="0" anchor="ctr"/>
                </a:tc>
              </a:tr>
              <a:tr h="893010">
                <a:tc>
                  <a:txBody>
                    <a:bodyPr/>
                    <a:lstStyle/>
                    <a:p>
                      <a:pPr algn="ctr" fontAlgn="ctr"/>
                      <a:r>
                        <a:rPr lang="en-US" sz="700" u="none" strike="noStrike">
                          <a:effectLst/>
                        </a:rPr>
                        <a:t>Explainable Convolutional Neural Networks for Brain Cancer Detection and Localisation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Grad-CAM algorithm on top of normal CNN model</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3"/>
                        </a:rPr>
                        <a:t>https://www.kaggle.com/datasets/ahmedhamada0/brain-tumor-detection</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3000 (1500 - healthy, 1500 - brain tumor)</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using Grad-CAM algorithm, the region of image used to make decision can be identified, helps in modifications, interpretation and explainability of model</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r>
              <a:tr h="1250211">
                <a:tc>
                  <a:txBody>
                    <a:bodyPr/>
                    <a:lstStyle/>
                    <a:p>
                      <a:pPr algn="ctr" fontAlgn="ctr"/>
                      <a:r>
                        <a:rPr lang="en-US" sz="700" u="none" strike="noStrike">
                          <a:effectLst/>
                        </a:rPr>
                        <a:t>Brain Pathology Classification of MR Images Using Machine Learning Techniques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After preprocessing input images, segmentation using  fuzzy clustering means and thresholding(FCMT) and morphological operations are done on the input and classification is done using CNN. Also after segmentation and morphological changes, HOG and LBP combinational feature extraction is applied and then it is fed into SVM classifier. These 2 models are used and compared</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sng" strike="noStrike">
                          <a:effectLst/>
                          <a:hlinkClick r:id="rId4"/>
                        </a:rPr>
                        <a:t>https://www.scidb.cn/en/detail?dataSetId=faa44e0a12da4c11aeee91cc3c8ac11e   and other datasets</a:t>
                      </a:r>
                      <a:endParaRPr lang="en-US"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a:effectLst/>
                        </a:rPr>
                        <a:t>used different datasets for CNN and SVM, and also for training and testing, actual number is not </a:t>
                      </a:r>
                      <a:r>
                        <a:rPr lang="en-US" sz="700" u="none" strike="noStrike" dirty="0" err="1">
                          <a:effectLst/>
                        </a:rPr>
                        <a:t>availiable</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a:effectLst/>
                        </a:rPr>
                        <a:t>by using the combination of HOG and LBP feature extractors, SVM performed better that when LBP or HOG is used alone. Also, by applying segmentation and morphology operations CNN performed better</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err="1">
                          <a:effectLst/>
                        </a:rPr>
                        <a:t>No.of</a:t>
                      </a:r>
                      <a:r>
                        <a:rPr lang="en-US" sz="700" u="none" strike="noStrike" dirty="0">
                          <a:effectLst/>
                        </a:rPr>
                        <a:t> images used and all the datasets used aren't specified exactly in the paper</a:t>
                      </a:r>
                      <a:endParaRPr lang="en-US" sz="700" b="0" i="0" u="none" strike="noStrike" dirty="0">
                        <a:solidFill>
                          <a:srgbClr val="000000"/>
                        </a:solidFill>
                        <a:effectLst/>
                        <a:latin typeface="Calibri" panose="020F0502020204030204" pitchFamily="34" charset="0"/>
                      </a:endParaRPr>
                    </a:p>
                  </a:txBody>
                  <a:tcPr marL="2226" marR="2226" marT="2226" marB="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Papers - Continued</a:t>
            </a:r>
            <a:endParaRPr lang="en-US" dirty="0"/>
          </a:p>
        </p:txBody>
      </p:sp>
      <p:sp>
        <p:nvSpPr>
          <p:cNvPr id="5" name="Footer Placeholder 4"/>
          <p:cNvSpPr>
            <a:spLocks noGrp="1"/>
          </p:cNvSpPr>
          <p:nvPr>
            <p:ph type="ftr" sz="quarter" idx="12"/>
          </p:nvPr>
        </p:nvSpPr>
        <p:spPr/>
        <p:txBody>
          <a:bodyPr/>
          <a:lstStyle/>
          <a:p>
            <a:r>
              <a:rPr lang="en-US" dirty="0"/>
              <a:t>MDCN Algorithm</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graphicFrame>
        <p:nvGraphicFramePr>
          <p:cNvPr id="7" name="Content Placeholder 6"/>
          <p:cNvGraphicFramePr>
            <a:graphicFrameLocks noGrp="1"/>
          </p:cNvGraphicFramePr>
          <p:nvPr>
            <p:ph idx="1"/>
          </p:nvPr>
        </p:nvGraphicFramePr>
        <p:xfrm>
          <a:off x="1057275" y="1259634"/>
          <a:ext cx="10811262" cy="5554247"/>
        </p:xfrm>
        <a:graphic>
          <a:graphicData uri="http://schemas.openxmlformats.org/drawingml/2006/table">
            <a:tbl>
              <a:tblPr>
                <a:tableStyleId>{5C22544A-7EE6-4342-B048-85BDC9FD1C3A}</a:tableStyleId>
              </a:tblPr>
              <a:tblGrid>
                <a:gridCol w="1033340"/>
                <a:gridCol w="592230"/>
                <a:gridCol w="665748"/>
                <a:gridCol w="1490786"/>
                <a:gridCol w="2046257"/>
                <a:gridCol w="1417268"/>
                <a:gridCol w="886303"/>
                <a:gridCol w="1339665"/>
                <a:gridCol w="1339665"/>
              </a:tblGrid>
              <a:tr h="718977">
                <a:tc>
                  <a:txBody>
                    <a:bodyPr/>
                    <a:lstStyle/>
                    <a:p>
                      <a:pPr algn="ctr" fontAlgn="ctr"/>
                      <a:r>
                        <a:rPr lang="en-US" sz="700" u="none" strike="noStrike">
                          <a:effectLst/>
                        </a:rPr>
                        <a:t>Brain Tumor Detection Based on Deep Learning Approaches and Magnetic Resonance Imaging</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modified YOLO-V7 is used (YOLO-V7 + Convolutional Block Attention Module(CBAM) attention mechanism + Spatial Pyramid</a:t>
                      </a:r>
                      <a:br>
                        <a:rPr lang="en-IN" sz="700" u="none" strike="noStrike">
                          <a:effectLst/>
                        </a:rPr>
                      </a:br>
                      <a:r>
                        <a:rPr lang="en-IN" sz="700" u="none" strike="noStrike">
                          <a:effectLst/>
                        </a:rPr>
                        <a:t>Pooling Fast+ (SPPF+) + Bi-directional Feature Pyramid Network (BiFPN) + decoupled head (DP))</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1" tooltip="https://www.kaggle.com/datasets/masoudnickparvar/brain-tumor-mri-dataset  https://www.kaggle.com/datasets/sartajbhuvaji/brain-tumor-classification-mri"/>
                        </a:rPr>
                        <a:t>https://www.kaggle.com/datasets/masoudnickparvar/brain-tumor-mri-dataset  </a:t>
                      </a:r>
                      <a:br>
                        <a:rPr lang="en-IN" sz="700" u="sng" strike="noStrike">
                          <a:effectLst/>
                          <a:hlinkClick r:id="rId1" tooltip="https://www.kaggle.com/datasets/masoudnickparvar/brain-tumor-mri-dataset  https://www.kaggle.com/datasets/sartajbhuvaji/brain-tumor-classification-mri"/>
                        </a:rPr>
                      </a:br>
                      <a:r>
                        <a:rPr lang="en-IN" sz="700" u="sng" strike="noStrike">
                          <a:effectLst/>
                          <a:hlinkClick r:id="rId1" tooltip="https://www.kaggle.com/datasets/masoudnickparvar/brain-tumor-mri-dataset  https://www.kaggle.com/datasets/sartajbhuvaji/brain-tumor-classification-mri"/>
                        </a:rPr>
                        <a:t>https://www.kaggle.com/datasets/sartajbhuvaji/brain-tumor-classification-mri</a:t>
                      </a:r>
                      <a:endParaRPr lang="en-IN" sz="700" b="0" i="0" u="sng" strike="noStrike">
                        <a:solidFill>
                          <a:srgbClr val="80008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10,288</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coupling Yolo-V7 with other modules, the model performance is increased drastically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Addition of other modules made it more complex and increased computational parameters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r>
              <a:tr h="575180">
                <a:tc>
                  <a:txBody>
                    <a:bodyPr/>
                    <a:lstStyle/>
                    <a:p>
                      <a:pPr algn="ctr" fontAlgn="ctr"/>
                      <a:r>
                        <a:rPr lang="en-US" sz="700" u="none" strike="noStrike">
                          <a:effectLst/>
                        </a:rPr>
                        <a:t>MRI-Based Effective Ensemble Frameworks for Predicting Human Brain Tumor</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Feature extraction using CNN, used as input for different ML algorithms(DT,XG-Boost,KNN,RF,ada-boost). Then in proposed model, top-3 classifiers are used and a voting system is employed to determine the output</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2"/>
                        </a:rPr>
                        <a:t>https://figshare.com/articles/dataset/brain_tumor_dataset/1512427</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3762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using voting of top classifiers to get final output, increased the chances of correct prediction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r>
              <a:tr h="431386">
                <a:tc>
                  <a:txBody>
                    <a:bodyPr/>
                    <a:lstStyle/>
                    <a:p>
                      <a:pPr algn="ctr" fontAlgn="ctr"/>
                      <a:r>
                        <a:rPr lang="en-US" sz="700" u="none" strike="noStrike">
                          <a:effectLst/>
                        </a:rPr>
                        <a:t>Object Detection for Brain Cancer Detection and Localization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YOLO-V8</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3"/>
                        </a:rPr>
                        <a:t>https://universe.roboflow.com/yolo-hz3ua/yolo-fj4s3</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Rather than using large datasets compared to DL models, YOLO requires medium or less dataset</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Inorder to train the model we need to annotate the dataset, which requires man power and time</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r>
              <a:tr h="431386">
                <a:tc>
                  <a:txBody>
                    <a:bodyPr/>
                    <a:lstStyle/>
                    <a:p>
                      <a:pPr algn="ctr" fontAlgn="ctr"/>
                      <a:r>
                        <a:rPr lang="en-US" sz="700" u="none" strike="noStrike">
                          <a:effectLst/>
                        </a:rPr>
                        <a:t>Brain Tumor Segmentation from MRI Images Using Handcrafted Convolutional Neural Network</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HOF and DSURF feature extractors, features are extracted and are integrated into CNN model. Then finally model is fine-tuned to adjust with integrated data</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BraTS2018 </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285  patients records ()</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The complexity of the integration strategy is Large, annotated datasets and tuning is huge</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r>
              <a:tr h="718977">
                <a:tc>
                  <a:txBody>
                    <a:bodyPr/>
                    <a:lstStyle/>
                    <a:p>
                      <a:pPr algn="ctr" fontAlgn="ctr"/>
                      <a:r>
                        <a:rPr lang="en-US" sz="700" u="none" strike="noStrike">
                          <a:effectLst/>
                        </a:rPr>
                        <a:t>An Augmented Modulated Deep Learning Based Intelligent Predictive Model for Brain Tumor Detection Using GAN Ensemble</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Brain tumor image data is augmented using a GAN ensemble(using different GAN's), which is fed for classification using a hybrid modulated CNN technique. The outcome is generated through a soft voting approach to identify best GAN architecture gives best results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4"/>
                        </a:rPr>
                        <a:t>https://figshare.com/articles/dataset/brain_tumor_dataset/1512427/5</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3064</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As data augmentation is done, the model will have better generalisability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r>
              <a:tr h="575180">
                <a:tc>
                  <a:txBody>
                    <a:bodyPr/>
                    <a:lstStyle/>
                    <a:p>
                      <a:pPr algn="ctr" fontAlgn="ctr"/>
                      <a:r>
                        <a:rPr lang="en-US" sz="700" u="none" strike="noStrike">
                          <a:effectLst/>
                        </a:rPr>
                        <a:t>. Performance analysis of machine learning algorithm of detection and classification of brain tumor using computer vision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an experiment for performance computation of numerous ML algorithms for effective categorization of brain tumors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5"/>
                        </a:rPr>
                        <a:t>https://www.oasis-brains.org/</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Selection of the ideal features for recognition of the diverse classes seems to be a more complex as well as time taking procedure due to the lack of generalization possibilities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r>
              <a:tr h="675839">
                <a:tc>
                  <a:txBody>
                    <a:bodyPr/>
                    <a:lstStyle/>
                    <a:p>
                      <a:pPr algn="ctr" fontAlgn="ctr"/>
                      <a:r>
                        <a:rPr lang="en-US" sz="700" u="none" strike="noStrike">
                          <a:effectLst/>
                        </a:rPr>
                        <a:t>A novel extended Kalman filter with support vector machine based method for the automatic diagnosis and segmentation of brain tumors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Model ensemble an Extended Kalman Filter (EKF) as well as Support Vector Machine (SVM) to categorize brain tumors in MR images. Finally, automatic segmentation method based on the combination of k-means clustering and region growth is used for detecting brain tumors.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Via hospital</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120 patient records</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Better classification performance and effective segmentation</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approach is computationally more complex as we are using region-growing algorithms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r>
              <a:tr h="575180">
                <a:tc>
                  <a:txBody>
                    <a:bodyPr/>
                    <a:lstStyle/>
                    <a:p>
                      <a:pPr algn="ctr" fontAlgn="ctr"/>
                      <a:r>
                        <a:rPr lang="en-US" sz="700" u="none" strike="noStrike">
                          <a:effectLst/>
                        </a:rPr>
                        <a:t>Brain tumor detection in MR image using superpixels, principal component analysis and template based K-means clustering algorithm</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2021</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Initially, the important features were extracted utilizing the super pixels as well as principal component analysis (PCA), then followed by Template K-means clustering based segmentation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6" tooltip="https://www.kaggle.com/datasets/navoneel/brain-mri-images-for-brain-tumor-detection "/>
                        </a:rPr>
                        <a:t>https://www.kaggle.com/datasets/navoneel/brain-mri-images-for-brain-tumor-detection </a:t>
                      </a:r>
                      <a:endParaRPr lang="en-IN" sz="700" b="0" i="0" u="sng" strike="noStrike">
                        <a:solidFill>
                          <a:srgbClr val="80008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40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Template k-means algorithm provides better results than k-means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Lower classification accuracy</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inaddition to given dataset they used another dataset prepared by themselves</a:t>
                      </a:r>
                      <a:endParaRPr lang="en-US" sz="700" b="0" i="0" u="none" strike="noStrike">
                        <a:solidFill>
                          <a:srgbClr val="000000"/>
                        </a:solidFill>
                        <a:effectLst/>
                        <a:latin typeface="Calibri" panose="020F0502020204030204" pitchFamily="34" charset="0"/>
                      </a:endParaRPr>
                    </a:p>
                  </a:txBody>
                  <a:tcPr marL="2226" marR="2226" marT="2226" marB="0" anchor="ctr"/>
                </a:tc>
              </a:tr>
              <a:tr h="718977">
                <a:tc>
                  <a:txBody>
                    <a:bodyPr/>
                    <a:lstStyle/>
                    <a:p>
                      <a:pPr algn="ctr" fontAlgn="ctr"/>
                      <a:r>
                        <a:rPr lang="en-US" sz="700" u="none" strike="noStrike">
                          <a:effectLst/>
                        </a:rPr>
                        <a:t>Brain tumor segmentation of MR images using SVM and fuzzy classifier in machine learning</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Grey Level Run Length matrix (GLRLM) is used for feature extraction, classification is done using SVM algorithm. If tumor is detected, then using fussy c-means clustering algorithm along with other optimisation algorithms to segment the tumor</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not mentioned exact source</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210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improved analysis</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This framework is less robust to alter different settings, namely slice thickness, imaging parameters, slice, contrast, etc.</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dirty="0">
                        <a:solidFill>
                          <a:srgbClr val="000000"/>
                        </a:solidFill>
                        <a:effectLst/>
                        <a:latin typeface="Calibri" panose="020F0502020204030204" pitchFamily="34" charset="0"/>
                      </a:endParaRPr>
                    </a:p>
                  </a:txBody>
                  <a:tcPr marL="2226" marR="2226" marT="2226" marB="0" anchor="ctr"/>
                </a:tc>
              </a:tr>
            </a:tbl>
          </a:graphicData>
        </a:graphic>
      </p:graphicFrame>
    </p:spTree>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{BB720A2E-01F4-4CB5-9A7C-772A2F63DB61}tf67061901_win32</Template>
  <TotalTime>0</TotalTime>
  <Words>13164</Words>
  <Application>WPS Presentation</Application>
  <PresentationFormat>Widescreen</PresentationFormat>
  <Paragraphs>431</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Posterama</vt:lpstr>
      <vt:lpstr>Yu Gothic UI</vt:lpstr>
      <vt:lpstr>Calibri Light</vt:lpstr>
      <vt:lpstr>Calibri</vt:lpstr>
      <vt:lpstr>Times New Roman</vt:lpstr>
      <vt:lpstr>Daytona Condensed Light</vt:lpstr>
      <vt:lpstr>Segoe Print</vt:lpstr>
      <vt:lpstr>Microsoft YaHei</vt:lpstr>
      <vt:lpstr>Arial Unicode MS</vt:lpstr>
      <vt:lpstr>Palatino Linotype</vt:lpstr>
      <vt:lpstr>Office Theme</vt:lpstr>
      <vt:lpstr>MDCN: Modified Dense Convolution Network based brain tumor classification</vt:lpstr>
      <vt:lpstr>Meet our team</vt:lpstr>
      <vt:lpstr>Agenda</vt:lpstr>
      <vt:lpstr>Introduction</vt:lpstr>
      <vt:lpstr>Challenges Faced</vt:lpstr>
      <vt:lpstr>main contributions and novelty of the proposed algorithm </vt:lpstr>
      <vt:lpstr>Literature Survey</vt:lpstr>
      <vt:lpstr>Papers</vt:lpstr>
      <vt:lpstr>Papers - Continued</vt:lpstr>
      <vt:lpstr>Proposed Methodology </vt:lpstr>
      <vt:lpstr>Brain Tumor image dataset</vt:lpstr>
      <vt:lpstr>Different Techniques Used </vt:lpstr>
      <vt:lpstr>Propose Model Architecture</vt:lpstr>
      <vt:lpstr>Experimentation</vt:lpstr>
      <vt:lpstr>Image Visualization</vt:lpstr>
      <vt:lpstr>Accuracy and Loss Graph – 30 Epochs</vt:lpstr>
      <vt:lpstr>Accuracy and Loss Graph – 50 Epochs</vt:lpstr>
      <vt:lpstr>Comparison at 30 and 50 epoch</vt:lpstr>
      <vt:lpstr>Conclusion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MDCN: Modified Dense Convolution Network based brain tumor classification</dc:title>
  <dc:creator>Chirag C</dc:creator>
  <cp:lastModifiedBy>deepa</cp:lastModifiedBy>
  <cp:revision>7</cp:revision>
  <dcterms:created xsi:type="dcterms:W3CDTF">2023-12-01T19:36:00Z</dcterms:created>
  <dcterms:modified xsi:type="dcterms:W3CDTF">2023-12-02T16:01:29Z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7FA17C11EC354094831ED914BA8D27E9</vt:lpwstr>
  </property>
  <property fmtid="{D5CDD505-2E9C-101B-9397-08002B2CF9AE}" pid="4" name="KSOProductBuildVer">
    <vt:lpwstr>1033-11.2.0.11225</vt:lpwstr>
  </property>
</Properties>
</file>