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55" r:id="rId17"/>
    <p:sldId id="2146847059" r:id="rId18"/>
    <p:sldId id="2146847071" r:id="rId19"/>
    <p:sldId id="2146847069" r:id="rId20"/>
    <p:sldId id="2146847061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390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IN" dirty="0"/>
              <a:t>Interview Trainer Agent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u="sng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u="sng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</a:t>
            </a:r>
            <a:endParaRPr lang="en-US" sz="2000" u="sng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Manga Deepak</a:t>
            </a:r>
            <a:endParaRPr lang="en-US" sz="2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</a:t>
            </a:r>
            <a:r>
              <a:rPr lang="en-US" sz="2000" b="1" dirty="0" smtClean="0">
                <a:solidFill>
                  <a:srgbClr val="00B050"/>
                </a:solidFill>
                <a:latin typeface="Arial"/>
                <a:cs typeface="Arial"/>
              </a:rPr>
              <a:t>Narayana Engineering    </a:t>
            </a:r>
            <a:r>
              <a:rPr lang="en-US" sz="2000" b="1" dirty="0" err="1" smtClean="0">
                <a:solidFill>
                  <a:srgbClr val="00B050"/>
                </a:solidFill>
                <a:latin typeface="Arial"/>
                <a:cs typeface="Arial"/>
              </a:rPr>
              <a:t>College,Nellore</a:t>
            </a:r>
            <a:r>
              <a:rPr lang="en-US" sz="2000" b="1" dirty="0" smtClean="0">
                <a:solidFill>
                  <a:srgbClr val="00B050"/>
                </a:solidFill>
                <a:latin typeface="Arial"/>
                <a:cs typeface="Arial"/>
              </a:rPr>
              <a:t> &amp; CSE-AIML</a:t>
            </a:r>
            <a:endParaRPr lang="en-US" sz="2000" b="1" dirty="0">
              <a:solidFill>
                <a:srgbClr val="00B050"/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4" y="1381760"/>
            <a:ext cx="1034018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3636835" y="97084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501138"/>
            <a:ext cx="10180320" cy="48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</a:rPr>
              <a:t>The Interview Trainer </a:t>
            </a:r>
            <a:r>
              <a:rPr lang="en-US" sz="2000" dirty="0" err="1">
                <a:latin typeface="Lucida Bright" panose="02040602050505020304" pitchFamily="18" charset="0"/>
              </a:rPr>
              <a:t>Chatbot</a:t>
            </a:r>
            <a:r>
              <a:rPr lang="en-US" sz="2000" dirty="0">
                <a:latin typeface="Lucida Bright" panose="02040602050505020304" pitchFamily="18" charset="0"/>
              </a:rPr>
              <a:t> serves as a smart, accessible, and user-friendly solution to help individuals prepare for interviews with greater confidence and clarity. By offering instant, well-structured answers to a wide variety of interview questions, it bridges the gap between traditional preparation methods and the need for personalized, on-demand guidance</a:t>
            </a:r>
            <a:r>
              <a:rPr lang="en-US" sz="2000" dirty="0" smtClean="0">
                <a:latin typeface="Lucida Bright" panose="02040602050505020304" pitchFamily="18" charset="0"/>
              </a:rPr>
              <a:t>.</a:t>
            </a:r>
            <a:endParaRPr lang="en-US" sz="2000" dirty="0">
              <a:latin typeface="Lucida Bright" panose="020406020505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</a:rPr>
              <a:t>Its domain-specific responses, answer explanations, and role-based adaptability make it a valuable tool for students, job seekers, and professionals alike. While simple in design, the </a:t>
            </a:r>
            <a:r>
              <a:rPr lang="en-US" sz="2000" dirty="0" err="1">
                <a:latin typeface="Lucida Bright" panose="02040602050505020304" pitchFamily="18" charset="0"/>
              </a:rPr>
              <a:t>chatbot</a:t>
            </a:r>
            <a:r>
              <a:rPr lang="en-US" sz="2000" dirty="0">
                <a:latin typeface="Lucida Bright" panose="02040602050505020304" pitchFamily="18" charset="0"/>
              </a:rPr>
              <a:t> delivers meaningful value by enhancing users’ communication skills and readiness for real-world interviews.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Lucida Bright" panose="02040602050505020304" pitchFamily="18" charset="0"/>
              </a:rPr>
              <a:t>With future enhancements such as voice interaction, resume integration, or answer feedback, the </a:t>
            </a:r>
            <a:r>
              <a:rPr lang="en-US" sz="2000" dirty="0" err="1">
                <a:latin typeface="Lucida Bright" panose="02040602050505020304" pitchFamily="18" charset="0"/>
              </a:rPr>
              <a:t>chatbot</a:t>
            </a:r>
            <a:r>
              <a:rPr lang="en-US" sz="2000" dirty="0">
                <a:latin typeface="Lucida Bright" panose="02040602050505020304" pitchFamily="18" charset="0"/>
              </a:rPr>
              <a:t> has the potential to evolve into a comprehensive interview coaching platform.</a:t>
            </a:r>
          </a:p>
          <a:p>
            <a:pPr marL="0" indent="0">
              <a:buNone/>
            </a:pPr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 flipV="1">
            <a:off x="12984480" y="3423921"/>
            <a:ext cx="50800" cy="10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Bright" panose="020406020505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720" y="1564640"/>
            <a:ext cx="108845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ucida Bright" panose="02040602050505020304" pitchFamily="18" charset="0"/>
              </a:rPr>
              <a:t>1. Voice and Video-Based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Bright" panose="02040602050505020304" pitchFamily="18" charset="0"/>
              </a:rPr>
              <a:t>Integrate speech recognition for voice-based mock interviews</a:t>
            </a:r>
            <a:r>
              <a:rPr lang="en-US" dirty="0" smtClean="0">
                <a:latin typeface="Lucida Bright" panose="02040602050505020304" pitchFamily="18" charset="0"/>
              </a:rPr>
              <a:t>.</a:t>
            </a:r>
            <a:endParaRPr lang="en-US" dirty="0">
              <a:latin typeface="Lucida Bright" panose="02040602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Bright" panose="02040602050505020304" pitchFamily="18" charset="0"/>
              </a:rPr>
              <a:t>Use facial expression and body language analysis (via webcam) to provide feedback on non-verbal communication</a:t>
            </a:r>
            <a:r>
              <a:rPr lang="en-US" dirty="0" smtClean="0">
                <a:latin typeface="Lucida Bright" panose="02040602050505020304" pitchFamily="18" charset="0"/>
              </a:rPr>
              <a:t>.</a:t>
            </a:r>
          </a:p>
          <a:p>
            <a:endParaRPr lang="en-US" dirty="0">
              <a:latin typeface="Lucida Bright" panose="02040602050505020304" pitchFamily="18" charset="0"/>
            </a:endParaRPr>
          </a:p>
          <a:p>
            <a:r>
              <a:rPr lang="en-US" b="1" dirty="0">
                <a:latin typeface="Lucida Bright" panose="02040602050505020304" pitchFamily="18" charset="0"/>
              </a:rPr>
              <a:t>2. AI-Based Response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Bright" panose="02040602050505020304" pitchFamily="18" charset="0"/>
              </a:rPr>
              <a:t>Add functionality to analyze user responses (typed or spoken) for clarity, tone, and relevance.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Bright" panose="02040602050505020304" pitchFamily="18" charset="0"/>
              </a:rPr>
              <a:t>Provide automated scoring and improvement tips</a:t>
            </a:r>
            <a:r>
              <a:rPr lang="en-US" dirty="0" smtClean="0">
                <a:latin typeface="Lucida Bright" panose="02040602050505020304" pitchFamily="18" charset="0"/>
              </a:rPr>
              <a:t>.</a:t>
            </a:r>
          </a:p>
          <a:p>
            <a:endParaRPr lang="en-US" dirty="0">
              <a:latin typeface="Lucida Bright" panose="02040602050505020304" pitchFamily="18" charset="0"/>
            </a:endParaRPr>
          </a:p>
          <a:p>
            <a:r>
              <a:rPr lang="en-US" b="1" dirty="0">
                <a:latin typeface="Lucida Bright" panose="02040602050505020304" pitchFamily="18" charset="0"/>
              </a:rPr>
              <a:t>3. Resume-Based Question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Bright" panose="02040602050505020304" pitchFamily="18" charset="0"/>
              </a:rPr>
              <a:t>Allow users to upload their resume, enabling the </a:t>
            </a:r>
            <a:r>
              <a:rPr lang="en-US" dirty="0" err="1">
                <a:latin typeface="Lucida Bright" panose="02040602050505020304" pitchFamily="18" charset="0"/>
              </a:rPr>
              <a:t>chatbot</a:t>
            </a:r>
            <a:r>
              <a:rPr lang="en-US" dirty="0">
                <a:latin typeface="Lucida Bright" panose="02040602050505020304" pitchFamily="18" charset="0"/>
              </a:rPr>
              <a:t> to generate personalized questions and sample answers aligned with their background</a:t>
            </a:r>
            <a:r>
              <a:rPr lang="en-US" dirty="0" smtClean="0">
                <a:latin typeface="Lucida Bright" panose="020406020505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Bright" panose="02040602050505020304" pitchFamily="18" charset="0"/>
            </a:endParaRPr>
          </a:p>
          <a:p>
            <a:r>
              <a:rPr lang="en-US" b="1" dirty="0">
                <a:latin typeface="Lucida Bright" panose="02040602050505020304" pitchFamily="18" charset="0"/>
              </a:rPr>
              <a:t>4. Role-Based Interview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Bright" panose="02040602050505020304" pitchFamily="18" charset="0"/>
              </a:rPr>
              <a:t>Expand to include complete interview simulations, with different rounds (HR, technical, managerial) tailored to specific job roles and industries.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87" y="1301750"/>
            <a:ext cx="6051825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643" y="1301750"/>
            <a:ext cx="6034713" cy="4673600"/>
          </a:xfrm>
        </p:spPr>
      </p:pic>
    </p:spTree>
    <p:extLst>
      <p:ext uri="{BB962C8B-B14F-4D97-AF65-F5344CB8AC3E}">
        <p14:creationId xmlns:p14="http://schemas.microsoft.com/office/powerpoint/2010/main" val="2385817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875086"/>
            <a:ext cx="8449454" cy="598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-1899920" y="1237632"/>
            <a:ext cx="538480" cy="8756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1192" y="1432560"/>
            <a:ext cx="11029616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Lucida Bright" panose="02040602050505020304" pitchFamily="18" charset="0"/>
              </a:rPr>
              <a:t>An Interview Trainer Agent, powered by RAG (Retrieval-Augmented Generation), prepares users for job interviews by generating tailored question sets and preparation strategies based on their profile name, experience level, and job role. It retrieves role-specific interview questions, industry expectations, behavioral scenarios, and HR guidelines from recruitment portals, professional networks, and company interview databases. </a:t>
            </a:r>
            <a:endParaRPr lang="en-US" sz="2000" dirty="0" smtClean="0">
              <a:latin typeface="Lucida Bright" panose="02040602050505020304" pitchFamily="18" charset="0"/>
            </a:endParaRPr>
          </a:p>
          <a:p>
            <a:pPr algn="just"/>
            <a:endParaRPr lang="en-US" dirty="0" smtClean="0"/>
          </a:p>
          <a:p>
            <a:pPr algn="just"/>
            <a:endParaRPr lang="en-US" sz="2400" b="1" dirty="0" smtClean="0">
              <a:latin typeface="Lucida Bright" panose="02040602050505020304" pitchFamily="18" charset="0"/>
            </a:endParaRPr>
          </a:p>
          <a:p>
            <a:pPr algn="just"/>
            <a:r>
              <a:rPr lang="en-US" sz="2400" b="1" dirty="0" smtClean="0">
                <a:latin typeface="Lucida Bright" panose="02040602050505020304" pitchFamily="18" charset="0"/>
              </a:rPr>
              <a:t>Proposed Solution</a:t>
            </a:r>
          </a:p>
          <a:p>
            <a:pPr algn="just"/>
            <a:r>
              <a:rPr lang="en-US" sz="2000" dirty="0">
                <a:latin typeface="Lucida Bright" panose="02040602050505020304" pitchFamily="18" charset="0"/>
              </a:rPr>
              <a:t>We propose the development of an </a:t>
            </a:r>
            <a:r>
              <a:rPr lang="en-US" sz="2000" b="1" dirty="0">
                <a:latin typeface="Lucida Bright" panose="02040602050505020304" pitchFamily="18" charset="0"/>
              </a:rPr>
              <a:t>AI-powered Interview Trainer Agent</a:t>
            </a:r>
            <a:r>
              <a:rPr lang="en-US" sz="2000" dirty="0">
                <a:latin typeface="Lucida Bright" panose="02040602050505020304" pitchFamily="18" charset="0"/>
              </a:rPr>
              <a:t> that provides interactive, personalized, and adaptive interview practice for users. The agent simulates realistic interview scenarios, evaluates user responses, and offers actionable feedback for improvement.</a:t>
            </a:r>
            <a:endParaRPr lang="en-US" sz="2000" b="1" dirty="0">
              <a:latin typeface="Lucida Bright" panose="02040602050505020304" pitchFamily="18" charset="0"/>
            </a:endParaRPr>
          </a:p>
          <a:p>
            <a:endParaRPr lang="en-US" dirty="0" smtClean="0">
              <a:latin typeface="Lucida Bright" panose="02040602050505020304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3228320" y="4724401"/>
            <a:ext cx="1046480" cy="135128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2632" y="2133600"/>
            <a:ext cx="1102961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Lucida Bright" panose="02040602050505020304" pitchFamily="18" charset="0"/>
                <a:ea typeface="Calibri"/>
                <a:cs typeface="Calibri"/>
              </a:rPr>
              <a:t>IBM cloud lite services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Lucida Bright" panose="02040602050505020304" pitchFamily="18" charset="0"/>
                <a:ea typeface="Calibri"/>
                <a:cs typeface="Calibri"/>
              </a:rPr>
              <a:t>Natural Language Processing (NLP)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Lucida Bright" panose="02040602050505020304" pitchFamily="18" charset="0"/>
                <a:ea typeface="Calibri"/>
                <a:cs typeface="Calibri"/>
              </a:rPr>
              <a:t>Retrieval Augmented Generation (RAG)</a:t>
            </a:r>
          </a:p>
          <a:p>
            <a:endParaRPr lang="en-US" sz="4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 flipH="1">
            <a:off x="13136879" y="3688080"/>
            <a:ext cx="965200" cy="1371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01040" y="2184400"/>
            <a:ext cx="10830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Lucida Bright" panose="02040602050505020304" pitchFamily="18" charset="0"/>
              </a:rPr>
              <a:t>IBM Cloud </a:t>
            </a:r>
            <a:r>
              <a:rPr lang="en-IN" sz="3200" dirty="0" err="1">
                <a:latin typeface="Lucida Bright" panose="02040602050505020304" pitchFamily="18" charset="0"/>
              </a:rPr>
              <a:t>Watsonx</a:t>
            </a:r>
            <a:r>
              <a:rPr lang="en-IN" sz="3200" dirty="0">
                <a:latin typeface="Lucida Bright" panose="02040602050505020304" pitchFamily="18" charset="0"/>
              </a:rPr>
              <a:t> AI Studio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Lucida Bright" panose="02040602050505020304" pitchFamily="18" charset="0"/>
              </a:rPr>
              <a:t>IBM Cloud </a:t>
            </a:r>
            <a:r>
              <a:rPr lang="en-IN" sz="3200" dirty="0" err="1">
                <a:latin typeface="Lucida Bright" panose="02040602050505020304" pitchFamily="18" charset="0"/>
              </a:rPr>
              <a:t>Watsonx</a:t>
            </a:r>
            <a:r>
              <a:rPr lang="en-IN" sz="3200" dirty="0">
                <a:latin typeface="Lucida Bright" panose="02040602050505020304" pitchFamily="18" charset="0"/>
              </a:rPr>
              <a:t> AI runtime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Lucida Bright" panose="02040602050505020304" pitchFamily="18" charset="0"/>
              </a:rPr>
              <a:t>IBM Cloud Agent Lab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Lucida Bright" panose="02040602050505020304" pitchFamily="18" charset="0"/>
              </a:rPr>
              <a:t>Agentic AI on IBM Cloud</a:t>
            </a:r>
            <a:r>
              <a:rPr lang="en-IN" sz="2800" dirty="0">
                <a:latin typeface="Lucida Bright" panose="020406020505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2738567" y="5354320"/>
            <a:ext cx="2613193" cy="4178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360" y="1209040"/>
            <a:ext cx="10889447" cy="5538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Lucida Bright" panose="02040602050505020304" pitchFamily="18" charset="0"/>
              </a:rPr>
              <a:t>1.Instant </a:t>
            </a:r>
            <a:r>
              <a:rPr lang="en-US" b="1" dirty="0">
                <a:latin typeface="Lucida Bright" panose="02040602050505020304" pitchFamily="18" charset="0"/>
              </a:rPr>
              <a:t>Expert-Like Responses</a:t>
            </a:r>
          </a:p>
          <a:p>
            <a:pPr algn="just"/>
            <a:r>
              <a:rPr lang="en-US" dirty="0" smtClean="0">
                <a:latin typeface="Lucida Bright" panose="02040602050505020304" pitchFamily="18" charset="0"/>
              </a:rPr>
              <a:t>    The </a:t>
            </a:r>
            <a:r>
              <a:rPr lang="en-US" dirty="0" err="1">
                <a:latin typeface="Lucida Bright" panose="02040602050505020304" pitchFamily="18" charset="0"/>
              </a:rPr>
              <a:t>chatbot</a:t>
            </a:r>
            <a:r>
              <a:rPr lang="en-US" dirty="0">
                <a:latin typeface="Lucida Bright" panose="02040602050505020304" pitchFamily="18" charset="0"/>
              </a:rPr>
              <a:t> provides </a:t>
            </a:r>
            <a:r>
              <a:rPr lang="en-US" b="1" dirty="0">
                <a:latin typeface="Lucida Bright" panose="02040602050505020304" pitchFamily="18" charset="0"/>
              </a:rPr>
              <a:t>precise, well-structured answers</a:t>
            </a:r>
            <a:r>
              <a:rPr lang="en-US" dirty="0">
                <a:latin typeface="Lucida Bright" panose="02040602050505020304" pitchFamily="18" charset="0"/>
              </a:rPr>
              <a:t> to common interview questions, helping users </a:t>
            </a:r>
            <a:r>
              <a:rPr lang="en-US" dirty="0" smtClean="0">
                <a:latin typeface="Lucida Bright" panose="02040602050505020304" pitchFamily="18" charset="0"/>
              </a:rPr>
              <a:t>   understand </a:t>
            </a:r>
            <a:r>
              <a:rPr lang="en-US" dirty="0">
                <a:latin typeface="Lucida Bright" panose="02040602050505020304" pitchFamily="18" charset="0"/>
              </a:rPr>
              <a:t>the ideal way to respond</a:t>
            </a:r>
            <a:r>
              <a:rPr lang="en-US" dirty="0" smtClean="0">
                <a:latin typeface="Lucida Bright" panose="02040602050505020304" pitchFamily="18" charset="0"/>
              </a:rPr>
              <a:t>.</a:t>
            </a:r>
          </a:p>
          <a:p>
            <a:pPr algn="just"/>
            <a:endParaRPr lang="en-US" b="1" dirty="0">
              <a:latin typeface="Lucida Bright" panose="02040602050505020304" pitchFamily="18" charset="0"/>
            </a:endParaRPr>
          </a:p>
          <a:p>
            <a:pPr algn="just"/>
            <a:r>
              <a:rPr lang="en-US" b="1" dirty="0" smtClean="0">
                <a:latin typeface="Lucida Bright" panose="02040602050505020304" pitchFamily="18" charset="0"/>
              </a:rPr>
              <a:t>2</a:t>
            </a:r>
            <a:r>
              <a:rPr lang="en-US" b="1" dirty="0">
                <a:latin typeface="Lucida Bright" panose="02040602050505020304" pitchFamily="18" charset="0"/>
              </a:rPr>
              <a:t>. Wide Coverage of Question Types</a:t>
            </a:r>
          </a:p>
          <a:p>
            <a:pPr algn="just"/>
            <a:r>
              <a:rPr lang="en-US" dirty="0" smtClean="0">
                <a:latin typeface="Lucida Bright" panose="02040602050505020304" pitchFamily="18" charset="0"/>
              </a:rPr>
              <a:t>    Supports </a:t>
            </a:r>
            <a:r>
              <a:rPr lang="en-US" dirty="0">
                <a:latin typeface="Lucida Bright" panose="02040602050505020304" pitchFamily="18" charset="0"/>
              </a:rPr>
              <a:t>a wide range of interview questions: </a:t>
            </a:r>
            <a:r>
              <a:rPr lang="en-US" b="1" dirty="0">
                <a:latin typeface="Lucida Bright" panose="02040602050505020304" pitchFamily="18" charset="0"/>
              </a:rPr>
              <a:t>technical, HR, behavioral, role-specific, and soft skills</a:t>
            </a:r>
            <a:r>
              <a:rPr lang="en-US" dirty="0">
                <a:latin typeface="Lucida Bright" panose="02040602050505020304" pitchFamily="18" charset="0"/>
              </a:rPr>
              <a:t>, across multiple industries</a:t>
            </a:r>
            <a:r>
              <a:rPr lang="en-US" dirty="0" smtClean="0">
                <a:latin typeface="Lucida Bright" panose="02040602050505020304" pitchFamily="18" charset="0"/>
              </a:rPr>
              <a:t>.</a:t>
            </a:r>
          </a:p>
          <a:p>
            <a:pPr algn="just"/>
            <a:endParaRPr lang="en-US" dirty="0">
              <a:latin typeface="Lucida Bright" panose="02040602050505020304" pitchFamily="18" charset="0"/>
            </a:endParaRPr>
          </a:p>
          <a:p>
            <a:pPr algn="just"/>
            <a:r>
              <a:rPr lang="en-US" b="1" dirty="0">
                <a:latin typeface="Lucida Bright" panose="02040602050505020304" pitchFamily="18" charset="0"/>
              </a:rPr>
              <a:t>3. Answer Optimization Tips</a:t>
            </a:r>
          </a:p>
          <a:p>
            <a:pPr algn="just"/>
            <a:r>
              <a:rPr lang="en-US" dirty="0" smtClean="0">
                <a:latin typeface="Lucida Bright" panose="02040602050505020304" pitchFamily="18" charset="0"/>
              </a:rPr>
              <a:t>    After </a:t>
            </a:r>
            <a:r>
              <a:rPr lang="en-US" dirty="0">
                <a:latin typeface="Lucida Bright" panose="02040602050505020304" pitchFamily="18" charset="0"/>
              </a:rPr>
              <a:t>providing an answer, the </a:t>
            </a:r>
            <a:r>
              <a:rPr lang="en-US" dirty="0" err="1">
                <a:latin typeface="Lucida Bright" panose="02040602050505020304" pitchFamily="18" charset="0"/>
              </a:rPr>
              <a:t>chatbot</a:t>
            </a:r>
            <a:r>
              <a:rPr lang="en-US" dirty="0">
                <a:latin typeface="Lucida Bright" panose="02040602050505020304" pitchFamily="18" charset="0"/>
              </a:rPr>
              <a:t> also explains </a:t>
            </a:r>
            <a:r>
              <a:rPr lang="en-US" b="1" dirty="0">
                <a:latin typeface="Lucida Bright" panose="02040602050505020304" pitchFamily="18" charset="0"/>
              </a:rPr>
              <a:t>why it works well</a:t>
            </a:r>
            <a:r>
              <a:rPr lang="en-US" dirty="0">
                <a:latin typeface="Lucida Bright" panose="02040602050505020304" pitchFamily="18" charset="0"/>
              </a:rPr>
              <a:t>, and how to make it even </a:t>
            </a:r>
            <a:r>
              <a:rPr lang="en-US" b="1" dirty="0">
                <a:latin typeface="Lucida Bright" panose="02040602050505020304" pitchFamily="18" charset="0"/>
              </a:rPr>
              <a:t>more impactful</a:t>
            </a:r>
            <a:r>
              <a:rPr lang="en-US" dirty="0">
                <a:latin typeface="Lucida Bright" panose="02040602050505020304" pitchFamily="18" charset="0"/>
              </a:rPr>
              <a:t> using strategies like the STAR method or key phrasing</a:t>
            </a:r>
            <a:r>
              <a:rPr lang="en-US" dirty="0" smtClean="0">
                <a:latin typeface="Lucida Bright" panose="02040602050505020304" pitchFamily="18" charset="0"/>
              </a:rPr>
              <a:t>.</a:t>
            </a:r>
          </a:p>
          <a:p>
            <a:pPr algn="just"/>
            <a:endParaRPr lang="en-US" dirty="0">
              <a:latin typeface="Lucida Bright" panose="02040602050505020304" pitchFamily="18" charset="0"/>
            </a:endParaRPr>
          </a:p>
          <a:p>
            <a:pPr algn="just"/>
            <a:r>
              <a:rPr lang="en-US" b="1" dirty="0">
                <a:latin typeface="Lucida Bright" panose="02040602050505020304" pitchFamily="18" charset="0"/>
              </a:rPr>
              <a:t>4. Personalization by Role and Domain</a:t>
            </a:r>
          </a:p>
          <a:p>
            <a:pPr algn="just"/>
            <a:r>
              <a:rPr lang="en-US" dirty="0" smtClean="0">
                <a:latin typeface="Lucida Bright" panose="02040602050505020304" pitchFamily="18" charset="0"/>
              </a:rPr>
              <a:t>    Users </a:t>
            </a:r>
            <a:r>
              <a:rPr lang="en-US" dirty="0">
                <a:latin typeface="Lucida Bright" panose="02040602050505020304" pitchFamily="18" charset="0"/>
              </a:rPr>
              <a:t>can ask role-specific queries like </a:t>
            </a:r>
            <a:r>
              <a:rPr lang="en-US" i="1" dirty="0">
                <a:latin typeface="Lucida Bright" panose="02040602050505020304" pitchFamily="18" charset="0"/>
              </a:rPr>
              <a:t>“What’s the best answer for ‘Why should we hire you?’ for a Data Analyst?”</a:t>
            </a:r>
            <a:r>
              <a:rPr lang="en-US" dirty="0">
                <a:latin typeface="Lucida Bright" panose="02040602050505020304" pitchFamily="18" charset="0"/>
              </a:rPr>
              <a:t> — and get a </a:t>
            </a:r>
            <a:r>
              <a:rPr lang="en-US" b="1" dirty="0">
                <a:latin typeface="Lucida Bright" panose="02040602050505020304" pitchFamily="18" charset="0"/>
              </a:rPr>
              <a:t>tailored response</a:t>
            </a:r>
            <a:r>
              <a:rPr lang="en-US" dirty="0" smtClean="0">
                <a:latin typeface="Lucida Bright" panose="02040602050505020304" pitchFamily="18" charset="0"/>
              </a:rPr>
              <a:t>.</a:t>
            </a:r>
          </a:p>
          <a:p>
            <a:pPr algn="just"/>
            <a:endParaRPr lang="en-US" dirty="0">
              <a:latin typeface="Lucida Bright" panose="02040602050505020304" pitchFamily="18" charset="0"/>
            </a:endParaRPr>
          </a:p>
          <a:p>
            <a:pPr algn="just"/>
            <a:r>
              <a:rPr lang="en-US" b="1" dirty="0">
                <a:latin typeface="Lucida Bright" panose="02040602050505020304" pitchFamily="18" charset="0"/>
              </a:rPr>
              <a:t>5. Model Answers with </a:t>
            </a:r>
            <a:r>
              <a:rPr lang="en-US" b="1" dirty="0" smtClean="0">
                <a:latin typeface="Lucida Bright" panose="02040602050505020304" pitchFamily="18" charset="0"/>
              </a:rPr>
              <a:t>Explanation</a:t>
            </a:r>
            <a:endParaRPr lang="en-US" b="1" dirty="0">
              <a:latin typeface="Lucida Bright" panose="02040602050505020304" pitchFamily="18" charset="0"/>
            </a:endParaRPr>
          </a:p>
          <a:p>
            <a:pPr algn="just"/>
            <a:r>
              <a:rPr lang="en-US" dirty="0" smtClean="0">
                <a:latin typeface="Lucida Bright" panose="02040602050505020304" pitchFamily="18" charset="0"/>
              </a:rPr>
              <a:t>   Provides </a:t>
            </a:r>
            <a:r>
              <a:rPr lang="en-US" b="1" dirty="0">
                <a:latin typeface="Lucida Bright" panose="02040602050505020304" pitchFamily="18" charset="0"/>
              </a:rPr>
              <a:t>model answers</a:t>
            </a:r>
            <a:r>
              <a:rPr lang="en-US" dirty="0">
                <a:latin typeface="Lucida Bright" panose="02040602050505020304" pitchFamily="18" charset="0"/>
              </a:rPr>
              <a:t> along with a </a:t>
            </a:r>
            <a:r>
              <a:rPr lang="en-US" b="1" dirty="0">
                <a:latin typeface="Lucida Bright" panose="02040602050505020304" pitchFamily="18" charset="0"/>
              </a:rPr>
              <a:t>breakdown of structure</a:t>
            </a:r>
            <a:r>
              <a:rPr lang="en-US" dirty="0">
                <a:latin typeface="Lucida Bright" panose="02040602050505020304" pitchFamily="18" charset="0"/>
              </a:rPr>
              <a:t> (e.g., intro, body, conclusion), teaching users how to craft their own responses.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2913359" y="4521200"/>
            <a:ext cx="1371600" cy="650240"/>
          </a:xfrm>
        </p:spPr>
        <p:txBody>
          <a:bodyPr/>
          <a:lstStyle/>
          <a:p>
            <a:pPr marL="305435" indent="-305435"/>
            <a:endParaRPr lang="en-IN" sz="2800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20" y="1412240"/>
            <a:ext cx="109300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Lucida Bright" panose="02040602050505020304" pitchFamily="18" charset="0"/>
              </a:rPr>
              <a:t>1.Students </a:t>
            </a:r>
            <a:r>
              <a:rPr lang="en-US" b="1" dirty="0">
                <a:latin typeface="Lucida Bright" panose="02040602050505020304" pitchFamily="18" charset="0"/>
              </a:rPr>
              <a:t>&amp; Fresh Graduates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Bright" panose="02040602050505020304" pitchFamily="18" charset="0"/>
              </a:rPr>
              <a:t>Preparing for </a:t>
            </a:r>
            <a:r>
              <a:rPr lang="en-US" b="1" dirty="0">
                <a:latin typeface="Lucida Bright" panose="02040602050505020304" pitchFamily="18" charset="0"/>
              </a:rPr>
              <a:t>campus placements</a:t>
            </a:r>
            <a:r>
              <a:rPr lang="en-US" dirty="0">
                <a:latin typeface="Lucida Bright" panose="02040602050505020304" pitchFamily="18" charset="0"/>
              </a:rPr>
              <a:t>, internships, or their first job.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Bright" panose="02040602050505020304" pitchFamily="18" charset="0"/>
              </a:rPr>
              <a:t>Need help answering common HR and technical interview questions</a:t>
            </a:r>
            <a:r>
              <a:rPr lang="en-US" dirty="0" smtClean="0">
                <a:latin typeface="Lucida Bright" panose="02040602050505020304" pitchFamily="18" charset="0"/>
              </a:rPr>
              <a:t>.</a:t>
            </a:r>
          </a:p>
          <a:p>
            <a:endParaRPr lang="en-US" dirty="0">
              <a:latin typeface="Lucida Bright" panose="02040602050505020304" pitchFamily="18" charset="0"/>
            </a:endParaRPr>
          </a:p>
          <a:p>
            <a:r>
              <a:rPr lang="en-US" b="1" dirty="0">
                <a:latin typeface="Lucida Bright" panose="02040602050505020304" pitchFamily="18" charset="0"/>
              </a:rPr>
              <a:t>2. Job Seekers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Bright" panose="02040602050505020304" pitchFamily="18" charset="0"/>
              </a:rPr>
              <a:t>Individuals actively applying for jobs and attending interviews.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Bright" panose="02040602050505020304" pitchFamily="18" charset="0"/>
              </a:rPr>
              <a:t>Benefit from </a:t>
            </a:r>
            <a:r>
              <a:rPr lang="en-US" b="1" dirty="0">
                <a:latin typeface="Lucida Bright" panose="02040602050505020304" pitchFamily="18" charset="0"/>
              </a:rPr>
              <a:t>ready-made model answers</a:t>
            </a:r>
            <a:r>
              <a:rPr lang="en-US" dirty="0">
                <a:latin typeface="Lucida Bright" panose="02040602050505020304" pitchFamily="18" charset="0"/>
              </a:rPr>
              <a:t> and </a:t>
            </a:r>
            <a:r>
              <a:rPr lang="en-US" b="1" dirty="0">
                <a:latin typeface="Lucida Bright" panose="02040602050505020304" pitchFamily="18" charset="0"/>
              </a:rPr>
              <a:t>confidence-building tips</a:t>
            </a:r>
            <a:r>
              <a:rPr lang="en-US" dirty="0" smtClean="0">
                <a:latin typeface="Lucida Bright" panose="02040602050505020304" pitchFamily="18" charset="0"/>
              </a:rPr>
              <a:t>.</a:t>
            </a:r>
          </a:p>
          <a:p>
            <a:endParaRPr lang="en-US" dirty="0">
              <a:latin typeface="Lucida Bright" panose="02040602050505020304" pitchFamily="18" charset="0"/>
            </a:endParaRPr>
          </a:p>
          <a:p>
            <a:r>
              <a:rPr lang="en-US" b="1" dirty="0">
                <a:latin typeface="Lucida Bright" panose="02040602050505020304" pitchFamily="18" charset="0"/>
              </a:rPr>
              <a:t>3</a:t>
            </a:r>
            <a:r>
              <a:rPr lang="en-US" b="1" dirty="0" smtClean="0">
                <a:latin typeface="Lucida Bright" panose="02040602050505020304" pitchFamily="18" charset="0"/>
              </a:rPr>
              <a:t>. </a:t>
            </a:r>
            <a:r>
              <a:rPr lang="en-US" b="1" dirty="0">
                <a:latin typeface="Lucida Bright" panose="02040602050505020304" pitchFamily="18" charset="0"/>
              </a:rPr>
              <a:t>Working Professionals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Bright" panose="02040602050505020304" pitchFamily="18" charset="0"/>
              </a:rPr>
              <a:t>Preparing for </a:t>
            </a:r>
            <a:r>
              <a:rPr lang="en-US" b="1" dirty="0">
                <a:latin typeface="Lucida Bright" panose="02040602050505020304" pitchFamily="18" charset="0"/>
              </a:rPr>
              <a:t>internal promotions</a:t>
            </a:r>
            <a:r>
              <a:rPr lang="en-US" dirty="0">
                <a:latin typeface="Lucida Bright" panose="02040602050505020304" pitchFamily="18" charset="0"/>
              </a:rPr>
              <a:t>, </a:t>
            </a:r>
            <a:r>
              <a:rPr lang="en-US" b="1" dirty="0">
                <a:latin typeface="Lucida Bright" panose="02040602050505020304" pitchFamily="18" charset="0"/>
              </a:rPr>
              <a:t>performance reviews</a:t>
            </a:r>
            <a:r>
              <a:rPr lang="en-US" dirty="0">
                <a:latin typeface="Lucida Bright" panose="02040602050505020304" pitchFamily="18" charset="0"/>
              </a:rPr>
              <a:t>, or </a:t>
            </a:r>
            <a:r>
              <a:rPr lang="en-US" b="1" dirty="0">
                <a:latin typeface="Lucida Bright" panose="02040602050505020304" pitchFamily="18" charset="0"/>
              </a:rPr>
              <a:t>external opportunities</a:t>
            </a:r>
            <a:r>
              <a:rPr lang="en-US" dirty="0">
                <a:latin typeface="Lucida Bright" panose="020406020505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Bright" panose="02040602050505020304" pitchFamily="18" charset="0"/>
              </a:rPr>
              <a:t>Use the </a:t>
            </a:r>
            <a:r>
              <a:rPr lang="en-US" dirty="0" err="1">
                <a:latin typeface="Lucida Bright" panose="02040602050505020304" pitchFamily="18" charset="0"/>
              </a:rPr>
              <a:t>chatbot</a:t>
            </a:r>
            <a:r>
              <a:rPr lang="en-US" dirty="0">
                <a:latin typeface="Lucida Bright" panose="02040602050505020304" pitchFamily="18" charset="0"/>
              </a:rPr>
              <a:t> for </a:t>
            </a:r>
            <a:r>
              <a:rPr lang="en-US" b="1" dirty="0">
                <a:latin typeface="Lucida Bright" panose="02040602050505020304" pitchFamily="18" charset="0"/>
              </a:rPr>
              <a:t>brushing up</a:t>
            </a:r>
            <a:r>
              <a:rPr lang="en-US" dirty="0">
                <a:latin typeface="Lucida Bright" panose="02040602050505020304" pitchFamily="18" charset="0"/>
              </a:rPr>
              <a:t> on interview strategy and communication</a:t>
            </a:r>
            <a:r>
              <a:rPr lang="en-US" dirty="0" smtClean="0">
                <a:latin typeface="Lucida Bright" panose="02040602050505020304" pitchFamily="18" charset="0"/>
              </a:rPr>
              <a:t>.</a:t>
            </a:r>
          </a:p>
          <a:p>
            <a:endParaRPr lang="en-US" dirty="0">
              <a:latin typeface="Lucida Bright" panose="02040602050505020304" pitchFamily="18" charset="0"/>
            </a:endParaRPr>
          </a:p>
          <a:p>
            <a:r>
              <a:rPr lang="en-US" b="1" dirty="0" smtClean="0">
                <a:latin typeface="Lucida Bright" panose="02040602050505020304" pitchFamily="18" charset="0"/>
              </a:rPr>
              <a:t>4. </a:t>
            </a:r>
            <a:r>
              <a:rPr lang="en-US" b="1" dirty="0">
                <a:latin typeface="Lucida Bright" panose="02040602050505020304" pitchFamily="18" charset="0"/>
              </a:rPr>
              <a:t>Placement &amp; Career Counselors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Bright" panose="02040602050505020304" pitchFamily="18" charset="0"/>
              </a:rPr>
              <a:t>Use the </a:t>
            </a:r>
            <a:r>
              <a:rPr lang="en-US" dirty="0" err="1">
                <a:latin typeface="Lucida Bright" panose="02040602050505020304" pitchFamily="18" charset="0"/>
              </a:rPr>
              <a:t>chatbot</a:t>
            </a:r>
            <a:r>
              <a:rPr lang="en-US" dirty="0">
                <a:latin typeface="Lucida Bright" panose="02040602050505020304" pitchFamily="18" charset="0"/>
              </a:rPr>
              <a:t> as a </a:t>
            </a:r>
            <a:r>
              <a:rPr lang="en-US" b="1" dirty="0">
                <a:latin typeface="Lucida Bright" panose="02040602050505020304" pitchFamily="18" charset="0"/>
              </a:rPr>
              <a:t>supplementary tool</a:t>
            </a:r>
            <a:r>
              <a:rPr lang="en-US" dirty="0">
                <a:latin typeface="Lucida Bright" panose="02040602050505020304" pitchFamily="18" charset="0"/>
              </a:rPr>
              <a:t> to guide students or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Bright" panose="02040602050505020304" pitchFamily="18" charset="0"/>
              </a:rPr>
              <a:t>Can refer answers from the bot during mock interviews.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440" y="1172974"/>
            <a:ext cx="6350000" cy="530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17" y="1301750"/>
            <a:ext cx="9616536" cy="481457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1267</TotalTime>
  <Words>723</Words>
  <Application>Microsoft Office PowerPoint</Application>
  <PresentationFormat>Widescreen</PresentationFormat>
  <Paragraphs>96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Franklin Gothic Demi</vt:lpstr>
      <vt:lpstr>Lucida Bright</vt:lpstr>
      <vt:lpstr>Wingdings 2</vt:lpstr>
      <vt:lpstr>DividendVTI</vt:lpstr>
      <vt:lpstr>Interview Trainer Agent 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IBM Certifications</vt:lpstr>
      <vt:lpstr>PowerPoint Presentation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my pc</cp:lastModifiedBy>
  <cp:revision>151</cp:revision>
  <dcterms:created xsi:type="dcterms:W3CDTF">2021-05-26T16:50:10Z</dcterms:created>
  <dcterms:modified xsi:type="dcterms:W3CDTF">2025-08-03T10:49:46Z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