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Arimo"/>
      <p:regular r:id="rId22"/>
      <p:bold r:id="rId23"/>
      <p:italic r:id="rId24"/>
      <p:boldItalic r:id="rId25"/>
    </p:embeddedFont>
    <p:embeddedFont>
      <p:font typeface="Quattrocento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hnSwAYTcXBqyx5mUOOSExVvCKA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rimo-regular.fntdata"/><Relationship Id="rId21" Type="http://schemas.openxmlformats.org/officeDocument/2006/relationships/slide" Target="slides/slide17.xml"/><Relationship Id="rId24" Type="http://schemas.openxmlformats.org/officeDocument/2006/relationships/font" Target="fonts/Arimo-italic.fntdata"/><Relationship Id="rId23" Type="http://schemas.openxmlformats.org/officeDocument/2006/relationships/font" Target="fonts/Arim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regular.fntdata"/><Relationship Id="rId25" Type="http://schemas.openxmlformats.org/officeDocument/2006/relationships/font" Target="fonts/Arimo-boldItalic.fntdata"/><Relationship Id="rId28" Type="http://schemas.openxmlformats.org/officeDocument/2006/relationships/font" Target="fonts/QuattrocentoSans-italic.fntdata"/><Relationship Id="rId27" Type="http://schemas.openxmlformats.org/officeDocument/2006/relationships/font" Target="fonts/Quattrocen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attrocento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cc23172f3_1_153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34cc23172f3_1_1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eeeda925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4eeeda92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ef99a66d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34ef99a66d5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ef99a66d5_4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4ef99a66d5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cc23172f3_1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34cc23172f3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cc23172f3_1_17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34cc23172f3_1_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cc23172f3_1_103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34cc23172f3_1_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cc23172f3_1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4cc23172f3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ef99a66d5_3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4ef99a66d5_3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ef99a66d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34ef99a66d5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ef99a66d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34ef99a66d5_1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ef99a66d5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ef99a66d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3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4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D">
  <p:cSld name="Generated Slide 1_1_1_D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0"/>
          <p:cNvSpPr txBox="1"/>
          <p:nvPr>
            <p:ph type="title"/>
          </p:nvPr>
        </p:nvSpPr>
        <p:spPr>
          <a:xfrm>
            <a:off x="228600" y="804675"/>
            <a:ext cx="3730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" type="body"/>
          </p:nvPr>
        </p:nvSpPr>
        <p:spPr>
          <a:xfrm>
            <a:off x="228600" y="1901954"/>
            <a:ext cx="37302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19" name="Google Shape;19;p30"/>
          <p:cNvSpPr/>
          <p:nvPr>
            <p:ph idx="2" type="pic"/>
          </p:nvPr>
        </p:nvSpPr>
        <p:spPr>
          <a:xfrm>
            <a:off x="4233672" y="228600"/>
            <a:ext cx="4690800" cy="4690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3_1_D">
  <p:cSld name="Generated Slide 1_3_1_D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1"/>
          <p:cNvSpPr txBox="1"/>
          <p:nvPr>
            <p:ph type="title"/>
          </p:nvPr>
        </p:nvSpPr>
        <p:spPr>
          <a:xfrm>
            <a:off x="5330950" y="384048"/>
            <a:ext cx="37206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" type="body"/>
          </p:nvPr>
        </p:nvSpPr>
        <p:spPr>
          <a:xfrm>
            <a:off x="5340096" y="2114251"/>
            <a:ext cx="2816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2" type="body"/>
          </p:nvPr>
        </p:nvSpPr>
        <p:spPr>
          <a:xfrm>
            <a:off x="5340096" y="3165811"/>
            <a:ext cx="2816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3" type="body"/>
          </p:nvPr>
        </p:nvSpPr>
        <p:spPr>
          <a:xfrm>
            <a:off x="5340096" y="4226515"/>
            <a:ext cx="2816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25" name="Google Shape;25;p31"/>
          <p:cNvSpPr/>
          <p:nvPr>
            <p:ph idx="4" type="pic"/>
          </p:nvPr>
        </p:nvSpPr>
        <p:spPr>
          <a:xfrm>
            <a:off x="0" y="0"/>
            <a:ext cx="51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C">
  <p:cSld name="Generated Slide 1_1_1_C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/>
          <p:nvPr>
            <p:ph idx="2" type="pic"/>
          </p:nvPr>
        </p:nvSpPr>
        <p:spPr>
          <a:xfrm>
            <a:off x="228600" y="228600"/>
            <a:ext cx="4690800" cy="4690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28" name="Google Shape;28;p32"/>
          <p:cNvSpPr txBox="1"/>
          <p:nvPr>
            <p:ph type="title"/>
          </p:nvPr>
        </p:nvSpPr>
        <p:spPr>
          <a:xfrm>
            <a:off x="5362500" y="640075"/>
            <a:ext cx="3467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5279300" y="1901949"/>
            <a:ext cx="35502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5" name="Google Shape;4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3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3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epakmathivanan.github.io/uft-termproject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1"/>
          <p:cNvGrpSpPr/>
          <p:nvPr/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01" name="Google Shape;101;p1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1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04" name="Google Shape;104;p1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1"/>
          <p:cNvSpPr txBox="1"/>
          <p:nvPr>
            <p:ph type="title"/>
          </p:nvPr>
        </p:nvSpPr>
        <p:spPr>
          <a:xfrm>
            <a:off x="786385" y="841248"/>
            <a:ext cx="3515244" cy="5340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CA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Segmentation for Retail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1"/>
          <p:cNvGrpSpPr/>
          <p:nvPr/>
        </p:nvGrpSpPr>
        <p:grpSpPr>
          <a:xfrm>
            <a:off x="4988904" y="1903812"/>
            <a:ext cx="6361876" cy="3060000"/>
            <a:chOff x="3018" y="1672806"/>
            <a:chExt cx="6361876" cy="3060000"/>
          </a:xfrm>
        </p:grpSpPr>
        <p:sp>
          <p:nvSpPr>
            <p:cNvPr id="113" name="Google Shape;113;p1"/>
            <p:cNvSpPr/>
            <p:nvPr/>
          </p:nvSpPr>
          <p:spPr>
            <a:xfrm>
              <a:off x="573393" y="1672806"/>
              <a:ext cx="1784250" cy="178425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953643" y="2053056"/>
              <a:ext cx="1023750" cy="10237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018" y="4012806"/>
              <a:ext cx="2925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3018" y="4012806"/>
              <a:ext cx="2925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i="0" lang="en-CA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GROUP 8:SAHIL KAK</a:t>
              </a:r>
              <a:r>
                <a:rPr b="0" i="0" lang="en-CA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b="1" i="0" lang="en-CA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DEEPAK MATHIVANAN, NORMAN CHANG, APRIL 17  2025 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010269" y="1672806"/>
              <a:ext cx="1784250" cy="178425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390519" y="2053056"/>
              <a:ext cx="1023750" cy="102375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439894" y="4012806"/>
              <a:ext cx="2925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"/>
            <p:cNvSpPr txBox="1"/>
            <p:nvPr/>
          </p:nvSpPr>
          <p:spPr>
            <a:xfrm>
              <a:off x="3439894" y="4012806"/>
              <a:ext cx="2925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CA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PROFESSOR: SAEID (SAEID.ABOLFAZLI@UTORONTO.CA)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5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472C4">
                  <a:alpha val="40784"/>
                </a:srgbClr>
              </a:gs>
              <a:gs pos="74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5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472C4">
                  <a:alpha val="14901"/>
                </a:srgbClr>
              </a:gs>
              <a:gs pos="100000">
                <a:srgbClr val="4472C4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 txBox="1"/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b="1" i="0" lang="en-CA" sz="3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Countries </a:t>
            </a:r>
            <a:r>
              <a:rPr b="1" lang="en-CA" sz="3700">
                <a:solidFill>
                  <a:srgbClr val="FFFFFF"/>
                </a:solidFill>
              </a:rPr>
              <a:t>-H</a:t>
            </a:r>
            <a:r>
              <a:rPr b="1" i="0" lang="en-CA" sz="3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ighest number of customers</a:t>
            </a:r>
            <a:endParaRPr sz="3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81" y="1966293"/>
            <a:ext cx="11204036" cy="445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472C4">
                  <a:alpha val="40784"/>
                </a:srgbClr>
              </a:gs>
              <a:gs pos="74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472C4">
                  <a:alpha val="14901"/>
                </a:srgbClr>
              </a:gs>
              <a:gs pos="100000">
                <a:srgbClr val="4472C4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6"/>
          <p:cNvSpPr txBox="1"/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CA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Sales Quantity By Day of Week</a:t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5865" y="1966293"/>
            <a:ext cx="7420269" cy="445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472C4">
                  <a:alpha val="40784"/>
                </a:srgbClr>
              </a:gs>
              <a:gs pos="74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472C4">
                  <a:alpha val="14901"/>
                </a:srgbClr>
              </a:gs>
              <a:gs pos="100000">
                <a:srgbClr val="4472C4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7"/>
          <p:cNvSpPr txBox="1"/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None/>
            </a:pPr>
            <a:r>
              <a:rPr b="1" lang="en-CA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i="0" lang="en-CA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onth </a:t>
            </a:r>
            <a:r>
              <a:rPr b="1" lang="en-CA" sz="2200">
                <a:solidFill>
                  <a:srgbClr val="FFFFFF"/>
                </a:solidFill>
              </a:rPr>
              <a:t>-M</a:t>
            </a:r>
            <a:r>
              <a:rPr b="1" i="0" lang="en-CA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ost and the least number of purchases</a:t>
            </a:r>
            <a:br>
              <a:rPr b="0" lang="en-CA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lang="en-CA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108" y="1966293"/>
            <a:ext cx="6983782" cy="445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cc23172f3_1_1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34cc23172f3_1_153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34cc23172f3_1_153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34cc23172f3_1_153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3000">
                <a:srgbClr val="4472C4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34cc23172f3_1_153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CA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Methodology:  RFM Analysis</a:t>
            </a:r>
            <a:endParaRPr/>
          </a:p>
        </p:txBody>
      </p:sp>
      <p:grpSp>
        <p:nvGrpSpPr>
          <p:cNvPr id="218" name="Google Shape;218;g34cc23172f3_1_153"/>
          <p:cNvGrpSpPr/>
          <p:nvPr/>
        </p:nvGrpSpPr>
        <p:grpSpPr>
          <a:xfrm>
            <a:off x="704046" y="2931334"/>
            <a:ext cx="10807848" cy="2555294"/>
            <a:chOff x="59990" y="818755"/>
            <a:chExt cx="10807848" cy="2555294"/>
          </a:xfrm>
        </p:grpSpPr>
        <p:sp>
          <p:nvSpPr>
            <p:cNvPr id="219" name="Google Shape;219;g34cc23172f3_1_153"/>
            <p:cNvSpPr/>
            <p:nvPr/>
          </p:nvSpPr>
          <p:spPr>
            <a:xfrm>
              <a:off x="947201" y="818755"/>
              <a:ext cx="1451800" cy="1451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g34cc23172f3_1_153"/>
            <p:cNvSpPr/>
            <p:nvPr/>
          </p:nvSpPr>
          <p:spPr>
            <a:xfrm>
              <a:off x="59990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g34cc23172f3_1_153"/>
            <p:cNvSpPr txBox="1"/>
            <p:nvPr/>
          </p:nvSpPr>
          <p:spPr>
            <a:xfrm>
              <a:off x="59990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CA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Calculate RFM Values: Determine Recency, Frequency, and Monetary values for each customer.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g34cc23172f3_1_153"/>
            <p:cNvSpPr/>
            <p:nvPr/>
          </p:nvSpPr>
          <p:spPr>
            <a:xfrm>
              <a:off x="4738014" y="818755"/>
              <a:ext cx="1451800" cy="1451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g34cc23172f3_1_153"/>
            <p:cNvSpPr/>
            <p:nvPr/>
          </p:nvSpPr>
          <p:spPr>
            <a:xfrm>
              <a:off x="3850802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g34cc23172f3_1_153"/>
            <p:cNvSpPr txBox="1"/>
            <p:nvPr/>
          </p:nvSpPr>
          <p:spPr>
            <a:xfrm>
              <a:off x="3850802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CA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Segmentation: Group customers based on RFM Scores.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g34cc23172f3_1_153"/>
            <p:cNvSpPr/>
            <p:nvPr/>
          </p:nvSpPr>
          <p:spPr>
            <a:xfrm>
              <a:off x="8528826" y="818755"/>
              <a:ext cx="1451800" cy="14518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g34cc23172f3_1_153"/>
            <p:cNvSpPr/>
            <p:nvPr/>
          </p:nvSpPr>
          <p:spPr>
            <a:xfrm>
              <a:off x="7641615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g34cc23172f3_1_153"/>
            <p:cNvSpPr txBox="1"/>
            <p:nvPr/>
          </p:nvSpPr>
          <p:spPr>
            <a:xfrm>
              <a:off x="7641615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CA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Personalization: Tailor marketing strategies to specific customer segments.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eeeda925d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RFV Model Results</a:t>
            </a:r>
            <a:endParaRPr/>
          </a:p>
        </p:txBody>
      </p:sp>
      <p:sp>
        <p:nvSpPr>
          <p:cNvPr id="233" name="Google Shape;233;g34eeeda925d_0_0"/>
          <p:cNvSpPr txBox="1"/>
          <p:nvPr>
            <p:ph idx="1" type="body"/>
          </p:nvPr>
        </p:nvSpPr>
        <p:spPr>
          <a:xfrm>
            <a:off x="343650" y="2139800"/>
            <a:ext cx="57492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34eeeda925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75" y="1875450"/>
            <a:ext cx="5551725" cy="44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34eeeda925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625" y="2139800"/>
            <a:ext cx="5483326" cy="38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ef99a66d5_1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CA"/>
              <a:t>K-MEANS CLUSTERING </a:t>
            </a:r>
            <a:endParaRPr/>
          </a:p>
        </p:txBody>
      </p:sp>
      <p:sp>
        <p:nvSpPr>
          <p:cNvPr id="241" name="Google Shape;241;g34ef99a66d5_1_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CA" sz="1700"/>
              <a:t>This is the cluster distribution pattern of our data. Since it is not a supervised model, training may not be available. No label is required but focus on discovering patterns. Cluster counter can be adjusted to achieve more accurate results.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42" name="Google Shape;242;g34ef99a66d5_1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9024" y="2828481"/>
            <a:ext cx="4500888" cy="30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ef99a66d5_4_6"/>
          <p:cNvSpPr/>
          <p:nvPr/>
        </p:nvSpPr>
        <p:spPr>
          <a:xfrm flipH="1">
            <a:off x="0" y="0"/>
            <a:ext cx="12192000" cy="12093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34ef99a66d5_4_6"/>
          <p:cNvSpPr txBox="1"/>
          <p:nvPr>
            <p:ph type="title"/>
          </p:nvPr>
        </p:nvSpPr>
        <p:spPr>
          <a:xfrm>
            <a:off x="901025" y="61650"/>
            <a:ext cx="10515600" cy="108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</a:rPr>
              <a:t>D</a:t>
            </a:r>
            <a:r>
              <a:rPr lang="en-CA" sz="3000">
                <a:solidFill>
                  <a:schemeClr val="lt1"/>
                </a:solidFill>
              </a:rPr>
              <a:t>ensity</a:t>
            </a:r>
            <a:r>
              <a:rPr lang="en-CA">
                <a:solidFill>
                  <a:schemeClr val="lt1"/>
                </a:solidFill>
              </a:rPr>
              <a:t>-B</a:t>
            </a:r>
            <a:r>
              <a:rPr lang="en-CA" sz="3000">
                <a:solidFill>
                  <a:schemeClr val="lt1"/>
                </a:solidFill>
              </a:rPr>
              <a:t>ased</a:t>
            </a:r>
            <a:r>
              <a:rPr lang="en-CA">
                <a:solidFill>
                  <a:schemeClr val="lt1"/>
                </a:solidFill>
              </a:rPr>
              <a:t> S</a:t>
            </a:r>
            <a:r>
              <a:rPr lang="en-CA" sz="3000">
                <a:solidFill>
                  <a:schemeClr val="lt1"/>
                </a:solidFill>
              </a:rPr>
              <a:t>patial</a:t>
            </a:r>
            <a:r>
              <a:rPr lang="en-CA">
                <a:solidFill>
                  <a:schemeClr val="lt1"/>
                </a:solidFill>
              </a:rPr>
              <a:t> C</a:t>
            </a:r>
            <a:r>
              <a:rPr lang="en-CA" sz="3000">
                <a:solidFill>
                  <a:schemeClr val="lt1"/>
                </a:solidFill>
              </a:rPr>
              <a:t>lustering</a:t>
            </a:r>
            <a:r>
              <a:rPr lang="en-CA">
                <a:solidFill>
                  <a:schemeClr val="lt1"/>
                </a:solidFill>
              </a:rPr>
              <a:t> </a:t>
            </a:r>
            <a:r>
              <a:rPr lang="en-CA" sz="3000">
                <a:solidFill>
                  <a:schemeClr val="lt1"/>
                </a:solidFill>
              </a:rPr>
              <a:t>of</a:t>
            </a:r>
            <a:r>
              <a:rPr lang="en-CA">
                <a:solidFill>
                  <a:schemeClr val="lt1"/>
                </a:solidFill>
              </a:rPr>
              <a:t> A</a:t>
            </a:r>
            <a:r>
              <a:rPr lang="en-CA" sz="3000">
                <a:solidFill>
                  <a:schemeClr val="lt1"/>
                </a:solidFill>
              </a:rPr>
              <a:t>pplications</a:t>
            </a:r>
            <a:r>
              <a:rPr lang="en-CA">
                <a:solidFill>
                  <a:schemeClr val="lt1"/>
                </a:solidFill>
              </a:rPr>
              <a:t> </a:t>
            </a:r>
            <a:r>
              <a:rPr lang="en-CA" sz="3000">
                <a:solidFill>
                  <a:schemeClr val="lt1"/>
                </a:solidFill>
              </a:rPr>
              <a:t>with</a:t>
            </a:r>
            <a:r>
              <a:rPr lang="en-CA">
                <a:solidFill>
                  <a:schemeClr val="lt1"/>
                </a:solidFill>
              </a:rPr>
              <a:t> N</a:t>
            </a:r>
            <a:r>
              <a:rPr lang="en-CA" sz="3000">
                <a:solidFill>
                  <a:schemeClr val="lt1"/>
                </a:solidFill>
              </a:rPr>
              <a:t>oise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49" name="Google Shape;249;g34ef99a66d5_4_6"/>
          <p:cNvSpPr txBox="1"/>
          <p:nvPr>
            <p:ph idx="1" type="body"/>
          </p:nvPr>
        </p:nvSpPr>
        <p:spPr>
          <a:xfrm>
            <a:off x="437775" y="1246075"/>
            <a:ext cx="7869000" cy="510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CA" sz="2200"/>
              <a:t>Unsupervised ML algorithm which doesn’t need number of clusters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CA" sz="2200"/>
              <a:t>Robust to Outliers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CA" sz="2200"/>
              <a:t>It is controlled by two key parameter epsilon and min_sample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CA" sz="2200"/>
              <a:t>Identified an array of epsilon using Elbow method(k-distance graph)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CA" sz="2200"/>
              <a:t>Based on the data used stricter heuristic method(dimension * 2)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CA" sz="2200"/>
              <a:t>PCA(variance ratio) did on top of RFM to identify the features weightage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CA" sz="2200"/>
              <a:t>Total variance - 0.9684656897010425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CA" sz="2200"/>
              <a:t>Silhouette Score for the array of epsilons(0.8 - 0.75 &amp; 0.9 - 0.75)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CA" sz="2200"/>
              <a:t>Project web page - </a:t>
            </a:r>
            <a:r>
              <a:rPr lang="en-CA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https://deepakmathivanan.github.io/uft-termproject/</a:t>
            </a:r>
            <a:endParaRPr sz="1800"/>
          </a:p>
        </p:txBody>
      </p:sp>
      <p:pic>
        <p:nvPicPr>
          <p:cNvPr id="250" name="Google Shape;250;g34ef99a66d5_4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8950" y="1539075"/>
            <a:ext cx="3805774" cy="34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34ef99a66d5_4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5525" y="4982725"/>
            <a:ext cx="26670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4cc23172f3_1_7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34cc23172f3_1_74"/>
          <p:cNvSpPr txBox="1"/>
          <p:nvPr>
            <p:ph type="title"/>
          </p:nvPr>
        </p:nvSpPr>
        <p:spPr>
          <a:xfrm>
            <a:off x="841248" y="548640"/>
            <a:ext cx="3600860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5400"/>
              <a:t>Conclusion</a:t>
            </a:r>
            <a:endParaRPr sz="5400"/>
          </a:p>
        </p:txBody>
      </p:sp>
      <p:sp>
        <p:nvSpPr>
          <p:cNvPr id="258" name="Google Shape;258;g34cc23172f3_1_74"/>
          <p:cNvSpPr/>
          <p:nvPr/>
        </p:nvSpPr>
        <p:spPr>
          <a:xfrm rot="5400000">
            <a:off x="2543983" y="3258715"/>
            <a:ext cx="4480560" cy="18288"/>
          </a:xfrm>
          <a:custGeom>
            <a:rect b="b" l="l" r="r" t="t"/>
            <a:pathLst>
              <a:path extrusionOk="0" fill="none" h="18288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34cc23172f3_1_74"/>
          <p:cNvSpPr txBox="1"/>
          <p:nvPr>
            <p:ph idx="1" type="body"/>
          </p:nvPr>
        </p:nvSpPr>
        <p:spPr>
          <a:xfrm>
            <a:off x="5126418" y="552091"/>
            <a:ext cx="6224335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CA" sz="1200"/>
              <a:t>Exploratory Data Analysis Unveiled:</a:t>
            </a:r>
            <a:endParaRPr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CA" sz="1200"/>
              <a:t>Top Products Drive Revenue</a:t>
            </a:r>
            <a:endParaRPr sz="12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CA" sz="1200"/>
              <a:t>Examples:</a:t>
            </a:r>
            <a:r>
              <a:rPr lang="en-CA" sz="1200"/>
              <a:t> “White Hanging Heart T-light Holder,” “Jumbo Bag Red Retrospot”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200"/>
              <a:t>Focus on restocking top performers; reevaluate 108 low-performing SKUs (threshold: $738)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CA" sz="1200"/>
              <a:t>🌍 </a:t>
            </a:r>
            <a:r>
              <a:rPr b="1" lang="en-CA" sz="1200"/>
              <a:t>Geographic Insights</a:t>
            </a:r>
            <a:endParaRPr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CA" sz="1200"/>
              <a:t>UK</a:t>
            </a:r>
            <a:r>
              <a:rPr lang="en-CA" sz="1200"/>
              <a:t> dominates in sales and customer 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CA" sz="1200"/>
              <a:t>High-potential regions:</a:t>
            </a:r>
            <a:endParaRPr sz="12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CA" sz="1200"/>
              <a:t>Ireland</a:t>
            </a:r>
            <a:r>
              <a:rPr lang="en-CA" sz="1200"/>
              <a:t>: Avg. $123K spend per customer, 161 invoices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CA" sz="1200"/>
              <a:t>Netherlands</a:t>
            </a:r>
            <a:r>
              <a:rPr lang="en-CA" sz="1200"/>
              <a:t>: Avg. $2K per purchase → Focus on expanding these markets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CA" sz="1200"/>
              <a:t>👥 </a:t>
            </a:r>
            <a:r>
              <a:rPr b="1" lang="en-CA" sz="1200"/>
              <a:t>Customer Behavior &amp; Engagement</a:t>
            </a:r>
            <a:endParaRPr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200"/>
              <a:t>Revenue heavily influenced by top customers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200"/>
              <a:t>Opportunities for: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200"/>
              <a:t>Loyalty programs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200"/>
              <a:t>Targeted discounts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200"/>
              <a:t>Strategic relationship management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CA" sz="1200"/>
              <a:t>🕒 </a:t>
            </a:r>
            <a:r>
              <a:rPr b="1" lang="en-CA" sz="1200"/>
              <a:t>Sales Timing Patterns</a:t>
            </a:r>
            <a:endParaRPr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CA" sz="1200"/>
              <a:t>Peak Sales</a:t>
            </a:r>
            <a:r>
              <a:rPr lang="en-CA" sz="1200"/>
              <a:t>: Thursdays, 12–3 PM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200"/>
              <a:t>Align promotions &amp; staffing for mid-to-late week surges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CA" sz="1200"/>
              <a:t>📅 </a:t>
            </a:r>
            <a:r>
              <a:rPr b="1" lang="en-CA" sz="1200"/>
              <a:t>Seasonal Trends</a:t>
            </a:r>
            <a:endParaRPr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200"/>
              <a:t>Sales spike in </a:t>
            </a:r>
            <a:r>
              <a:rPr b="1" lang="en-CA" sz="1200"/>
              <a:t>Oct–Dec</a:t>
            </a:r>
            <a:r>
              <a:rPr lang="en-CA" sz="1200"/>
              <a:t> due to holidays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200"/>
              <a:t>Plan campaigns &amp; stock accordingly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cc23172f3_1_1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34cc23172f3_1_17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CA" sz="5400"/>
              <a:t>Introduction</a:t>
            </a:r>
            <a:endParaRPr/>
          </a:p>
        </p:txBody>
      </p:sp>
      <p:sp>
        <p:nvSpPr>
          <p:cNvPr id="127" name="Google Shape;127;g34cc23172f3_1_17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34cc23172f3_1_17"/>
          <p:cNvSpPr txBox="1"/>
          <p:nvPr>
            <p:ph idx="1" type="body"/>
          </p:nvPr>
        </p:nvSpPr>
        <p:spPr>
          <a:xfrm>
            <a:off x="640080" y="2872899"/>
            <a:ext cx="4243589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CA" sz="1200"/>
              <a:t>Analyze and segment customer data for a UK-based online retail store to optimize marketing strategies.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CA" sz="1200"/>
              <a:t>Dataset contains transactions from December 2009 to September 2011.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CA" sz="1200"/>
              <a:t>Data exploration, preparation, transformation, and modeling using Python libraries (e.g., Pandas, Scikit-learn).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CA" sz="1200"/>
              <a:t>K-Means Clustering and RFV models applied to segment customers.</a:t>
            </a:r>
            <a:endParaRPr sz="1200"/>
          </a:p>
          <a:p>
            <a:pPr indent="-215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CA" sz="1200"/>
              <a:t>DBSCAN clustering applied for customer segmentation</a:t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CA" sz="1200"/>
              <a:t>Customer groups identified based on purchasing behavior.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g34cc23172f3_1_1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302"/>
          <a:stretch/>
        </p:blipFill>
        <p:spPr>
          <a:xfrm>
            <a:off x="5311702" y="10"/>
            <a:ext cx="6878775" cy="685799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cc23172f3_1_103"/>
          <p:cNvSpPr txBox="1"/>
          <p:nvPr>
            <p:ph type="title"/>
          </p:nvPr>
        </p:nvSpPr>
        <p:spPr>
          <a:xfrm>
            <a:off x="5330950" y="384048"/>
            <a:ext cx="482905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CA"/>
              <a:t>Problem Statement</a:t>
            </a:r>
            <a:endParaRPr/>
          </a:p>
        </p:txBody>
      </p:sp>
      <p:sp>
        <p:nvSpPr>
          <p:cNvPr id="135" name="Google Shape;135;g34cc23172f3_1_103"/>
          <p:cNvSpPr txBox="1"/>
          <p:nvPr>
            <p:ph idx="1" type="body"/>
          </p:nvPr>
        </p:nvSpPr>
        <p:spPr>
          <a:xfrm>
            <a:off x="5238496" y="1559328"/>
            <a:ext cx="2816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9870"/>
              <a:buNone/>
            </a:pPr>
            <a:r>
              <a:rPr lang="en-CA"/>
              <a:t>1 .Integrate Customer Relationship Management (CRM) with Analytics.</a:t>
            </a:r>
            <a:endParaRPr/>
          </a:p>
        </p:txBody>
      </p:sp>
      <p:sp>
        <p:nvSpPr>
          <p:cNvPr id="136" name="Google Shape;136;g34cc23172f3_1_103"/>
          <p:cNvSpPr txBox="1"/>
          <p:nvPr>
            <p:ph idx="2" type="body"/>
          </p:nvPr>
        </p:nvSpPr>
        <p:spPr>
          <a:xfrm>
            <a:off x="5238496" y="2362569"/>
            <a:ext cx="2816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9870"/>
              <a:buNone/>
            </a:pPr>
            <a:r>
              <a:rPr lang="en-CA"/>
              <a:t>2 Gain deeper insights into customer behavior and preferences using RFM analysis.</a:t>
            </a:r>
            <a:endParaRPr/>
          </a:p>
        </p:txBody>
      </p:sp>
      <p:sp>
        <p:nvSpPr>
          <p:cNvPr id="137" name="Google Shape;137;g34cc23172f3_1_103"/>
          <p:cNvSpPr txBox="1"/>
          <p:nvPr>
            <p:ph idx="3" type="body"/>
          </p:nvPr>
        </p:nvSpPr>
        <p:spPr>
          <a:xfrm>
            <a:off x="5277010" y="3453232"/>
            <a:ext cx="2816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9870"/>
              <a:buNone/>
            </a:pPr>
            <a:r>
              <a:rPr lang="en-CA"/>
              <a:t>3 Key Questions: Recency, Frequency, and Monetary Value of customer purchases.</a:t>
            </a:r>
            <a:endParaRPr/>
          </a:p>
        </p:txBody>
      </p:sp>
      <p:pic>
        <p:nvPicPr>
          <p:cNvPr id="138" name="Google Shape;138;g34cc23172f3_1_103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46" l="0" r="0" t="46"/>
          <a:stretch/>
        </p:blipFill>
        <p:spPr>
          <a:xfrm>
            <a:off x="0" y="243281"/>
            <a:ext cx="514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cc23172f3_1_17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CA"/>
              <a:t>Data Exploration</a:t>
            </a:r>
            <a:endParaRPr/>
          </a:p>
        </p:txBody>
      </p:sp>
      <p:sp>
        <p:nvSpPr>
          <p:cNvPr id="144" name="Google Shape;144;g34cc23172f3_1_17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ef99a66d5_3_110"/>
          <p:cNvSpPr txBox="1"/>
          <p:nvPr>
            <p:ph type="title"/>
          </p:nvPr>
        </p:nvSpPr>
        <p:spPr>
          <a:xfrm>
            <a:off x="838200" y="365125"/>
            <a:ext cx="81000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CA"/>
              <a:t>DATA EXPLORATION(EDA) </a:t>
            </a:r>
            <a:endParaRPr/>
          </a:p>
        </p:txBody>
      </p:sp>
      <p:sp>
        <p:nvSpPr>
          <p:cNvPr id="150" name="Google Shape;150;g34ef99a66d5_3_1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75000"/>
              <a:buNone/>
            </a:pPr>
            <a:r>
              <a:rPr b="1" lang="en-CA"/>
              <a:t>Determine Missing Values</a:t>
            </a:r>
            <a:endParaRPr b="1"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75000"/>
              <a:buNone/>
            </a:pPr>
            <a:r>
              <a:rPr lang="en-CA"/>
              <a:t>Check for missing values using df.isnull().sum() to identify columns with missing data. 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75000"/>
              <a:buNone/>
            </a:pPr>
            <a:r>
              <a:rPr lang="en-CA"/>
              <a:t> </a:t>
            </a:r>
            <a:r>
              <a:rPr b="1" lang="en-CA"/>
              <a:t>Identify unique values</a:t>
            </a:r>
            <a:endParaRPr b="1"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75000"/>
              <a:buNone/>
            </a:pPr>
            <a:r>
              <a:rPr lang="en-CA"/>
              <a:t>Display the number of unique values in each column using df[column].nunique() for each column.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75000"/>
              <a:buNone/>
            </a:pPr>
            <a:r>
              <a:rPr b="1" lang="en-CA"/>
              <a:t>Transaction by Country</a:t>
            </a:r>
            <a:endParaRPr b="1"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75000"/>
              <a:buNone/>
            </a:pPr>
            <a:r>
              <a:rPr lang="en-CA"/>
              <a:t>Use df['Country'].value_counts() to see the distribution of transactions by count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75000"/>
              <a:buNone/>
            </a:pPr>
            <a:r>
              <a:rPr b="1" lang="en-CA"/>
              <a:t>Transaction Over Time</a:t>
            </a:r>
            <a:endParaRPr b="1"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75000"/>
              <a:buNone/>
            </a:pPr>
            <a:r>
              <a:rPr lang="en-CA"/>
              <a:t>Use df['InvoiceDate'].value_counts().sort_index() to analyze the distribution of transactions over time.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</p:txBody>
      </p:sp>
      <p:sp>
        <p:nvSpPr>
          <p:cNvPr id="151" name="Google Shape;151;g34ef99a66d5_3_11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6D6"/>
              </a:buClr>
              <a:buSzPts val="1200"/>
              <a:buFont typeface="Quattrocento Sans"/>
              <a:buChar char="•"/>
            </a:pPr>
            <a:r>
              <a:rPr b="0" i="0" lang="en-CA" sz="1200" u="none" cap="none" strike="noStrike">
                <a:solidFill>
                  <a:srgbClr val="D6D6D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Display the number of unique values in each column using </a:t>
            </a:r>
            <a:r>
              <a:rPr b="0" i="0" lang="en-CA" sz="1000" u="none" cap="none" strike="noStrike">
                <a:solidFill>
                  <a:srgbClr val="D6D6D6"/>
                </a:solidFill>
                <a:latin typeface="Arimo"/>
                <a:ea typeface="Arimo"/>
                <a:cs typeface="Arimo"/>
                <a:sym typeface="Arimo"/>
              </a:rPr>
              <a:t>df[column].nunique()</a:t>
            </a:r>
            <a:r>
              <a:rPr b="0" i="0" lang="en-CA" sz="1200" u="none" cap="none" strike="noStrike">
                <a:solidFill>
                  <a:srgbClr val="D6D6D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for each column.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34ef99a66d5_3_110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6D6"/>
              </a:buClr>
              <a:buSzPts val="1200"/>
              <a:buFont typeface="Quattrocento Sans"/>
              <a:buChar char="•"/>
            </a:pPr>
            <a:r>
              <a:rPr b="0" i="0" lang="en-CA" sz="1200" u="none" cap="none" strike="noStrike">
                <a:solidFill>
                  <a:srgbClr val="D6D6D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 </a:t>
            </a:r>
            <a:r>
              <a:rPr b="0" i="0" lang="en-CA" sz="1000" u="none" cap="none" strike="noStrike">
                <a:solidFill>
                  <a:srgbClr val="D6D6D6"/>
                </a:solidFill>
                <a:latin typeface="Arimo"/>
                <a:ea typeface="Arimo"/>
                <a:cs typeface="Arimo"/>
                <a:sym typeface="Arimo"/>
              </a:rPr>
              <a:t>df['Country'].value_counts()</a:t>
            </a:r>
            <a:r>
              <a:rPr b="0" i="0" lang="en-CA" sz="1200" u="none" cap="none" strike="noStrike">
                <a:solidFill>
                  <a:srgbClr val="D6D6D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to see the distribution of transactions by country.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ef99a66d5_1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CA"/>
              <a:t>DATA PREPARATION </a:t>
            </a:r>
            <a:endParaRPr/>
          </a:p>
        </p:txBody>
      </p:sp>
      <p:sp>
        <p:nvSpPr>
          <p:cNvPr id="158" name="Google Shape;158;g34ef99a66d5_1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41934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CA"/>
              <a:t>To enhance data quality, performance and accuracy, we utilized a number of techniques to transform the raw data into a clean and standardized dataset.</a:t>
            </a:r>
            <a:endParaRPr/>
          </a:p>
          <a:p>
            <a:pPr indent="-14859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40029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CA"/>
              <a:t>Handling missing values</a:t>
            </a:r>
            <a:endParaRPr/>
          </a:p>
          <a:p>
            <a:pPr indent="-238125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CA"/>
              <a:t>Drop rows with missing CustomerID as they are essential for analysis.</a:t>
            </a:r>
            <a:endParaRPr/>
          </a:p>
          <a:p>
            <a:pPr indent="-240029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CA"/>
              <a:t>Convert InvoiceDate to Datetime Format</a:t>
            </a:r>
            <a:endParaRPr/>
          </a:p>
          <a:p>
            <a:pPr indent="-238125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CA"/>
              <a:t>Convert the InvoiceDate column to datetime format for easier manipulation</a:t>
            </a:r>
            <a:endParaRPr/>
          </a:p>
          <a:p>
            <a:pPr indent="-202882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CA"/>
              <a:t>Detected and removed outliers using IQR(Interquartile Range)</a:t>
            </a:r>
            <a:endParaRPr/>
          </a:p>
          <a:p>
            <a:pPr indent="-202882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90000"/>
              <a:buChar char="•"/>
            </a:pPr>
            <a:r>
              <a:rPr lang="en-CA"/>
              <a:t>Define lower and upper bounds to calculate IQR</a:t>
            </a:r>
            <a:endParaRPr/>
          </a:p>
          <a:p>
            <a:pPr indent="-240029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CA"/>
              <a:t>Remove Negative Quantities and Unit Prices</a:t>
            </a:r>
            <a:endParaRPr/>
          </a:p>
          <a:p>
            <a:pPr indent="-238125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CA"/>
              <a:t>df = df[(df['Quantity'] &gt; 0) &amp; (df['UnitPrice'] &gt; 0)]</a:t>
            </a:r>
            <a:endParaRPr/>
          </a:p>
          <a:p>
            <a:pPr indent="-15748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4859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59" name="Google Shape;159;g34ef99a66d5_1_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6D6"/>
              </a:buClr>
              <a:buSzPts val="1200"/>
              <a:buFont typeface="Arimo"/>
              <a:buNone/>
            </a:pPr>
            <a:r>
              <a:rPr b="0" i="0" lang="en-CA" sz="1200" u="none" cap="none" strike="noStrike">
                <a:solidFill>
                  <a:srgbClr val="D6D6D6"/>
                </a:solidFill>
                <a:latin typeface="Arimo"/>
                <a:ea typeface="Arimo"/>
                <a:cs typeface="Arimo"/>
                <a:sym typeface="Arimo"/>
              </a:rPr>
              <a:t>CustomerID</a:t>
            </a:r>
            <a:r>
              <a:rPr b="0" i="0" lang="en-CA" sz="1200" u="none" cap="none" strike="noStrike">
                <a:solidFill>
                  <a:srgbClr val="D6D6D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as they are essential for analysis.</a:t>
            </a:r>
            <a:r>
              <a:rPr b="0" i="0" lang="en-C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ef99a66d5_1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CA"/>
              <a:t>DATA TRANSFORMATION</a:t>
            </a:r>
            <a:endParaRPr/>
          </a:p>
        </p:txBody>
      </p:sp>
      <p:sp>
        <p:nvSpPr>
          <p:cNvPr id="165" name="Google Shape;165;g34ef99a66d5_1_13"/>
          <p:cNvSpPr txBox="1"/>
          <p:nvPr>
            <p:ph idx="1" type="body"/>
          </p:nvPr>
        </p:nvSpPr>
        <p:spPr>
          <a:xfrm>
            <a:off x="635850" y="1271675"/>
            <a:ext cx="10854600" cy="4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 number of transformation techniques have been adopted to facilitating data models analysis and training.</a:t>
            </a:r>
            <a:endParaRPr/>
          </a:p>
          <a:p>
            <a:pPr indent="-26289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/>
              <a:t>Aggregation - </a:t>
            </a:r>
            <a:r>
              <a:rPr lang="en-CA" sz="2000"/>
              <a:t>Group the data by CustomerID and Country, and aggregate the total price and quantity.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Data Cleansing -  </a:t>
            </a:r>
            <a:r>
              <a:rPr lang="en-CA" sz="2000"/>
              <a:t>Remove </a:t>
            </a:r>
            <a:r>
              <a:rPr lang="en-CA" sz="2000"/>
              <a:t>Invoice No</a:t>
            </a:r>
            <a:r>
              <a:rPr lang="en-CA" sz="2000"/>
              <a:t> which starts with 'c' because 'c' indicates a cancellation</a:t>
            </a:r>
            <a:endParaRPr/>
          </a:p>
          <a:p>
            <a:pPr indent="-26289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/>
              <a:t>Standardize the data - </a:t>
            </a:r>
            <a:r>
              <a:rPr lang="en-CA" sz="2000"/>
              <a:t>MinMaxScaler(K-means) &amp; Standard Scaler(DBSCAN)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Dimensionality reduction(PCA)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Applied on top of scaled features and calculated variance</a:t>
            </a:r>
            <a:endParaRPr/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ef99a66d5_4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 Visualization</a:t>
            </a:r>
            <a:endParaRPr/>
          </a:p>
        </p:txBody>
      </p:sp>
      <p:sp>
        <p:nvSpPr>
          <p:cNvPr id="171" name="Google Shape;171;g34ef99a66d5_4_0"/>
          <p:cNvSpPr txBox="1"/>
          <p:nvPr>
            <p:ph idx="1" type="body"/>
          </p:nvPr>
        </p:nvSpPr>
        <p:spPr>
          <a:xfrm>
            <a:off x="685800" y="1825625"/>
            <a:ext cx="5849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CA"/>
              <a:t>Used </a:t>
            </a:r>
            <a:r>
              <a:rPr b="1" lang="en-CA"/>
              <a:t>pairwise scatter plot</a:t>
            </a:r>
            <a:r>
              <a:rPr lang="en-CA"/>
              <a:t> matrix to explore </a:t>
            </a:r>
            <a:r>
              <a:rPr lang="en-CA"/>
              <a:t>relationships</a:t>
            </a:r>
            <a:r>
              <a:rPr lang="en-CA"/>
              <a:t> and potential clusters among </a:t>
            </a:r>
            <a:r>
              <a:rPr lang="en-CA"/>
              <a:t>principal components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CA"/>
              <a:t>K-distance graph</a:t>
            </a:r>
            <a:r>
              <a:rPr lang="en-CA"/>
              <a:t> to identify the epsilons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CA"/>
              <a:t>Scatter plots</a:t>
            </a:r>
            <a:r>
              <a:rPr lang="en-CA"/>
              <a:t> with cluster labels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CA"/>
              <a:t>Bar plot </a:t>
            </a:r>
            <a:r>
              <a:rPr lang="en-CA"/>
              <a:t>charts to visualize the top spending customers, top country with more customers</a:t>
            </a:r>
            <a:endParaRPr/>
          </a:p>
        </p:txBody>
      </p:sp>
      <p:pic>
        <p:nvPicPr>
          <p:cNvPr id="172" name="Google Shape;172;g34ef99a66d5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900" y="1690825"/>
            <a:ext cx="5405726" cy="47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Top 5  Selling Products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1579" y="1853754"/>
            <a:ext cx="80772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2025-04-14T18:38:13Z</dcterms:created>
  <dc:creator>Norman Chang</dc:creator>
</cp:coreProperties>
</file>