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84" r:id="rId3"/>
    <p:sldId id="282" r:id="rId4"/>
    <p:sldId id="297" r:id="rId5"/>
    <p:sldId id="298" r:id="rId6"/>
    <p:sldId id="261" r:id="rId7"/>
    <p:sldId id="289" r:id="rId8"/>
    <p:sldId id="288" r:id="rId9"/>
    <p:sldId id="286" r:id="rId10"/>
    <p:sldId id="295" r:id="rId11"/>
    <p:sldId id="290" r:id="rId12"/>
    <p:sldId id="296" r:id="rId13"/>
    <p:sldId id="291" r:id="rId14"/>
    <p:sldId id="293" r:id="rId15"/>
    <p:sldId id="294" r:id="rId16"/>
    <p:sldId id="292" r:id="rId17"/>
    <p:sldId id="299" r:id="rId18"/>
    <p:sldId id="303" r:id="rId19"/>
    <p:sldId id="300" r:id="rId20"/>
    <p:sldId id="301" r:id="rId21"/>
    <p:sldId id="264" r:id="rId22"/>
    <p:sldId id="302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4"/>
    <a:srgbClr val="E6E6E6"/>
    <a:srgbClr val="FFF4ED"/>
    <a:srgbClr val="F8F3F0"/>
    <a:srgbClr val="543E35"/>
    <a:srgbClr val="000000"/>
    <a:srgbClr val="D1D8B7"/>
    <a:srgbClr val="A09D79"/>
    <a:srgbClr val="AD5C4D"/>
    <a:srgbClr val="63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22996-B7DE-4A98-8F99-01F18736407A}" v="6" dt="2023-05-31T19:49:24.649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830" autoAdjust="0"/>
  </p:normalViewPr>
  <p:slideViewPr>
    <p:cSldViewPr snapToGrid="0">
      <p:cViewPr varScale="1">
        <p:scale>
          <a:sx n="85" d="100"/>
          <a:sy n="85" d="100"/>
        </p:scale>
        <p:origin x="427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5/31/2023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071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ulentesen/cardiac-arrhythmia-databas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FFACA-836C-9856-0104-C0FC1E75C99E}"/>
              </a:ext>
            </a:extLst>
          </p:cNvPr>
          <p:cNvSpPr/>
          <p:nvPr/>
        </p:nvSpPr>
        <p:spPr>
          <a:xfrm>
            <a:off x="6298163" y="4198777"/>
            <a:ext cx="5220478" cy="177281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359" y="886407"/>
            <a:ext cx="10845282" cy="2584455"/>
          </a:xfrm>
        </p:spPr>
        <p:txBody>
          <a:bodyPr/>
          <a:lstStyle/>
          <a:p>
            <a:pPr algn="l">
              <a:lnSpc>
                <a:spcPts val="5179"/>
              </a:lnSpc>
            </a:pPr>
            <a:r>
              <a:rPr lang="en-US" sz="4800" b="1" dirty="0">
                <a:solidFill>
                  <a:srgbClr val="3843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Cardiac Arrhythmia Classification Using 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FE191-0121-78DD-D089-DE5DC27A4869}"/>
              </a:ext>
            </a:extLst>
          </p:cNvPr>
          <p:cNvSpPr txBox="1"/>
          <p:nvPr/>
        </p:nvSpPr>
        <p:spPr>
          <a:xfrm>
            <a:off x="7737231" y="4674400"/>
            <a:ext cx="3655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spc="34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BACO19178  Nikita Sonar</a:t>
            </a:r>
          </a:p>
          <a:p>
            <a:pPr algn="just"/>
            <a:r>
              <a:rPr lang="en-US" sz="1800" b="1" spc="34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BBCO19174  </a:t>
            </a:r>
            <a:r>
              <a:rPr lang="en-US" sz="1800" b="1" spc="34" dirty="0" err="1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Siddhesh</a:t>
            </a:r>
            <a:r>
              <a:rPr lang="en-US" sz="1800" b="1" spc="34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 </a:t>
            </a:r>
            <a:r>
              <a:rPr lang="en-US" sz="1800" b="1" spc="34" dirty="0" err="1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Chavan</a:t>
            </a:r>
            <a:endParaRPr lang="en-US" sz="1800" b="1" spc="34" dirty="0">
              <a:solidFill>
                <a:srgbClr val="543E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sistant Regular"/>
            </a:endParaRPr>
          </a:p>
          <a:p>
            <a:pPr algn="just"/>
            <a:r>
              <a:rPr lang="en-US" sz="1800" b="1" spc="34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BACO19148  Ankita Thorat</a:t>
            </a:r>
          </a:p>
          <a:p>
            <a:pPr algn="just"/>
            <a:r>
              <a:rPr lang="en-US" sz="1800" b="1" spc="34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BACO19174  Deepak Mustare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CEF57-5031-322B-ED5A-B864D679D7C2}"/>
              </a:ext>
            </a:extLst>
          </p:cNvPr>
          <p:cNvSpPr txBox="1"/>
          <p:nvPr/>
        </p:nvSpPr>
        <p:spPr>
          <a:xfrm>
            <a:off x="5705011" y="4662080"/>
            <a:ext cx="209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Team Members: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ACB4C-DE15-5402-EE45-45AFF6342336}"/>
              </a:ext>
            </a:extLst>
          </p:cNvPr>
          <p:cNvSpPr txBox="1"/>
          <p:nvPr/>
        </p:nvSpPr>
        <p:spPr>
          <a:xfrm>
            <a:off x="6169614" y="4319014"/>
            <a:ext cx="16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gona Book" panose="02020503050505020204" pitchFamily="18" charset="0"/>
              </a:rPr>
              <a:t>Guide Name: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459E0-5EDC-F5D8-DC46-BD378B5F73CD}"/>
              </a:ext>
            </a:extLst>
          </p:cNvPr>
          <p:cNvSpPr txBox="1"/>
          <p:nvPr/>
        </p:nvSpPr>
        <p:spPr>
          <a:xfrm>
            <a:off x="7737231" y="43142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 Regular"/>
              </a:rPr>
              <a:t>Prof. Pooja Mishra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51FA-37AD-4FAB-6727-FA525FBB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86" y="354063"/>
            <a:ext cx="10272964" cy="1610290"/>
          </a:xfrm>
        </p:spPr>
        <p:txBody>
          <a:bodyPr/>
          <a:lstStyle/>
          <a:p>
            <a:pPr algn="just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Disadvantages of existing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91F65-A820-6DF5-AD51-8C6A718E0488}"/>
              </a:ext>
            </a:extLst>
          </p:cNvPr>
          <p:cNvSpPr txBox="1"/>
          <p:nvPr/>
        </p:nvSpPr>
        <p:spPr>
          <a:xfrm>
            <a:off x="708985" y="1964353"/>
            <a:ext cx="10272965" cy="4154984"/>
          </a:xfrm>
          <a:prstGeom prst="rect">
            <a:avLst/>
          </a:prstGeom>
          <a:solidFill>
            <a:schemeClr val="bg2">
              <a:alpha val="22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badi" panose="020B0604020104020204" pitchFamily="34" charset="0"/>
              </a:rPr>
              <a:t>Time-Consuming Process: </a:t>
            </a:r>
            <a:r>
              <a:rPr lang="en-US" sz="2200" dirty="0">
                <a:latin typeface="Abadi" panose="020B0604020104020204" pitchFamily="34" charset="0"/>
              </a:rPr>
              <a:t>The manual analysis of ECG signals in the existing system is a time-consuming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badi" panose="020B0604020104020204" pitchFamily="34" charset="0"/>
              </a:rPr>
              <a:t>Limited Scalability: </a:t>
            </a:r>
            <a:r>
              <a:rPr lang="en-US" sz="2200" dirty="0">
                <a:latin typeface="Abadi" panose="020B0604020104020204" pitchFamily="34" charset="0"/>
              </a:rPr>
              <a:t>The existing system may have limitations in handling a high volume of ECG data efficiently. It may not be equipped to handle the increasing demand for arrhythmia classification or real-time analysis of ECG signals.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badi" panose="020B0604020104020204" pitchFamily="34" charset="0"/>
              </a:rPr>
              <a:t>Potential for Human Errors: </a:t>
            </a:r>
            <a:r>
              <a:rPr lang="en-US" sz="2200" dirty="0">
                <a:latin typeface="Abadi" panose="020B0604020104020204" pitchFamily="34" charset="0"/>
              </a:rPr>
              <a:t>Due to the manual nature of the existing system, there is a risk of human errors in the interpretation and classification of cardiac arrhythmias.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badi" panose="020B0604020104020204" pitchFamily="34" charset="0"/>
              </a:rPr>
              <a:t>Lack of Automation: </a:t>
            </a:r>
            <a:r>
              <a:rPr lang="en-US" sz="2200" dirty="0">
                <a:latin typeface="Abadi" panose="020B0604020104020204" pitchFamily="34" charset="0"/>
              </a:rPr>
              <a:t>The existing system lacks automation in arrhythmia classification. This reliance on manual analysis increases the workload for healthcare professionals and may lead to inconsistencies in the diagnostic process.</a:t>
            </a:r>
          </a:p>
        </p:txBody>
      </p:sp>
    </p:spTree>
    <p:extLst>
      <p:ext uri="{BB962C8B-B14F-4D97-AF65-F5344CB8AC3E}">
        <p14:creationId xmlns:p14="http://schemas.microsoft.com/office/powerpoint/2010/main" val="381527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F376-EEEC-8943-926E-2A1F2A74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704088"/>
            <a:ext cx="8661235" cy="676656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38D4-BFED-A999-652D-30D197E7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739327"/>
            <a:ext cx="10947236" cy="4070729"/>
          </a:xfrm>
          <a:noFill/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1800" dirty="0">
                <a:latin typeface="Abadi" panose="020B0604020104020204" pitchFamily="34" charset="0"/>
                <a:cs typeface="Times New Roman" pitchFamily="18" charset="0"/>
              </a:rPr>
              <a:t>SVM Algorithm: </a:t>
            </a:r>
            <a:endParaRPr lang="en-US" sz="1800" dirty="0">
              <a:latin typeface="Abadi" panose="020B0604020104020204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Import the dataset. (</a:t>
            </a:r>
            <a:r>
              <a:rPr lang="en-US" sz="1800" dirty="0">
                <a:latin typeface="Abadi" panose="020B0604020104020204" pitchFamily="34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https://www.kaggle.com/datasets/bulentesen/cardiac-arrhythmia-database</a:t>
            </a: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)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Explore the data to figure out what they look like.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Pre-process the data.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Split the data into attributes and labels.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Divide the data into training and testing sets.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Train the SVM algorithm.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Abadi" panose="020B0604020104020204" pitchFamily="34" charset="0"/>
                <a:cs typeface="Times New Roman" pitchFamily="18" charset="0"/>
              </a:rPr>
              <a:t>Make some predictions.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42EE2-9913-8AE3-BDDA-B464589D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8EB55-3435-8C81-35D3-CB2D24EF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F95F-2978-D25F-54A3-33C7DD66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56" y="1035049"/>
            <a:ext cx="4846918" cy="1072661"/>
          </a:xfrm>
        </p:spPr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13F5-F40E-3073-3E48-7DA7C1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56" y="2170772"/>
            <a:ext cx="10081272" cy="4245793"/>
          </a:xfrm>
          <a:solidFill>
            <a:schemeClr val="accent4">
              <a:lumMod val="20000"/>
              <a:lumOff val="80000"/>
              <a:alpha val="62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Abadi" panose="020B0604020104020204" pitchFamily="34" charset="0"/>
              </a:rPr>
              <a:t>Automated Diagnosis: The project provides an automated arrhythmia detection system, reducing the dependence on manual interpretation by cardiologists.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Abadi" panose="020B0604020104020204" pitchFamily="34" charset="0"/>
              </a:rPr>
              <a:t>User-Friendly Interface: The integration of Tkinter GUI framework provides a user-friendly interface for interacting with the arrhythmia classification system.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Abadi" panose="020B0604020104020204" pitchFamily="34" charset="0"/>
              </a:rPr>
              <a:t>Potential for Real-Time Monitoring: The project lays the foundation for potential real-time monitoring of cardiac arrhythmias.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Abadi" panose="020B0604020104020204" pitchFamily="34" charset="0"/>
              </a:rPr>
              <a:t>Basis for Further Development: The project can serve as a starting point for future enhancements and research in arrhythmia classification.  </a:t>
            </a:r>
          </a:p>
        </p:txBody>
      </p:sp>
    </p:spTree>
    <p:extLst>
      <p:ext uri="{BB962C8B-B14F-4D97-AF65-F5344CB8AC3E}">
        <p14:creationId xmlns:p14="http://schemas.microsoft.com/office/powerpoint/2010/main" val="197920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3C6-B976-BFEC-C3CA-DA1E5C63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43" y="3058350"/>
            <a:ext cx="4260865" cy="676656"/>
          </a:xfrm>
        </p:spPr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6CEF-20B3-8918-3255-5A67A59A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D1D0-C35E-6AB0-396A-8127F31E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0892C8B-4293-9A9D-02C1-BA265083C3E2}"/>
              </a:ext>
            </a:extLst>
          </p:cNvPr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08" y="249313"/>
            <a:ext cx="7364849" cy="586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10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4F67-737C-F9FF-6BA8-F4334272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2" y="837222"/>
            <a:ext cx="6502620" cy="67665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Diagrams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ACE5F-610C-2917-DE08-F1C9FF81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417AE-14F1-A517-A9DF-81E81BE5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CFB184-0B0E-0D1A-3767-41F3E4FDD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77"/>
          <a:stretch/>
        </p:blipFill>
        <p:spPr>
          <a:xfrm>
            <a:off x="6051650" y="716938"/>
            <a:ext cx="4812700" cy="530384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FB38FC-0129-DB15-8417-3798CD003E64}"/>
              </a:ext>
            </a:extLst>
          </p:cNvPr>
          <p:cNvSpPr txBox="1"/>
          <p:nvPr/>
        </p:nvSpPr>
        <p:spPr>
          <a:xfrm>
            <a:off x="436112" y="1513878"/>
            <a:ext cx="346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" panose="020B0604020104020204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22855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7463-5402-DB0B-BF54-9CEC3F50F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1401368"/>
            <a:ext cx="4053405" cy="1145889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Entity-Relationship Diagram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FF4E-111C-F366-8692-BD5901F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4E09-976E-8D3B-8305-ABA187E1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 descr="Diagram">
            <a:extLst>
              <a:ext uri="{FF2B5EF4-FFF2-40B4-BE49-F238E27FC236}">
                <a16:creationId xmlns:a16="http://schemas.microsoft.com/office/drawing/2014/main" id="{946384D4-7AD6-6DC7-886C-115063F0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324827"/>
            <a:ext cx="6011042" cy="5594831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480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404-5413-260E-D233-16DBF487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8322602" cy="67665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E339-7438-F550-2565-CA170475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5407449" cy="23828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Software Requirements: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Operating System: Windows 11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Programming Language: Python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IDE: Spyder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Framework: Tkinter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F766-FF0A-2A72-AD84-8F571678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0128" y="6464808"/>
            <a:ext cx="4507992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F931-5BBF-208B-FEA0-AF8190D2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61A89-7742-E75E-C68D-C42F286A13AD}"/>
              </a:ext>
            </a:extLst>
          </p:cNvPr>
          <p:cNvSpPr txBox="1"/>
          <p:nvPr/>
        </p:nvSpPr>
        <p:spPr>
          <a:xfrm>
            <a:off x="5983521" y="1947671"/>
            <a:ext cx="504414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Hardware Requirements: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Processor: Intel Core i5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RAM: 8 GB or Higher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Hard Disk: 20 GB or Higher</a:t>
            </a:r>
          </a:p>
        </p:txBody>
      </p:sp>
    </p:spTree>
    <p:extLst>
      <p:ext uri="{BB962C8B-B14F-4D97-AF65-F5344CB8AC3E}">
        <p14:creationId xmlns:p14="http://schemas.microsoft.com/office/powerpoint/2010/main" val="195917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3" y="700061"/>
            <a:ext cx="7100317" cy="76588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48456" y="6464808"/>
            <a:ext cx="4169664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" t="-152" r="397" b="-124"/>
          <a:stretch/>
        </p:blipFill>
        <p:spPr>
          <a:xfrm>
            <a:off x="3538728" y="1677976"/>
            <a:ext cx="7982712" cy="417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0A34AA-EE95-7E47-CB37-9C365ED5C323}"/>
              </a:ext>
            </a:extLst>
          </p:cNvPr>
          <p:cNvSpPr txBox="1"/>
          <p:nvPr/>
        </p:nvSpPr>
        <p:spPr>
          <a:xfrm flipH="1">
            <a:off x="717803" y="1677976"/>
            <a:ext cx="17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1) SVM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7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3" y="700061"/>
            <a:ext cx="7100317" cy="76588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48456" y="6464808"/>
            <a:ext cx="4169664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174BB0A-C2BA-6E88-4BAA-75901F32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84" y="1716962"/>
            <a:ext cx="8375556" cy="4160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E8596-D0B3-DA9F-2D35-13C92125BE8B}"/>
              </a:ext>
            </a:extLst>
          </p:cNvPr>
          <p:cNvSpPr txBox="1"/>
          <p:nvPr/>
        </p:nvSpPr>
        <p:spPr>
          <a:xfrm flipH="1">
            <a:off x="717803" y="1716962"/>
            <a:ext cx="19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2) Naive Bayes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8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8" y="1580605"/>
            <a:ext cx="5682342" cy="4110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580605"/>
            <a:ext cx="5799909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8098-DF9B-08AA-610C-90F2D85C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5EA7-7741-F455-1C3C-5BCE70C0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739" y="574767"/>
            <a:ext cx="3572877" cy="596972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Proposed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System Architecture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UML diagrams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System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PERFORMANCE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OUTPUTS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FUTURE SCOPE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Abadi" panose="020B0604020104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3686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2" y="1523726"/>
            <a:ext cx="5802358" cy="4315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70" y="1523727"/>
            <a:ext cx="5708468" cy="43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788" y="6464808"/>
            <a:ext cx="4357624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21</a:t>
            </a:fld>
            <a:endParaRPr lang="en-US" dirty="0"/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8ED85195-1D3C-738B-9D55-7192484A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1350444"/>
            <a:ext cx="9875520" cy="125730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6256E8-E51D-2EC9-84CD-D0B075B49674}"/>
              </a:ext>
            </a:extLst>
          </p:cNvPr>
          <p:cNvSpPr txBox="1"/>
          <p:nvPr/>
        </p:nvSpPr>
        <p:spPr>
          <a:xfrm>
            <a:off x="1152144" y="2607744"/>
            <a:ext cx="95644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In conclusion, the project aims to develop an accurate and user-friendly system for classifying different types of cardiac arrhythmias.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By integrating a Support Vector Machine (SVM) algorithm with a Tkinter graphical user interface (GUI), the project addresses the need for efficient arrhythmia diagnosis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256919"/>
            <a:ext cx="6502620" cy="67665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Cardiac Arrhythmia Classification Using 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body" sz="half" idx="2"/>
          </p:nvPr>
        </p:nvSpPr>
        <p:spPr>
          <a:xfrm>
            <a:off x="1097279" y="1933575"/>
            <a:ext cx="9523095" cy="36675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/>
              </a:rPr>
              <a:t>Future work can involve expanding the classification system to cover a broader range of arrhythmias, including rare or atypical ones.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/>
              </a:rPr>
              <a:t>The proposed model can be useful for long-term ECG monitoring using single-lead wearable devices in clinical settings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8705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8CF2-55D1-2A9C-819A-024CD550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/>
          <a:lstStyle/>
          <a:p>
            <a:r>
              <a:rPr lang="en-US" sz="6000" b="1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B3A8-A227-D17C-638F-C841599E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916783" cy="3811588"/>
          </a:xfrm>
        </p:spPr>
        <p:txBody>
          <a:bodyPr>
            <a:normAutofit fontScale="92500"/>
          </a:bodyPr>
          <a:lstStyle/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Machine Learning based Cardiac Arrhythmia detection from ECG signal IEEE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Part Number: CFP20P17-ART; ISBN: 978-1-7281-5821-1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ECG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Arrhythmia Classification with Support Vector Machines and Genetic Algorithm, 978-0-7695-3886-0/09 $26.00 © 2009 IEEE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SVM based Methods for Arrhythmia Classification in ECG 978-1-4244-9034-/10/$26.00©2010 IEEE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Arrhythmia Discrimination Using Support Vector Machine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Machine Intelligent Diagnosis of ECG for Arrhythmia Classification Using DWT, ICA and SVM Techniques, 978-1-4673-6540-6/15/$31.00 ©2015 IEEE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Classification of Cardiac Arrhythmia using Kernelized SVM, IEEE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Part Number: CFP20J32-ART; ISBN: 978-1-7281-5518-0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B. de Luna,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Coumel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J. F.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Leclercq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“Ambulatory sudden cardiac death: Mechanisms of production of fatal arrhythmia on the basis of data from 157 cases,” Amer. Heart J., vol. 117, pp. 151–159, 1989. CA: Wadsworth, 1993, pp. 123–135.</a:t>
            </a:r>
          </a:p>
          <a:p>
            <a:pPr marL="651510" lvl="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J. F.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Leclercq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Coumel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Maison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-Blanche, B.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Cauchemez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M. Zimmermann, F.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Chouty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Slama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evidence des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mecanismes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 ´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eterminants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´ de la mort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,” Arch Mal Coeur, vol. 79, pp. 1024–1033, 1986.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022A9-293D-0CE9-A0C3-6070B3D1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4133" y="6409390"/>
            <a:ext cx="4283733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8AD7F-1916-0A82-8468-22D5F5AE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63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44A-AA19-4D10-7697-D792456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310" y="2817845"/>
            <a:ext cx="4463378" cy="611155"/>
          </a:xfrm>
        </p:spPr>
        <p:txBody>
          <a:bodyPr/>
          <a:lstStyle/>
          <a:p>
            <a:r>
              <a:rPr lang="en-US" sz="6000" b="1" dirty="0"/>
              <a:t>Thankyou!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22923-7324-CF35-2EE1-571AEE12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8715" y="6464808"/>
            <a:ext cx="4394569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44B95-F102-C236-B096-A7D838D5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0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5B527A-ACE5-AD20-7803-D253B2410172}"/>
              </a:ext>
            </a:extLst>
          </p:cNvPr>
          <p:cNvSpPr/>
          <p:nvPr/>
        </p:nvSpPr>
        <p:spPr>
          <a:xfrm>
            <a:off x="746449" y="2845838"/>
            <a:ext cx="10627566" cy="2360644"/>
          </a:xfrm>
          <a:custGeom>
            <a:avLst/>
            <a:gdLst>
              <a:gd name="connsiteX0" fmla="*/ 0 w 10627566"/>
              <a:gd name="connsiteY0" fmla="*/ 393449 h 2360644"/>
              <a:gd name="connsiteX1" fmla="*/ 393449 w 10627566"/>
              <a:gd name="connsiteY1" fmla="*/ 0 h 2360644"/>
              <a:gd name="connsiteX2" fmla="*/ 10234117 w 10627566"/>
              <a:gd name="connsiteY2" fmla="*/ 0 h 2360644"/>
              <a:gd name="connsiteX3" fmla="*/ 10627566 w 10627566"/>
              <a:gd name="connsiteY3" fmla="*/ 393449 h 2360644"/>
              <a:gd name="connsiteX4" fmla="*/ 10627566 w 10627566"/>
              <a:gd name="connsiteY4" fmla="*/ 1967195 h 2360644"/>
              <a:gd name="connsiteX5" fmla="*/ 10234117 w 10627566"/>
              <a:gd name="connsiteY5" fmla="*/ 2360644 h 2360644"/>
              <a:gd name="connsiteX6" fmla="*/ 393449 w 10627566"/>
              <a:gd name="connsiteY6" fmla="*/ 2360644 h 2360644"/>
              <a:gd name="connsiteX7" fmla="*/ 0 w 10627566"/>
              <a:gd name="connsiteY7" fmla="*/ 1967195 h 2360644"/>
              <a:gd name="connsiteX8" fmla="*/ 0 w 10627566"/>
              <a:gd name="connsiteY8" fmla="*/ 393449 h 23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7566" h="2360644" fill="none" extrusionOk="0">
                <a:moveTo>
                  <a:pt x="0" y="393449"/>
                </a:moveTo>
                <a:cubicBezTo>
                  <a:pt x="-39262" y="169803"/>
                  <a:pt x="208630" y="26560"/>
                  <a:pt x="393449" y="0"/>
                </a:cubicBezTo>
                <a:cubicBezTo>
                  <a:pt x="3992541" y="130954"/>
                  <a:pt x="8943455" y="43574"/>
                  <a:pt x="10234117" y="0"/>
                </a:cubicBezTo>
                <a:cubicBezTo>
                  <a:pt x="10464769" y="20572"/>
                  <a:pt x="10633465" y="183379"/>
                  <a:pt x="10627566" y="393449"/>
                </a:cubicBezTo>
                <a:cubicBezTo>
                  <a:pt x="10724554" y="917249"/>
                  <a:pt x="10564259" y="1587005"/>
                  <a:pt x="10627566" y="1967195"/>
                </a:cubicBezTo>
                <a:cubicBezTo>
                  <a:pt x="10606076" y="2188020"/>
                  <a:pt x="10416224" y="2336364"/>
                  <a:pt x="10234117" y="2360644"/>
                </a:cubicBezTo>
                <a:cubicBezTo>
                  <a:pt x="8278266" y="2515841"/>
                  <a:pt x="1698879" y="2523664"/>
                  <a:pt x="393449" y="2360644"/>
                </a:cubicBezTo>
                <a:cubicBezTo>
                  <a:pt x="178135" y="2333840"/>
                  <a:pt x="-34602" y="2204695"/>
                  <a:pt x="0" y="1967195"/>
                </a:cubicBezTo>
                <a:cubicBezTo>
                  <a:pt x="104573" y="1325579"/>
                  <a:pt x="-107891" y="791588"/>
                  <a:pt x="0" y="393449"/>
                </a:cubicBezTo>
                <a:close/>
              </a:path>
              <a:path w="10627566" h="2360644" stroke="0" extrusionOk="0">
                <a:moveTo>
                  <a:pt x="0" y="393449"/>
                </a:moveTo>
                <a:cubicBezTo>
                  <a:pt x="-10754" y="169520"/>
                  <a:pt x="168561" y="2849"/>
                  <a:pt x="393449" y="0"/>
                </a:cubicBezTo>
                <a:cubicBezTo>
                  <a:pt x="3397451" y="132882"/>
                  <a:pt x="5991279" y="-84951"/>
                  <a:pt x="10234117" y="0"/>
                </a:cubicBezTo>
                <a:cubicBezTo>
                  <a:pt x="10435731" y="15315"/>
                  <a:pt x="10622001" y="206914"/>
                  <a:pt x="10627566" y="393449"/>
                </a:cubicBezTo>
                <a:cubicBezTo>
                  <a:pt x="10560538" y="975193"/>
                  <a:pt x="10595463" y="1303275"/>
                  <a:pt x="10627566" y="1967195"/>
                </a:cubicBezTo>
                <a:cubicBezTo>
                  <a:pt x="10657865" y="2188085"/>
                  <a:pt x="10462954" y="2336893"/>
                  <a:pt x="10234117" y="2360644"/>
                </a:cubicBezTo>
                <a:cubicBezTo>
                  <a:pt x="9093091" y="2448283"/>
                  <a:pt x="4543952" y="2287965"/>
                  <a:pt x="393449" y="2360644"/>
                </a:cubicBezTo>
                <a:cubicBezTo>
                  <a:pt x="173481" y="2335163"/>
                  <a:pt x="-3346" y="2189141"/>
                  <a:pt x="0" y="1967195"/>
                </a:cubicBezTo>
                <a:cubicBezTo>
                  <a:pt x="-113178" y="1247323"/>
                  <a:pt x="62910" y="1178633"/>
                  <a:pt x="0" y="393449"/>
                </a:cubicBezTo>
                <a:close/>
              </a:path>
            </a:pathLst>
          </a:custGeom>
          <a:solidFill>
            <a:schemeClr val="accent6">
              <a:alpha val="64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3616-B073-ABA0-9354-5A67A4E9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1520275"/>
            <a:ext cx="11374016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Cardiac Arrhythmia?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0BB0-8010-F4D4-5FF9-FA8434AC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2" y="3191069"/>
            <a:ext cx="10012216" cy="16888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cap="none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A heart arrhythmia (uh-</a:t>
            </a:r>
            <a:r>
              <a:rPr lang="en-US" i="0" cap="none" dirty="0" err="1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rith</a:t>
            </a:r>
            <a:r>
              <a:rPr lang="en-US" i="0" cap="none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-me-uh) is an irregular heartbeat.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cap="none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Heart rhythm problems (heart arrhythmias) occur when the electrical signals that coordinate the heart's beat,</a:t>
            </a:r>
            <a:r>
              <a:rPr lang="en-US" cap="none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en-US" i="0" cap="none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don’t function properly.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543E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rial" panose="020B0604020202020204" pitchFamily="34" charset="0"/>
              </a:rPr>
              <a:t>Arrhythmias can be an emergency, or they could be harmless.</a:t>
            </a:r>
          </a:p>
        </p:txBody>
      </p:sp>
    </p:spTree>
    <p:extLst>
      <p:ext uri="{BB962C8B-B14F-4D97-AF65-F5344CB8AC3E}">
        <p14:creationId xmlns:p14="http://schemas.microsoft.com/office/powerpoint/2010/main" val="307792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5CDB-EC5A-5B19-8284-6C79BB6F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6" y="1767535"/>
            <a:ext cx="8587785" cy="1325563"/>
          </a:xfrm>
        </p:spPr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D80A-36FF-1FF8-C88F-84E20ABF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076" y="3144416"/>
            <a:ext cx="10127848" cy="2251693"/>
          </a:xfrm>
          <a:custGeom>
            <a:avLst/>
            <a:gdLst>
              <a:gd name="connsiteX0" fmla="*/ 0 w 10127848"/>
              <a:gd name="connsiteY0" fmla="*/ 0 h 2251693"/>
              <a:gd name="connsiteX1" fmla="*/ 393199 w 10127848"/>
              <a:gd name="connsiteY1" fmla="*/ 0 h 2251693"/>
              <a:gd name="connsiteX2" fmla="*/ 1191512 w 10127848"/>
              <a:gd name="connsiteY2" fmla="*/ 0 h 2251693"/>
              <a:gd name="connsiteX3" fmla="*/ 1888546 w 10127848"/>
              <a:gd name="connsiteY3" fmla="*/ 0 h 2251693"/>
              <a:gd name="connsiteX4" fmla="*/ 2281745 w 10127848"/>
              <a:gd name="connsiteY4" fmla="*/ 0 h 2251693"/>
              <a:gd name="connsiteX5" fmla="*/ 2776222 w 10127848"/>
              <a:gd name="connsiteY5" fmla="*/ 0 h 2251693"/>
              <a:gd name="connsiteX6" fmla="*/ 3169421 w 10127848"/>
              <a:gd name="connsiteY6" fmla="*/ 0 h 2251693"/>
              <a:gd name="connsiteX7" fmla="*/ 3967733 w 10127848"/>
              <a:gd name="connsiteY7" fmla="*/ 0 h 2251693"/>
              <a:gd name="connsiteX8" fmla="*/ 4259654 w 10127848"/>
              <a:gd name="connsiteY8" fmla="*/ 0 h 2251693"/>
              <a:gd name="connsiteX9" fmla="*/ 4652853 w 10127848"/>
              <a:gd name="connsiteY9" fmla="*/ 0 h 2251693"/>
              <a:gd name="connsiteX10" fmla="*/ 5248608 w 10127848"/>
              <a:gd name="connsiteY10" fmla="*/ 0 h 2251693"/>
              <a:gd name="connsiteX11" fmla="*/ 5844364 w 10127848"/>
              <a:gd name="connsiteY11" fmla="*/ 0 h 2251693"/>
              <a:gd name="connsiteX12" fmla="*/ 6440120 w 10127848"/>
              <a:gd name="connsiteY12" fmla="*/ 0 h 2251693"/>
              <a:gd name="connsiteX13" fmla="*/ 7238433 w 10127848"/>
              <a:gd name="connsiteY13" fmla="*/ 0 h 2251693"/>
              <a:gd name="connsiteX14" fmla="*/ 7631631 w 10127848"/>
              <a:gd name="connsiteY14" fmla="*/ 0 h 2251693"/>
              <a:gd name="connsiteX15" fmla="*/ 8429944 w 10127848"/>
              <a:gd name="connsiteY15" fmla="*/ 0 h 2251693"/>
              <a:gd name="connsiteX16" fmla="*/ 9126978 w 10127848"/>
              <a:gd name="connsiteY16" fmla="*/ 0 h 2251693"/>
              <a:gd name="connsiteX17" fmla="*/ 9418899 w 10127848"/>
              <a:gd name="connsiteY17" fmla="*/ 0 h 2251693"/>
              <a:gd name="connsiteX18" fmla="*/ 10127848 w 10127848"/>
              <a:gd name="connsiteY18" fmla="*/ 0 h 2251693"/>
              <a:gd name="connsiteX19" fmla="*/ 10127848 w 10127848"/>
              <a:gd name="connsiteY19" fmla="*/ 540406 h 2251693"/>
              <a:gd name="connsiteX20" fmla="*/ 10127848 w 10127848"/>
              <a:gd name="connsiteY20" fmla="*/ 1125847 h 2251693"/>
              <a:gd name="connsiteX21" fmla="*/ 10127848 w 10127848"/>
              <a:gd name="connsiteY21" fmla="*/ 1666253 h 2251693"/>
              <a:gd name="connsiteX22" fmla="*/ 10127848 w 10127848"/>
              <a:gd name="connsiteY22" fmla="*/ 2251693 h 2251693"/>
              <a:gd name="connsiteX23" fmla="*/ 9633371 w 10127848"/>
              <a:gd name="connsiteY23" fmla="*/ 2251693 h 2251693"/>
              <a:gd name="connsiteX24" fmla="*/ 9138893 w 10127848"/>
              <a:gd name="connsiteY24" fmla="*/ 2251693 h 2251693"/>
              <a:gd name="connsiteX25" fmla="*/ 8745695 w 10127848"/>
              <a:gd name="connsiteY25" fmla="*/ 2251693 h 2251693"/>
              <a:gd name="connsiteX26" fmla="*/ 8352496 w 10127848"/>
              <a:gd name="connsiteY26" fmla="*/ 2251693 h 2251693"/>
              <a:gd name="connsiteX27" fmla="*/ 7756740 w 10127848"/>
              <a:gd name="connsiteY27" fmla="*/ 2251693 h 2251693"/>
              <a:gd name="connsiteX28" fmla="*/ 6958427 w 10127848"/>
              <a:gd name="connsiteY28" fmla="*/ 2251693 h 2251693"/>
              <a:gd name="connsiteX29" fmla="*/ 6463950 w 10127848"/>
              <a:gd name="connsiteY29" fmla="*/ 2251693 h 2251693"/>
              <a:gd name="connsiteX30" fmla="*/ 5665637 w 10127848"/>
              <a:gd name="connsiteY30" fmla="*/ 2251693 h 2251693"/>
              <a:gd name="connsiteX31" fmla="*/ 4867325 w 10127848"/>
              <a:gd name="connsiteY31" fmla="*/ 2251693 h 2251693"/>
              <a:gd name="connsiteX32" fmla="*/ 4170290 w 10127848"/>
              <a:gd name="connsiteY32" fmla="*/ 2251693 h 2251693"/>
              <a:gd name="connsiteX33" fmla="*/ 3777092 w 10127848"/>
              <a:gd name="connsiteY33" fmla="*/ 2251693 h 2251693"/>
              <a:gd name="connsiteX34" fmla="*/ 3383893 w 10127848"/>
              <a:gd name="connsiteY34" fmla="*/ 2251693 h 2251693"/>
              <a:gd name="connsiteX35" fmla="*/ 2889415 w 10127848"/>
              <a:gd name="connsiteY35" fmla="*/ 2251693 h 2251693"/>
              <a:gd name="connsiteX36" fmla="*/ 2394938 w 10127848"/>
              <a:gd name="connsiteY36" fmla="*/ 2251693 h 2251693"/>
              <a:gd name="connsiteX37" fmla="*/ 1900461 w 10127848"/>
              <a:gd name="connsiteY37" fmla="*/ 2251693 h 2251693"/>
              <a:gd name="connsiteX38" fmla="*/ 1608541 w 10127848"/>
              <a:gd name="connsiteY38" fmla="*/ 2251693 h 2251693"/>
              <a:gd name="connsiteX39" fmla="*/ 810228 w 10127848"/>
              <a:gd name="connsiteY39" fmla="*/ 2251693 h 2251693"/>
              <a:gd name="connsiteX40" fmla="*/ 0 w 10127848"/>
              <a:gd name="connsiteY40" fmla="*/ 2251693 h 2251693"/>
              <a:gd name="connsiteX41" fmla="*/ 0 w 10127848"/>
              <a:gd name="connsiteY41" fmla="*/ 1756321 h 2251693"/>
              <a:gd name="connsiteX42" fmla="*/ 0 w 10127848"/>
              <a:gd name="connsiteY42" fmla="*/ 1170880 h 2251693"/>
              <a:gd name="connsiteX43" fmla="*/ 0 w 10127848"/>
              <a:gd name="connsiteY43" fmla="*/ 630474 h 2251693"/>
              <a:gd name="connsiteX44" fmla="*/ 0 w 10127848"/>
              <a:gd name="connsiteY44" fmla="*/ 0 h 22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27848" h="2251693" fill="none" extrusionOk="0">
                <a:moveTo>
                  <a:pt x="0" y="0"/>
                </a:moveTo>
                <a:cubicBezTo>
                  <a:pt x="147266" y="-30707"/>
                  <a:pt x="308016" y="3862"/>
                  <a:pt x="393199" y="0"/>
                </a:cubicBezTo>
                <a:cubicBezTo>
                  <a:pt x="478382" y="-3862"/>
                  <a:pt x="1025574" y="50749"/>
                  <a:pt x="1191512" y="0"/>
                </a:cubicBezTo>
                <a:cubicBezTo>
                  <a:pt x="1357450" y="-50749"/>
                  <a:pt x="1549313" y="33317"/>
                  <a:pt x="1888546" y="0"/>
                </a:cubicBezTo>
                <a:cubicBezTo>
                  <a:pt x="2227779" y="-33317"/>
                  <a:pt x="2127199" y="21135"/>
                  <a:pt x="2281745" y="0"/>
                </a:cubicBezTo>
                <a:cubicBezTo>
                  <a:pt x="2436291" y="-21135"/>
                  <a:pt x="2641883" y="3611"/>
                  <a:pt x="2776222" y="0"/>
                </a:cubicBezTo>
                <a:cubicBezTo>
                  <a:pt x="2910561" y="-3611"/>
                  <a:pt x="3049888" y="20485"/>
                  <a:pt x="3169421" y="0"/>
                </a:cubicBezTo>
                <a:cubicBezTo>
                  <a:pt x="3288954" y="-20485"/>
                  <a:pt x="3583401" y="64063"/>
                  <a:pt x="3967733" y="0"/>
                </a:cubicBezTo>
                <a:cubicBezTo>
                  <a:pt x="4352065" y="-64063"/>
                  <a:pt x="4120255" y="6907"/>
                  <a:pt x="4259654" y="0"/>
                </a:cubicBezTo>
                <a:cubicBezTo>
                  <a:pt x="4399053" y="-6907"/>
                  <a:pt x="4524959" y="19140"/>
                  <a:pt x="4652853" y="0"/>
                </a:cubicBezTo>
                <a:cubicBezTo>
                  <a:pt x="4780747" y="-19140"/>
                  <a:pt x="5091657" y="62726"/>
                  <a:pt x="5248608" y="0"/>
                </a:cubicBezTo>
                <a:cubicBezTo>
                  <a:pt x="5405560" y="-62726"/>
                  <a:pt x="5718512" y="4104"/>
                  <a:pt x="5844364" y="0"/>
                </a:cubicBezTo>
                <a:cubicBezTo>
                  <a:pt x="5970216" y="-4104"/>
                  <a:pt x="6236853" y="70812"/>
                  <a:pt x="6440120" y="0"/>
                </a:cubicBezTo>
                <a:cubicBezTo>
                  <a:pt x="6643387" y="-70812"/>
                  <a:pt x="6982406" y="77774"/>
                  <a:pt x="7238433" y="0"/>
                </a:cubicBezTo>
                <a:cubicBezTo>
                  <a:pt x="7494460" y="-77774"/>
                  <a:pt x="7539036" y="26602"/>
                  <a:pt x="7631631" y="0"/>
                </a:cubicBezTo>
                <a:cubicBezTo>
                  <a:pt x="7724226" y="-26602"/>
                  <a:pt x="8078817" y="51970"/>
                  <a:pt x="8429944" y="0"/>
                </a:cubicBezTo>
                <a:cubicBezTo>
                  <a:pt x="8781071" y="-51970"/>
                  <a:pt x="8956494" y="20148"/>
                  <a:pt x="9126978" y="0"/>
                </a:cubicBezTo>
                <a:cubicBezTo>
                  <a:pt x="9297462" y="-20148"/>
                  <a:pt x="9331542" y="748"/>
                  <a:pt x="9418899" y="0"/>
                </a:cubicBezTo>
                <a:cubicBezTo>
                  <a:pt x="9506256" y="-748"/>
                  <a:pt x="9783493" y="72509"/>
                  <a:pt x="10127848" y="0"/>
                </a:cubicBezTo>
                <a:cubicBezTo>
                  <a:pt x="10165933" y="269189"/>
                  <a:pt x="10091925" y="407655"/>
                  <a:pt x="10127848" y="540406"/>
                </a:cubicBezTo>
                <a:cubicBezTo>
                  <a:pt x="10163771" y="673157"/>
                  <a:pt x="10115868" y="873929"/>
                  <a:pt x="10127848" y="1125847"/>
                </a:cubicBezTo>
                <a:cubicBezTo>
                  <a:pt x="10139828" y="1377765"/>
                  <a:pt x="10069957" y="1496724"/>
                  <a:pt x="10127848" y="1666253"/>
                </a:cubicBezTo>
                <a:cubicBezTo>
                  <a:pt x="10185739" y="1835782"/>
                  <a:pt x="10063498" y="1966414"/>
                  <a:pt x="10127848" y="2251693"/>
                </a:cubicBezTo>
                <a:cubicBezTo>
                  <a:pt x="9890161" y="2290702"/>
                  <a:pt x="9872715" y="2234734"/>
                  <a:pt x="9633371" y="2251693"/>
                </a:cubicBezTo>
                <a:cubicBezTo>
                  <a:pt x="9394027" y="2268652"/>
                  <a:pt x="9316460" y="2216560"/>
                  <a:pt x="9138893" y="2251693"/>
                </a:cubicBezTo>
                <a:cubicBezTo>
                  <a:pt x="8961326" y="2286826"/>
                  <a:pt x="8939840" y="2227203"/>
                  <a:pt x="8745695" y="2251693"/>
                </a:cubicBezTo>
                <a:cubicBezTo>
                  <a:pt x="8551550" y="2276183"/>
                  <a:pt x="8490246" y="2224156"/>
                  <a:pt x="8352496" y="2251693"/>
                </a:cubicBezTo>
                <a:cubicBezTo>
                  <a:pt x="8214746" y="2279230"/>
                  <a:pt x="7957658" y="2230428"/>
                  <a:pt x="7756740" y="2251693"/>
                </a:cubicBezTo>
                <a:cubicBezTo>
                  <a:pt x="7555822" y="2272958"/>
                  <a:pt x="7290483" y="2248098"/>
                  <a:pt x="6958427" y="2251693"/>
                </a:cubicBezTo>
                <a:cubicBezTo>
                  <a:pt x="6626371" y="2255288"/>
                  <a:pt x="6611798" y="2200610"/>
                  <a:pt x="6463950" y="2251693"/>
                </a:cubicBezTo>
                <a:cubicBezTo>
                  <a:pt x="6316102" y="2302776"/>
                  <a:pt x="5884673" y="2167981"/>
                  <a:pt x="5665637" y="2251693"/>
                </a:cubicBezTo>
                <a:cubicBezTo>
                  <a:pt x="5446601" y="2335405"/>
                  <a:pt x="5211626" y="2199462"/>
                  <a:pt x="4867325" y="2251693"/>
                </a:cubicBezTo>
                <a:cubicBezTo>
                  <a:pt x="4523024" y="2303924"/>
                  <a:pt x="4332388" y="2226195"/>
                  <a:pt x="4170290" y="2251693"/>
                </a:cubicBezTo>
                <a:cubicBezTo>
                  <a:pt x="4008192" y="2277191"/>
                  <a:pt x="3939703" y="2220477"/>
                  <a:pt x="3777092" y="2251693"/>
                </a:cubicBezTo>
                <a:cubicBezTo>
                  <a:pt x="3614481" y="2282909"/>
                  <a:pt x="3528231" y="2210736"/>
                  <a:pt x="3383893" y="2251693"/>
                </a:cubicBezTo>
                <a:cubicBezTo>
                  <a:pt x="3239555" y="2292650"/>
                  <a:pt x="3067716" y="2202852"/>
                  <a:pt x="2889415" y="2251693"/>
                </a:cubicBezTo>
                <a:cubicBezTo>
                  <a:pt x="2711114" y="2300534"/>
                  <a:pt x="2608974" y="2211974"/>
                  <a:pt x="2394938" y="2251693"/>
                </a:cubicBezTo>
                <a:cubicBezTo>
                  <a:pt x="2180902" y="2291412"/>
                  <a:pt x="2014907" y="2250604"/>
                  <a:pt x="1900461" y="2251693"/>
                </a:cubicBezTo>
                <a:cubicBezTo>
                  <a:pt x="1786015" y="2252782"/>
                  <a:pt x="1710902" y="2221980"/>
                  <a:pt x="1608541" y="2251693"/>
                </a:cubicBezTo>
                <a:cubicBezTo>
                  <a:pt x="1506180" y="2281406"/>
                  <a:pt x="1012808" y="2221818"/>
                  <a:pt x="810228" y="2251693"/>
                </a:cubicBezTo>
                <a:cubicBezTo>
                  <a:pt x="607648" y="2281568"/>
                  <a:pt x="384206" y="2204594"/>
                  <a:pt x="0" y="2251693"/>
                </a:cubicBezTo>
                <a:cubicBezTo>
                  <a:pt x="-35185" y="2005288"/>
                  <a:pt x="28083" y="1973134"/>
                  <a:pt x="0" y="1756321"/>
                </a:cubicBezTo>
                <a:cubicBezTo>
                  <a:pt x="-28083" y="1539508"/>
                  <a:pt x="7437" y="1388188"/>
                  <a:pt x="0" y="1170880"/>
                </a:cubicBezTo>
                <a:cubicBezTo>
                  <a:pt x="-7437" y="953572"/>
                  <a:pt x="49939" y="775822"/>
                  <a:pt x="0" y="630474"/>
                </a:cubicBezTo>
                <a:cubicBezTo>
                  <a:pt x="-49939" y="485126"/>
                  <a:pt x="12330" y="158001"/>
                  <a:pt x="0" y="0"/>
                </a:cubicBezTo>
                <a:close/>
              </a:path>
              <a:path w="10127848" h="2251693" stroke="0" extrusionOk="0">
                <a:moveTo>
                  <a:pt x="0" y="0"/>
                </a:moveTo>
                <a:cubicBezTo>
                  <a:pt x="165694" y="-35826"/>
                  <a:pt x="408387" y="53514"/>
                  <a:pt x="595756" y="0"/>
                </a:cubicBezTo>
                <a:cubicBezTo>
                  <a:pt x="783125" y="-53514"/>
                  <a:pt x="1058986" y="23400"/>
                  <a:pt x="1292790" y="0"/>
                </a:cubicBezTo>
                <a:cubicBezTo>
                  <a:pt x="1526594" y="-23400"/>
                  <a:pt x="1811650" y="58299"/>
                  <a:pt x="1989824" y="0"/>
                </a:cubicBezTo>
                <a:cubicBezTo>
                  <a:pt x="2167998" y="-58299"/>
                  <a:pt x="2352251" y="76429"/>
                  <a:pt x="2686858" y="0"/>
                </a:cubicBezTo>
                <a:cubicBezTo>
                  <a:pt x="3021465" y="-76429"/>
                  <a:pt x="2889874" y="24946"/>
                  <a:pt x="2978779" y="0"/>
                </a:cubicBezTo>
                <a:cubicBezTo>
                  <a:pt x="3067684" y="-24946"/>
                  <a:pt x="3333299" y="22035"/>
                  <a:pt x="3574535" y="0"/>
                </a:cubicBezTo>
                <a:cubicBezTo>
                  <a:pt x="3815771" y="-22035"/>
                  <a:pt x="4099804" y="95025"/>
                  <a:pt x="4372847" y="0"/>
                </a:cubicBezTo>
                <a:cubicBezTo>
                  <a:pt x="4645890" y="-95025"/>
                  <a:pt x="4639422" y="9882"/>
                  <a:pt x="4766046" y="0"/>
                </a:cubicBezTo>
                <a:cubicBezTo>
                  <a:pt x="4892670" y="-9882"/>
                  <a:pt x="4932171" y="34950"/>
                  <a:pt x="5057966" y="0"/>
                </a:cubicBezTo>
                <a:cubicBezTo>
                  <a:pt x="5183761" y="-34950"/>
                  <a:pt x="5575002" y="8445"/>
                  <a:pt x="5856279" y="0"/>
                </a:cubicBezTo>
                <a:cubicBezTo>
                  <a:pt x="6137556" y="-8445"/>
                  <a:pt x="6148417" y="104"/>
                  <a:pt x="6249478" y="0"/>
                </a:cubicBezTo>
                <a:cubicBezTo>
                  <a:pt x="6350539" y="-104"/>
                  <a:pt x="6746532" y="44096"/>
                  <a:pt x="7047791" y="0"/>
                </a:cubicBezTo>
                <a:cubicBezTo>
                  <a:pt x="7349050" y="-44096"/>
                  <a:pt x="7408803" y="72376"/>
                  <a:pt x="7744825" y="0"/>
                </a:cubicBezTo>
                <a:cubicBezTo>
                  <a:pt x="8080847" y="-72376"/>
                  <a:pt x="8321351" y="41194"/>
                  <a:pt x="8543138" y="0"/>
                </a:cubicBezTo>
                <a:cubicBezTo>
                  <a:pt x="8764925" y="-41194"/>
                  <a:pt x="9011965" y="56879"/>
                  <a:pt x="9138893" y="0"/>
                </a:cubicBezTo>
                <a:cubicBezTo>
                  <a:pt x="9265822" y="-56879"/>
                  <a:pt x="9643841" y="18900"/>
                  <a:pt x="10127848" y="0"/>
                </a:cubicBezTo>
                <a:cubicBezTo>
                  <a:pt x="10164610" y="247897"/>
                  <a:pt x="10081982" y="304094"/>
                  <a:pt x="10127848" y="517889"/>
                </a:cubicBezTo>
                <a:cubicBezTo>
                  <a:pt x="10173714" y="731684"/>
                  <a:pt x="10069507" y="853531"/>
                  <a:pt x="10127848" y="1125847"/>
                </a:cubicBezTo>
                <a:cubicBezTo>
                  <a:pt x="10186189" y="1398163"/>
                  <a:pt x="10075247" y="1515629"/>
                  <a:pt x="10127848" y="1711287"/>
                </a:cubicBezTo>
                <a:cubicBezTo>
                  <a:pt x="10180449" y="1906945"/>
                  <a:pt x="10114513" y="2028186"/>
                  <a:pt x="10127848" y="2251693"/>
                </a:cubicBezTo>
                <a:cubicBezTo>
                  <a:pt x="9904930" y="2294970"/>
                  <a:pt x="9777001" y="2199940"/>
                  <a:pt x="9633371" y="2251693"/>
                </a:cubicBezTo>
                <a:cubicBezTo>
                  <a:pt x="9489741" y="2303446"/>
                  <a:pt x="9113684" y="2159255"/>
                  <a:pt x="8835058" y="2251693"/>
                </a:cubicBezTo>
                <a:cubicBezTo>
                  <a:pt x="8556432" y="2344131"/>
                  <a:pt x="8426064" y="2193012"/>
                  <a:pt x="8138024" y="2251693"/>
                </a:cubicBezTo>
                <a:cubicBezTo>
                  <a:pt x="7849984" y="2310374"/>
                  <a:pt x="7829720" y="2229299"/>
                  <a:pt x="7744825" y="2251693"/>
                </a:cubicBezTo>
                <a:cubicBezTo>
                  <a:pt x="7659930" y="2274087"/>
                  <a:pt x="7532806" y="2221476"/>
                  <a:pt x="7452905" y="2251693"/>
                </a:cubicBezTo>
                <a:cubicBezTo>
                  <a:pt x="7373004" y="2281910"/>
                  <a:pt x="7227506" y="2204977"/>
                  <a:pt x="7059706" y="2251693"/>
                </a:cubicBezTo>
                <a:cubicBezTo>
                  <a:pt x="6891906" y="2298409"/>
                  <a:pt x="6563929" y="2198852"/>
                  <a:pt x="6362672" y="2251693"/>
                </a:cubicBezTo>
                <a:cubicBezTo>
                  <a:pt x="6161415" y="2304534"/>
                  <a:pt x="5978987" y="2231036"/>
                  <a:pt x="5766916" y="2251693"/>
                </a:cubicBezTo>
                <a:cubicBezTo>
                  <a:pt x="5554845" y="2272350"/>
                  <a:pt x="5471173" y="2211270"/>
                  <a:pt x="5272439" y="2251693"/>
                </a:cubicBezTo>
                <a:cubicBezTo>
                  <a:pt x="5073705" y="2292116"/>
                  <a:pt x="4725175" y="2212698"/>
                  <a:pt x="4474126" y="2251693"/>
                </a:cubicBezTo>
                <a:cubicBezTo>
                  <a:pt x="4223077" y="2290688"/>
                  <a:pt x="4171487" y="2195238"/>
                  <a:pt x="3979649" y="2251693"/>
                </a:cubicBezTo>
                <a:cubicBezTo>
                  <a:pt x="3787811" y="2308148"/>
                  <a:pt x="3755777" y="2249518"/>
                  <a:pt x="3687728" y="2251693"/>
                </a:cubicBezTo>
                <a:cubicBezTo>
                  <a:pt x="3619679" y="2253868"/>
                  <a:pt x="3310889" y="2171981"/>
                  <a:pt x="2990694" y="2251693"/>
                </a:cubicBezTo>
                <a:cubicBezTo>
                  <a:pt x="2670499" y="2331405"/>
                  <a:pt x="2822600" y="2231118"/>
                  <a:pt x="2698774" y="2251693"/>
                </a:cubicBezTo>
                <a:cubicBezTo>
                  <a:pt x="2574948" y="2272268"/>
                  <a:pt x="2184537" y="2165324"/>
                  <a:pt x="1900461" y="2251693"/>
                </a:cubicBezTo>
                <a:cubicBezTo>
                  <a:pt x="1616385" y="2338062"/>
                  <a:pt x="1670320" y="2221440"/>
                  <a:pt x="1507262" y="2251693"/>
                </a:cubicBezTo>
                <a:cubicBezTo>
                  <a:pt x="1344204" y="2281946"/>
                  <a:pt x="1283390" y="2217366"/>
                  <a:pt x="1114063" y="2251693"/>
                </a:cubicBezTo>
                <a:cubicBezTo>
                  <a:pt x="944736" y="2286020"/>
                  <a:pt x="960327" y="2245294"/>
                  <a:pt x="822143" y="2251693"/>
                </a:cubicBezTo>
                <a:cubicBezTo>
                  <a:pt x="683959" y="2258092"/>
                  <a:pt x="650844" y="2237301"/>
                  <a:pt x="530223" y="2251693"/>
                </a:cubicBezTo>
                <a:cubicBezTo>
                  <a:pt x="409602" y="2266085"/>
                  <a:pt x="234659" y="2223477"/>
                  <a:pt x="0" y="2251693"/>
                </a:cubicBezTo>
                <a:cubicBezTo>
                  <a:pt x="-34497" y="2056985"/>
                  <a:pt x="41103" y="1878725"/>
                  <a:pt x="0" y="1688770"/>
                </a:cubicBezTo>
                <a:cubicBezTo>
                  <a:pt x="-41103" y="1498815"/>
                  <a:pt x="31663" y="1359184"/>
                  <a:pt x="0" y="1148363"/>
                </a:cubicBezTo>
                <a:cubicBezTo>
                  <a:pt x="-31663" y="937542"/>
                  <a:pt x="7320" y="881914"/>
                  <a:pt x="0" y="652991"/>
                </a:cubicBezTo>
                <a:cubicBezTo>
                  <a:pt x="-7320" y="424068"/>
                  <a:pt x="31777" y="261701"/>
                  <a:pt x="0" y="0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solidFill>
              <a:srgbClr val="543E34">
                <a:alpha val="21000"/>
              </a:srgbClr>
            </a:solidFill>
            <a:extLst>
              <a:ext uri="{C807C97D-BFC1-408E-A445-0C87EB9F89A2}">
                <ask:lineSketchStyleProps xmlns:ask="http://schemas.microsoft.com/office/drawing/2018/sketchyshapes" sd="1010244850">
                  <ask:type>
                    <ask:lineSketchScribble/>
                  </ask:type>
                </ask:lineSketchStyleProps>
              </a:ext>
            </a:extLst>
          </a:ln>
          <a:effectLst>
            <a:glow rad="609600">
              <a:schemeClr val="accent1">
                <a:satMod val="175000"/>
                <a:alpha val="61000"/>
              </a:schemeClr>
            </a:glow>
            <a:softEdge rad="508000"/>
          </a:effectLst>
        </p:spPr>
        <p:txBody>
          <a:bodyPr>
            <a:normAutofit/>
          </a:bodyPr>
          <a:lstStyle/>
          <a:p>
            <a:pPr indent="-1270" algn="just">
              <a:lnSpc>
                <a:spcPct val="100000"/>
              </a:lnSpc>
            </a:pPr>
            <a:r>
              <a:rPr lang="en-US" sz="2800" b="1" cap="none" dirty="0">
                <a:solidFill>
                  <a:srgbClr val="543E34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Cardiac Arrythmia occurs when electrical impulses in the heart do not function properly. Many factors can affect your heart’s rhythm, such as having had a heart attack, smoking, congenital heart defects, and stress. Some substances or medicines may also cause arrhythmias.</a:t>
            </a:r>
          </a:p>
        </p:txBody>
      </p:sp>
    </p:spTree>
    <p:extLst>
      <p:ext uri="{BB962C8B-B14F-4D97-AF65-F5344CB8AC3E}">
        <p14:creationId xmlns:p14="http://schemas.microsoft.com/office/powerpoint/2010/main" val="144628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A5D9-D427-03A0-42C3-A0E011AE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36" y="1788987"/>
            <a:ext cx="6229530" cy="1325563"/>
          </a:xfrm>
        </p:spPr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2195-BBFC-3EE9-3256-9F036797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36" y="3114550"/>
            <a:ext cx="9275928" cy="2420380"/>
          </a:xfrm>
          <a:custGeom>
            <a:avLst/>
            <a:gdLst>
              <a:gd name="connsiteX0" fmla="*/ 0 w 9275928"/>
              <a:gd name="connsiteY0" fmla="*/ 0 h 2420380"/>
              <a:gd name="connsiteX1" fmla="*/ 765264 w 9275928"/>
              <a:gd name="connsiteY1" fmla="*/ 0 h 2420380"/>
              <a:gd name="connsiteX2" fmla="*/ 1066732 w 9275928"/>
              <a:gd name="connsiteY2" fmla="*/ 0 h 2420380"/>
              <a:gd name="connsiteX3" fmla="*/ 1739237 w 9275928"/>
              <a:gd name="connsiteY3" fmla="*/ 0 h 2420380"/>
              <a:gd name="connsiteX4" fmla="*/ 2411741 w 9275928"/>
              <a:gd name="connsiteY4" fmla="*/ 0 h 2420380"/>
              <a:gd name="connsiteX5" fmla="*/ 2991487 w 9275928"/>
              <a:gd name="connsiteY5" fmla="*/ 0 h 2420380"/>
              <a:gd name="connsiteX6" fmla="*/ 3663992 w 9275928"/>
              <a:gd name="connsiteY6" fmla="*/ 0 h 2420380"/>
              <a:gd name="connsiteX7" fmla="*/ 4243737 w 9275928"/>
              <a:gd name="connsiteY7" fmla="*/ 0 h 2420380"/>
              <a:gd name="connsiteX8" fmla="*/ 4637964 w 9275928"/>
              <a:gd name="connsiteY8" fmla="*/ 0 h 2420380"/>
              <a:gd name="connsiteX9" fmla="*/ 5032191 w 9275928"/>
              <a:gd name="connsiteY9" fmla="*/ 0 h 2420380"/>
              <a:gd name="connsiteX10" fmla="*/ 5519177 w 9275928"/>
              <a:gd name="connsiteY10" fmla="*/ 0 h 2420380"/>
              <a:gd name="connsiteX11" fmla="*/ 6284441 w 9275928"/>
              <a:gd name="connsiteY11" fmla="*/ 0 h 2420380"/>
              <a:gd name="connsiteX12" fmla="*/ 6956946 w 9275928"/>
              <a:gd name="connsiteY12" fmla="*/ 0 h 2420380"/>
              <a:gd name="connsiteX13" fmla="*/ 7443932 w 9275928"/>
              <a:gd name="connsiteY13" fmla="*/ 0 h 2420380"/>
              <a:gd name="connsiteX14" fmla="*/ 7838159 w 9275928"/>
              <a:gd name="connsiteY14" fmla="*/ 0 h 2420380"/>
              <a:gd name="connsiteX15" fmla="*/ 8603423 w 9275928"/>
              <a:gd name="connsiteY15" fmla="*/ 0 h 2420380"/>
              <a:gd name="connsiteX16" fmla="*/ 9275928 w 9275928"/>
              <a:gd name="connsiteY16" fmla="*/ 0 h 2420380"/>
              <a:gd name="connsiteX17" fmla="*/ 9275928 w 9275928"/>
              <a:gd name="connsiteY17" fmla="*/ 411465 h 2420380"/>
              <a:gd name="connsiteX18" fmla="*/ 9275928 w 9275928"/>
              <a:gd name="connsiteY18" fmla="*/ 822929 h 2420380"/>
              <a:gd name="connsiteX19" fmla="*/ 9275928 w 9275928"/>
              <a:gd name="connsiteY19" fmla="*/ 1307005 h 2420380"/>
              <a:gd name="connsiteX20" fmla="*/ 9275928 w 9275928"/>
              <a:gd name="connsiteY20" fmla="*/ 1791081 h 2420380"/>
              <a:gd name="connsiteX21" fmla="*/ 9275928 w 9275928"/>
              <a:gd name="connsiteY21" fmla="*/ 2420380 h 2420380"/>
              <a:gd name="connsiteX22" fmla="*/ 8603423 w 9275928"/>
              <a:gd name="connsiteY22" fmla="*/ 2420380 h 2420380"/>
              <a:gd name="connsiteX23" fmla="*/ 8301956 w 9275928"/>
              <a:gd name="connsiteY23" fmla="*/ 2420380 h 2420380"/>
              <a:gd name="connsiteX24" fmla="*/ 7629451 w 9275928"/>
              <a:gd name="connsiteY24" fmla="*/ 2420380 h 2420380"/>
              <a:gd name="connsiteX25" fmla="*/ 6956946 w 9275928"/>
              <a:gd name="connsiteY25" fmla="*/ 2420380 h 2420380"/>
              <a:gd name="connsiteX26" fmla="*/ 6655478 w 9275928"/>
              <a:gd name="connsiteY26" fmla="*/ 2420380 h 2420380"/>
              <a:gd name="connsiteX27" fmla="*/ 6261251 w 9275928"/>
              <a:gd name="connsiteY27" fmla="*/ 2420380 h 2420380"/>
              <a:gd name="connsiteX28" fmla="*/ 5959784 w 9275928"/>
              <a:gd name="connsiteY28" fmla="*/ 2420380 h 2420380"/>
              <a:gd name="connsiteX29" fmla="*/ 5194520 w 9275928"/>
              <a:gd name="connsiteY29" fmla="*/ 2420380 h 2420380"/>
              <a:gd name="connsiteX30" fmla="*/ 4800293 w 9275928"/>
              <a:gd name="connsiteY30" fmla="*/ 2420380 h 2420380"/>
              <a:gd name="connsiteX31" fmla="*/ 4498825 w 9275928"/>
              <a:gd name="connsiteY31" fmla="*/ 2420380 h 2420380"/>
              <a:gd name="connsiteX32" fmla="*/ 3919080 w 9275928"/>
              <a:gd name="connsiteY32" fmla="*/ 2420380 h 2420380"/>
              <a:gd name="connsiteX33" fmla="*/ 3153816 w 9275928"/>
              <a:gd name="connsiteY33" fmla="*/ 2420380 h 2420380"/>
              <a:gd name="connsiteX34" fmla="*/ 2852348 w 9275928"/>
              <a:gd name="connsiteY34" fmla="*/ 2420380 h 2420380"/>
              <a:gd name="connsiteX35" fmla="*/ 2550880 w 9275928"/>
              <a:gd name="connsiteY35" fmla="*/ 2420380 h 2420380"/>
              <a:gd name="connsiteX36" fmla="*/ 2249413 w 9275928"/>
              <a:gd name="connsiteY36" fmla="*/ 2420380 h 2420380"/>
              <a:gd name="connsiteX37" fmla="*/ 1855186 w 9275928"/>
              <a:gd name="connsiteY37" fmla="*/ 2420380 h 2420380"/>
              <a:gd name="connsiteX38" fmla="*/ 1089922 w 9275928"/>
              <a:gd name="connsiteY38" fmla="*/ 2420380 h 2420380"/>
              <a:gd name="connsiteX39" fmla="*/ 0 w 9275928"/>
              <a:gd name="connsiteY39" fmla="*/ 2420380 h 2420380"/>
              <a:gd name="connsiteX40" fmla="*/ 0 w 9275928"/>
              <a:gd name="connsiteY40" fmla="*/ 1984712 h 2420380"/>
              <a:gd name="connsiteX41" fmla="*/ 0 w 9275928"/>
              <a:gd name="connsiteY41" fmla="*/ 1500636 h 2420380"/>
              <a:gd name="connsiteX42" fmla="*/ 0 w 9275928"/>
              <a:gd name="connsiteY42" fmla="*/ 1064967 h 2420380"/>
              <a:gd name="connsiteX43" fmla="*/ 0 w 9275928"/>
              <a:gd name="connsiteY43" fmla="*/ 556687 h 2420380"/>
              <a:gd name="connsiteX44" fmla="*/ 0 w 9275928"/>
              <a:gd name="connsiteY44" fmla="*/ 0 h 242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275928" h="2420380" fill="none" extrusionOk="0">
                <a:moveTo>
                  <a:pt x="0" y="0"/>
                </a:moveTo>
                <a:cubicBezTo>
                  <a:pt x="292027" y="-62130"/>
                  <a:pt x="417703" y="6629"/>
                  <a:pt x="765264" y="0"/>
                </a:cubicBezTo>
                <a:cubicBezTo>
                  <a:pt x="1112825" y="-6629"/>
                  <a:pt x="985573" y="5037"/>
                  <a:pt x="1066732" y="0"/>
                </a:cubicBezTo>
                <a:cubicBezTo>
                  <a:pt x="1147891" y="-5037"/>
                  <a:pt x="1548488" y="27632"/>
                  <a:pt x="1739237" y="0"/>
                </a:cubicBezTo>
                <a:cubicBezTo>
                  <a:pt x="1929987" y="-27632"/>
                  <a:pt x="2218065" y="51506"/>
                  <a:pt x="2411741" y="0"/>
                </a:cubicBezTo>
                <a:cubicBezTo>
                  <a:pt x="2605417" y="-51506"/>
                  <a:pt x="2790876" y="6970"/>
                  <a:pt x="2991487" y="0"/>
                </a:cubicBezTo>
                <a:cubicBezTo>
                  <a:pt x="3192098" y="-6970"/>
                  <a:pt x="3394906" y="50392"/>
                  <a:pt x="3663992" y="0"/>
                </a:cubicBezTo>
                <a:cubicBezTo>
                  <a:pt x="3933078" y="-50392"/>
                  <a:pt x="4113292" y="9142"/>
                  <a:pt x="4243737" y="0"/>
                </a:cubicBezTo>
                <a:cubicBezTo>
                  <a:pt x="4374183" y="-9142"/>
                  <a:pt x="4533324" y="35427"/>
                  <a:pt x="4637964" y="0"/>
                </a:cubicBezTo>
                <a:cubicBezTo>
                  <a:pt x="4742604" y="-35427"/>
                  <a:pt x="4911214" y="25872"/>
                  <a:pt x="5032191" y="0"/>
                </a:cubicBezTo>
                <a:cubicBezTo>
                  <a:pt x="5153168" y="-25872"/>
                  <a:pt x="5353495" y="37526"/>
                  <a:pt x="5519177" y="0"/>
                </a:cubicBezTo>
                <a:cubicBezTo>
                  <a:pt x="5684859" y="-37526"/>
                  <a:pt x="5970736" y="12367"/>
                  <a:pt x="6284441" y="0"/>
                </a:cubicBezTo>
                <a:cubicBezTo>
                  <a:pt x="6598146" y="-12367"/>
                  <a:pt x="6734102" y="27265"/>
                  <a:pt x="6956946" y="0"/>
                </a:cubicBezTo>
                <a:cubicBezTo>
                  <a:pt x="7179791" y="-27265"/>
                  <a:pt x="7299026" y="42648"/>
                  <a:pt x="7443932" y="0"/>
                </a:cubicBezTo>
                <a:cubicBezTo>
                  <a:pt x="7588838" y="-42648"/>
                  <a:pt x="7718628" y="317"/>
                  <a:pt x="7838159" y="0"/>
                </a:cubicBezTo>
                <a:cubicBezTo>
                  <a:pt x="7957690" y="-317"/>
                  <a:pt x="8389475" y="28316"/>
                  <a:pt x="8603423" y="0"/>
                </a:cubicBezTo>
                <a:cubicBezTo>
                  <a:pt x="8817371" y="-28316"/>
                  <a:pt x="9057164" y="74307"/>
                  <a:pt x="9275928" y="0"/>
                </a:cubicBezTo>
                <a:cubicBezTo>
                  <a:pt x="9287095" y="133309"/>
                  <a:pt x="9256769" y="247737"/>
                  <a:pt x="9275928" y="411465"/>
                </a:cubicBezTo>
                <a:cubicBezTo>
                  <a:pt x="9295087" y="575194"/>
                  <a:pt x="9243566" y="709445"/>
                  <a:pt x="9275928" y="822929"/>
                </a:cubicBezTo>
                <a:cubicBezTo>
                  <a:pt x="9308290" y="936413"/>
                  <a:pt x="9236921" y="1125741"/>
                  <a:pt x="9275928" y="1307005"/>
                </a:cubicBezTo>
                <a:cubicBezTo>
                  <a:pt x="9314935" y="1488269"/>
                  <a:pt x="9251302" y="1557621"/>
                  <a:pt x="9275928" y="1791081"/>
                </a:cubicBezTo>
                <a:cubicBezTo>
                  <a:pt x="9300554" y="2024541"/>
                  <a:pt x="9201309" y="2235948"/>
                  <a:pt x="9275928" y="2420380"/>
                </a:cubicBezTo>
                <a:cubicBezTo>
                  <a:pt x="9087483" y="2426743"/>
                  <a:pt x="8738742" y="2416500"/>
                  <a:pt x="8603423" y="2420380"/>
                </a:cubicBezTo>
                <a:cubicBezTo>
                  <a:pt x="8468104" y="2424260"/>
                  <a:pt x="8372208" y="2396351"/>
                  <a:pt x="8301956" y="2420380"/>
                </a:cubicBezTo>
                <a:cubicBezTo>
                  <a:pt x="8231704" y="2444409"/>
                  <a:pt x="7903726" y="2399541"/>
                  <a:pt x="7629451" y="2420380"/>
                </a:cubicBezTo>
                <a:cubicBezTo>
                  <a:pt x="7355177" y="2441219"/>
                  <a:pt x="7092643" y="2391123"/>
                  <a:pt x="6956946" y="2420380"/>
                </a:cubicBezTo>
                <a:cubicBezTo>
                  <a:pt x="6821250" y="2449637"/>
                  <a:pt x="6750175" y="2412927"/>
                  <a:pt x="6655478" y="2420380"/>
                </a:cubicBezTo>
                <a:cubicBezTo>
                  <a:pt x="6560781" y="2427833"/>
                  <a:pt x="6379957" y="2382693"/>
                  <a:pt x="6261251" y="2420380"/>
                </a:cubicBezTo>
                <a:cubicBezTo>
                  <a:pt x="6142545" y="2458067"/>
                  <a:pt x="6082341" y="2387190"/>
                  <a:pt x="5959784" y="2420380"/>
                </a:cubicBezTo>
                <a:cubicBezTo>
                  <a:pt x="5837227" y="2453570"/>
                  <a:pt x="5353604" y="2349184"/>
                  <a:pt x="5194520" y="2420380"/>
                </a:cubicBezTo>
                <a:cubicBezTo>
                  <a:pt x="5035436" y="2491576"/>
                  <a:pt x="4940581" y="2417337"/>
                  <a:pt x="4800293" y="2420380"/>
                </a:cubicBezTo>
                <a:cubicBezTo>
                  <a:pt x="4660005" y="2423423"/>
                  <a:pt x="4588518" y="2414975"/>
                  <a:pt x="4498825" y="2420380"/>
                </a:cubicBezTo>
                <a:cubicBezTo>
                  <a:pt x="4409132" y="2425785"/>
                  <a:pt x="4084892" y="2374167"/>
                  <a:pt x="3919080" y="2420380"/>
                </a:cubicBezTo>
                <a:cubicBezTo>
                  <a:pt x="3753269" y="2466593"/>
                  <a:pt x="3457848" y="2394789"/>
                  <a:pt x="3153816" y="2420380"/>
                </a:cubicBezTo>
                <a:cubicBezTo>
                  <a:pt x="2849784" y="2445971"/>
                  <a:pt x="2924838" y="2407944"/>
                  <a:pt x="2852348" y="2420380"/>
                </a:cubicBezTo>
                <a:cubicBezTo>
                  <a:pt x="2779858" y="2432816"/>
                  <a:pt x="2631564" y="2401989"/>
                  <a:pt x="2550880" y="2420380"/>
                </a:cubicBezTo>
                <a:cubicBezTo>
                  <a:pt x="2470196" y="2438771"/>
                  <a:pt x="2399364" y="2392455"/>
                  <a:pt x="2249413" y="2420380"/>
                </a:cubicBezTo>
                <a:cubicBezTo>
                  <a:pt x="2099462" y="2448305"/>
                  <a:pt x="2014091" y="2398291"/>
                  <a:pt x="1855186" y="2420380"/>
                </a:cubicBezTo>
                <a:cubicBezTo>
                  <a:pt x="1696281" y="2442469"/>
                  <a:pt x="1441168" y="2371060"/>
                  <a:pt x="1089922" y="2420380"/>
                </a:cubicBezTo>
                <a:cubicBezTo>
                  <a:pt x="738676" y="2469700"/>
                  <a:pt x="294912" y="2322069"/>
                  <a:pt x="0" y="2420380"/>
                </a:cubicBezTo>
                <a:cubicBezTo>
                  <a:pt x="-30731" y="2260304"/>
                  <a:pt x="37614" y="2179687"/>
                  <a:pt x="0" y="1984712"/>
                </a:cubicBezTo>
                <a:cubicBezTo>
                  <a:pt x="-37614" y="1789737"/>
                  <a:pt x="48149" y="1728566"/>
                  <a:pt x="0" y="1500636"/>
                </a:cubicBezTo>
                <a:cubicBezTo>
                  <a:pt x="-48149" y="1272706"/>
                  <a:pt x="36897" y="1256845"/>
                  <a:pt x="0" y="1064967"/>
                </a:cubicBezTo>
                <a:cubicBezTo>
                  <a:pt x="-36897" y="873089"/>
                  <a:pt x="56462" y="689492"/>
                  <a:pt x="0" y="556687"/>
                </a:cubicBezTo>
                <a:cubicBezTo>
                  <a:pt x="-56462" y="423882"/>
                  <a:pt x="47282" y="171097"/>
                  <a:pt x="0" y="0"/>
                </a:cubicBezTo>
                <a:close/>
              </a:path>
              <a:path w="9275928" h="2420380" stroke="0" extrusionOk="0">
                <a:moveTo>
                  <a:pt x="0" y="0"/>
                </a:moveTo>
                <a:cubicBezTo>
                  <a:pt x="75773" y="-33529"/>
                  <a:pt x="212224" y="23009"/>
                  <a:pt x="301468" y="0"/>
                </a:cubicBezTo>
                <a:cubicBezTo>
                  <a:pt x="390712" y="-23009"/>
                  <a:pt x="486834" y="2933"/>
                  <a:pt x="602935" y="0"/>
                </a:cubicBezTo>
                <a:cubicBezTo>
                  <a:pt x="719036" y="-2933"/>
                  <a:pt x="906726" y="6873"/>
                  <a:pt x="1089922" y="0"/>
                </a:cubicBezTo>
                <a:cubicBezTo>
                  <a:pt x="1273118" y="-6873"/>
                  <a:pt x="1553509" y="14616"/>
                  <a:pt x="1669667" y="0"/>
                </a:cubicBezTo>
                <a:cubicBezTo>
                  <a:pt x="1785825" y="-14616"/>
                  <a:pt x="2239432" y="7251"/>
                  <a:pt x="2434931" y="0"/>
                </a:cubicBezTo>
                <a:cubicBezTo>
                  <a:pt x="2630430" y="-7251"/>
                  <a:pt x="2793782" y="30129"/>
                  <a:pt x="3107436" y="0"/>
                </a:cubicBezTo>
                <a:cubicBezTo>
                  <a:pt x="3421090" y="-30129"/>
                  <a:pt x="3506926" y="6184"/>
                  <a:pt x="3872700" y="0"/>
                </a:cubicBezTo>
                <a:cubicBezTo>
                  <a:pt x="4238474" y="-6184"/>
                  <a:pt x="4074574" y="31100"/>
                  <a:pt x="4174168" y="0"/>
                </a:cubicBezTo>
                <a:cubicBezTo>
                  <a:pt x="4273762" y="-31100"/>
                  <a:pt x="4412495" y="22715"/>
                  <a:pt x="4475635" y="0"/>
                </a:cubicBezTo>
                <a:cubicBezTo>
                  <a:pt x="4538775" y="-22715"/>
                  <a:pt x="4676044" y="4112"/>
                  <a:pt x="4777103" y="0"/>
                </a:cubicBezTo>
                <a:cubicBezTo>
                  <a:pt x="4878162" y="-4112"/>
                  <a:pt x="4954101" y="34555"/>
                  <a:pt x="5078571" y="0"/>
                </a:cubicBezTo>
                <a:cubicBezTo>
                  <a:pt x="5203041" y="-34555"/>
                  <a:pt x="5546059" y="2842"/>
                  <a:pt x="5751075" y="0"/>
                </a:cubicBezTo>
                <a:cubicBezTo>
                  <a:pt x="5956091" y="-2842"/>
                  <a:pt x="5941290" y="27910"/>
                  <a:pt x="6052543" y="0"/>
                </a:cubicBezTo>
                <a:cubicBezTo>
                  <a:pt x="6163796" y="-27910"/>
                  <a:pt x="6296214" y="34212"/>
                  <a:pt x="6446770" y="0"/>
                </a:cubicBezTo>
                <a:cubicBezTo>
                  <a:pt x="6597326" y="-34212"/>
                  <a:pt x="6809451" y="43639"/>
                  <a:pt x="7026515" y="0"/>
                </a:cubicBezTo>
                <a:cubicBezTo>
                  <a:pt x="7243580" y="-43639"/>
                  <a:pt x="7619325" y="42244"/>
                  <a:pt x="7791780" y="0"/>
                </a:cubicBezTo>
                <a:cubicBezTo>
                  <a:pt x="7964235" y="-42244"/>
                  <a:pt x="7967550" y="15407"/>
                  <a:pt x="8093247" y="0"/>
                </a:cubicBezTo>
                <a:cubicBezTo>
                  <a:pt x="8218944" y="-15407"/>
                  <a:pt x="8330599" y="7414"/>
                  <a:pt x="8394715" y="0"/>
                </a:cubicBezTo>
                <a:cubicBezTo>
                  <a:pt x="8458831" y="-7414"/>
                  <a:pt x="9083044" y="93742"/>
                  <a:pt x="9275928" y="0"/>
                </a:cubicBezTo>
                <a:cubicBezTo>
                  <a:pt x="9314968" y="147055"/>
                  <a:pt x="9254965" y="230626"/>
                  <a:pt x="9275928" y="411465"/>
                </a:cubicBezTo>
                <a:cubicBezTo>
                  <a:pt x="9296891" y="592304"/>
                  <a:pt x="9248454" y="687371"/>
                  <a:pt x="9275928" y="847133"/>
                </a:cubicBezTo>
                <a:cubicBezTo>
                  <a:pt x="9303402" y="1006895"/>
                  <a:pt x="9258262" y="1159429"/>
                  <a:pt x="9275928" y="1331209"/>
                </a:cubicBezTo>
                <a:cubicBezTo>
                  <a:pt x="9293594" y="1502989"/>
                  <a:pt x="9251310" y="1725467"/>
                  <a:pt x="9275928" y="1839489"/>
                </a:cubicBezTo>
                <a:cubicBezTo>
                  <a:pt x="9300546" y="1953511"/>
                  <a:pt x="9253446" y="2281609"/>
                  <a:pt x="9275928" y="2420380"/>
                </a:cubicBezTo>
                <a:cubicBezTo>
                  <a:pt x="9207295" y="2445140"/>
                  <a:pt x="9092375" y="2411161"/>
                  <a:pt x="8974460" y="2420380"/>
                </a:cubicBezTo>
                <a:cubicBezTo>
                  <a:pt x="8856545" y="2429599"/>
                  <a:pt x="8718343" y="2419247"/>
                  <a:pt x="8487474" y="2420380"/>
                </a:cubicBezTo>
                <a:cubicBezTo>
                  <a:pt x="8256605" y="2421513"/>
                  <a:pt x="8328957" y="2403664"/>
                  <a:pt x="8186006" y="2420380"/>
                </a:cubicBezTo>
                <a:cubicBezTo>
                  <a:pt x="8043055" y="2437096"/>
                  <a:pt x="7753043" y="2415571"/>
                  <a:pt x="7513502" y="2420380"/>
                </a:cubicBezTo>
                <a:cubicBezTo>
                  <a:pt x="7273961" y="2425189"/>
                  <a:pt x="7241981" y="2397907"/>
                  <a:pt x="7119275" y="2420380"/>
                </a:cubicBezTo>
                <a:cubicBezTo>
                  <a:pt x="6996569" y="2442853"/>
                  <a:pt x="6594671" y="2406567"/>
                  <a:pt x="6446770" y="2420380"/>
                </a:cubicBezTo>
                <a:cubicBezTo>
                  <a:pt x="6298869" y="2434193"/>
                  <a:pt x="6028467" y="2377253"/>
                  <a:pt x="5774265" y="2420380"/>
                </a:cubicBezTo>
                <a:cubicBezTo>
                  <a:pt x="5520063" y="2463507"/>
                  <a:pt x="5357958" y="2380790"/>
                  <a:pt x="5194520" y="2420380"/>
                </a:cubicBezTo>
                <a:cubicBezTo>
                  <a:pt x="5031083" y="2459970"/>
                  <a:pt x="4784176" y="2371295"/>
                  <a:pt x="4429256" y="2420380"/>
                </a:cubicBezTo>
                <a:cubicBezTo>
                  <a:pt x="4074336" y="2469465"/>
                  <a:pt x="4015775" y="2379970"/>
                  <a:pt x="3756751" y="2420380"/>
                </a:cubicBezTo>
                <a:cubicBezTo>
                  <a:pt x="3497728" y="2460790"/>
                  <a:pt x="3179255" y="2369751"/>
                  <a:pt x="2991487" y="2420380"/>
                </a:cubicBezTo>
                <a:cubicBezTo>
                  <a:pt x="2803719" y="2471009"/>
                  <a:pt x="2606018" y="2370584"/>
                  <a:pt x="2226223" y="2420380"/>
                </a:cubicBezTo>
                <a:cubicBezTo>
                  <a:pt x="1846428" y="2470176"/>
                  <a:pt x="1738486" y="2375871"/>
                  <a:pt x="1460959" y="2420380"/>
                </a:cubicBezTo>
                <a:cubicBezTo>
                  <a:pt x="1183432" y="2464889"/>
                  <a:pt x="1066745" y="2352490"/>
                  <a:pt x="881213" y="2420380"/>
                </a:cubicBezTo>
                <a:cubicBezTo>
                  <a:pt x="695681" y="2488270"/>
                  <a:pt x="320951" y="2393987"/>
                  <a:pt x="0" y="2420380"/>
                </a:cubicBezTo>
                <a:cubicBezTo>
                  <a:pt x="-13759" y="2257982"/>
                  <a:pt x="54085" y="2057354"/>
                  <a:pt x="0" y="1912100"/>
                </a:cubicBezTo>
                <a:cubicBezTo>
                  <a:pt x="-54085" y="1766846"/>
                  <a:pt x="40283" y="1578228"/>
                  <a:pt x="0" y="1476432"/>
                </a:cubicBezTo>
                <a:cubicBezTo>
                  <a:pt x="-40283" y="1374636"/>
                  <a:pt x="12461" y="1145373"/>
                  <a:pt x="0" y="968152"/>
                </a:cubicBezTo>
                <a:cubicBezTo>
                  <a:pt x="-12461" y="790931"/>
                  <a:pt x="3765" y="683508"/>
                  <a:pt x="0" y="435668"/>
                </a:cubicBezTo>
                <a:cubicBezTo>
                  <a:pt x="-3765" y="187828"/>
                  <a:pt x="18406" y="194856"/>
                  <a:pt x="0" y="0"/>
                </a:cubicBezTo>
                <a:close/>
              </a:path>
            </a:pathLst>
          </a:custGeom>
          <a:solidFill>
            <a:schemeClr val="bg2">
              <a:alpha val="3000"/>
            </a:schemeClr>
          </a:solidFill>
          <a:ln w="3175">
            <a:solidFill>
              <a:schemeClr val="tx1">
                <a:alpha val="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2466857886">
                  <ask:type>
                    <ask:lineSketchScribble/>
                  </ask:type>
                </ask:lineSketchStyleProps>
              </a:ext>
            </a:extLst>
          </a:ln>
          <a:effectLst>
            <a:glow rad="673100">
              <a:schemeClr val="accent1">
                <a:satMod val="175000"/>
                <a:alpha val="58000"/>
              </a:schemeClr>
            </a:glow>
            <a:softEdge rad="177800"/>
          </a:effectLst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latin typeface="Abadi" panose="020B0604020104020204" pitchFamily="34" charset="0"/>
              </a:rPr>
              <a:t>To classify different types of Cardiac arrythmia.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latin typeface="Abadi" panose="020B0604020104020204" pitchFamily="34" charset="0"/>
              </a:rPr>
              <a:t>To prevent </a:t>
            </a:r>
            <a:r>
              <a:rPr lang="en-US" sz="2800" b="1" cap="none" dirty="0">
                <a:solidFill>
                  <a:srgbClr val="543E34"/>
                </a:solidFill>
                <a:latin typeface="Abadi" panose="020B0604020104020204" pitchFamily="34" charset="0"/>
              </a:rPr>
              <a:t>the</a:t>
            </a:r>
            <a:r>
              <a:rPr lang="en-US" sz="2800" b="1" cap="none" dirty="0">
                <a:latin typeface="Abadi" panose="020B0604020104020204" pitchFamily="34" charset="0"/>
              </a:rPr>
              <a:t> chances for cardiac arrythmia to happen.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latin typeface="Abadi" panose="020B0604020104020204" pitchFamily="34" charset="0"/>
              </a:rPr>
              <a:t>Describe the broad categories of arrhythmias.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latin typeface="Abadi" panose="020B0604020104020204" pitchFamily="34" charset="0"/>
              </a:rPr>
              <a:t>To obtain the typical electrocardiographic features and treatment options for arrhythmias.</a:t>
            </a:r>
          </a:p>
          <a:p>
            <a:pPr algn="just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1649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033" y="366187"/>
            <a:ext cx="5462970" cy="694857"/>
          </a:xfrm>
        </p:spPr>
        <p:txBody>
          <a:bodyPr/>
          <a:lstStyle/>
          <a:p>
            <a:r>
              <a:rPr lang="en-US" sz="6000" b="1" dirty="0">
                <a:latin typeface="Sagona Book" panose="02020503050505020204" pitchFamily="18" charset="0"/>
                <a:cs typeface="Sagona Book" panose="020F0502020204030204" pitchFamily="34" charset="0"/>
              </a:rPr>
              <a:t>Introduction</a:t>
            </a:r>
            <a:endParaRPr lang="en-US" sz="3200" b="1" dirty="0">
              <a:latin typeface="Sagona Book" panose="020205030505050202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9258" y="6452865"/>
            <a:ext cx="4353477" cy="310896"/>
          </a:xfrm>
        </p:spPr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7F72F-6D10-B5AA-EECD-AC0D78685AD0}"/>
              </a:ext>
            </a:extLst>
          </p:cNvPr>
          <p:cNvSpPr txBox="1"/>
          <p:nvPr/>
        </p:nvSpPr>
        <p:spPr>
          <a:xfrm>
            <a:off x="1030033" y="1310131"/>
            <a:ext cx="10131925" cy="4893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 thorough investigation of the electrocardiogram (ECG) segment offers a structural instruction about cardiac patients, widely employed in clinical procedures for arrhythmia identification.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Usually, the ECG signs of cardiac disease do not appear within a short ECG recording period. They require a prolonged recording and monitoring of more than one day.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This lengthens and complicates cardiologists’ interpretation of ECG charts.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Thus, numerous advancements in recent years have been made to ECG signals to decrease mortality and assist cardiologists in making timely, efficient, and accurate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Early recognition of cardiac arrhythmia is critical to effective investigation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A34-957E-70D2-5CB7-3C45C66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271015"/>
            <a:ext cx="7662860" cy="676656"/>
          </a:xfrm>
        </p:spPr>
        <p:txBody>
          <a:bodyPr/>
          <a:lstStyle/>
          <a:p>
            <a:r>
              <a:rPr lang="en-US" sz="6000" b="1" dirty="0"/>
              <a:t>Existing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043D-3F7D-195E-55D9-F0EF0876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10998894" cy="407072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3E35"/>
                </a:solidFill>
                <a:latin typeface="Abadi" panose="020B0604020104020204" pitchFamily="34" charset="0"/>
                <a:cs typeface="Times New Roman" pitchFamily="18" charset="0"/>
              </a:rPr>
              <a:t>The existing system for classifying cardiac arrhythmias may involve manual interpretation and analysis of electrocardiogram (ECG) signals by cardiologists or healthcare professionals.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3E35"/>
                </a:solidFill>
                <a:latin typeface="Abadi" panose="020B0604020104020204" pitchFamily="34" charset="0"/>
                <a:cs typeface="Times New Roman" pitchFamily="18" charset="0"/>
              </a:rPr>
              <a:t>In the absence of an automated system, the existing system relies on the expertise of cardiologists or trained healthcare professionals to visually inspect and interpret ECG signals.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3E35"/>
                </a:solidFill>
                <a:latin typeface="Abadi" panose="020B0604020104020204" pitchFamily="34" charset="0"/>
                <a:cs typeface="Times New Roman" pitchFamily="18" charset="0"/>
              </a:rPr>
              <a:t>They analyze the waveform patterns, abnormalities, and other features to identify and classify different types of cardiac arrhythmias.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5747-368A-3111-560A-E6F26D61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Automatic Cardiac Arrhythmia Classification Using SVM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F9DE-0EEE-5154-3B4C-18B63F27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1A34-80E6-3754-6DDC-C22408B2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5454"/>
            <a:ext cx="7333861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Survey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E4030-EB7A-AD69-7050-419B1CACD8C7}"/>
              </a:ext>
            </a:extLst>
          </p:cNvPr>
          <p:cNvSpPr/>
          <p:nvPr/>
        </p:nvSpPr>
        <p:spPr>
          <a:xfrm>
            <a:off x="245326" y="1460811"/>
            <a:ext cx="11664175" cy="5051956"/>
          </a:xfrm>
          <a:custGeom>
            <a:avLst/>
            <a:gdLst>
              <a:gd name="connsiteX0" fmla="*/ 0 w 11664175"/>
              <a:gd name="connsiteY0" fmla="*/ 0 h 5051956"/>
              <a:gd name="connsiteX1" fmla="*/ 919411 w 11664175"/>
              <a:gd name="connsiteY1" fmla="*/ 0 h 5051956"/>
              <a:gd name="connsiteX2" fmla="*/ 1838823 w 11664175"/>
              <a:gd name="connsiteY2" fmla="*/ 0 h 5051956"/>
              <a:gd name="connsiteX3" fmla="*/ 2524951 w 11664175"/>
              <a:gd name="connsiteY3" fmla="*/ 0 h 5051956"/>
              <a:gd name="connsiteX4" fmla="*/ 3444362 w 11664175"/>
              <a:gd name="connsiteY4" fmla="*/ 0 h 5051956"/>
              <a:gd name="connsiteX5" fmla="*/ 4247132 w 11664175"/>
              <a:gd name="connsiteY5" fmla="*/ 0 h 5051956"/>
              <a:gd name="connsiteX6" fmla="*/ 4583335 w 11664175"/>
              <a:gd name="connsiteY6" fmla="*/ 0 h 5051956"/>
              <a:gd name="connsiteX7" fmla="*/ 5152821 w 11664175"/>
              <a:gd name="connsiteY7" fmla="*/ 0 h 5051956"/>
              <a:gd name="connsiteX8" fmla="*/ 5605665 w 11664175"/>
              <a:gd name="connsiteY8" fmla="*/ 0 h 5051956"/>
              <a:gd name="connsiteX9" fmla="*/ 5941868 w 11664175"/>
              <a:gd name="connsiteY9" fmla="*/ 0 h 5051956"/>
              <a:gd name="connsiteX10" fmla="*/ 6744638 w 11664175"/>
              <a:gd name="connsiteY10" fmla="*/ 0 h 5051956"/>
              <a:gd name="connsiteX11" fmla="*/ 7197482 w 11664175"/>
              <a:gd name="connsiteY11" fmla="*/ 0 h 5051956"/>
              <a:gd name="connsiteX12" fmla="*/ 8000252 w 11664175"/>
              <a:gd name="connsiteY12" fmla="*/ 0 h 5051956"/>
              <a:gd name="connsiteX13" fmla="*/ 8803021 w 11664175"/>
              <a:gd name="connsiteY13" fmla="*/ 0 h 5051956"/>
              <a:gd name="connsiteX14" fmla="*/ 9605791 w 11664175"/>
              <a:gd name="connsiteY14" fmla="*/ 0 h 5051956"/>
              <a:gd name="connsiteX15" fmla="*/ 10175277 w 11664175"/>
              <a:gd name="connsiteY15" fmla="*/ 0 h 5051956"/>
              <a:gd name="connsiteX16" fmla="*/ 11664175 w 11664175"/>
              <a:gd name="connsiteY16" fmla="*/ 0 h 5051956"/>
              <a:gd name="connsiteX17" fmla="*/ 11664175 w 11664175"/>
              <a:gd name="connsiteY17" fmla="*/ 631495 h 5051956"/>
              <a:gd name="connsiteX18" fmla="*/ 11664175 w 11664175"/>
              <a:gd name="connsiteY18" fmla="*/ 1212469 h 5051956"/>
              <a:gd name="connsiteX19" fmla="*/ 11664175 w 11664175"/>
              <a:gd name="connsiteY19" fmla="*/ 1793444 h 5051956"/>
              <a:gd name="connsiteX20" fmla="*/ 11664175 w 11664175"/>
              <a:gd name="connsiteY20" fmla="*/ 2475458 h 5051956"/>
              <a:gd name="connsiteX21" fmla="*/ 11664175 w 11664175"/>
              <a:gd name="connsiteY21" fmla="*/ 2955394 h 5051956"/>
              <a:gd name="connsiteX22" fmla="*/ 11664175 w 11664175"/>
              <a:gd name="connsiteY22" fmla="*/ 3637408 h 5051956"/>
              <a:gd name="connsiteX23" fmla="*/ 11664175 w 11664175"/>
              <a:gd name="connsiteY23" fmla="*/ 4319422 h 5051956"/>
              <a:gd name="connsiteX24" fmla="*/ 11664175 w 11664175"/>
              <a:gd name="connsiteY24" fmla="*/ 5051956 h 5051956"/>
              <a:gd name="connsiteX25" fmla="*/ 11211331 w 11664175"/>
              <a:gd name="connsiteY25" fmla="*/ 5051956 h 5051956"/>
              <a:gd name="connsiteX26" fmla="*/ 10408561 w 11664175"/>
              <a:gd name="connsiteY26" fmla="*/ 5051956 h 5051956"/>
              <a:gd name="connsiteX27" fmla="*/ 10072358 w 11664175"/>
              <a:gd name="connsiteY27" fmla="*/ 5051956 h 5051956"/>
              <a:gd name="connsiteX28" fmla="*/ 9736155 w 11664175"/>
              <a:gd name="connsiteY28" fmla="*/ 5051956 h 5051956"/>
              <a:gd name="connsiteX29" fmla="*/ 9283311 w 11664175"/>
              <a:gd name="connsiteY29" fmla="*/ 5051956 h 5051956"/>
              <a:gd name="connsiteX30" fmla="*/ 8830467 w 11664175"/>
              <a:gd name="connsiteY30" fmla="*/ 5051956 h 5051956"/>
              <a:gd name="connsiteX31" fmla="*/ 8144339 w 11664175"/>
              <a:gd name="connsiteY31" fmla="*/ 5051956 h 5051956"/>
              <a:gd name="connsiteX32" fmla="*/ 7458211 w 11664175"/>
              <a:gd name="connsiteY32" fmla="*/ 5051956 h 5051956"/>
              <a:gd name="connsiteX33" fmla="*/ 7122008 w 11664175"/>
              <a:gd name="connsiteY33" fmla="*/ 5051956 h 5051956"/>
              <a:gd name="connsiteX34" fmla="*/ 6319238 w 11664175"/>
              <a:gd name="connsiteY34" fmla="*/ 5051956 h 5051956"/>
              <a:gd name="connsiteX35" fmla="*/ 5866394 w 11664175"/>
              <a:gd name="connsiteY35" fmla="*/ 5051956 h 5051956"/>
              <a:gd name="connsiteX36" fmla="*/ 5413549 w 11664175"/>
              <a:gd name="connsiteY36" fmla="*/ 5051956 h 5051956"/>
              <a:gd name="connsiteX37" fmla="*/ 4960705 w 11664175"/>
              <a:gd name="connsiteY37" fmla="*/ 5051956 h 5051956"/>
              <a:gd name="connsiteX38" fmla="*/ 4624502 w 11664175"/>
              <a:gd name="connsiteY38" fmla="*/ 5051956 h 5051956"/>
              <a:gd name="connsiteX39" fmla="*/ 3705091 w 11664175"/>
              <a:gd name="connsiteY39" fmla="*/ 5051956 h 5051956"/>
              <a:gd name="connsiteX40" fmla="*/ 2785679 w 11664175"/>
              <a:gd name="connsiteY40" fmla="*/ 5051956 h 5051956"/>
              <a:gd name="connsiteX41" fmla="*/ 2099551 w 11664175"/>
              <a:gd name="connsiteY41" fmla="*/ 5051956 h 5051956"/>
              <a:gd name="connsiteX42" fmla="*/ 1763349 w 11664175"/>
              <a:gd name="connsiteY42" fmla="*/ 5051956 h 5051956"/>
              <a:gd name="connsiteX43" fmla="*/ 1193863 w 11664175"/>
              <a:gd name="connsiteY43" fmla="*/ 5051956 h 5051956"/>
              <a:gd name="connsiteX44" fmla="*/ 0 w 11664175"/>
              <a:gd name="connsiteY44" fmla="*/ 5051956 h 5051956"/>
              <a:gd name="connsiteX45" fmla="*/ 0 w 11664175"/>
              <a:gd name="connsiteY45" fmla="*/ 4521501 h 5051956"/>
              <a:gd name="connsiteX46" fmla="*/ 0 w 11664175"/>
              <a:gd name="connsiteY46" fmla="*/ 3890006 h 5051956"/>
              <a:gd name="connsiteX47" fmla="*/ 0 w 11664175"/>
              <a:gd name="connsiteY47" fmla="*/ 3410070 h 5051956"/>
              <a:gd name="connsiteX48" fmla="*/ 0 w 11664175"/>
              <a:gd name="connsiteY48" fmla="*/ 2829095 h 5051956"/>
              <a:gd name="connsiteX49" fmla="*/ 0 w 11664175"/>
              <a:gd name="connsiteY49" fmla="*/ 2147081 h 5051956"/>
              <a:gd name="connsiteX50" fmla="*/ 0 w 11664175"/>
              <a:gd name="connsiteY50" fmla="*/ 1515587 h 5051956"/>
              <a:gd name="connsiteX51" fmla="*/ 0 w 11664175"/>
              <a:gd name="connsiteY51" fmla="*/ 833573 h 5051956"/>
              <a:gd name="connsiteX52" fmla="*/ 0 w 11664175"/>
              <a:gd name="connsiteY52" fmla="*/ 0 h 505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664175" h="5051956" fill="none" extrusionOk="0">
                <a:moveTo>
                  <a:pt x="0" y="0"/>
                </a:moveTo>
                <a:cubicBezTo>
                  <a:pt x="280354" y="12969"/>
                  <a:pt x="680965" y="-8212"/>
                  <a:pt x="919411" y="0"/>
                </a:cubicBezTo>
                <a:cubicBezTo>
                  <a:pt x="1157857" y="8212"/>
                  <a:pt x="1596826" y="16914"/>
                  <a:pt x="1838823" y="0"/>
                </a:cubicBezTo>
                <a:cubicBezTo>
                  <a:pt x="2080820" y="-16914"/>
                  <a:pt x="2371400" y="-12046"/>
                  <a:pt x="2524951" y="0"/>
                </a:cubicBezTo>
                <a:cubicBezTo>
                  <a:pt x="2678502" y="12046"/>
                  <a:pt x="3257830" y="8203"/>
                  <a:pt x="3444362" y="0"/>
                </a:cubicBezTo>
                <a:cubicBezTo>
                  <a:pt x="3630894" y="-8203"/>
                  <a:pt x="3914590" y="32948"/>
                  <a:pt x="4247132" y="0"/>
                </a:cubicBezTo>
                <a:cubicBezTo>
                  <a:pt x="4579674" y="-32948"/>
                  <a:pt x="4491362" y="-11580"/>
                  <a:pt x="4583335" y="0"/>
                </a:cubicBezTo>
                <a:cubicBezTo>
                  <a:pt x="4675308" y="11580"/>
                  <a:pt x="5021761" y="221"/>
                  <a:pt x="5152821" y="0"/>
                </a:cubicBezTo>
                <a:cubicBezTo>
                  <a:pt x="5283881" y="-221"/>
                  <a:pt x="5392384" y="19447"/>
                  <a:pt x="5605665" y="0"/>
                </a:cubicBezTo>
                <a:cubicBezTo>
                  <a:pt x="5818946" y="-19447"/>
                  <a:pt x="5825083" y="2153"/>
                  <a:pt x="5941868" y="0"/>
                </a:cubicBezTo>
                <a:cubicBezTo>
                  <a:pt x="6058653" y="-2153"/>
                  <a:pt x="6536393" y="-30802"/>
                  <a:pt x="6744638" y="0"/>
                </a:cubicBezTo>
                <a:cubicBezTo>
                  <a:pt x="6952883" y="30802"/>
                  <a:pt x="6984227" y="-10822"/>
                  <a:pt x="7197482" y="0"/>
                </a:cubicBezTo>
                <a:cubicBezTo>
                  <a:pt x="7410737" y="10822"/>
                  <a:pt x="7602795" y="-4416"/>
                  <a:pt x="8000252" y="0"/>
                </a:cubicBezTo>
                <a:cubicBezTo>
                  <a:pt x="8397709" y="4416"/>
                  <a:pt x="8585628" y="29397"/>
                  <a:pt x="8803021" y="0"/>
                </a:cubicBezTo>
                <a:cubicBezTo>
                  <a:pt x="9020414" y="-29397"/>
                  <a:pt x="9269282" y="-34198"/>
                  <a:pt x="9605791" y="0"/>
                </a:cubicBezTo>
                <a:cubicBezTo>
                  <a:pt x="9942300" y="34198"/>
                  <a:pt x="9955193" y="21850"/>
                  <a:pt x="10175277" y="0"/>
                </a:cubicBezTo>
                <a:cubicBezTo>
                  <a:pt x="10395361" y="-21850"/>
                  <a:pt x="11294064" y="-14779"/>
                  <a:pt x="11664175" y="0"/>
                </a:cubicBezTo>
                <a:cubicBezTo>
                  <a:pt x="11682155" y="212943"/>
                  <a:pt x="11690668" y="456256"/>
                  <a:pt x="11664175" y="631495"/>
                </a:cubicBezTo>
                <a:cubicBezTo>
                  <a:pt x="11637682" y="806734"/>
                  <a:pt x="11685025" y="973836"/>
                  <a:pt x="11664175" y="1212469"/>
                </a:cubicBezTo>
                <a:cubicBezTo>
                  <a:pt x="11643325" y="1451102"/>
                  <a:pt x="11692310" y="1664445"/>
                  <a:pt x="11664175" y="1793444"/>
                </a:cubicBezTo>
                <a:cubicBezTo>
                  <a:pt x="11636040" y="1922443"/>
                  <a:pt x="11653404" y="2173470"/>
                  <a:pt x="11664175" y="2475458"/>
                </a:cubicBezTo>
                <a:cubicBezTo>
                  <a:pt x="11674946" y="2777446"/>
                  <a:pt x="11669773" y="2732684"/>
                  <a:pt x="11664175" y="2955394"/>
                </a:cubicBezTo>
                <a:cubicBezTo>
                  <a:pt x="11658577" y="3178104"/>
                  <a:pt x="11646070" y="3371010"/>
                  <a:pt x="11664175" y="3637408"/>
                </a:cubicBezTo>
                <a:cubicBezTo>
                  <a:pt x="11682280" y="3903806"/>
                  <a:pt x="11651880" y="4028327"/>
                  <a:pt x="11664175" y="4319422"/>
                </a:cubicBezTo>
                <a:cubicBezTo>
                  <a:pt x="11676470" y="4610517"/>
                  <a:pt x="11666530" y="4797248"/>
                  <a:pt x="11664175" y="5051956"/>
                </a:cubicBezTo>
                <a:cubicBezTo>
                  <a:pt x="11489907" y="5046166"/>
                  <a:pt x="11347345" y="5030854"/>
                  <a:pt x="11211331" y="5051956"/>
                </a:cubicBezTo>
                <a:cubicBezTo>
                  <a:pt x="11075317" y="5073058"/>
                  <a:pt x="10585961" y="5033273"/>
                  <a:pt x="10408561" y="5051956"/>
                </a:cubicBezTo>
                <a:cubicBezTo>
                  <a:pt x="10231161" y="5070640"/>
                  <a:pt x="10231307" y="5044236"/>
                  <a:pt x="10072358" y="5051956"/>
                </a:cubicBezTo>
                <a:cubicBezTo>
                  <a:pt x="9913409" y="5059676"/>
                  <a:pt x="9881778" y="5053351"/>
                  <a:pt x="9736155" y="5051956"/>
                </a:cubicBezTo>
                <a:cubicBezTo>
                  <a:pt x="9590532" y="5050561"/>
                  <a:pt x="9460211" y="5038102"/>
                  <a:pt x="9283311" y="5051956"/>
                </a:cubicBezTo>
                <a:cubicBezTo>
                  <a:pt x="9106411" y="5065810"/>
                  <a:pt x="9022800" y="5029327"/>
                  <a:pt x="8830467" y="5051956"/>
                </a:cubicBezTo>
                <a:cubicBezTo>
                  <a:pt x="8638134" y="5074585"/>
                  <a:pt x="8323837" y="5026042"/>
                  <a:pt x="8144339" y="5051956"/>
                </a:cubicBezTo>
                <a:cubicBezTo>
                  <a:pt x="7964841" y="5077870"/>
                  <a:pt x="7709754" y="5027606"/>
                  <a:pt x="7458211" y="5051956"/>
                </a:cubicBezTo>
                <a:cubicBezTo>
                  <a:pt x="7206668" y="5076306"/>
                  <a:pt x="7211761" y="5058863"/>
                  <a:pt x="7122008" y="5051956"/>
                </a:cubicBezTo>
                <a:cubicBezTo>
                  <a:pt x="7032255" y="5045049"/>
                  <a:pt x="6614371" y="5071082"/>
                  <a:pt x="6319238" y="5051956"/>
                </a:cubicBezTo>
                <a:cubicBezTo>
                  <a:pt x="6024105" y="5032831"/>
                  <a:pt x="6060837" y="5037750"/>
                  <a:pt x="5866394" y="5051956"/>
                </a:cubicBezTo>
                <a:cubicBezTo>
                  <a:pt x="5671951" y="5066162"/>
                  <a:pt x="5531429" y="5055497"/>
                  <a:pt x="5413549" y="5051956"/>
                </a:cubicBezTo>
                <a:cubicBezTo>
                  <a:pt x="5295669" y="5048415"/>
                  <a:pt x="5183932" y="5054528"/>
                  <a:pt x="4960705" y="5051956"/>
                </a:cubicBezTo>
                <a:cubicBezTo>
                  <a:pt x="4737478" y="5049384"/>
                  <a:pt x="4709161" y="5055907"/>
                  <a:pt x="4624502" y="5051956"/>
                </a:cubicBezTo>
                <a:cubicBezTo>
                  <a:pt x="4539843" y="5048005"/>
                  <a:pt x="4147207" y="5062003"/>
                  <a:pt x="3705091" y="5051956"/>
                </a:cubicBezTo>
                <a:cubicBezTo>
                  <a:pt x="3262975" y="5041909"/>
                  <a:pt x="3144428" y="5022534"/>
                  <a:pt x="2785679" y="5051956"/>
                </a:cubicBezTo>
                <a:cubicBezTo>
                  <a:pt x="2426930" y="5081378"/>
                  <a:pt x="2245609" y="5044800"/>
                  <a:pt x="2099551" y="5051956"/>
                </a:cubicBezTo>
                <a:cubicBezTo>
                  <a:pt x="1953493" y="5059112"/>
                  <a:pt x="1912833" y="5060429"/>
                  <a:pt x="1763349" y="5051956"/>
                </a:cubicBezTo>
                <a:cubicBezTo>
                  <a:pt x="1613865" y="5043483"/>
                  <a:pt x="1323762" y="5061554"/>
                  <a:pt x="1193863" y="5051956"/>
                </a:cubicBezTo>
                <a:cubicBezTo>
                  <a:pt x="1063964" y="5042358"/>
                  <a:pt x="259286" y="5091366"/>
                  <a:pt x="0" y="5051956"/>
                </a:cubicBezTo>
                <a:cubicBezTo>
                  <a:pt x="20839" y="4928275"/>
                  <a:pt x="9285" y="4743255"/>
                  <a:pt x="0" y="4521501"/>
                </a:cubicBezTo>
                <a:cubicBezTo>
                  <a:pt x="-9285" y="4299748"/>
                  <a:pt x="-6637" y="4191942"/>
                  <a:pt x="0" y="3890006"/>
                </a:cubicBezTo>
                <a:cubicBezTo>
                  <a:pt x="6637" y="3588070"/>
                  <a:pt x="893" y="3506057"/>
                  <a:pt x="0" y="3410070"/>
                </a:cubicBezTo>
                <a:cubicBezTo>
                  <a:pt x="-893" y="3314083"/>
                  <a:pt x="5283" y="3056895"/>
                  <a:pt x="0" y="2829095"/>
                </a:cubicBezTo>
                <a:cubicBezTo>
                  <a:pt x="-5283" y="2601296"/>
                  <a:pt x="30605" y="2311729"/>
                  <a:pt x="0" y="2147081"/>
                </a:cubicBezTo>
                <a:cubicBezTo>
                  <a:pt x="-30605" y="1982433"/>
                  <a:pt x="27407" y="1728676"/>
                  <a:pt x="0" y="1515587"/>
                </a:cubicBezTo>
                <a:cubicBezTo>
                  <a:pt x="-27407" y="1302498"/>
                  <a:pt x="22172" y="982894"/>
                  <a:pt x="0" y="833573"/>
                </a:cubicBezTo>
                <a:cubicBezTo>
                  <a:pt x="-22172" y="684252"/>
                  <a:pt x="-36931" y="301436"/>
                  <a:pt x="0" y="0"/>
                </a:cubicBezTo>
                <a:close/>
              </a:path>
              <a:path w="11664175" h="5051956" stroke="0" extrusionOk="0">
                <a:moveTo>
                  <a:pt x="0" y="0"/>
                </a:moveTo>
                <a:cubicBezTo>
                  <a:pt x="314969" y="4417"/>
                  <a:pt x="421531" y="-21913"/>
                  <a:pt x="802770" y="0"/>
                </a:cubicBezTo>
                <a:cubicBezTo>
                  <a:pt x="1184009" y="21913"/>
                  <a:pt x="1278088" y="16459"/>
                  <a:pt x="1488898" y="0"/>
                </a:cubicBezTo>
                <a:cubicBezTo>
                  <a:pt x="1699708" y="-16459"/>
                  <a:pt x="1751982" y="15155"/>
                  <a:pt x="1825100" y="0"/>
                </a:cubicBezTo>
                <a:cubicBezTo>
                  <a:pt x="1898218" y="-15155"/>
                  <a:pt x="2150468" y="4086"/>
                  <a:pt x="2394587" y="0"/>
                </a:cubicBezTo>
                <a:cubicBezTo>
                  <a:pt x="2638706" y="-4086"/>
                  <a:pt x="2711097" y="-6248"/>
                  <a:pt x="2847431" y="0"/>
                </a:cubicBezTo>
                <a:cubicBezTo>
                  <a:pt x="2983765" y="6248"/>
                  <a:pt x="3473531" y="31900"/>
                  <a:pt x="3650201" y="0"/>
                </a:cubicBezTo>
                <a:cubicBezTo>
                  <a:pt x="3826871" y="-31900"/>
                  <a:pt x="3908809" y="13176"/>
                  <a:pt x="4103045" y="0"/>
                </a:cubicBezTo>
                <a:cubicBezTo>
                  <a:pt x="4297281" y="-13176"/>
                  <a:pt x="4342367" y="-412"/>
                  <a:pt x="4555890" y="0"/>
                </a:cubicBezTo>
                <a:cubicBezTo>
                  <a:pt x="4769414" y="412"/>
                  <a:pt x="5163389" y="-29967"/>
                  <a:pt x="5358659" y="0"/>
                </a:cubicBezTo>
                <a:cubicBezTo>
                  <a:pt x="5553929" y="29967"/>
                  <a:pt x="5983522" y="-26667"/>
                  <a:pt x="6161429" y="0"/>
                </a:cubicBezTo>
                <a:cubicBezTo>
                  <a:pt x="6339336" y="26667"/>
                  <a:pt x="6409988" y="-22461"/>
                  <a:pt x="6614273" y="0"/>
                </a:cubicBezTo>
                <a:cubicBezTo>
                  <a:pt x="6818558" y="22461"/>
                  <a:pt x="7190988" y="13671"/>
                  <a:pt x="7417043" y="0"/>
                </a:cubicBezTo>
                <a:cubicBezTo>
                  <a:pt x="7643098" y="-13671"/>
                  <a:pt x="7844818" y="-1651"/>
                  <a:pt x="8103171" y="0"/>
                </a:cubicBezTo>
                <a:cubicBezTo>
                  <a:pt x="8361524" y="1651"/>
                  <a:pt x="8423023" y="2788"/>
                  <a:pt x="8672657" y="0"/>
                </a:cubicBezTo>
                <a:cubicBezTo>
                  <a:pt x="8922291" y="-2788"/>
                  <a:pt x="8987479" y="13286"/>
                  <a:pt x="9125502" y="0"/>
                </a:cubicBezTo>
                <a:cubicBezTo>
                  <a:pt x="9263525" y="-13286"/>
                  <a:pt x="9467676" y="11788"/>
                  <a:pt x="9578346" y="0"/>
                </a:cubicBezTo>
                <a:cubicBezTo>
                  <a:pt x="9689016" y="-11788"/>
                  <a:pt x="10058937" y="-16496"/>
                  <a:pt x="10381116" y="0"/>
                </a:cubicBezTo>
                <a:cubicBezTo>
                  <a:pt x="10703295" y="16496"/>
                  <a:pt x="10705716" y="-1419"/>
                  <a:pt x="10833960" y="0"/>
                </a:cubicBezTo>
                <a:cubicBezTo>
                  <a:pt x="10962204" y="1419"/>
                  <a:pt x="11321557" y="-13388"/>
                  <a:pt x="11664175" y="0"/>
                </a:cubicBezTo>
                <a:cubicBezTo>
                  <a:pt x="11680041" y="279031"/>
                  <a:pt x="11668915" y="419995"/>
                  <a:pt x="11664175" y="580975"/>
                </a:cubicBezTo>
                <a:cubicBezTo>
                  <a:pt x="11659435" y="741955"/>
                  <a:pt x="11666984" y="876491"/>
                  <a:pt x="11664175" y="1111430"/>
                </a:cubicBezTo>
                <a:cubicBezTo>
                  <a:pt x="11661366" y="1346370"/>
                  <a:pt x="11680077" y="1395153"/>
                  <a:pt x="11664175" y="1591366"/>
                </a:cubicBezTo>
                <a:cubicBezTo>
                  <a:pt x="11648273" y="1787579"/>
                  <a:pt x="11640937" y="2077268"/>
                  <a:pt x="11664175" y="2222861"/>
                </a:cubicBezTo>
                <a:cubicBezTo>
                  <a:pt x="11687413" y="2368455"/>
                  <a:pt x="11677184" y="2580757"/>
                  <a:pt x="11664175" y="2753316"/>
                </a:cubicBezTo>
                <a:cubicBezTo>
                  <a:pt x="11651166" y="2925876"/>
                  <a:pt x="11669622" y="3252689"/>
                  <a:pt x="11664175" y="3384811"/>
                </a:cubicBezTo>
                <a:cubicBezTo>
                  <a:pt x="11658728" y="3516933"/>
                  <a:pt x="11679588" y="3724424"/>
                  <a:pt x="11664175" y="3965785"/>
                </a:cubicBezTo>
                <a:cubicBezTo>
                  <a:pt x="11648762" y="4207146"/>
                  <a:pt x="11672393" y="4277343"/>
                  <a:pt x="11664175" y="4496241"/>
                </a:cubicBezTo>
                <a:cubicBezTo>
                  <a:pt x="11655957" y="4715139"/>
                  <a:pt x="11640896" y="4868008"/>
                  <a:pt x="11664175" y="5051956"/>
                </a:cubicBezTo>
                <a:cubicBezTo>
                  <a:pt x="11238839" y="5011021"/>
                  <a:pt x="11005807" y="5071646"/>
                  <a:pt x="10744764" y="5051956"/>
                </a:cubicBezTo>
                <a:cubicBezTo>
                  <a:pt x="10483721" y="5032266"/>
                  <a:pt x="10479753" y="5037385"/>
                  <a:pt x="10408561" y="5051956"/>
                </a:cubicBezTo>
                <a:cubicBezTo>
                  <a:pt x="10337369" y="5066527"/>
                  <a:pt x="9854761" y="5082170"/>
                  <a:pt x="9489149" y="5051956"/>
                </a:cubicBezTo>
                <a:cubicBezTo>
                  <a:pt x="9123537" y="5021742"/>
                  <a:pt x="8959510" y="5068198"/>
                  <a:pt x="8803021" y="5051956"/>
                </a:cubicBezTo>
                <a:cubicBezTo>
                  <a:pt x="8646532" y="5035714"/>
                  <a:pt x="8298897" y="5050515"/>
                  <a:pt x="8000252" y="5051956"/>
                </a:cubicBezTo>
                <a:cubicBezTo>
                  <a:pt x="7701607" y="5053397"/>
                  <a:pt x="7688108" y="5037136"/>
                  <a:pt x="7547407" y="5051956"/>
                </a:cubicBezTo>
                <a:cubicBezTo>
                  <a:pt x="7406707" y="5066776"/>
                  <a:pt x="6969704" y="5018718"/>
                  <a:pt x="6744638" y="5051956"/>
                </a:cubicBezTo>
                <a:cubicBezTo>
                  <a:pt x="6519572" y="5085194"/>
                  <a:pt x="6499246" y="5067751"/>
                  <a:pt x="6408435" y="5051956"/>
                </a:cubicBezTo>
                <a:cubicBezTo>
                  <a:pt x="6317624" y="5036161"/>
                  <a:pt x="5748902" y="5036676"/>
                  <a:pt x="5489024" y="5051956"/>
                </a:cubicBezTo>
                <a:cubicBezTo>
                  <a:pt x="5229146" y="5067236"/>
                  <a:pt x="5250707" y="5064424"/>
                  <a:pt x="5036179" y="5051956"/>
                </a:cubicBezTo>
                <a:cubicBezTo>
                  <a:pt x="4821652" y="5039488"/>
                  <a:pt x="4413730" y="5065718"/>
                  <a:pt x="4233409" y="5051956"/>
                </a:cubicBezTo>
                <a:cubicBezTo>
                  <a:pt x="4053088" y="5038195"/>
                  <a:pt x="3806074" y="5048181"/>
                  <a:pt x="3547281" y="5051956"/>
                </a:cubicBezTo>
                <a:cubicBezTo>
                  <a:pt x="3288488" y="5055731"/>
                  <a:pt x="3289662" y="5066151"/>
                  <a:pt x="3211079" y="5051956"/>
                </a:cubicBezTo>
                <a:cubicBezTo>
                  <a:pt x="3132496" y="5037761"/>
                  <a:pt x="2660626" y="5023543"/>
                  <a:pt x="2291667" y="5051956"/>
                </a:cubicBezTo>
                <a:cubicBezTo>
                  <a:pt x="1922708" y="5080369"/>
                  <a:pt x="1860838" y="5075935"/>
                  <a:pt x="1722181" y="5051956"/>
                </a:cubicBezTo>
                <a:cubicBezTo>
                  <a:pt x="1583524" y="5027977"/>
                  <a:pt x="1013966" y="5079725"/>
                  <a:pt x="802770" y="5051956"/>
                </a:cubicBezTo>
                <a:cubicBezTo>
                  <a:pt x="591574" y="5024187"/>
                  <a:pt x="294694" y="5071845"/>
                  <a:pt x="0" y="5051956"/>
                </a:cubicBezTo>
                <a:cubicBezTo>
                  <a:pt x="-4675" y="4777668"/>
                  <a:pt x="-7988" y="4591532"/>
                  <a:pt x="0" y="4319422"/>
                </a:cubicBezTo>
                <a:cubicBezTo>
                  <a:pt x="7988" y="4047312"/>
                  <a:pt x="-5893" y="3881677"/>
                  <a:pt x="0" y="3687928"/>
                </a:cubicBezTo>
                <a:cubicBezTo>
                  <a:pt x="5893" y="3494179"/>
                  <a:pt x="15647" y="3314971"/>
                  <a:pt x="0" y="3157473"/>
                </a:cubicBezTo>
                <a:cubicBezTo>
                  <a:pt x="-15647" y="2999976"/>
                  <a:pt x="20258" y="2752185"/>
                  <a:pt x="0" y="2424939"/>
                </a:cubicBezTo>
                <a:cubicBezTo>
                  <a:pt x="-20258" y="2097693"/>
                  <a:pt x="26940" y="2097659"/>
                  <a:pt x="0" y="1843964"/>
                </a:cubicBezTo>
                <a:cubicBezTo>
                  <a:pt x="-26940" y="1590270"/>
                  <a:pt x="7354" y="1381586"/>
                  <a:pt x="0" y="1111430"/>
                </a:cubicBezTo>
                <a:cubicBezTo>
                  <a:pt x="-7354" y="841274"/>
                  <a:pt x="-24718" y="705505"/>
                  <a:pt x="0" y="580975"/>
                </a:cubicBezTo>
                <a:cubicBezTo>
                  <a:pt x="24718" y="456445"/>
                  <a:pt x="22571" y="21059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  <a:lumMod val="26000"/>
                  <a:lumOff val="74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21047233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286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05A4C5-76A8-D50B-96E4-2B4D18BB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19077"/>
              </p:ext>
            </p:extLst>
          </p:nvPr>
        </p:nvGraphicFramePr>
        <p:xfrm>
          <a:off x="473530" y="1635449"/>
          <a:ext cx="11339572" cy="4578739"/>
        </p:xfrm>
        <a:graphic>
          <a:graphicData uri="http://schemas.openxmlformats.org/drawingml/2006/table">
            <a:tbl>
              <a:tblPr firstRow="1" bandRow="1">
                <a:solidFill>
                  <a:srgbClr val="C6AEA3">
                    <a:alpha val="52157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814642">
                  <a:extLst>
                    <a:ext uri="{9D8B030D-6E8A-4147-A177-3AD203B41FA5}">
                      <a16:colId xmlns:a16="http://schemas.microsoft.com/office/drawing/2014/main" val="1044050253"/>
                    </a:ext>
                  </a:extLst>
                </a:gridCol>
                <a:gridCol w="2007687">
                  <a:extLst>
                    <a:ext uri="{9D8B030D-6E8A-4147-A177-3AD203B41FA5}">
                      <a16:colId xmlns:a16="http://schemas.microsoft.com/office/drawing/2014/main" val="2352952807"/>
                    </a:ext>
                  </a:extLst>
                </a:gridCol>
                <a:gridCol w="1527350">
                  <a:extLst>
                    <a:ext uri="{9D8B030D-6E8A-4147-A177-3AD203B41FA5}">
                      <a16:colId xmlns:a16="http://schemas.microsoft.com/office/drawing/2014/main" val="909244916"/>
                    </a:ext>
                  </a:extLst>
                </a:gridCol>
                <a:gridCol w="2921746">
                  <a:extLst>
                    <a:ext uri="{9D8B030D-6E8A-4147-A177-3AD203B41FA5}">
                      <a16:colId xmlns:a16="http://schemas.microsoft.com/office/drawing/2014/main" val="259337164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092377831"/>
                    </a:ext>
                  </a:extLst>
                </a:gridCol>
                <a:gridCol w="2108718">
                  <a:extLst>
                    <a:ext uri="{9D8B030D-6E8A-4147-A177-3AD203B41FA5}">
                      <a16:colId xmlns:a16="http://schemas.microsoft.com/office/drawing/2014/main" val="1226649288"/>
                    </a:ext>
                  </a:extLst>
                </a:gridCol>
              </a:tblGrid>
              <a:tr h="862526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Sr. No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Title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Author / Year of publication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Methods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Drawbacks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92205"/>
                  </a:ext>
                </a:extLst>
              </a:tr>
              <a:tr h="1802567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1.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A Classifying Normal Sinus Rhythm and Cardiac Arrhythmias</a:t>
                      </a:r>
                    </a:p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in ECG Signals Using</a:t>
                      </a:r>
                    </a:p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Statistical Features in</a:t>
                      </a:r>
                    </a:p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Temporal Domain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Mavera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Mazhar,</a:t>
                      </a:r>
                    </a:p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Usman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Akram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,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Shoab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A. Khan. / 2020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Some arrhythmias including ventricular fibrillation and premature ventricular contraction can be fatal if not dealt on time. 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Using a novel statistical feature set of ECG signals in time domain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The data should be homogeneous and uniform.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71380"/>
                  </a:ext>
                </a:extLst>
              </a:tr>
              <a:tr h="1913646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2.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Cardiac Propagation Pattern Mapping with</a:t>
                      </a:r>
                    </a:p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Vector Field for Helping Tachyarrhythmias Diagnosis Clinical with Tridimensional Electro-Anatomical</a:t>
                      </a:r>
                    </a:p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Mapping Tool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Abadi" panose="020B0604020104020204" pitchFamily="34" charset="0"/>
                        </a:rPr>
                        <a:t>Corentin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Dallet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, Caroline Roney, </a:t>
                      </a:r>
                      <a:r>
                        <a:rPr lang="en-US" sz="1400" dirty="0" err="1">
                          <a:latin typeface="Abadi" panose="020B0604020104020204" pitchFamily="34" charset="0"/>
                        </a:rPr>
                        <a:t>Ruairidh</a:t>
                      </a:r>
                      <a:r>
                        <a:rPr lang="en-US" sz="1400" dirty="0">
                          <a:latin typeface="Abadi" panose="020B0604020104020204" pitchFamily="34" charset="0"/>
                        </a:rPr>
                        <a:t> Martin / 2021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In clinics, VT and AT are diagnosed by studying activation time maps that depict the propagation of the activation wavefront on the cardiac mesh.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Locally characterize the activation wavefront propagation for clinical data.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Need high level of hardware to match the system requirement.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1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05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1A34-80E6-3754-6DDC-C22408B2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6" y="265454"/>
            <a:ext cx="6951306" cy="1325563"/>
          </a:xfrm>
        </p:spPr>
        <p:txBody>
          <a:bodyPr/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E4030-EB7A-AD69-7050-419B1CACD8C7}"/>
              </a:ext>
            </a:extLst>
          </p:cNvPr>
          <p:cNvSpPr/>
          <p:nvPr/>
        </p:nvSpPr>
        <p:spPr>
          <a:xfrm>
            <a:off x="245326" y="1352939"/>
            <a:ext cx="11664175" cy="5371246"/>
          </a:xfrm>
          <a:custGeom>
            <a:avLst/>
            <a:gdLst>
              <a:gd name="connsiteX0" fmla="*/ 0 w 11664175"/>
              <a:gd name="connsiteY0" fmla="*/ 0 h 5371246"/>
              <a:gd name="connsiteX1" fmla="*/ 919411 w 11664175"/>
              <a:gd name="connsiteY1" fmla="*/ 0 h 5371246"/>
              <a:gd name="connsiteX2" fmla="*/ 1838823 w 11664175"/>
              <a:gd name="connsiteY2" fmla="*/ 0 h 5371246"/>
              <a:gd name="connsiteX3" fmla="*/ 2524951 w 11664175"/>
              <a:gd name="connsiteY3" fmla="*/ 0 h 5371246"/>
              <a:gd name="connsiteX4" fmla="*/ 3444362 w 11664175"/>
              <a:gd name="connsiteY4" fmla="*/ 0 h 5371246"/>
              <a:gd name="connsiteX5" fmla="*/ 4247132 w 11664175"/>
              <a:gd name="connsiteY5" fmla="*/ 0 h 5371246"/>
              <a:gd name="connsiteX6" fmla="*/ 4583335 w 11664175"/>
              <a:gd name="connsiteY6" fmla="*/ 0 h 5371246"/>
              <a:gd name="connsiteX7" fmla="*/ 5152821 w 11664175"/>
              <a:gd name="connsiteY7" fmla="*/ 0 h 5371246"/>
              <a:gd name="connsiteX8" fmla="*/ 5605665 w 11664175"/>
              <a:gd name="connsiteY8" fmla="*/ 0 h 5371246"/>
              <a:gd name="connsiteX9" fmla="*/ 5941868 w 11664175"/>
              <a:gd name="connsiteY9" fmla="*/ 0 h 5371246"/>
              <a:gd name="connsiteX10" fmla="*/ 6744638 w 11664175"/>
              <a:gd name="connsiteY10" fmla="*/ 0 h 5371246"/>
              <a:gd name="connsiteX11" fmla="*/ 7197482 w 11664175"/>
              <a:gd name="connsiteY11" fmla="*/ 0 h 5371246"/>
              <a:gd name="connsiteX12" fmla="*/ 8000252 w 11664175"/>
              <a:gd name="connsiteY12" fmla="*/ 0 h 5371246"/>
              <a:gd name="connsiteX13" fmla="*/ 8803021 w 11664175"/>
              <a:gd name="connsiteY13" fmla="*/ 0 h 5371246"/>
              <a:gd name="connsiteX14" fmla="*/ 9605791 w 11664175"/>
              <a:gd name="connsiteY14" fmla="*/ 0 h 5371246"/>
              <a:gd name="connsiteX15" fmla="*/ 10175277 w 11664175"/>
              <a:gd name="connsiteY15" fmla="*/ 0 h 5371246"/>
              <a:gd name="connsiteX16" fmla="*/ 11664175 w 11664175"/>
              <a:gd name="connsiteY16" fmla="*/ 0 h 5371246"/>
              <a:gd name="connsiteX17" fmla="*/ 11664175 w 11664175"/>
              <a:gd name="connsiteY17" fmla="*/ 671406 h 5371246"/>
              <a:gd name="connsiteX18" fmla="*/ 11664175 w 11664175"/>
              <a:gd name="connsiteY18" fmla="*/ 1289099 h 5371246"/>
              <a:gd name="connsiteX19" fmla="*/ 11664175 w 11664175"/>
              <a:gd name="connsiteY19" fmla="*/ 1906792 h 5371246"/>
              <a:gd name="connsiteX20" fmla="*/ 11664175 w 11664175"/>
              <a:gd name="connsiteY20" fmla="*/ 2631911 h 5371246"/>
              <a:gd name="connsiteX21" fmla="*/ 11664175 w 11664175"/>
              <a:gd name="connsiteY21" fmla="*/ 3142179 h 5371246"/>
              <a:gd name="connsiteX22" fmla="*/ 11664175 w 11664175"/>
              <a:gd name="connsiteY22" fmla="*/ 3867297 h 5371246"/>
              <a:gd name="connsiteX23" fmla="*/ 11664175 w 11664175"/>
              <a:gd name="connsiteY23" fmla="*/ 4592415 h 5371246"/>
              <a:gd name="connsiteX24" fmla="*/ 11664175 w 11664175"/>
              <a:gd name="connsiteY24" fmla="*/ 5371246 h 5371246"/>
              <a:gd name="connsiteX25" fmla="*/ 11211331 w 11664175"/>
              <a:gd name="connsiteY25" fmla="*/ 5371246 h 5371246"/>
              <a:gd name="connsiteX26" fmla="*/ 10408561 w 11664175"/>
              <a:gd name="connsiteY26" fmla="*/ 5371246 h 5371246"/>
              <a:gd name="connsiteX27" fmla="*/ 10072358 w 11664175"/>
              <a:gd name="connsiteY27" fmla="*/ 5371246 h 5371246"/>
              <a:gd name="connsiteX28" fmla="*/ 9736155 w 11664175"/>
              <a:gd name="connsiteY28" fmla="*/ 5371246 h 5371246"/>
              <a:gd name="connsiteX29" fmla="*/ 9283311 w 11664175"/>
              <a:gd name="connsiteY29" fmla="*/ 5371246 h 5371246"/>
              <a:gd name="connsiteX30" fmla="*/ 8830467 w 11664175"/>
              <a:gd name="connsiteY30" fmla="*/ 5371246 h 5371246"/>
              <a:gd name="connsiteX31" fmla="*/ 8144339 w 11664175"/>
              <a:gd name="connsiteY31" fmla="*/ 5371246 h 5371246"/>
              <a:gd name="connsiteX32" fmla="*/ 7458211 w 11664175"/>
              <a:gd name="connsiteY32" fmla="*/ 5371246 h 5371246"/>
              <a:gd name="connsiteX33" fmla="*/ 7122008 w 11664175"/>
              <a:gd name="connsiteY33" fmla="*/ 5371246 h 5371246"/>
              <a:gd name="connsiteX34" fmla="*/ 6319238 w 11664175"/>
              <a:gd name="connsiteY34" fmla="*/ 5371246 h 5371246"/>
              <a:gd name="connsiteX35" fmla="*/ 5866394 w 11664175"/>
              <a:gd name="connsiteY35" fmla="*/ 5371246 h 5371246"/>
              <a:gd name="connsiteX36" fmla="*/ 5413549 w 11664175"/>
              <a:gd name="connsiteY36" fmla="*/ 5371246 h 5371246"/>
              <a:gd name="connsiteX37" fmla="*/ 4960705 w 11664175"/>
              <a:gd name="connsiteY37" fmla="*/ 5371246 h 5371246"/>
              <a:gd name="connsiteX38" fmla="*/ 4624502 w 11664175"/>
              <a:gd name="connsiteY38" fmla="*/ 5371246 h 5371246"/>
              <a:gd name="connsiteX39" fmla="*/ 3705091 w 11664175"/>
              <a:gd name="connsiteY39" fmla="*/ 5371246 h 5371246"/>
              <a:gd name="connsiteX40" fmla="*/ 2785679 w 11664175"/>
              <a:gd name="connsiteY40" fmla="*/ 5371246 h 5371246"/>
              <a:gd name="connsiteX41" fmla="*/ 2099551 w 11664175"/>
              <a:gd name="connsiteY41" fmla="*/ 5371246 h 5371246"/>
              <a:gd name="connsiteX42" fmla="*/ 1763349 w 11664175"/>
              <a:gd name="connsiteY42" fmla="*/ 5371246 h 5371246"/>
              <a:gd name="connsiteX43" fmla="*/ 1193863 w 11664175"/>
              <a:gd name="connsiteY43" fmla="*/ 5371246 h 5371246"/>
              <a:gd name="connsiteX44" fmla="*/ 0 w 11664175"/>
              <a:gd name="connsiteY44" fmla="*/ 5371246 h 5371246"/>
              <a:gd name="connsiteX45" fmla="*/ 0 w 11664175"/>
              <a:gd name="connsiteY45" fmla="*/ 4807265 h 5371246"/>
              <a:gd name="connsiteX46" fmla="*/ 0 w 11664175"/>
              <a:gd name="connsiteY46" fmla="*/ 4135859 h 5371246"/>
              <a:gd name="connsiteX47" fmla="*/ 0 w 11664175"/>
              <a:gd name="connsiteY47" fmla="*/ 3625591 h 5371246"/>
              <a:gd name="connsiteX48" fmla="*/ 0 w 11664175"/>
              <a:gd name="connsiteY48" fmla="*/ 3007898 h 5371246"/>
              <a:gd name="connsiteX49" fmla="*/ 0 w 11664175"/>
              <a:gd name="connsiteY49" fmla="*/ 2282780 h 5371246"/>
              <a:gd name="connsiteX50" fmla="*/ 0 w 11664175"/>
              <a:gd name="connsiteY50" fmla="*/ 1611374 h 5371246"/>
              <a:gd name="connsiteX51" fmla="*/ 0 w 11664175"/>
              <a:gd name="connsiteY51" fmla="*/ 886256 h 5371246"/>
              <a:gd name="connsiteX52" fmla="*/ 0 w 11664175"/>
              <a:gd name="connsiteY52" fmla="*/ 0 h 537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664175" h="5371246" fill="none" extrusionOk="0">
                <a:moveTo>
                  <a:pt x="0" y="0"/>
                </a:moveTo>
                <a:cubicBezTo>
                  <a:pt x="280354" y="12969"/>
                  <a:pt x="680965" y="-8212"/>
                  <a:pt x="919411" y="0"/>
                </a:cubicBezTo>
                <a:cubicBezTo>
                  <a:pt x="1157857" y="8212"/>
                  <a:pt x="1596826" y="16914"/>
                  <a:pt x="1838823" y="0"/>
                </a:cubicBezTo>
                <a:cubicBezTo>
                  <a:pt x="2080820" y="-16914"/>
                  <a:pt x="2371400" y="-12046"/>
                  <a:pt x="2524951" y="0"/>
                </a:cubicBezTo>
                <a:cubicBezTo>
                  <a:pt x="2678502" y="12046"/>
                  <a:pt x="3257830" y="8203"/>
                  <a:pt x="3444362" y="0"/>
                </a:cubicBezTo>
                <a:cubicBezTo>
                  <a:pt x="3630894" y="-8203"/>
                  <a:pt x="3914590" y="32948"/>
                  <a:pt x="4247132" y="0"/>
                </a:cubicBezTo>
                <a:cubicBezTo>
                  <a:pt x="4579674" y="-32948"/>
                  <a:pt x="4491362" y="-11580"/>
                  <a:pt x="4583335" y="0"/>
                </a:cubicBezTo>
                <a:cubicBezTo>
                  <a:pt x="4675308" y="11580"/>
                  <a:pt x="5021761" y="221"/>
                  <a:pt x="5152821" y="0"/>
                </a:cubicBezTo>
                <a:cubicBezTo>
                  <a:pt x="5283881" y="-221"/>
                  <a:pt x="5392384" y="19447"/>
                  <a:pt x="5605665" y="0"/>
                </a:cubicBezTo>
                <a:cubicBezTo>
                  <a:pt x="5818946" y="-19447"/>
                  <a:pt x="5825083" y="2153"/>
                  <a:pt x="5941868" y="0"/>
                </a:cubicBezTo>
                <a:cubicBezTo>
                  <a:pt x="6058653" y="-2153"/>
                  <a:pt x="6536393" y="-30802"/>
                  <a:pt x="6744638" y="0"/>
                </a:cubicBezTo>
                <a:cubicBezTo>
                  <a:pt x="6952883" y="30802"/>
                  <a:pt x="6984227" y="-10822"/>
                  <a:pt x="7197482" y="0"/>
                </a:cubicBezTo>
                <a:cubicBezTo>
                  <a:pt x="7410737" y="10822"/>
                  <a:pt x="7602795" y="-4416"/>
                  <a:pt x="8000252" y="0"/>
                </a:cubicBezTo>
                <a:cubicBezTo>
                  <a:pt x="8397709" y="4416"/>
                  <a:pt x="8585628" y="29397"/>
                  <a:pt x="8803021" y="0"/>
                </a:cubicBezTo>
                <a:cubicBezTo>
                  <a:pt x="9020414" y="-29397"/>
                  <a:pt x="9269282" y="-34198"/>
                  <a:pt x="9605791" y="0"/>
                </a:cubicBezTo>
                <a:cubicBezTo>
                  <a:pt x="9942300" y="34198"/>
                  <a:pt x="9955193" y="21850"/>
                  <a:pt x="10175277" y="0"/>
                </a:cubicBezTo>
                <a:cubicBezTo>
                  <a:pt x="10395361" y="-21850"/>
                  <a:pt x="11294064" y="-14779"/>
                  <a:pt x="11664175" y="0"/>
                </a:cubicBezTo>
                <a:cubicBezTo>
                  <a:pt x="11634653" y="307593"/>
                  <a:pt x="11661319" y="413438"/>
                  <a:pt x="11664175" y="671406"/>
                </a:cubicBezTo>
                <a:cubicBezTo>
                  <a:pt x="11667031" y="929374"/>
                  <a:pt x="11633330" y="1126844"/>
                  <a:pt x="11664175" y="1289099"/>
                </a:cubicBezTo>
                <a:cubicBezTo>
                  <a:pt x="11695020" y="1451354"/>
                  <a:pt x="11677760" y="1698360"/>
                  <a:pt x="11664175" y="1906792"/>
                </a:cubicBezTo>
                <a:cubicBezTo>
                  <a:pt x="11650590" y="2115224"/>
                  <a:pt x="11697453" y="2410779"/>
                  <a:pt x="11664175" y="2631911"/>
                </a:cubicBezTo>
                <a:cubicBezTo>
                  <a:pt x="11630897" y="2853043"/>
                  <a:pt x="11687261" y="2971054"/>
                  <a:pt x="11664175" y="3142179"/>
                </a:cubicBezTo>
                <a:cubicBezTo>
                  <a:pt x="11641089" y="3313304"/>
                  <a:pt x="11664808" y="3704958"/>
                  <a:pt x="11664175" y="3867297"/>
                </a:cubicBezTo>
                <a:cubicBezTo>
                  <a:pt x="11663542" y="4029636"/>
                  <a:pt x="11690508" y="4342554"/>
                  <a:pt x="11664175" y="4592415"/>
                </a:cubicBezTo>
                <a:cubicBezTo>
                  <a:pt x="11637842" y="4842276"/>
                  <a:pt x="11664946" y="5126753"/>
                  <a:pt x="11664175" y="5371246"/>
                </a:cubicBezTo>
                <a:cubicBezTo>
                  <a:pt x="11489907" y="5365456"/>
                  <a:pt x="11347345" y="5350144"/>
                  <a:pt x="11211331" y="5371246"/>
                </a:cubicBezTo>
                <a:cubicBezTo>
                  <a:pt x="11075317" y="5392348"/>
                  <a:pt x="10585961" y="5352563"/>
                  <a:pt x="10408561" y="5371246"/>
                </a:cubicBezTo>
                <a:cubicBezTo>
                  <a:pt x="10231161" y="5389930"/>
                  <a:pt x="10231307" y="5363526"/>
                  <a:pt x="10072358" y="5371246"/>
                </a:cubicBezTo>
                <a:cubicBezTo>
                  <a:pt x="9913409" y="5378966"/>
                  <a:pt x="9881778" y="5372641"/>
                  <a:pt x="9736155" y="5371246"/>
                </a:cubicBezTo>
                <a:cubicBezTo>
                  <a:pt x="9590532" y="5369851"/>
                  <a:pt x="9460211" y="5357392"/>
                  <a:pt x="9283311" y="5371246"/>
                </a:cubicBezTo>
                <a:cubicBezTo>
                  <a:pt x="9106411" y="5385100"/>
                  <a:pt x="9022800" y="5348617"/>
                  <a:pt x="8830467" y="5371246"/>
                </a:cubicBezTo>
                <a:cubicBezTo>
                  <a:pt x="8638134" y="5393875"/>
                  <a:pt x="8323837" y="5345332"/>
                  <a:pt x="8144339" y="5371246"/>
                </a:cubicBezTo>
                <a:cubicBezTo>
                  <a:pt x="7964841" y="5397160"/>
                  <a:pt x="7709754" y="5346896"/>
                  <a:pt x="7458211" y="5371246"/>
                </a:cubicBezTo>
                <a:cubicBezTo>
                  <a:pt x="7206668" y="5395596"/>
                  <a:pt x="7211761" y="5378153"/>
                  <a:pt x="7122008" y="5371246"/>
                </a:cubicBezTo>
                <a:cubicBezTo>
                  <a:pt x="7032255" y="5364339"/>
                  <a:pt x="6614371" y="5390372"/>
                  <a:pt x="6319238" y="5371246"/>
                </a:cubicBezTo>
                <a:cubicBezTo>
                  <a:pt x="6024105" y="5352121"/>
                  <a:pt x="6060837" y="5357040"/>
                  <a:pt x="5866394" y="5371246"/>
                </a:cubicBezTo>
                <a:cubicBezTo>
                  <a:pt x="5671951" y="5385452"/>
                  <a:pt x="5531429" y="5374787"/>
                  <a:pt x="5413549" y="5371246"/>
                </a:cubicBezTo>
                <a:cubicBezTo>
                  <a:pt x="5295669" y="5367705"/>
                  <a:pt x="5183932" y="5373818"/>
                  <a:pt x="4960705" y="5371246"/>
                </a:cubicBezTo>
                <a:cubicBezTo>
                  <a:pt x="4737478" y="5368674"/>
                  <a:pt x="4709161" y="5375197"/>
                  <a:pt x="4624502" y="5371246"/>
                </a:cubicBezTo>
                <a:cubicBezTo>
                  <a:pt x="4539843" y="5367295"/>
                  <a:pt x="4147207" y="5381293"/>
                  <a:pt x="3705091" y="5371246"/>
                </a:cubicBezTo>
                <a:cubicBezTo>
                  <a:pt x="3262975" y="5361199"/>
                  <a:pt x="3144428" y="5341824"/>
                  <a:pt x="2785679" y="5371246"/>
                </a:cubicBezTo>
                <a:cubicBezTo>
                  <a:pt x="2426930" y="5400668"/>
                  <a:pt x="2245609" y="5364090"/>
                  <a:pt x="2099551" y="5371246"/>
                </a:cubicBezTo>
                <a:cubicBezTo>
                  <a:pt x="1953493" y="5378402"/>
                  <a:pt x="1912833" y="5379719"/>
                  <a:pt x="1763349" y="5371246"/>
                </a:cubicBezTo>
                <a:cubicBezTo>
                  <a:pt x="1613865" y="5362773"/>
                  <a:pt x="1323762" y="5380844"/>
                  <a:pt x="1193863" y="5371246"/>
                </a:cubicBezTo>
                <a:cubicBezTo>
                  <a:pt x="1063964" y="5361648"/>
                  <a:pt x="259286" y="5410656"/>
                  <a:pt x="0" y="5371246"/>
                </a:cubicBezTo>
                <a:cubicBezTo>
                  <a:pt x="-9382" y="5102574"/>
                  <a:pt x="-26689" y="4954075"/>
                  <a:pt x="0" y="4807265"/>
                </a:cubicBezTo>
                <a:cubicBezTo>
                  <a:pt x="26689" y="4660455"/>
                  <a:pt x="-11406" y="4328159"/>
                  <a:pt x="0" y="4135859"/>
                </a:cubicBezTo>
                <a:cubicBezTo>
                  <a:pt x="11406" y="3943559"/>
                  <a:pt x="-19732" y="3876095"/>
                  <a:pt x="0" y="3625591"/>
                </a:cubicBezTo>
                <a:cubicBezTo>
                  <a:pt x="19732" y="3375087"/>
                  <a:pt x="-21609" y="3224237"/>
                  <a:pt x="0" y="3007898"/>
                </a:cubicBezTo>
                <a:cubicBezTo>
                  <a:pt x="21609" y="2791559"/>
                  <a:pt x="8843" y="2481433"/>
                  <a:pt x="0" y="2282780"/>
                </a:cubicBezTo>
                <a:cubicBezTo>
                  <a:pt x="-8843" y="2084127"/>
                  <a:pt x="-9428" y="1908023"/>
                  <a:pt x="0" y="1611374"/>
                </a:cubicBezTo>
                <a:cubicBezTo>
                  <a:pt x="9428" y="1314725"/>
                  <a:pt x="32592" y="1039662"/>
                  <a:pt x="0" y="886256"/>
                </a:cubicBezTo>
                <a:cubicBezTo>
                  <a:pt x="-32592" y="732850"/>
                  <a:pt x="34633" y="348793"/>
                  <a:pt x="0" y="0"/>
                </a:cubicBezTo>
                <a:close/>
              </a:path>
              <a:path w="11664175" h="5371246" stroke="0" extrusionOk="0">
                <a:moveTo>
                  <a:pt x="0" y="0"/>
                </a:moveTo>
                <a:cubicBezTo>
                  <a:pt x="314969" y="4417"/>
                  <a:pt x="421531" y="-21913"/>
                  <a:pt x="802770" y="0"/>
                </a:cubicBezTo>
                <a:cubicBezTo>
                  <a:pt x="1184009" y="21913"/>
                  <a:pt x="1278088" y="16459"/>
                  <a:pt x="1488898" y="0"/>
                </a:cubicBezTo>
                <a:cubicBezTo>
                  <a:pt x="1699708" y="-16459"/>
                  <a:pt x="1751982" y="15155"/>
                  <a:pt x="1825100" y="0"/>
                </a:cubicBezTo>
                <a:cubicBezTo>
                  <a:pt x="1898218" y="-15155"/>
                  <a:pt x="2150468" y="4086"/>
                  <a:pt x="2394587" y="0"/>
                </a:cubicBezTo>
                <a:cubicBezTo>
                  <a:pt x="2638706" y="-4086"/>
                  <a:pt x="2711097" y="-6248"/>
                  <a:pt x="2847431" y="0"/>
                </a:cubicBezTo>
                <a:cubicBezTo>
                  <a:pt x="2983765" y="6248"/>
                  <a:pt x="3473531" y="31900"/>
                  <a:pt x="3650201" y="0"/>
                </a:cubicBezTo>
                <a:cubicBezTo>
                  <a:pt x="3826871" y="-31900"/>
                  <a:pt x="3908809" y="13176"/>
                  <a:pt x="4103045" y="0"/>
                </a:cubicBezTo>
                <a:cubicBezTo>
                  <a:pt x="4297281" y="-13176"/>
                  <a:pt x="4342367" y="-412"/>
                  <a:pt x="4555890" y="0"/>
                </a:cubicBezTo>
                <a:cubicBezTo>
                  <a:pt x="4769414" y="412"/>
                  <a:pt x="5163389" y="-29967"/>
                  <a:pt x="5358659" y="0"/>
                </a:cubicBezTo>
                <a:cubicBezTo>
                  <a:pt x="5553929" y="29967"/>
                  <a:pt x="5983522" y="-26667"/>
                  <a:pt x="6161429" y="0"/>
                </a:cubicBezTo>
                <a:cubicBezTo>
                  <a:pt x="6339336" y="26667"/>
                  <a:pt x="6409988" y="-22461"/>
                  <a:pt x="6614273" y="0"/>
                </a:cubicBezTo>
                <a:cubicBezTo>
                  <a:pt x="6818558" y="22461"/>
                  <a:pt x="7190988" y="13671"/>
                  <a:pt x="7417043" y="0"/>
                </a:cubicBezTo>
                <a:cubicBezTo>
                  <a:pt x="7643098" y="-13671"/>
                  <a:pt x="7844818" y="-1651"/>
                  <a:pt x="8103171" y="0"/>
                </a:cubicBezTo>
                <a:cubicBezTo>
                  <a:pt x="8361524" y="1651"/>
                  <a:pt x="8423023" y="2788"/>
                  <a:pt x="8672657" y="0"/>
                </a:cubicBezTo>
                <a:cubicBezTo>
                  <a:pt x="8922291" y="-2788"/>
                  <a:pt x="8987479" y="13286"/>
                  <a:pt x="9125502" y="0"/>
                </a:cubicBezTo>
                <a:cubicBezTo>
                  <a:pt x="9263525" y="-13286"/>
                  <a:pt x="9467676" y="11788"/>
                  <a:pt x="9578346" y="0"/>
                </a:cubicBezTo>
                <a:cubicBezTo>
                  <a:pt x="9689016" y="-11788"/>
                  <a:pt x="10058937" y="-16496"/>
                  <a:pt x="10381116" y="0"/>
                </a:cubicBezTo>
                <a:cubicBezTo>
                  <a:pt x="10703295" y="16496"/>
                  <a:pt x="10705716" y="-1419"/>
                  <a:pt x="10833960" y="0"/>
                </a:cubicBezTo>
                <a:cubicBezTo>
                  <a:pt x="10962204" y="1419"/>
                  <a:pt x="11321557" y="-13388"/>
                  <a:pt x="11664175" y="0"/>
                </a:cubicBezTo>
                <a:cubicBezTo>
                  <a:pt x="11635696" y="173251"/>
                  <a:pt x="11656571" y="471886"/>
                  <a:pt x="11664175" y="617693"/>
                </a:cubicBezTo>
                <a:cubicBezTo>
                  <a:pt x="11671779" y="763500"/>
                  <a:pt x="11674402" y="972770"/>
                  <a:pt x="11664175" y="1181674"/>
                </a:cubicBezTo>
                <a:cubicBezTo>
                  <a:pt x="11653948" y="1390578"/>
                  <a:pt x="11686842" y="1553212"/>
                  <a:pt x="11664175" y="1691942"/>
                </a:cubicBezTo>
                <a:cubicBezTo>
                  <a:pt x="11641508" y="1830672"/>
                  <a:pt x="11638300" y="2167897"/>
                  <a:pt x="11664175" y="2363348"/>
                </a:cubicBezTo>
                <a:cubicBezTo>
                  <a:pt x="11690050" y="2558799"/>
                  <a:pt x="11639817" y="2799106"/>
                  <a:pt x="11664175" y="2927329"/>
                </a:cubicBezTo>
                <a:cubicBezTo>
                  <a:pt x="11688533" y="3055552"/>
                  <a:pt x="11648960" y="3319375"/>
                  <a:pt x="11664175" y="3598735"/>
                </a:cubicBezTo>
                <a:cubicBezTo>
                  <a:pt x="11679390" y="3878095"/>
                  <a:pt x="11656621" y="3998314"/>
                  <a:pt x="11664175" y="4216428"/>
                </a:cubicBezTo>
                <a:cubicBezTo>
                  <a:pt x="11671729" y="4434542"/>
                  <a:pt x="11688953" y="4623982"/>
                  <a:pt x="11664175" y="4780409"/>
                </a:cubicBezTo>
                <a:cubicBezTo>
                  <a:pt x="11639397" y="4936836"/>
                  <a:pt x="11691918" y="5106155"/>
                  <a:pt x="11664175" y="5371246"/>
                </a:cubicBezTo>
                <a:cubicBezTo>
                  <a:pt x="11238839" y="5330311"/>
                  <a:pt x="11005807" y="5390936"/>
                  <a:pt x="10744764" y="5371246"/>
                </a:cubicBezTo>
                <a:cubicBezTo>
                  <a:pt x="10483721" y="5351556"/>
                  <a:pt x="10479753" y="5356675"/>
                  <a:pt x="10408561" y="5371246"/>
                </a:cubicBezTo>
                <a:cubicBezTo>
                  <a:pt x="10337369" y="5385817"/>
                  <a:pt x="9854761" y="5401460"/>
                  <a:pt x="9489149" y="5371246"/>
                </a:cubicBezTo>
                <a:cubicBezTo>
                  <a:pt x="9123537" y="5341032"/>
                  <a:pt x="8959510" y="5387488"/>
                  <a:pt x="8803021" y="5371246"/>
                </a:cubicBezTo>
                <a:cubicBezTo>
                  <a:pt x="8646532" y="5355004"/>
                  <a:pt x="8298897" y="5369805"/>
                  <a:pt x="8000252" y="5371246"/>
                </a:cubicBezTo>
                <a:cubicBezTo>
                  <a:pt x="7701607" y="5372687"/>
                  <a:pt x="7688108" y="5356426"/>
                  <a:pt x="7547407" y="5371246"/>
                </a:cubicBezTo>
                <a:cubicBezTo>
                  <a:pt x="7406707" y="5386066"/>
                  <a:pt x="6969704" y="5338008"/>
                  <a:pt x="6744638" y="5371246"/>
                </a:cubicBezTo>
                <a:cubicBezTo>
                  <a:pt x="6519572" y="5404484"/>
                  <a:pt x="6499246" y="5387041"/>
                  <a:pt x="6408435" y="5371246"/>
                </a:cubicBezTo>
                <a:cubicBezTo>
                  <a:pt x="6317624" y="5355451"/>
                  <a:pt x="5748902" y="5355966"/>
                  <a:pt x="5489024" y="5371246"/>
                </a:cubicBezTo>
                <a:cubicBezTo>
                  <a:pt x="5229146" y="5386526"/>
                  <a:pt x="5250707" y="5383714"/>
                  <a:pt x="5036179" y="5371246"/>
                </a:cubicBezTo>
                <a:cubicBezTo>
                  <a:pt x="4821652" y="5358778"/>
                  <a:pt x="4413730" y="5385008"/>
                  <a:pt x="4233409" y="5371246"/>
                </a:cubicBezTo>
                <a:cubicBezTo>
                  <a:pt x="4053088" y="5357485"/>
                  <a:pt x="3806074" y="5367471"/>
                  <a:pt x="3547281" y="5371246"/>
                </a:cubicBezTo>
                <a:cubicBezTo>
                  <a:pt x="3288488" y="5375021"/>
                  <a:pt x="3289662" y="5385441"/>
                  <a:pt x="3211079" y="5371246"/>
                </a:cubicBezTo>
                <a:cubicBezTo>
                  <a:pt x="3132496" y="5357051"/>
                  <a:pt x="2660626" y="5342833"/>
                  <a:pt x="2291667" y="5371246"/>
                </a:cubicBezTo>
                <a:cubicBezTo>
                  <a:pt x="1922708" y="5399659"/>
                  <a:pt x="1860838" y="5395225"/>
                  <a:pt x="1722181" y="5371246"/>
                </a:cubicBezTo>
                <a:cubicBezTo>
                  <a:pt x="1583524" y="5347267"/>
                  <a:pt x="1013966" y="5399015"/>
                  <a:pt x="802770" y="5371246"/>
                </a:cubicBezTo>
                <a:cubicBezTo>
                  <a:pt x="591574" y="5343477"/>
                  <a:pt x="294694" y="5391135"/>
                  <a:pt x="0" y="5371246"/>
                </a:cubicBezTo>
                <a:cubicBezTo>
                  <a:pt x="26058" y="5124071"/>
                  <a:pt x="7283" y="4952974"/>
                  <a:pt x="0" y="4592415"/>
                </a:cubicBezTo>
                <a:cubicBezTo>
                  <a:pt x="-7283" y="4231856"/>
                  <a:pt x="6190" y="4127464"/>
                  <a:pt x="0" y="3921010"/>
                </a:cubicBezTo>
                <a:cubicBezTo>
                  <a:pt x="-6190" y="3714557"/>
                  <a:pt x="-14383" y="3555762"/>
                  <a:pt x="0" y="3357029"/>
                </a:cubicBezTo>
                <a:cubicBezTo>
                  <a:pt x="14383" y="3158296"/>
                  <a:pt x="-31256" y="2843944"/>
                  <a:pt x="0" y="2578198"/>
                </a:cubicBezTo>
                <a:cubicBezTo>
                  <a:pt x="31256" y="2312452"/>
                  <a:pt x="13678" y="2114847"/>
                  <a:pt x="0" y="1960505"/>
                </a:cubicBezTo>
                <a:cubicBezTo>
                  <a:pt x="-13678" y="1806163"/>
                  <a:pt x="23427" y="1416668"/>
                  <a:pt x="0" y="1181674"/>
                </a:cubicBezTo>
                <a:cubicBezTo>
                  <a:pt x="-23427" y="946680"/>
                  <a:pt x="1828" y="756039"/>
                  <a:pt x="0" y="617693"/>
                </a:cubicBezTo>
                <a:cubicBezTo>
                  <a:pt x="-1828" y="479347"/>
                  <a:pt x="-25788" y="27608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21047233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286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05A4C5-76A8-D50B-96E4-2B4D18BB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66724"/>
              </p:ext>
            </p:extLst>
          </p:nvPr>
        </p:nvGraphicFramePr>
        <p:xfrm>
          <a:off x="457009" y="1591017"/>
          <a:ext cx="11271572" cy="4971608"/>
        </p:xfrm>
        <a:graphic>
          <a:graphicData uri="http://schemas.openxmlformats.org/drawingml/2006/table">
            <a:tbl>
              <a:tblPr firstRow="1" bandRow="1">
                <a:solidFill>
                  <a:srgbClr val="C6AEA3">
                    <a:alpha val="52157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795878">
                  <a:extLst>
                    <a:ext uri="{9D8B030D-6E8A-4147-A177-3AD203B41FA5}">
                      <a16:colId xmlns:a16="http://schemas.microsoft.com/office/drawing/2014/main" val="1044050253"/>
                    </a:ext>
                  </a:extLst>
                </a:gridCol>
                <a:gridCol w="2200274">
                  <a:extLst>
                    <a:ext uri="{9D8B030D-6E8A-4147-A177-3AD203B41FA5}">
                      <a16:colId xmlns:a16="http://schemas.microsoft.com/office/drawing/2014/main" val="2352952807"/>
                    </a:ext>
                  </a:extLst>
                </a:gridCol>
                <a:gridCol w="1742142">
                  <a:extLst>
                    <a:ext uri="{9D8B030D-6E8A-4147-A177-3AD203B41FA5}">
                      <a16:colId xmlns:a16="http://schemas.microsoft.com/office/drawing/2014/main" val="909244916"/>
                    </a:ext>
                  </a:extLst>
                </a:gridCol>
                <a:gridCol w="2316777">
                  <a:extLst>
                    <a:ext uri="{9D8B030D-6E8A-4147-A177-3AD203B41FA5}">
                      <a16:colId xmlns:a16="http://schemas.microsoft.com/office/drawing/2014/main" val="2593371649"/>
                    </a:ext>
                  </a:extLst>
                </a:gridCol>
                <a:gridCol w="2280292">
                  <a:extLst>
                    <a:ext uri="{9D8B030D-6E8A-4147-A177-3AD203B41FA5}">
                      <a16:colId xmlns:a16="http://schemas.microsoft.com/office/drawing/2014/main" val="3429509205"/>
                    </a:ext>
                  </a:extLst>
                </a:gridCol>
                <a:gridCol w="1936209">
                  <a:extLst>
                    <a:ext uri="{9D8B030D-6E8A-4147-A177-3AD203B41FA5}">
                      <a16:colId xmlns:a16="http://schemas.microsoft.com/office/drawing/2014/main" val="2126403656"/>
                    </a:ext>
                  </a:extLst>
                </a:gridCol>
              </a:tblGrid>
              <a:tr h="626857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Sr. No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Title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Author / Year of publication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Methods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Drawback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92205"/>
                  </a:ext>
                </a:extLst>
              </a:tr>
              <a:tr h="2179075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3.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A Telemetry system for the Study of Spontaneous Cardiac Arrhythmias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" panose="020B0604020104020204" pitchFamily="34" charset="0"/>
                        </a:rPr>
                        <a:t>Dennis L. Rollins /  2019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To study arrhythmias in animal models, an eight-channel implantable radio telemetry system has been developed to record continuously cardiac electrograms over a period of weeks to months, with maintenance restricted to changing batteries. 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effectLst/>
                          <a:latin typeface="Abadi" panose="020B0604020104020204" pitchFamily="34" charset="0"/>
                        </a:rPr>
                        <a:t>Data are read into the parallel port of the computer, buffered, then transmitted over the WLAN to the laboratory network where it can be analyzed and archived.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effectLst/>
                          <a:latin typeface="Abadi" panose="020B0604020104020204" pitchFamily="34" charset="0"/>
                        </a:rPr>
                        <a:t>Need real-time data and internet connection to work.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71380"/>
                  </a:ext>
                </a:extLst>
              </a:tr>
              <a:tr h="2106488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" panose="020B0604020104020204" pitchFamily="34" charset="0"/>
                        </a:rPr>
                        <a:t>4.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Comparison of Arrhythmia Prevalence in NUVANT Mobile Cardiac Telemetry System Patients in the US and India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Abadi" panose="020B0604020104020204" pitchFamily="34" charset="0"/>
                        </a:rPr>
                        <a:t>Jonathan M. Engel, Niranjan Chakravarthy / 2020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Presentation of specific arrhythmia types was similar across populations except for atrial fibrillation and flutter.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Analysis of a sample of 2231 US and 1053 Indian NUVANT patients has revealed interesting statistics on the prevalence of various cardiac arrhythmias in the patient populations of the two nations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badi" panose="020B0604020104020204" pitchFamily="34" charset="0"/>
                        </a:rPr>
                        <a:t>Study will not be up to date as this data will not be relevant as the time passes.</a:t>
                      </a:r>
                    </a:p>
                  </a:txBody>
                  <a:tcPr>
                    <a:solidFill>
                      <a:srgbClr val="FF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1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4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{A02D9E46-0986-471E-940F-95C81337F9C6}tf11964407_win32</Template>
  <TotalTime>1415</TotalTime>
  <Words>1503</Words>
  <Application>Microsoft Office PowerPoint</Application>
  <PresentationFormat>Widescreen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Abadi</vt:lpstr>
      <vt:lpstr>Arial</vt:lpstr>
      <vt:lpstr>Assistant Regular</vt:lpstr>
      <vt:lpstr>Calibri</vt:lpstr>
      <vt:lpstr>Courier New</vt:lpstr>
      <vt:lpstr>Gill Sans Nova</vt:lpstr>
      <vt:lpstr>Gill Sans Nova Light</vt:lpstr>
      <vt:lpstr>Sagona Book</vt:lpstr>
      <vt:lpstr>Times New Roman</vt:lpstr>
      <vt:lpstr>Office Theme</vt:lpstr>
      <vt:lpstr>Automatic Cardiac Arrhythmia Classification Using SVM</vt:lpstr>
      <vt:lpstr>Contents</vt:lpstr>
      <vt:lpstr>What is Cardiac Arrhythmia?</vt:lpstr>
      <vt:lpstr>Problem Statement</vt:lpstr>
      <vt:lpstr>Objectives</vt:lpstr>
      <vt:lpstr>Introduction</vt:lpstr>
      <vt:lpstr>Existing Systems</vt:lpstr>
      <vt:lpstr>Literature Survey</vt:lpstr>
      <vt:lpstr>Literature Survey</vt:lpstr>
      <vt:lpstr>Disadvantages of existing systems</vt:lpstr>
      <vt:lpstr>Proposed Algorithm</vt:lpstr>
      <vt:lpstr>Advantages</vt:lpstr>
      <vt:lpstr>System Architecture</vt:lpstr>
      <vt:lpstr>UML Diagrams</vt:lpstr>
      <vt:lpstr>PowerPoint Presentation</vt:lpstr>
      <vt:lpstr>System Requirements</vt:lpstr>
      <vt:lpstr>Performance Analysis</vt:lpstr>
      <vt:lpstr>Performance Analysis</vt:lpstr>
      <vt:lpstr>OUTPUTS</vt:lpstr>
      <vt:lpstr>PowerPoint Presentation</vt:lpstr>
      <vt:lpstr>Conclusion</vt:lpstr>
      <vt:lpstr>FUTURE SCOPE</vt:lpstr>
      <vt:lpstr>References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Cardiac Arrhythmia Classification Using Residual Network Combined With Long Short-Term Memory</dc:title>
  <dc:creator>Siddhesh Chavan</dc:creator>
  <cp:lastModifiedBy>Siddhesh Chavan</cp:lastModifiedBy>
  <cp:revision>33</cp:revision>
  <dcterms:created xsi:type="dcterms:W3CDTF">2022-08-28T06:58:25Z</dcterms:created>
  <dcterms:modified xsi:type="dcterms:W3CDTF">2023-05-31T20:04:02Z</dcterms:modified>
</cp:coreProperties>
</file>