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Arial Black" panose="020B0A04020102020204" pitchFamily="34" charset="0"/>
      <p:regular r:id="rId8"/>
      <p:bold r:id="rId9"/>
    </p:embeddedFont>
    <p:embeddedFont>
      <p:font typeface="Calibri"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KzN2F25GvfI8TSWWFYRPKbQds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11730" y="2274838"/>
            <a:ext cx="11368561" cy="33547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0" i="0" u="none" strike="noStrike" cap="none">
                <a:solidFill>
                  <a:schemeClr val="accent1"/>
                </a:solidFill>
                <a:latin typeface="Arial Black"/>
                <a:ea typeface="Arial Black"/>
                <a:cs typeface="Arial Black"/>
                <a:sym typeface="Arial Black"/>
              </a:rPr>
              <a:t>Cardiovascular Risk Prediction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IN" sz="6000" b="0" i="0" u="none" strike="noStrike" cap="none">
                <a:solidFill>
                  <a:schemeClr val="accent1"/>
                </a:solidFill>
                <a:latin typeface="Arial Black"/>
                <a:ea typeface="Arial Black"/>
                <a:cs typeface="Arial Black"/>
                <a:sym typeface="Arial Black"/>
              </a:rPr>
              <a:t>Project 10 (Repeated)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0000"/>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FF0000"/>
                </a:solidFill>
                <a:latin typeface="Arial Black"/>
                <a:ea typeface="Arial Black"/>
                <a:cs typeface="Arial Black"/>
                <a:sym typeface="Arial Black"/>
              </a:rPr>
              <a:t>Date:11-09-2023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a:bodyPr>
          <a:lstStyle/>
          <a:p>
            <a:pPr marL="228600" lvl="0" indent="-175260" algn="l" rtl="0">
              <a:lnSpc>
                <a:spcPct val="90000"/>
              </a:lnSpc>
              <a:spcBef>
                <a:spcPts val="0"/>
              </a:spcBef>
              <a:spcAft>
                <a:spcPts val="0"/>
              </a:spcAft>
              <a:buSzPct val="100000"/>
              <a:buChar char="•"/>
            </a:pPr>
            <a:r>
              <a:rPr lang="en-IN"/>
              <a:t>Visiting hospitals for regular check-ups it is almost always seen that they encourage people to get special check-ups to identify if they are at risk of heart diseases. Heart diseases have unfortunately become very common. It may be due to various reasons such as lifestyle, work pressure, lack of exercise, etc. In this project, we will be working on predicting the 10-year risk of Coronary Heart Disease (CHD). We are given a set of variables that impact heart diseases. These variables are related to demographic, past, and current medical history.</a:t>
            </a:r>
            <a:endParaRPr/>
          </a:p>
          <a:p>
            <a:pPr marL="228600" lvl="0" indent="-175260" algn="l" rtl="0">
              <a:lnSpc>
                <a:spcPct val="90000"/>
              </a:lnSpc>
              <a:spcBef>
                <a:spcPts val="0"/>
              </a:spcBef>
              <a:spcAft>
                <a:spcPts val="0"/>
              </a:spcAft>
              <a:buSzPct val="100000"/>
              <a:buChar char="•"/>
            </a:pPr>
            <a:r>
              <a:rPr lang="en-IN"/>
              <a:t>The dataset is from an ongoing cardiovascular study on residents of the town of Framingham,</a:t>
            </a:r>
            <a:endParaRPr/>
          </a:p>
          <a:p>
            <a:pPr marL="457200" lvl="0" indent="0" algn="l" rtl="0">
              <a:lnSpc>
                <a:spcPct val="90000"/>
              </a:lnSpc>
              <a:spcBef>
                <a:spcPts val="0"/>
              </a:spcBef>
              <a:spcAft>
                <a:spcPts val="0"/>
              </a:spcAft>
              <a:buSzPct val="91836"/>
              <a:buNone/>
            </a:pPr>
            <a:r>
              <a:rPr lang="en-IN"/>
              <a:t>Massachusetts. The classification goal is to predict whether the patient has a 10-year risk of</a:t>
            </a:r>
            <a:endParaRPr/>
          </a:p>
          <a:p>
            <a:pPr marL="457200" lvl="0" indent="0" algn="l" rtl="0">
              <a:lnSpc>
                <a:spcPct val="90000"/>
              </a:lnSpc>
              <a:spcBef>
                <a:spcPts val="0"/>
              </a:spcBef>
              <a:spcAft>
                <a:spcPts val="0"/>
              </a:spcAft>
              <a:buSzPct val="91836"/>
              <a:buNone/>
            </a:pPr>
            <a:r>
              <a:rPr lang="en-IN"/>
              <a:t>future coronary heart disease (CHD). The dataset provides the patients’ information. It includes</a:t>
            </a:r>
            <a:endParaRPr/>
          </a:p>
          <a:p>
            <a:pPr marL="457200" lvl="0" indent="0" algn="l" rtl="0">
              <a:lnSpc>
                <a:spcPct val="90000"/>
              </a:lnSpc>
              <a:spcBef>
                <a:spcPts val="0"/>
              </a:spcBef>
              <a:spcAft>
                <a:spcPts val="0"/>
              </a:spcAft>
              <a:buSzPct val="91836"/>
              <a:buNone/>
            </a:pPr>
            <a:r>
              <a:rPr lang="en-IN"/>
              <a:t>over 4,000 records and 15 attributes.</a:t>
            </a:r>
            <a:endParaRPr/>
          </a:p>
          <a:p>
            <a:pPr marL="457200" lvl="0" indent="0" algn="l" rtl="0">
              <a:lnSpc>
                <a:spcPct val="90000"/>
              </a:lnSpc>
              <a:spcBef>
                <a:spcPts val="0"/>
              </a:spcBef>
              <a:spcAft>
                <a:spcPts val="0"/>
              </a:spcAft>
              <a:buSzPct val="91836"/>
              <a:buNone/>
            </a:pPr>
            <a:r>
              <a:rPr lang="en-IN"/>
              <a:t>Variables.</a:t>
            </a:r>
            <a:endParaRPr/>
          </a:p>
          <a:p>
            <a:pPr marL="228600" lvl="0" indent="-175260" algn="l" rtl="0">
              <a:lnSpc>
                <a:spcPct val="90000"/>
              </a:lnSpc>
              <a:spcBef>
                <a:spcPts val="0"/>
              </a:spcBef>
              <a:spcAft>
                <a:spcPts val="0"/>
              </a:spcAft>
              <a:buSzPct val="100000"/>
              <a:buChar char="•"/>
            </a:pPr>
            <a:r>
              <a:rPr lang="en-IN"/>
              <a:t>Each attribute is a potential risk factor. There are both demographic, behavioral, and medical risk</a:t>
            </a:r>
            <a:endParaRPr/>
          </a:p>
          <a:p>
            <a:pPr marL="457200" lvl="0" indent="0" algn="l" rtl="0">
              <a:lnSpc>
                <a:spcPct val="90000"/>
              </a:lnSpc>
              <a:spcBef>
                <a:spcPts val="0"/>
              </a:spcBef>
              <a:spcAft>
                <a:spcPts val="0"/>
              </a:spcAft>
              <a:buSzPct val="91836"/>
              <a:buNone/>
            </a:pPr>
            <a:r>
              <a:rPr lang="en-IN"/>
              <a:t>factors.</a:t>
            </a:r>
            <a:endParaRPr/>
          </a:p>
          <a:p>
            <a:pPr marL="228600" lvl="0" indent="-50800" algn="l" rtl="0">
              <a:lnSpc>
                <a:spcPct val="90000"/>
              </a:lnSpc>
              <a:spcBef>
                <a:spcPts val="0"/>
              </a:spcBef>
              <a:spcAft>
                <a:spcPts val="0"/>
              </a:spcAft>
              <a:buSzPct val="64285"/>
              <a:buNone/>
            </a:pPr>
            <a:endParaRPr/>
          </a:p>
        </p:txBody>
      </p:sp>
      <p:sp>
        <p:nvSpPr>
          <p:cNvPr id="90" name="Google Shape;90;p2"/>
          <p:cNvSpPr/>
          <p:nvPr/>
        </p:nvSpPr>
        <p:spPr>
          <a:xfrm>
            <a:off x="2679117" y="224384"/>
            <a:ext cx="749365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0" i="0" u="none" strike="noStrike" cap="none">
                <a:solidFill>
                  <a:schemeClr val="accent1"/>
                </a:solidFill>
                <a:latin typeface="Arial Black"/>
                <a:ea typeface="Arial Black"/>
                <a:cs typeface="Arial Black"/>
                <a:sym typeface="Arial Black"/>
              </a:rPr>
              <a:t>Problem Statement</a:t>
            </a:r>
            <a:endParaRPr sz="5400" b="0" i="0" u="none" strike="noStrike" cap="non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body" idx="1"/>
          </p:nvPr>
        </p:nvSpPr>
        <p:spPr>
          <a:xfrm>
            <a:off x="1376165" y="1121790"/>
            <a:ext cx="10162243" cy="5495825"/>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90000"/>
              </a:lnSpc>
              <a:spcBef>
                <a:spcPts val="0"/>
              </a:spcBef>
              <a:spcAft>
                <a:spcPts val="0"/>
              </a:spcAft>
              <a:buSzPts val="1800"/>
              <a:buChar char="●"/>
            </a:pPr>
            <a:r>
              <a:rPr lang="en-IN" b="1"/>
              <a:t>Demographic: </a:t>
            </a:r>
            <a:endParaRPr b="1"/>
          </a:p>
          <a:p>
            <a:pPr marL="914400" lvl="0" indent="0" algn="l" rtl="0">
              <a:lnSpc>
                <a:spcPct val="90000"/>
              </a:lnSpc>
              <a:spcBef>
                <a:spcPts val="0"/>
              </a:spcBef>
              <a:spcAft>
                <a:spcPts val="0"/>
              </a:spcAft>
              <a:buSzPts val="1800"/>
              <a:buNone/>
            </a:pPr>
            <a:r>
              <a:rPr lang="en-IN" b="1"/>
              <a:t>• Sex: male or female ("M" or "F") </a:t>
            </a:r>
            <a:endParaRPr b="1"/>
          </a:p>
          <a:p>
            <a:pPr marL="914400" lvl="0" indent="0" algn="l" rtl="0">
              <a:lnSpc>
                <a:spcPct val="90000"/>
              </a:lnSpc>
              <a:spcBef>
                <a:spcPts val="0"/>
              </a:spcBef>
              <a:spcAft>
                <a:spcPts val="0"/>
              </a:spcAft>
              <a:buSzPts val="1800"/>
              <a:buNone/>
            </a:pPr>
            <a:r>
              <a:rPr lang="en-IN" b="1"/>
              <a:t>• Age: Age of the patient;(Continuous - Although the recorded ages have been truncated to whole numbers, the concept of age is continuous) </a:t>
            </a:r>
            <a:endParaRPr b="1"/>
          </a:p>
          <a:p>
            <a:pPr marL="457200" lvl="0" indent="-342900" algn="l" rtl="0">
              <a:lnSpc>
                <a:spcPct val="90000"/>
              </a:lnSpc>
              <a:spcBef>
                <a:spcPts val="0"/>
              </a:spcBef>
              <a:spcAft>
                <a:spcPts val="0"/>
              </a:spcAft>
              <a:buSzPts val="1800"/>
              <a:buChar char="●"/>
            </a:pPr>
            <a:r>
              <a:rPr lang="en-IN" b="1"/>
              <a:t>Education : 1 - Higher Secorndary, 2- Graduate, 3 - Post Graduate</a:t>
            </a:r>
            <a:endParaRPr b="1"/>
          </a:p>
          <a:p>
            <a:pPr marL="1371600" lvl="0" indent="0" algn="l" rtl="0">
              <a:lnSpc>
                <a:spcPct val="90000"/>
              </a:lnSpc>
              <a:spcBef>
                <a:spcPts val="0"/>
              </a:spcBef>
              <a:spcAft>
                <a:spcPts val="0"/>
              </a:spcAft>
              <a:buNone/>
            </a:pPr>
            <a:r>
              <a:rPr lang="en-IN" b="1"/>
              <a:t>4- Doctarte or PHD</a:t>
            </a:r>
            <a:endParaRPr b="1"/>
          </a:p>
          <a:p>
            <a:pPr marL="457200" lvl="0" indent="-342900" algn="l" rtl="0">
              <a:lnSpc>
                <a:spcPct val="90000"/>
              </a:lnSpc>
              <a:spcBef>
                <a:spcPts val="0"/>
              </a:spcBef>
              <a:spcAft>
                <a:spcPts val="0"/>
              </a:spcAft>
              <a:buSzPts val="1800"/>
              <a:buChar char="●"/>
            </a:pPr>
            <a:r>
              <a:rPr lang="en-IN" b="1"/>
              <a:t>Behavioural: </a:t>
            </a:r>
            <a:endParaRPr b="1"/>
          </a:p>
          <a:p>
            <a:pPr marL="914400" lvl="0" indent="0" algn="l" rtl="0">
              <a:lnSpc>
                <a:spcPct val="90000"/>
              </a:lnSpc>
              <a:spcBef>
                <a:spcPts val="0"/>
              </a:spcBef>
              <a:spcAft>
                <a:spcPts val="0"/>
              </a:spcAft>
              <a:buSzPts val="1800"/>
              <a:buNone/>
            </a:pPr>
            <a:r>
              <a:rPr lang="en-IN" b="1"/>
              <a:t>• is_smoking: whether or not the patient is a current smoker ("YES" or "NO") </a:t>
            </a:r>
            <a:endParaRPr b="1"/>
          </a:p>
          <a:p>
            <a:pPr marL="914400" lvl="0" indent="0" algn="l" rtl="0">
              <a:lnSpc>
                <a:spcPct val="90000"/>
              </a:lnSpc>
              <a:spcBef>
                <a:spcPts val="0"/>
              </a:spcBef>
              <a:spcAft>
                <a:spcPts val="0"/>
              </a:spcAft>
              <a:buSzPts val="1800"/>
              <a:buNone/>
            </a:pPr>
            <a:r>
              <a:rPr lang="en-IN" b="1"/>
              <a:t>• Cigs Per Day: the number of cigarettes that the person smoked on average in one day .(can be considered continuous as one can have any number of cigarettes, even half a cigarette.)</a:t>
            </a:r>
            <a:endParaRPr/>
          </a:p>
          <a:p>
            <a:pPr marL="228600" lvl="0" indent="-50800" algn="l" rtl="0">
              <a:lnSpc>
                <a:spcPct val="90000"/>
              </a:lnSpc>
              <a:spcBef>
                <a:spcPts val="1000"/>
              </a:spcBef>
              <a:spcAft>
                <a:spcPts val="0"/>
              </a:spcAft>
              <a:buClr>
                <a:schemeClr val="dk1"/>
              </a:buClr>
              <a:buSzPts val="2800"/>
              <a:buNone/>
            </a:pPr>
            <a:endParaRPr/>
          </a:p>
        </p:txBody>
      </p:sp>
      <p:sp>
        <p:nvSpPr>
          <p:cNvPr id="96" name="Google Shape;96;p3"/>
          <p:cNvSpPr txBox="1"/>
          <p:nvPr/>
        </p:nvSpPr>
        <p:spPr>
          <a:xfrm>
            <a:off x="1225485" y="490551"/>
            <a:ext cx="10510885"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a:solidFill>
                  <a:schemeClr val="dk1"/>
                </a:solidFill>
                <a:latin typeface="Calibri"/>
                <a:ea typeface="Calibri"/>
                <a:cs typeface="Calibri"/>
                <a:sym typeface="Calibri"/>
              </a:rPr>
              <a:t>Data Dictionary</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a:t>Data Dictionary</a:t>
            </a:r>
            <a:endParaRPr b="1"/>
          </a:p>
        </p:txBody>
      </p:sp>
      <p:sp>
        <p:nvSpPr>
          <p:cNvPr id="102" name="Google Shape;102;p4"/>
          <p:cNvSpPr txBox="1">
            <a:spLocks noGrp="1"/>
          </p:cNvSpPr>
          <p:nvPr>
            <p:ph type="body" idx="1"/>
          </p:nvPr>
        </p:nvSpPr>
        <p:spPr>
          <a:xfrm>
            <a:off x="838200" y="1357460"/>
            <a:ext cx="10515600" cy="5288437"/>
          </a:xfrm>
          <a:prstGeom prst="rect">
            <a:avLst/>
          </a:prstGeom>
          <a:noFill/>
          <a:ln>
            <a:noFill/>
          </a:ln>
        </p:spPr>
        <p:txBody>
          <a:bodyPr spcFirstLastPara="1" wrap="square" lIns="91425" tIns="45700" rIns="91425" bIns="45700" anchor="t" anchorCtr="0">
            <a:normAutofit fontScale="70000" lnSpcReduction="10000"/>
          </a:bodyPr>
          <a:lstStyle/>
          <a:p>
            <a:pPr marL="228600" lvl="0" indent="-188595" algn="l" rtl="0">
              <a:lnSpc>
                <a:spcPct val="90000"/>
              </a:lnSpc>
              <a:spcBef>
                <a:spcPts val="1000"/>
              </a:spcBef>
              <a:spcAft>
                <a:spcPts val="0"/>
              </a:spcAft>
              <a:buClr>
                <a:schemeClr val="dk1"/>
              </a:buClr>
              <a:buSzPct val="100000"/>
              <a:buChar char="•"/>
            </a:pPr>
            <a:r>
              <a:rPr lang="en-IN" b="1"/>
              <a:t>Medical (history): </a:t>
            </a:r>
            <a:endParaRPr b="1"/>
          </a:p>
          <a:p>
            <a:pPr marL="457200" lvl="0" indent="0" algn="l" rtl="0">
              <a:lnSpc>
                <a:spcPct val="90000"/>
              </a:lnSpc>
              <a:spcBef>
                <a:spcPts val="1000"/>
              </a:spcBef>
              <a:spcAft>
                <a:spcPts val="0"/>
              </a:spcAft>
              <a:buSzPct val="91836"/>
              <a:buNone/>
            </a:pPr>
            <a:r>
              <a:rPr lang="en-IN"/>
              <a:t>• BP Meds: whether or not the patient was on blood pressure medication (Nominal) </a:t>
            </a:r>
            <a:endParaRPr/>
          </a:p>
          <a:p>
            <a:pPr marL="457200" lvl="0" indent="0" algn="l" rtl="0">
              <a:lnSpc>
                <a:spcPct val="90000"/>
              </a:lnSpc>
              <a:spcBef>
                <a:spcPts val="1000"/>
              </a:spcBef>
              <a:spcAft>
                <a:spcPts val="0"/>
              </a:spcAft>
              <a:buSzPct val="91836"/>
              <a:buNone/>
            </a:pPr>
            <a:r>
              <a:rPr lang="en-IN"/>
              <a:t>• Prevalent Stroke: whether or not the patient had previously had a stroke (Nominal) </a:t>
            </a:r>
            <a:endParaRPr/>
          </a:p>
          <a:p>
            <a:pPr marL="457200" lvl="0" indent="0" algn="l" rtl="0">
              <a:lnSpc>
                <a:spcPct val="90000"/>
              </a:lnSpc>
              <a:spcBef>
                <a:spcPts val="1000"/>
              </a:spcBef>
              <a:spcAft>
                <a:spcPts val="0"/>
              </a:spcAft>
              <a:buSzPct val="91836"/>
              <a:buNone/>
            </a:pPr>
            <a:r>
              <a:rPr lang="en-IN"/>
              <a:t>• Prevalent Hyp: whether or not the patient was hypertensive (Nominal) </a:t>
            </a:r>
            <a:endParaRPr/>
          </a:p>
          <a:p>
            <a:pPr marL="457200" lvl="0" indent="0" algn="l" rtl="0">
              <a:lnSpc>
                <a:spcPct val="90000"/>
              </a:lnSpc>
              <a:spcBef>
                <a:spcPts val="1000"/>
              </a:spcBef>
              <a:spcAft>
                <a:spcPts val="0"/>
              </a:spcAft>
              <a:buSzPct val="91836"/>
              <a:buNone/>
            </a:pPr>
            <a:r>
              <a:rPr lang="en-IN"/>
              <a:t>• Diabetes: whether or not the patient had diabetes (Nominal) </a:t>
            </a:r>
            <a:endParaRPr/>
          </a:p>
          <a:p>
            <a:pPr marL="457200" lvl="0" indent="-308610" algn="l" rtl="0">
              <a:lnSpc>
                <a:spcPct val="90000"/>
              </a:lnSpc>
              <a:spcBef>
                <a:spcPts val="1000"/>
              </a:spcBef>
              <a:spcAft>
                <a:spcPts val="0"/>
              </a:spcAft>
              <a:buSzPct val="64285"/>
              <a:buChar char="●"/>
            </a:pPr>
            <a:r>
              <a:rPr lang="en-IN" b="1"/>
              <a:t>Medical(current): </a:t>
            </a:r>
            <a:endParaRPr b="1"/>
          </a:p>
          <a:p>
            <a:pPr marL="457200" lvl="0" indent="0" algn="l" rtl="0">
              <a:lnSpc>
                <a:spcPct val="90000"/>
              </a:lnSpc>
              <a:spcBef>
                <a:spcPts val="1000"/>
              </a:spcBef>
              <a:spcAft>
                <a:spcPts val="0"/>
              </a:spcAft>
              <a:buSzPct val="91836"/>
              <a:buNone/>
            </a:pPr>
            <a:r>
              <a:rPr lang="en-IN"/>
              <a:t>• Tot Chol: total cholesterol level (Continuous) </a:t>
            </a:r>
            <a:endParaRPr/>
          </a:p>
          <a:p>
            <a:pPr marL="457200" lvl="0" indent="0" algn="l" rtl="0">
              <a:lnSpc>
                <a:spcPct val="90000"/>
              </a:lnSpc>
              <a:spcBef>
                <a:spcPts val="1000"/>
              </a:spcBef>
              <a:spcAft>
                <a:spcPts val="0"/>
              </a:spcAft>
              <a:buSzPct val="91836"/>
              <a:buNone/>
            </a:pPr>
            <a:r>
              <a:rPr lang="en-IN"/>
              <a:t>• Sys BP: systolic blood pressure (Continuous) • Dia BP: diastolic blood pressure (Continuous) </a:t>
            </a:r>
            <a:endParaRPr/>
          </a:p>
          <a:p>
            <a:pPr marL="457200" lvl="0" indent="0" algn="l" rtl="0">
              <a:lnSpc>
                <a:spcPct val="90000"/>
              </a:lnSpc>
              <a:spcBef>
                <a:spcPts val="1000"/>
              </a:spcBef>
              <a:spcAft>
                <a:spcPts val="0"/>
              </a:spcAft>
              <a:buSzPct val="91836"/>
              <a:buNone/>
            </a:pPr>
            <a:r>
              <a:rPr lang="en-IN"/>
              <a:t>• BMI: Body Mass Index (Continuous) </a:t>
            </a:r>
            <a:endParaRPr/>
          </a:p>
          <a:p>
            <a:pPr marL="457200" lvl="0" indent="0" algn="l" rtl="0">
              <a:lnSpc>
                <a:spcPct val="90000"/>
              </a:lnSpc>
              <a:spcBef>
                <a:spcPts val="1000"/>
              </a:spcBef>
              <a:spcAft>
                <a:spcPts val="0"/>
              </a:spcAft>
              <a:buSzPct val="91836"/>
              <a:buNone/>
            </a:pPr>
            <a:r>
              <a:rPr lang="en-IN"/>
              <a:t>• Heart Rate: heart rate(Continuous - In medical research, variables such as heart rate thought discrete, are considered continuous because of a large number of possible values.) </a:t>
            </a:r>
            <a:endParaRPr/>
          </a:p>
          <a:p>
            <a:pPr marL="457200" lvl="0" indent="0" algn="l" rtl="0">
              <a:lnSpc>
                <a:spcPct val="90000"/>
              </a:lnSpc>
              <a:spcBef>
                <a:spcPts val="1000"/>
              </a:spcBef>
              <a:spcAft>
                <a:spcPts val="0"/>
              </a:spcAft>
              <a:buSzPct val="91836"/>
              <a:buNone/>
            </a:pPr>
            <a:r>
              <a:rPr lang="en-IN"/>
              <a:t>• Glucose: glucose level (Continuous) </a:t>
            </a:r>
            <a:endParaRPr/>
          </a:p>
          <a:p>
            <a:pPr marL="457200" lvl="0" indent="-308610" algn="l" rtl="0">
              <a:lnSpc>
                <a:spcPct val="90000"/>
              </a:lnSpc>
              <a:spcBef>
                <a:spcPts val="1000"/>
              </a:spcBef>
              <a:spcAft>
                <a:spcPts val="0"/>
              </a:spcAft>
              <a:buSzPct val="64285"/>
              <a:buChar char="●"/>
            </a:pPr>
            <a:r>
              <a:rPr lang="en-IN" b="1"/>
              <a:t>Predict variable (desired target): </a:t>
            </a:r>
            <a:endParaRPr b="1"/>
          </a:p>
          <a:p>
            <a:pPr marL="457200" lvl="0" indent="0" algn="l" rtl="0">
              <a:lnSpc>
                <a:spcPct val="90000"/>
              </a:lnSpc>
              <a:spcBef>
                <a:spcPts val="1000"/>
              </a:spcBef>
              <a:spcAft>
                <a:spcPts val="0"/>
              </a:spcAft>
              <a:buSzPct val="91836"/>
              <a:buNone/>
            </a:pPr>
            <a:r>
              <a:rPr lang="en-IN"/>
              <a:t>• 10-year risk of coronary heart disease CHD (binary: “1”, means “Yes”, “0” means “No”) – DV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latin typeface="Arial Black"/>
                <a:ea typeface="Arial Black"/>
                <a:cs typeface="Arial Black"/>
                <a:sym typeface="Arial Black"/>
              </a:rPr>
              <a:t>No_of_columns – 16 Nos</a:t>
            </a:r>
            <a:endParaRPr/>
          </a:p>
          <a:p>
            <a:pPr marL="228600" lvl="0" indent="-50800" algn="l" rtl="0">
              <a:lnSpc>
                <a:spcPct val="90000"/>
              </a:lnSpc>
              <a:spcBef>
                <a:spcPts val="1000"/>
              </a:spcBef>
              <a:spcAft>
                <a:spcPts val="0"/>
              </a:spcAft>
              <a:buClr>
                <a:schemeClr val="dk1"/>
              </a:buClr>
              <a:buSzPts val="2800"/>
              <a:buNone/>
            </a:pP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800"/>
              <a:buChar char="•"/>
            </a:pPr>
            <a:r>
              <a:rPr lang="en-IN">
                <a:latin typeface="Arial Black"/>
                <a:ea typeface="Arial Black"/>
                <a:cs typeface="Arial Black"/>
                <a:sym typeface="Arial Black"/>
              </a:rPr>
              <a:t>No_of_Rows – 3390  Nos</a:t>
            </a:r>
            <a:endParaRPr>
              <a:latin typeface="Arial Black"/>
              <a:ea typeface="Arial Black"/>
              <a:cs typeface="Arial Black"/>
              <a:sym typeface="Arial Black"/>
            </a:endParaRPr>
          </a:p>
        </p:txBody>
      </p:sp>
      <p:sp>
        <p:nvSpPr>
          <p:cNvPr id="108" name="Google Shape;108;p6"/>
          <p:cNvSpPr/>
          <p:nvPr/>
        </p:nvSpPr>
        <p:spPr>
          <a:xfrm>
            <a:off x="3533226" y="224384"/>
            <a:ext cx="578543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0" i="0" u="none" strike="noStrike" cap="none">
                <a:solidFill>
                  <a:schemeClr val="accent1"/>
                </a:solidFill>
                <a:latin typeface="Arial Black"/>
                <a:ea typeface="Arial Black"/>
                <a:cs typeface="Arial Black"/>
                <a:sym typeface="Arial Black"/>
              </a:rPr>
              <a:t>Data Structure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519</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Arial Black</vt:lpstr>
      <vt:lpstr>Office Theme</vt:lpstr>
      <vt:lpstr>PowerPoint Presentation</vt:lpstr>
      <vt:lpstr>PowerPoint Presentation</vt:lpstr>
      <vt:lpstr>PowerPoint Presentation</vt:lpstr>
      <vt:lpstr>Data Dictionary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STANLEY</dc:creator>
  <cp:lastModifiedBy>Deepak</cp:lastModifiedBy>
  <cp:revision>1</cp:revision>
  <dcterms:created xsi:type="dcterms:W3CDTF">2022-11-21T05:42:27Z</dcterms:created>
  <dcterms:modified xsi:type="dcterms:W3CDTF">2023-09-15T11:12:33Z</dcterms:modified>
</cp:coreProperties>
</file>